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dani" userId="9598cb6e3b7f15f4" providerId="LiveId" clId="{296A40BB-5ACF-4375-8AAF-15B8A05F328B}"/>
    <pc:docChg chg="modSld">
      <pc:chgData name="sourabh dani" userId="9598cb6e3b7f15f4" providerId="LiveId" clId="{296A40BB-5ACF-4375-8AAF-15B8A05F328B}" dt="2021-03-01T00:58:19.609" v="2" actId="20577"/>
      <pc:docMkLst>
        <pc:docMk/>
      </pc:docMkLst>
      <pc:sldChg chg="modSp mod">
        <pc:chgData name="sourabh dani" userId="9598cb6e3b7f15f4" providerId="LiveId" clId="{296A40BB-5ACF-4375-8AAF-15B8A05F328B}" dt="2021-03-01T00:58:19.609" v="2" actId="20577"/>
        <pc:sldMkLst>
          <pc:docMk/>
          <pc:sldMk cId="0" sldId="256"/>
        </pc:sldMkLst>
        <pc:spChg chg="mod">
          <ac:chgData name="sourabh dani" userId="9598cb6e3b7f15f4" providerId="LiveId" clId="{296A40BB-5ACF-4375-8AAF-15B8A05F328B}" dt="2021-03-01T00:58:19.609" v="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ourabh dani" userId="9598cb6e3b7f15f4" providerId="LiveId" clId="{296A40BB-5ACF-4375-8AAF-15B8A05F328B}" dt="2021-03-01T00:58:17.547" v="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835" y="-172687"/>
            <a:ext cx="12038329" cy="360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20083" y="-115112"/>
            <a:ext cx="375183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2175903"/>
            <a:ext cx="6054725" cy="1904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232105"/>
            <a:ext cx="715962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Swinburne</a:t>
            </a:r>
            <a:r>
              <a:rPr sz="4000" spc="-90" dirty="0"/>
              <a:t> </a:t>
            </a:r>
            <a:r>
              <a:rPr sz="4000" spc="-40" dirty="0"/>
              <a:t>University</a:t>
            </a:r>
            <a:r>
              <a:rPr sz="4000" spc="-105" dirty="0"/>
              <a:t> </a:t>
            </a:r>
            <a:r>
              <a:rPr sz="4000" spc="-15" dirty="0"/>
              <a:t>of</a:t>
            </a:r>
            <a:r>
              <a:rPr sz="4000" spc="-50" dirty="0"/>
              <a:t> </a:t>
            </a:r>
            <a:r>
              <a:rPr sz="4000" spc="-70" dirty="0"/>
              <a:t>Technology </a:t>
            </a:r>
            <a:r>
              <a:rPr sz="4000" spc="-890" dirty="0"/>
              <a:t> </a:t>
            </a:r>
            <a:r>
              <a:rPr sz="4000" spc="-40" dirty="0"/>
              <a:t>MEE2000</a:t>
            </a:r>
            <a:r>
              <a:rPr lang="en-AU" sz="4000" spc="-40" dirty="0"/>
              <a:t>7</a:t>
            </a:r>
            <a:r>
              <a:rPr sz="4000" spc="-80" dirty="0"/>
              <a:t> </a:t>
            </a:r>
            <a:r>
              <a:rPr sz="4000" spc="-5" dirty="0"/>
              <a:t>–</a:t>
            </a:r>
            <a:r>
              <a:rPr sz="4000" spc="-65" dirty="0"/>
              <a:t> </a:t>
            </a:r>
            <a:r>
              <a:rPr sz="4000" spc="-20" dirty="0"/>
              <a:t>Lab</a:t>
            </a:r>
            <a:r>
              <a:rPr sz="4000" spc="-70" dirty="0"/>
              <a:t> </a:t>
            </a:r>
            <a:r>
              <a:rPr sz="4000" spc="-5" dirty="0"/>
              <a:t>3</a:t>
            </a:r>
            <a:r>
              <a:rPr sz="4000" spc="-65" dirty="0"/>
              <a:t> </a:t>
            </a:r>
            <a:r>
              <a:rPr sz="4000" spc="-40" dirty="0"/>
              <a:t>Part</a:t>
            </a:r>
            <a:r>
              <a:rPr sz="4000" spc="-85" dirty="0"/>
              <a:t> </a:t>
            </a:r>
            <a:r>
              <a:rPr sz="4000" spc="-5" dirty="0"/>
              <a:t>1</a:t>
            </a:r>
            <a:endParaRPr sz="4000" dirty="0"/>
          </a:p>
          <a:p>
            <a:pPr marL="1169670" marR="1162050" algn="ctr">
              <a:lnSpc>
                <a:spcPct val="100000"/>
              </a:lnSpc>
              <a:spcBef>
                <a:spcPts val="5"/>
              </a:spcBef>
            </a:pPr>
            <a:r>
              <a:rPr sz="4000" spc="-40" dirty="0"/>
              <a:t>Introduction</a:t>
            </a:r>
            <a:r>
              <a:rPr sz="4000" spc="-130" dirty="0"/>
              <a:t> </a:t>
            </a:r>
            <a:r>
              <a:rPr sz="4000" spc="-30" dirty="0"/>
              <a:t>to</a:t>
            </a:r>
            <a:r>
              <a:rPr sz="4000" spc="-95" dirty="0"/>
              <a:t> </a:t>
            </a:r>
            <a:r>
              <a:rPr sz="4000" spc="-30" dirty="0"/>
              <a:t>Simulink </a:t>
            </a:r>
            <a:r>
              <a:rPr sz="4000" spc="-890" dirty="0"/>
              <a:t> 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671013"/>
            <a:ext cx="10045065" cy="963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Topics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Covered: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(i)</a:t>
            </a:r>
            <a:r>
              <a:rPr sz="2800" spc="-10" dirty="0">
                <a:latin typeface="Calibri"/>
                <a:cs typeface="Calibri"/>
              </a:rPr>
              <a:t> Introduction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Simulink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Modelling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Environment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Library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593463"/>
            <a:ext cx="402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(i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4509033"/>
            <a:ext cx="5209540" cy="2069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055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Building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simple</a:t>
            </a:r>
            <a:r>
              <a:rPr sz="2800" spc="-5" dirty="0">
                <a:latin typeface="Calibri"/>
                <a:cs typeface="Calibri"/>
              </a:rPr>
              <a:t> models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9600"/>
              </a:lnSpc>
              <a:spcBef>
                <a:spcPts val="15"/>
              </a:spcBef>
            </a:pPr>
            <a:r>
              <a:rPr sz="2800" spc="-10" dirty="0">
                <a:latin typeface="Calibri"/>
                <a:cs typeface="Calibri"/>
              </a:rPr>
              <a:t>Modelling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configuration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Running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simulations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190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Running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Simulations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102330"/>
            <a:ext cx="546163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5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finished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spc="-10" dirty="0">
                <a:latin typeface="Calibri"/>
                <a:cs typeface="Calibri"/>
              </a:rPr>
              <a:t> above. </a:t>
            </a:r>
            <a:r>
              <a:rPr sz="2000" spc="-5" dirty="0">
                <a:latin typeface="Calibri"/>
                <a:cs typeface="Calibri"/>
              </a:rPr>
              <a:t>Now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ready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run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simulation.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0052" y="192023"/>
            <a:ext cx="2231136" cy="28620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60052" y="192023"/>
            <a:ext cx="2231390" cy="286258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 marR="82550" algn="just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find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simulation</a:t>
            </a:r>
            <a:r>
              <a:rPr sz="1800" spc="-5" dirty="0">
                <a:latin typeface="Calibri"/>
                <a:cs typeface="Calibri"/>
              </a:rPr>
              <a:t> output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(shown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yellow) has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very </a:t>
            </a:r>
            <a:r>
              <a:rPr sz="1800" spc="-10" dirty="0">
                <a:latin typeface="Calibri"/>
                <a:cs typeface="Calibri"/>
              </a:rPr>
              <a:t>low </a:t>
            </a:r>
            <a:r>
              <a:rPr sz="1800" dirty="0">
                <a:latin typeface="Calibri"/>
                <a:cs typeface="Calibri"/>
              </a:rPr>
              <a:t>amplitude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relative 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axes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scope,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hit 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b="1" spc="-10" dirty="0">
                <a:latin typeface="Calibri"/>
                <a:cs typeface="Calibri"/>
              </a:rPr>
              <a:t>Autoscale </a:t>
            </a:r>
            <a:r>
              <a:rPr sz="1800" spc="-10" dirty="0">
                <a:latin typeface="Calibri"/>
                <a:cs typeface="Calibri"/>
              </a:rPr>
              <a:t>button.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rescale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axes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shown </a:t>
            </a: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side </a:t>
            </a:r>
            <a:r>
              <a:rPr sz="1800" spc="-10" dirty="0">
                <a:latin typeface="Calibri"/>
                <a:cs typeface="Calibri"/>
              </a:rPr>
              <a:t>picture.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77171" y="3332988"/>
            <a:ext cx="2818130" cy="3145790"/>
            <a:chOff x="9377171" y="3332988"/>
            <a:chExt cx="2818130" cy="3145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0219" y="3336036"/>
              <a:ext cx="2811779" cy="31394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80219" y="3336036"/>
              <a:ext cx="2811780" cy="3139440"/>
            </a:xfrm>
            <a:custGeom>
              <a:avLst/>
              <a:gdLst/>
              <a:ahLst/>
              <a:cxnLst/>
              <a:rect l="l" t="t" r="r" b="b"/>
              <a:pathLst>
                <a:path w="2811779" h="3139440">
                  <a:moveTo>
                    <a:pt x="0" y="3139440"/>
                  </a:moveTo>
                  <a:lnTo>
                    <a:pt x="2811779" y="3139440"/>
                  </a:lnTo>
                  <a:lnTo>
                    <a:pt x="2811779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72294" y="3355340"/>
            <a:ext cx="101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74675" algn="l"/>
              </a:tabLst>
            </a:pPr>
            <a:r>
              <a:rPr sz="1800" dirty="0">
                <a:latin typeface="Calibri"/>
                <a:cs typeface="Calibri"/>
              </a:rPr>
              <a:t>Also	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2294" y="3355340"/>
            <a:ext cx="264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050925" algn="l"/>
              </a:tabLst>
            </a:pPr>
            <a:r>
              <a:rPr sz="1800" spc="-5" dirty="0">
                <a:latin typeface="Calibri"/>
                <a:cs typeface="Calibri"/>
              </a:rPr>
              <a:t>that	</a:t>
            </a:r>
            <a:r>
              <a:rPr sz="1800" dirty="0">
                <a:latin typeface="Calibri"/>
                <a:cs typeface="Calibri"/>
              </a:rPr>
              <a:t>the	</a:t>
            </a:r>
            <a:r>
              <a:rPr sz="1800" spc="-15" dirty="0">
                <a:latin typeface="Calibri"/>
                <a:cs typeface="Calibri"/>
              </a:rPr>
              <a:t>step</a:t>
            </a:r>
            <a:endParaRPr sz="180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tabLst>
                <a:tab pos="1013460" algn="l"/>
                <a:tab pos="1626235" algn="l"/>
                <a:tab pos="2112010" algn="l"/>
              </a:tabLst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po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se	</a:t>
            </a:r>
            <a:r>
              <a:rPr sz="1800" spc="-5" dirty="0">
                <a:latin typeface="Calibri"/>
                <a:cs typeface="Calibri"/>
              </a:rPr>
              <a:t>doe</a:t>
            </a:r>
            <a:r>
              <a:rPr sz="1800" dirty="0">
                <a:latin typeface="Calibri"/>
                <a:cs typeface="Calibri"/>
              </a:rPr>
              <a:t>s	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2294" y="3904233"/>
            <a:ext cx="264223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until</a:t>
            </a:r>
            <a:r>
              <a:rPr sz="1800" dirty="0">
                <a:latin typeface="Calibri"/>
                <a:cs typeface="Calibri"/>
              </a:rPr>
              <a:t> t=1.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You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 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changing the </a:t>
            </a:r>
            <a:r>
              <a:rPr sz="1800" spc="-15" dirty="0">
                <a:latin typeface="Calibri"/>
                <a:cs typeface="Calibri"/>
              </a:rPr>
              <a:t>parameters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Step </a:t>
            </a:r>
            <a:r>
              <a:rPr sz="1800" spc="-5" dirty="0">
                <a:latin typeface="Calibri"/>
                <a:cs typeface="Calibri"/>
              </a:rPr>
              <a:t>block. Double-click on 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"step" </a:t>
            </a:r>
            <a:r>
              <a:rPr sz="1800" dirty="0">
                <a:latin typeface="Calibri"/>
                <a:cs typeface="Calibri"/>
              </a:rPr>
              <a:t>block and </a:t>
            </a:r>
            <a:r>
              <a:rPr sz="1800" spc="-5" dirty="0">
                <a:latin typeface="Calibri"/>
                <a:cs typeface="Calibri"/>
              </a:rPr>
              <a:t>change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step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0.25.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You 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now </a:t>
            </a:r>
            <a:r>
              <a:rPr sz="1800" dirty="0">
                <a:latin typeface="Calibri"/>
                <a:cs typeface="Calibri"/>
              </a:rPr>
              <a:t>see the </a:t>
            </a:r>
            <a:r>
              <a:rPr sz="1800" spc="-10" dirty="0">
                <a:latin typeface="Calibri"/>
                <a:cs typeface="Calibri"/>
              </a:rPr>
              <a:t>simulation </a:t>
            </a:r>
            <a:r>
              <a:rPr sz="1800" spc="-5" dirty="0">
                <a:latin typeface="Calibri"/>
                <a:cs typeface="Calibri"/>
              </a:rPr>
              <a:t> result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adjacent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scope image.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636" y="481583"/>
            <a:ext cx="5494020" cy="26913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5291" y="96011"/>
            <a:ext cx="3659123" cy="314401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97993" y="3617976"/>
            <a:ext cx="9074150" cy="3039110"/>
            <a:chOff x="197993" y="3617976"/>
            <a:chExt cx="9074150" cy="303911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7879" y="3617976"/>
              <a:ext cx="3374135" cy="29001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168" y="4099560"/>
              <a:ext cx="5660136" cy="25542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1168" y="4099560"/>
              <a:ext cx="5660390" cy="2554605"/>
            </a:xfrm>
            <a:custGeom>
              <a:avLst/>
              <a:gdLst/>
              <a:ahLst/>
              <a:cxnLst/>
              <a:rect l="l" t="t" r="r" b="b"/>
              <a:pathLst>
                <a:path w="5660390" h="2554604">
                  <a:moveTo>
                    <a:pt x="0" y="2554224"/>
                  </a:moveTo>
                  <a:lnTo>
                    <a:pt x="5660136" y="2554224"/>
                  </a:lnTo>
                  <a:lnTo>
                    <a:pt x="5660136" y="0"/>
                  </a:lnTo>
                  <a:lnTo>
                    <a:pt x="0" y="0"/>
                  </a:lnTo>
                  <a:lnTo>
                    <a:pt x="0" y="255422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2912" y="4117340"/>
            <a:ext cx="549148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Before </a:t>
            </a:r>
            <a:r>
              <a:rPr sz="2000" spc="-5" dirty="0">
                <a:latin typeface="Calibri"/>
                <a:cs typeface="Calibri"/>
              </a:rPr>
              <a:t>running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simulation </a:t>
            </a:r>
            <a:r>
              <a:rPr sz="2000" spc="-10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system, first </a:t>
            </a:r>
            <a:r>
              <a:rPr sz="2000" spc="-5" dirty="0">
                <a:latin typeface="Calibri"/>
                <a:cs typeface="Calibri"/>
              </a:rPr>
              <a:t>open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scope </a:t>
            </a:r>
            <a:r>
              <a:rPr sz="2000" spc="-5" dirty="0">
                <a:latin typeface="Calibri"/>
                <a:cs typeface="Calibri"/>
              </a:rPr>
              <a:t>window </a:t>
            </a:r>
            <a:r>
              <a:rPr sz="2000" spc="-15" dirty="0">
                <a:latin typeface="Calibri"/>
                <a:cs typeface="Calibri"/>
              </a:rPr>
              <a:t>by </a:t>
            </a:r>
            <a:r>
              <a:rPr sz="2000" spc="-5" dirty="0">
                <a:latin typeface="Calibri"/>
                <a:cs typeface="Calibri"/>
              </a:rPr>
              <a:t>double-clicking on the </a:t>
            </a:r>
            <a:r>
              <a:rPr sz="2000" spc="-10" dirty="0">
                <a:latin typeface="Calibri"/>
                <a:cs typeface="Calibri"/>
              </a:rPr>
              <a:t>scope </a:t>
            </a:r>
            <a:r>
              <a:rPr sz="2000" spc="-5" dirty="0">
                <a:latin typeface="Calibri"/>
                <a:cs typeface="Calibri"/>
              </a:rPr>
              <a:t> block,</a:t>
            </a:r>
            <a:r>
              <a:rPr sz="2000" dirty="0">
                <a:latin typeface="Calibri"/>
                <a:cs typeface="Calibri"/>
              </a:rPr>
              <a:t> 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results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wave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912" y="5336844"/>
            <a:ext cx="3264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302385" algn="l"/>
                <a:tab pos="2075814" algn="l"/>
                <a:tab pos="2834640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ion,	e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ther	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b="1" dirty="0">
                <a:latin typeface="Calibri"/>
                <a:cs typeface="Calibri"/>
              </a:rPr>
              <a:t>Run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2619" y="5031994"/>
            <a:ext cx="21037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15240">
              <a:lnSpc>
                <a:spcPct val="100000"/>
              </a:lnSpc>
              <a:spcBef>
                <a:spcPts val="100"/>
              </a:spcBef>
              <a:tabLst>
                <a:tab pos="667385" algn="l"/>
                <a:tab pos="737235" algn="l"/>
                <a:tab pos="1109345" algn="l"/>
                <a:tab pos="1165225" algn="l"/>
                <a:tab pos="1741805" algn="l"/>
              </a:tabLst>
            </a:pPr>
            <a:r>
              <a:rPr sz="2000" spc="-5" dirty="0">
                <a:latin typeface="Calibri"/>
                <a:cs typeface="Calibri"/>
              </a:rPr>
              <a:t>Then</a:t>
            </a:r>
            <a:r>
              <a:rPr sz="2000" dirty="0">
                <a:latin typeface="Calibri"/>
                <a:cs typeface="Calibri"/>
              </a:rPr>
              <a:t>,		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	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	the 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	the		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30" dirty="0">
                <a:latin typeface="Calibri"/>
                <a:cs typeface="Calibri"/>
              </a:rPr>
              <a:t>a</a:t>
            </a:r>
            <a:r>
              <a:rPr sz="2000" b="1" spc="-2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12" y="5641644"/>
            <a:ext cx="54921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group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Ctrl-T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window.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run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spc="-5" dirty="0">
                <a:latin typeface="Calibri"/>
                <a:cs typeface="Calibri"/>
              </a:rPr>
              <a:t> quickly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scope </a:t>
            </a:r>
            <a:r>
              <a:rPr sz="2000" spc="-5" dirty="0">
                <a:latin typeface="Calibri"/>
                <a:cs typeface="Calibri"/>
              </a:rPr>
              <a:t> window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appear as </a:t>
            </a:r>
            <a:r>
              <a:rPr sz="2000" spc="-5" dirty="0">
                <a:latin typeface="Calibri"/>
                <a:cs typeface="Calibri"/>
              </a:rPr>
              <a:t>shown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side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pane.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97879" y="5923788"/>
            <a:ext cx="536575" cy="200025"/>
          </a:xfrm>
          <a:custGeom>
            <a:avLst/>
            <a:gdLst/>
            <a:ahLst/>
            <a:cxnLst/>
            <a:rect l="l" t="t" r="r" b="b"/>
            <a:pathLst>
              <a:path w="536575" h="200025">
                <a:moveTo>
                  <a:pt x="0" y="99822"/>
                </a:moveTo>
                <a:lnTo>
                  <a:pt x="27272" y="55922"/>
                </a:lnTo>
                <a:lnTo>
                  <a:pt x="100486" y="21929"/>
                </a:lnTo>
                <a:lnTo>
                  <a:pt x="150289" y="10145"/>
                </a:lnTo>
                <a:lnTo>
                  <a:pt x="206739" y="2636"/>
                </a:lnTo>
                <a:lnTo>
                  <a:pt x="268224" y="0"/>
                </a:lnTo>
                <a:lnTo>
                  <a:pt x="329708" y="2636"/>
                </a:lnTo>
                <a:lnTo>
                  <a:pt x="386158" y="10145"/>
                </a:lnTo>
                <a:lnTo>
                  <a:pt x="435961" y="21929"/>
                </a:lnTo>
                <a:lnTo>
                  <a:pt x="477505" y="37388"/>
                </a:lnTo>
                <a:lnTo>
                  <a:pt x="529361" y="76933"/>
                </a:lnTo>
                <a:lnTo>
                  <a:pt x="536448" y="99822"/>
                </a:lnTo>
                <a:lnTo>
                  <a:pt x="529361" y="122710"/>
                </a:lnTo>
                <a:lnTo>
                  <a:pt x="477505" y="162255"/>
                </a:lnTo>
                <a:lnTo>
                  <a:pt x="435961" y="177714"/>
                </a:lnTo>
                <a:lnTo>
                  <a:pt x="386158" y="189498"/>
                </a:lnTo>
                <a:lnTo>
                  <a:pt x="329708" y="197007"/>
                </a:lnTo>
                <a:lnTo>
                  <a:pt x="268224" y="199644"/>
                </a:lnTo>
                <a:lnTo>
                  <a:pt x="206739" y="197007"/>
                </a:lnTo>
                <a:lnTo>
                  <a:pt x="150289" y="189498"/>
                </a:lnTo>
                <a:lnTo>
                  <a:pt x="100486" y="177714"/>
                </a:lnTo>
                <a:lnTo>
                  <a:pt x="58942" y="162255"/>
                </a:lnTo>
                <a:lnTo>
                  <a:pt x="7086" y="122710"/>
                </a:lnTo>
                <a:lnTo>
                  <a:pt x="0" y="99822"/>
                </a:lnTo>
                <a:close/>
              </a:path>
            </a:pathLst>
          </a:custGeom>
          <a:ln w="12192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776" y="289559"/>
            <a:ext cx="6539865" cy="3785870"/>
          </a:xfrm>
          <a:custGeom>
            <a:avLst/>
            <a:gdLst/>
            <a:ahLst/>
            <a:cxnLst/>
            <a:rect l="l" t="t" r="r" b="b"/>
            <a:pathLst>
              <a:path w="6539865" h="3785870">
                <a:moveTo>
                  <a:pt x="6539483" y="0"/>
                </a:moveTo>
                <a:lnTo>
                  <a:pt x="0" y="0"/>
                </a:lnTo>
                <a:lnTo>
                  <a:pt x="0" y="3785616"/>
                </a:lnTo>
                <a:lnTo>
                  <a:pt x="6539483" y="3785616"/>
                </a:lnTo>
                <a:lnTo>
                  <a:pt x="6539483" y="0"/>
                </a:lnTo>
                <a:close/>
              </a:path>
            </a:pathLst>
          </a:custGeom>
          <a:solidFill>
            <a:srgbClr val="EC7C3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820" y="306070"/>
            <a:ext cx="638492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Now,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simulate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again. Double-click 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5" dirty="0">
                <a:latin typeface="Calibri"/>
                <a:cs typeface="Calibri"/>
              </a:rPr>
              <a:t>"Transfer </a:t>
            </a:r>
            <a:r>
              <a:rPr sz="2000" spc="-5" dirty="0">
                <a:latin typeface="Calibri"/>
                <a:cs typeface="Calibri"/>
              </a:rPr>
              <a:t>Fcn"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change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denominator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400]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Re-run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simulation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scope on the </a:t>
            </a:r>
            <a:r>
              <a:rPr sz="2000" spc="-5" dirty="0">
                <a:latin typeface="Calibri"/>
                <a:cs typeface="Calibri"/>
              </a:rPr>
              <a:t>right. </a:t>
            </a:r>
            <a:r>
              <a:rPr sz="2000" dirty="0">
                <a:latin typeface="Calibri"/>
                <a:cs typeface="Calibri"/>
              </a:rPr>
              <a:t>Notice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autoscale </a:t>
            </a:r>
            <a:r>
              <a:rPr sz="2000" spc="-10" dirty="0">
                <a:latin typeface="Calibri"/>
                <a:cs typeface="Calibri"/>
              </a:rPr>
              <a:t>button only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 the </a:t>
            </a:r>
            <a:r>
              <a:rPr sz="2000" spc="-5" dirty="0">
                <a:latin typeface="Calibri"/>
                <a:cs typeface="Calibri"/>
              </a:rPr>
              <a:t>vertical </a:t>
            </a:r>
            <a:r>
              <a:rPr sz="2000" spc="-10" dirty="0">
                <a:latin typeface="Calibri"/>
                <a:cs typeface="Calibri"/>
              </a:rPr>
              <a:t>axis. </a:t>
            </a:r>
            <a:r>
              <a:rPr sz="2000" spc="-5" dirty="0">
                <a:latin typeface="Calibri"/>
                <a:cs typeface="Calibri"/>
              </a:rPr>
              <a:t>Since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0" dirty="0">
                <a:latin typeface="Calibri"/>
                <a:cs typeface="Calibri"/>
              </a:rPr>
              <a:t>very </a:t>
            </a:r>
            <a:r>
              <a:rPr sz="2000" spc="-20" dirty="0">
                <a:latin typeface="Calibri"/>
                <a:cs typeface="Calibri"/>
              </a:rPr>
              <a:t>fast </a:t>
            </a:r>
            <a:r>
              <a:rPr sz="2000" spc="-5" dirty="0">
                <a:latin typeface="Calibri"/>
                <a:cs typeface="Calibri"/>
              </a:rPr>
              <a:t>response, it is compressed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very narrow </a:t>
            </a:r>
            <a:r>
              <a:rPr sz="2000" spc="-5" dirty="0">
                <a:latin typeface="Calibri"/>
                <a:cs typeface="Calibri"/>
              </a:rPr>
              <a:t>part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scope </a:t>
            </a:r>
            <a:r>
              <a:rPr sz="2000" spc="-25" dirty="0">
                <a:latin typeface="Calibri"/>
                <a:cs typeface="Calibri"/>
              </a:rPr>
              <a:t>window. </a:t>
            </a:r>
            <a:r>
              <a:rPr sz="2000" spc="-5" dirty="0">
                <a:latin typeface="Calibri"/>
                <a:cs typeface="Calibri"/>
              </a:rPr>
              <a:t>This is not </a:t>
            </a:r>
            <a:r>
              <a:rPr sz="2000" spc="-10" dirty="0">
                <a:latin typeface="Calibri"/>
                <a:cs typeface="Calibri"/>
              </a:rPr>
              <a:t>really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problem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scope, </a:t>
            </a:r>
            <a:r>
              <a:rPr sz="2000" dirty="0">
                <a:latin typeface="Calibri"/>
                <a:cs typeface="Calibri"/>
              </a:rPr>
              <a:t>but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simulation </a:t>
            </a:r>
            <a:r>
              <a:rPr sz="2000" spc="-25" dirty="0">
                <a:latin typeface="Calibri"/>
                <a:cs typeface="Calibri"/>
              </a:rPr>
              <a:t>itself. </a:t>
            </a:r>
            <a:r>
              <a:rPr sz="2000" spc="-5" dirty="0">
                <a:latin typeface="Calibri"/>
                <a:cs typeface="Calibri"/>
              </a:rPr>
              <a:t>Simulink simulated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full </a:t>
            </a:r>
            <a:r>
              <a:rPr sz="2000" spc="-10" dirty="0">
                <a:latin typeface="Calibri"/>
                <a:cs typeface="Calibri"/>
              </a:rPr>
              <a:t>ten </a:t>
            </a:r>
            <a:r>
              <a:rPr sz="2000" spc="-5" dirty="0">
                <a:latin typeface="Calibri"/>
                <a:cs typeface="Calibri"/>
              </a:rPr>
              <a:t>seconds </a:t>
            </a:r>
            <a:r>
              <a:rPr sz="2000" spc="-10" dirty="0">
                <a:latin typeface="Calibri"/>
                <a:cs typeface="Calibri"/>
              </a:rPr>
              <a:t>even </a:t>
            </a:r>
            <a:r>
              <a:rPr sz="2000" dirty="0">
                <a:latin typeface="Calibri"/>
                <a:cs typeface="Calibri"/>
              </a:rPr>
              <a:t>though 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had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reached</a:t>
            </a:r>
            <a:r>
              <a:rPr sz="2000" spc="-10" dirty="0">
                <a:latin typeface="Calibri"/>
                <a:cs typeface="Calibri"/>
              </a:rPr>
              <a:t> steady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shortly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63" y="4152900"/>
            <a:ext cx="6426835" cy="25546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 marR="81915" algn="just">
              <a:lnSpc>
                <a:spcPct val="100000"/>
              </a:lnSpc>
              <a:spcBef>
                <a:spcPts val="229"/>
              </a:spcBef>
            </a:pPr>
            <a:r>
              <a:rPr sz="2000" spc="-95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sz="2000" spc="-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correct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this, 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need 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change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parameters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of the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simulation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6F2F9F"/>
                </a:solidFill>
                <a:latin typeface="Calibri"/>
                <a:cs typeface="Calibri"/>
              </a:rPr>
              <a:t>itself.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Modeling</a:t>
            </a:r>
            <a:r>
              <a:rPr sz="2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tab,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 select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“Model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6F2F9F"/>
                </a:solidFill>
                <a:latin typeface="Calibri"/>
                <a:cs typeface="Calibri"/>
              </a:rPr>
              <a:t>Settings”,</a:t>
            </a:r>
            <a:r>
              <a:rPr sz="20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Configuration</a:t>
            </a:r>
            <a:r>
              <a:rPr sz="20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6F2F9F"/>
                </a:solidFill>
                <a:latin typeface="Calibri"/>
                <a:cs typeface="Calibri"/>
              </a:rPr>
              <a:t>Parameters</a:t>
            </a:r>
            <a:r>
              <a:rPr sz="20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dialog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box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will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open. </a:t>
            </a:r>
            <a:r>
              <a:rPr sz="2000" spc="-4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There are many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simulation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parameter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options;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we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will only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be</a:t>
            </a:r>
            <a:r>
              <a:rPr sz="2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concerned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with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start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stop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times,</a:t>
            </a:r>
            <a:r>
              <a:rPr sz="2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which</a:t>
            </a:r>
            <a:r>
              <a:rPr sz="2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tell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Simulink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over what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time period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to perform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simulation.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Change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Stop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10.0 </a:t>
            </a:r>
            <a:r>
              <a:rPr sz="2000" spc="-15" dirty="0">
                <a:solidFill>
                  <a:srgbClr val="6F2F9F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2.0,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which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should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be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only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shortly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 after</a:t>
            </a:r>
            <a:r>
              <a:rPr sz="20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6F2F9F"/>
                </a:solidFill>
                <a:latin typeface="Calibri"/>
                <a:cs typeface="Calibri"/>
              </a:rPr>
              <a:t>system</a:t>
            </a:r>
            <a:r>
              <a:rPr sz="20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settles.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3740" y="0"/>
            <a:ext cx="3669792" cy="2953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6956" y="3058666"/>
            <a:ext cx="4936236" cy="37993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45" y="107696"/>
            <a:ext cx="10835640" cy="21710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60"/>
              </a:spcBef>
            </a:pPr>
            <a:r>
              <a:rPr sz="2200" spc="-5" dirty="0">
                <a:latin typeface="Calibri"/>
                <a:cs typeface="Calibri"/>
              </a:rPr>
              <a:t>Close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dialog </a:t>
            </a:r>
            <a:r>
              <a:rPr sz="2200" spc="-20" dirty="0">
                <a:latin typeface="Calibri"/>
                <a:cs typeface="Calibri"/>
              </a:rPr>
              <a:t>box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rerun </a:t>
            </a:r>
            <a:r>
              <a:rPr sz="2200" spc="-5" dirty="0">
                <a:latin typeface="Calibri"/>
                <a:cs typeface="Calibri"/>
              </a:rPr>
              <a:t>the simulation. </a:t>
            </a:r>
            <a:r>
              <a:rPr sz="2200" spc="-55" dirty="0">
                <a:latin typeface="Calibri"/>
                <a:cs typeface="Calibri"/>
              </a:rPr>
              <a:t>Now,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scope </a:t>
            </a:r>
            <a:r>
              <a:rPr sz="2200" spc="-5" dirty="0">
                <a:latin typeface="Calibri"/>
                <a:cs typeface="Calibri"/>
              </a:rPr>
              <a:t>window should </a:t>
            </a:r>
            <a:r>
              <a:rPr sz="2200" spc="-15" dirty="0">
                <a:latin typeface="Calibri"/>
                <a:cs typeface="Calibri"/>
              </a:rPr>
              <a:t>provide </a:t>
            </a:r>
            <a:r>
              <a:rPr sz="2200" spc="-5" dirty="0">
                <a:latin typeface="Calibri"/>
                <a:cs typeface="Calibri"/>
              </a:rPr>
              <a:t>a much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better display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step </a:t>
            </a:r>
            <a:r>
              <a:rPr sz="2200" spc="-10" dirty="0">
                <a:latin typeface="Calibri"/>
                <a:cs typeface="Calibri"/>
              </a:rPr>
              <a:t>response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shown </a:t>
            </a:r>
            <a:r>
              <a:rPr sz="2200" spc="-25" dirty="0">
                <a:latin typeface="Calibri"/>
                <a:cs typeface="Calibri"/>
              </a:rPr>
              <a:t>below. </a:t>
            </a:r>
            <a:r>
              <a:rPr sz="2200" spc="-5" dirty="0">
                <a:latin typeface="Calibri"/>
                <a:cs typeface="Calibri"/>
              </a:rPr>
              <a:t>Notice the number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oscillations </a:t>
            </a:r>
            <a:r>
              <a:rPr sz="2200" spc="-15" dirty="0">
                <a:latin typeface="Calibri"/>
                <a:cs typeface="Calibri"/>
              </a:rPr>
              <a:t>after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overshoot </a:t>
            </a:r>
            <a:r>
              <a:rPr sz="2200" spc="-5" dirty="0">
                <a:latin typeface="Calibri"/>
                <a:cs typeface="Calibri"/>
              </a:rPr>
              <a:t>and the time </a:t>
            </a:r>
            <a:r>
              <a:rPr sz="2200" spc="-10" dirty="0">
                <a:latin typeface="Calibri"/>
                <a:cs typeface="Calibri"/>
              </a:rPr>
              <a:t>required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achieve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stable </a:t>
            </a:r>
            <a:r>
              <a:rPr sz="2200" spc="-20" dirty="0">
                <a:latin typeface="Calibri"/>
                <a:cs typeface="Calibri"/>
              </a:rPr>
              <a:t>state. </a:t>
            </a:r>
            <a:r>
              <a:rPr sz="2200" spc="-60" dirty="0">
                <a:latin typeface="Calibri"/>
                <a:cs typeface="Calibri"/>
              </a:rPr>
              <a:t>You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improve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display </a:t>
            </a:r>
            <a:r>
              <a:rPr sz="2200" spc="-25" dirty="0">
                <a:latin typeface="Calibri"/>
                <a:cs typeface="Calibri"/>
              </a:rPr>
              <a:t>by 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clicking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Configuration Properties icon shown </a:t>
            </a:r>
            <a:r>
              <a:rPr sz="2200" spc="-30" dirty="0">
                <a:latin typeface="Calibri"/>
                <a:cs typeface="Calibri"/>
              </a:rPr>
              <a:t>below. </a:t>
            </a:r>
            <a:r>
              <a:rPr sz="2200" spc="-10" dirty="0">
                <a:latin typeface="Calibri"/>
                <a:cs typeface="Calibri"/>
              </a:rPr>
              <a:t>Click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 “Main” </a:t>
            </a:r>
            <a:r>
              <a:rPr sz="2200" spc="-15" dirty="0">
                <a:latin typeface="Calibri"/>
                <a:cs typeface="Calibri"/>
              </a:rPr>
              <a:t>tab </a:t>
            </a:r>
            <a:r>
              <a:rPr sz="2200" spc="-5" dirty="0">
                <a:latin typeface="Calibri"/>
                <a:cs typeface="Calibri"/>
              </a:rPr>
              <a:t>and set 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Maximize </a:t>
            </a:r>
            <a:r>
              <a:rPr sz="2200" spc="-25" dirty="0">
                <a:latin typeface="Calibri"/>
                <a:cs typeface="Calibri"/>
              </a:rPr>
              <a:t>axes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Axes </a:t>
            </a:r>
            <a:r>
              <a:rPr sz="2200" spc="-10" dirty="0">
                <a:latin typeface="Calibri"/>
                <a:cs typeface="Calibri"/>
              </a:rPr>
              <a:t>scaling </a:t>
            </a:r>
            <a:r>
              <a:rPr sz="2200" spc="-5" dirty="0">
                <a:latin typeface="Calibri"/>
                <a:cs typeface="Calibri"/>
              </a:rPr>
              <a:t>option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60" dirty="0">
                <a:latin typeface="Calibri"/>
                <a:cs typeface="Calibri"/>
              </a:rPr>
              <a:t>“Auto”.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the </a:t>
            </a:r>
            <a:r>
              <a:rPr sz="2200" spc="15" dirty="0">
                <a:latin typeface="Calibri"/>
                <a:cs typeface="Calibri"/>
              </a:rPr>
              <a:t>“Time” </a:t>
            </a:r>
            <a:r>
              <a:rPr sz="2200" spc="-10" dirty="0">
                <a:latin typeface="Calibri"/>
                <a:cs typeface="Calibri"/>
              </a:rPr>
              <a:t>tab, </a:t>
            </a:r>
            <a:r>
              <a:rPr sz="2200" dirty="0">
                <a:latin typeface="Calibri"/>
                <a:cs typeface="Calibri"/>
              </a:rPr>
              <a:t>set </a:t>
            </a:r>
            <a:r>
              <a:rPr sz="2200" spc="-5" dirty="0">
                <a:latin typeface="Calibri"/>
                <a:cs typeface="Calibri"/>
              </a:rPr>
              <a:t>the Time Units </a:t>
            </a:r>
            <a:r>
              <a:rPr sz="2200" spc="-35" dirty="0">
                <a:latin typeface="Calibri"/>
                <a:cs typeface="Calibri"/>
              </a:rPr>
              <a:t>to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seconds. </a:t>
            </a:r>
            <a:r>
              <a:rPr sz="2200" spc="-5" dirty="0">
                <a:latin typeface="Calibri"/>
                <a:cs typeface="Calibri"/>
              </a:rPr>
              <a:t>Then click </a:t>
            </a:r>
            <a:r>
              <a:rPr sz="2200" dirty="0">
                <a:latin typeface="Calibri"/>
                <a:cs typeface="Calibri"/>
              </a:rPr>
              <a:t>on “Display” </a:t>
            </a:r>
            <a:r>
              <a:rPr sz="2200" spc="-15" dirty="0">
                <a:latin typeface="Calibri"/>
                <a:cs typeface="Calibri"/>
              </a:rPr>
              <a:t>tab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change </a:t>
            </a:r>
            <a:r>
              <a:rPr sz="2200" spc="-5" dirty="0">
                <a:latin typeface="Calibri"/>
                <a:cs typeface="Calibri"/>
              </a:rPr>
              <a:t>Title </a:t>
            </a:r>
            <a:r>
              <a:rPr sz="2200" spc="-20" dirty="0">
                <a:latin typeface="Calibri"/>
                <a:cs typeface="Calibri"/>
              </a:rPr>
              <a:t>to “Transfer </a:t>
            </a:r>
            <a:r>
              <a:rPr sz="2200" spc="-5" dirty="0">
                <a:latin typeface="Calibri"/>
                <a:cs typeface="Calibri"/>
              </a:rPr>
              <a:t>Function” and Y-label </a:t>
            </a:r>
            <a:r>
              <a:rPr sz="2200" spc="-35" dirty="0">
                <a:latin typeface="Calibri"/>
                <a:cs typeface="Calibri"/>
              </a:rPr>
              <a:t>to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“Response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Function”.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Scope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give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display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shown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below.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508" y="2558795"/>
            <a:ext cx="381000" cy="14188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4267" y="2647188"/>
            <a:ext cx="3951731" cy="3009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2447" y="2558794"/>
            <a:ext cx="4899659" cy="42108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056" y="0"/>
            <a:ext cx="11730355" cy="6275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b="1" spc="-5" dirty="0">
                <a:latin typeface="Calibri"/>
                <a:cs typeface="Calibri"/>
              </a:rPr>
              <a:t>Simulink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Practice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Exercise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10" dirty="0">
                <a:latin typeface="Calibri"/>
                <a:cs typeface="Calibri"/>
              </a:rPr>
              <a:t>Problem:</a:t>
            </a:r>
            <a:r>
              <a:rPr sz="2200" spc="-5" dirty="0">
                <a:latin typeface="Calibri"/>
                <a:cs typeface="Calibri"/>
              </a:rPr>
              <a:t> 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object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initially</a:t>
            </a:r>
            <a:r>
              <a:rPr sz="2200" spc="-15" dirty="0">
                <a:latin typeface="Calibri"/>
                <a:cs typeface="Calibri"/>
              </a:rPr>
              <a:t> at</a:t>
            </a:r>
            <a:r>
              <a:rPr sz="2200" dirty="0">
                <a:latin typeface="Calibri"/>
                <a:cs typeface="Calibri"/>
              </a:rPr>
              <a:t> origin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moves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vertically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downwards</a:t>
            </a:r>
            <a:r>
              <a:rPr sz="2200" spc="-20" dirty="0">
                <a:latin typeface="Calibri"/>
                <a:cs typeface="Calibri"/>
              </a:rPr>
              <a:t> into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fluid 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velocity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-5" dirty="0">
                <a:latin typeface="Calibri"/>
                <a:cs typeface="Calibri"/>
              </a:rPr>
              <a:t> as: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Determine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velocity,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displacement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acceleration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seconds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motion.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problem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previously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solved in </a:t>
            </a:r>
            <a:r>
              <a:rPr sz="2200" spc="-10" dirty="0">
                <a:latin typeface="Calibri"/>
                <a:cs typeface="Calibri"/>
              </a:rPr>
              <a:t>Matlab.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Solution:</a:t>
            </a:r>
            <a:r>
              <a:rPr sz="2200" b="1" spc="3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Simulink,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problem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solved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building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39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functional</a:t>
            </a:r>
            <a:r>
              <a:rPr sz="2200" b="1" spc="39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</a:t>
            </a:r>
            <a:r>
              <a:rPr sz="2200" b="1" spc="4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comprising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building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blocks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very </a:t>
            </a:r>
            <a:r>
              <a:rPr sz="2200" spc="-15" dirty="0">
                <a:latin typeface="Calibri"/>
                <a:cs typeface="Calibri"/>
              </a:rPr>
              <a:t>large </a:t>
            </a:r>
            <a:r>
              <a:rPr sz="2200" spc="-10" dirty="0">
                <a:latin typeface="Calibri"/>
                <a:cs typeface="Calibri"/>
              </a:rPr>
              <a:t>library </a:t>
            </a:r>
            <a:r>
              <a:rPr sz="2200" spc="-5" dirty="0">
                <a:latin typeface="Calibri"/>
                <a:cs typeface="Calibri"/>
              </a:rPr>
              <a:t>of functions </a:t>
            </a:r>
            <a:r>
              <a:rPr sz="2200" spc="-10" dirty="0">
                <a:latin typeface="Calibri"/>
                <a:cs typeface="Calibri"/>
              </a:rPr>
              <a:t>provided </a:t>
            </a:r>
            <a:r>
              <a:rPr sz="2200" spc="-5" dirty="0">
                <a:latin typeface="Calibri"/>
                <a:cs typeface="Calibri"/>
              </a:rPr>
              <a:t>within Simulink. Our methodology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summarized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steps:</a:t>
            </a:r>
            <a:endParaRPr sz="22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Develop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model</a:t>
            </a:r>
            <a:r>
              <a:rPr sz="2200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538235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figure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out velocity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variation</a:t>
            </a:r>
            <a:r>
              <a:rPr sz="2200" spc="-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with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time.</a:t>
            </a:r>
            <a:endParaRPr sz="22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2200" spc="-20" dirty="0">
                <a:solidFill>
                  <a:srgbClr val="538235"/>
                </a:solidFill>
                <a:latin typeface="Calibri"/>
                <a:cs typeface="Calibri"/>
              </a:rPr>
              <a:t>Differentiate</a:t>
            </a:r>
            <a:r>
              <a:rPr sz="2200" spc="2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velocity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function</a:t>
            </a:r>
            <a:r>
              <a:rPr sz="2200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538235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538235"/>
                </a:solidFill>
                <a:latin typeface="Calibri"/>
                <a:cs typeface="Calibri"/>
              </a:rPr>
              <a:t>evaluate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acceleration.</a:t>
            </a:r>
            <a:endParaRPr sz="22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2200" spc="-20" dirty="0">
                <a:solidFill>
                  <a:srgbClr val="538235"/>
                </a:solidFill>
                <a:latin typeface="Calibri"/>
                <a:cs typeface="Calibri"/>
              </a:rPr>
              <a:t>Integrate</a:t>
            </a:r>
            <a:r>
              <a:rPr sz="2200" spc="2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velocity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function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538235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538235"/>
                </a:solidFill>
                <a:latin typeface="Calibri"/>
                <a:cs typeface="Calibri"/>
              </a:rPr>
              <a:t>estimate</a:t>
            </a:r>
            <a:r>
              <a:rPr sz="2200" spc="2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displacement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function.</a:t>
            </a:r>
            <a:endParaRPr sz="22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Display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variation</a:t>
            </a:r>
            <a:r>
              <a:rPr sz="2200" spc="-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velocity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538235"/>
                </a:solidFill>
                <a:latin typeface="Calibri"/>
                <a:cs typeface="Calibri"/>
              </a:rPr>
              <a:t>parameters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time</a:t>
            </a:r>
            <a:r>
              <a:rPr sz="2200" spc="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scope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538235"/>
                </a:solidFill>
                <a:latin typeface="Calibri"/>
                <a:cs typeface="Calibri"/>
              </a:rPr>
              <a:t>graphical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538235"/>
                </a:solidFill>
                <a:latin typeface="Calibri"/>
                <a:cs typeface="Calibri"/>
              </a:rPr>
              <a:t>form.</a:t>
            </a:r>
            <a:endParaRPr sz="22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67665" algn="l"/>
                <a:tab pos="368300" algn="l"/>
              </a:tabLst>
            </a:pP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Compare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results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what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obtained</a:t>
            </a:r>
            <a:r>
              <a:rPr sz="220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earlier</a:t>
            </a:r>
            <a:r>
              <a:rPr sz="2200" spc="-1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Calibri"/>
                <a:cs typeface="Calibri"/>
              </a:rPr>
              <a:t>Matlab.</a:t>
            </a:r>
            <a:endParaRPr sz="2200">
              <a:latin typeface="Calibri"/>
              <a:cs typeface="Calibri"/>
            </a:endParaRPr>
          </a:p>
          <a:p>
            <a:pPr marL="12700" marR="147320">
              <a:lnSpc>
                <a:spcPct val="100000"/>
              </a:lnSpc>
              <a:spcBef>
                <a:spcPts val="605"/>
              </a:spcBef>
            </a:pPr>
            <a:r>
              <a:rPr sz="2200" spc="-60" dirty="0">
                <a:latin typeface="Calibri"/>
                <a:cs typeface="Calibri"/>
              </a:rPr>
              <a:t>You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 </a:t>
            </a:r>
            <a:r>
              <a:rPr sz="2200" spc="-10" dirty="0">
                <a:latin typeface="Calibri"/>
                <a:cs typeface="Calibri"/>
              </a:rPr>
              <a:t>remember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Simulink,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visualized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"Scope".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finished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having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scopes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parameter.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540" y="826008"/>
            <a:ext cx="2624327" cy="4053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1951970" cy="664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33634"/>
                </a:solidFill>
                <a:latin typeface="Calibri"/>
                <a:cs typeface="Calibri"/>
              </a:rPr>
              <a:t>Building</a:t>
            </a:r>
            <a:r>
              <a:rPr sz="2400" b="1" spc="-10" dirty="0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933634"/>
                </a:solidFill>
                <a:latin typeface="Calibri"/>
                <a:cs typeface="Calibri"/>
              </a:rPr>
              <a:t>the Model: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2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5" dirty="0">
                <a:latin typeface="Calibri"/>
                <a:cs typeface="Calibri"/>
              </a:rPr>
              <a:t> 1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w </a:t>
            </a:r>
            <a:r>
              <a:rPr sz="2400" spc="-5" dirty="0">
                <a:latin typeface="Calibri"/>
                <a:cs typeface="Calibri"/>
              </a:rPr>
              <a:t>Simulin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model, and</a:t>
            </a:r>
            <a:r>
              <a:rPr sz="2400" spc="-5" dirty="0">
                <a:latin typeface="Calibri"/>
                <a:cs typeface="Calibri"/>
              </a:rPr>
              <a:t> na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"M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s".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740"/>
              </a:lnSpc>
              <a:spcBef>
                <a:spcPts val="135"/>
              </a:spcBef>
            </a:pPr>
            <a:r>
              <a:rPr sz="2400" b="1" spc="-10" dirty="0">
                <a:latin typeface="Calibri"/>
                <a:cs typeface="Calibri"/>
              </a:rPr>
              <a:t>Step </a:t>
            </a:r>
            <a:r>
              <a:rPr sz="2400" b="1" spc="-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good </a:t>
            </a: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formula </a:t>
            </a:r>
            <a:r>
              <a:rPr sz="2400" spc="-5" dirty="0">
                <a:latin typeface="Calibri"/>
                <a:cs typeface="Calibri"/>
              </a:rPr>
              <a:t>of velocity </a:t>
            </a:r>
            <a:r>
              <a:rPr sz="2400" spc="-10" dirty="0">
                <a:latin typeface="Calibri"/>
                <a:cs typeface="Calibri"/>
              </a:rPr>
              <a:t>given above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"list" of </a:t>
            </a:r>
            <a:r>
              <a:rPr sz="2400" dirty="0">
                <a:latin typeface="Calibri"/>
                <a:cs typeface="Calibri"/>
              </a:rPr>
              <a:t>all the </a:t>
            </a:r>
            <a:r>
              <a:rPr sz="2400" spc="-10" dirty="0">
                <a:latin typeface="Calibri"/>
                <a:cs typeface="Calibri"/>
              </a:rPr>
              <a:t>blocks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model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velocity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spc="-10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sz="2400" b="1" spc="-10" dirty="0">
                <a:latin typeface="Calibri"/>
                <a:cs typeface="Calibri"/>
              </a:rPr>
              <a:t>Step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multiplication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"Gain"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subsequently</a:t>
            </a:r>
            <a:endParaRPr sz="2400">
              <a:latin typeface="Calibri"/>
              <a:cs typeface="Calibri"/>
            </a:endParaRPr>
          </a:p>
          <a:p>
            <a:pPr marL="12700" marR="149225">
              <a:lnSpc>
                <a:spcPts val="2740"/>
              </a:lnSpc>
              <a:spcBef>
                <a:spcPts val="140"/>
              </a:spcBef>
            </a:pPr>
            <a:r>
              <a:rPr sz="2400" spc="-5" dirty="0">
                <a:latin typeface="Calibri"/>
                <a:cs typeface="Calibri"/>
              </a:rPr>
              <a:t>adjusting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5" dirty="0">
                <a:latin typeface="Calibri"/>
                <a:cs typeface="Calibri"/>
              </a:rPr>
              <a:t>gain </a:t>
            </a:r>
            <a:r>
              <a:rPr sz="2400" spc="-10" dirty="0">
                <a:latin typeface="Calibri"/>
                <a:cs typeface="Calibri"/>
              </a:rPr>
              <a:t>value.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blocks that you </a:t>
            </a:r>
            <a:r>
              <a:rPr sz="2400" spc="-5" dirty="0">
                <a:latin typeface="Calibri"/>
                <a:cs typeface="Calibri"/>
              </a:rPr>
              <a:t>should </a:t>
            </a:r>
            <a:r>
              <a:rPr sz="2400" dirty="0">
                <a:latin typeface="Calibri"/>
                <a:cs typeface="Calibri"/>
              </a:rPr>
              <a:t>import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block library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 model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window </a:t>
            </a:r>
            <a:r>
              <a:rPr sz="2400" spc="-1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595"/>
              </a:lnSpc>
            </a:pPr>
            <a:r>
              <a:rPr sz="2400" dirty="0">
                <a:solidFill>
                  <a:srgbClr val="BE9000"/>
                </a:solidFill>
                <a:latin typeface="Calibri"/>
                <a:cs typeface="Calibri"/>
              </a:rPr>
              <a:t>Ramp</a:t>
            </a:r>
            <a:r>
              <a:rPr sz="2400" spc="-2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BE9000"/>
                </a:solidFill>
                <a:latin typeface="Calibri"/>
                <a:cs typeface="Calibri"/>
              </a:rPr>
              <a:t>from</a:t>
            </a:r>
            <a:r>
              <a:rPr sz="2400" spc="-3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E9000"/>
                </a:solidFill>
                <a:latin typeface="Calibri"/>
                <a:cs typeface="Calibri"/>
              </a:rPr>
              <a:t>"Sources"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735"/>
              </a:lnSpc>
            </a:pPr>
            <a:r>
              <a:rPr sz="2400" spc="-10" dirty="0">
                <a:solidFill>
                  <a:srgbClr val="BE9000"/>
                </a:solidFill>
                <a:latin typeface="Calibri"/>
                <a:cs typeface="Calibri"/>
              </a:rPr>
              <a:t>Scope</a:t>
            </a:r>
            <a:r>
              <a:rPr sz="2400" spc="-2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BE9000"/>
                </a:solidFill>
                <a:latin typeface="Calibri"/>
                <a:cs typeface="Calibri"/>
              </a:rPr>
              <a:t>from</a:t>
            </a:r>
            <a:r>
              <a:rPr sz="2400" spc="-3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E9000"/>
                </a:solidFill>
                <a:latin typeface="Calibri"/>
                <a:cs typeface="Calibri"/>
              </a:rPr>
              <a:t>"Sink"</a:t>
            </a:r>
            <a:endParaRPr sz="2400">
              <a:latin typeface="Calibri"/>
              <a:cs typeface="Calibri"/>
            </a:endParaRPr>
          </a:p>
          <a:p>
            <a:pPr marL="927100" marR="4245610">
              <a:lnSpc>
                <a:spcPts val="2740"/>
              </a:lnSpc>
              <a:spcBef>
                <a:spcPts val="135"/>
              </a:spcBef>
            </a:pPr>
            <a:r>
              <a:rPr sz="2400" dirty="0">
                <a:solidFill>
                  <a:srgbClr val="BE9000"/>
                </a:solidFill>
                <a:latin typeface="Calibri"/>
                <a:cs typeface="Calibri"/>
              </a:rPr>
              <a:t>'Gain' and 'Sum' </a:t>
            </a:r>
            <a:r>
              <a:rPr sz="2400" spc="-15" dirty="0">
                <a:solidFill>
                  <a:srgbClr val="BE900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BE9000"/>
                </a:solidFill>
                <a:latin typeface="Calibri"/>
                <a:cs typeface="Calibri"/>
              </a:rPr>
              <a:t>'Commonly </a:t>
            </a:r>
            <a:r>
              <a:rPr sz="2400" spc="-5" dirty="0">
                <a:solidFill>
                  <a:srgbClr val="BE9000"/>
                </a:solidFill>
                <a:latin typeface="Calibri"/>
                <a:cs typeface="Calibri"/>
              </a:rPr>
              <a:t>used Blocks' set. </a:t>
            </a:r>
            <a:r>
              <a:rPr sz="240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E9000"/>
                </a:solidFill>
                <a:latin typeface="Calibri"/>
                <a:cs typeface="Calibri"/>
              </a:rPr>
              <a:t>'sqrt'</a:t>
            </a:r>
            <a:r>
              <a:rPr sz="2400" spc="-2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E900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BE9000"/>
                </a:solidFill>
                <a:latin typeface="Calibri"/>
                <a:cs typeface="Calibri"/>
              </a:rPr>
              <a:t> 'Math</a:t>
            </a:r>
            <a:r>
              <a:rPr sz="2400" spc="-2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E9000"/>
                </a:solidFill>
                <a:latin typeface="Calibri"/>
                <a:cs typeface="Calibri"/>
              </a:rPr>
              <a:t>Function'</a:t>
            </a:r>
            <a:r>
              <a:rPr sz="2400" spc="-2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BE9000"/>
                </a:solidFill>
                <a:latin typeface="Calibri"/>
                <a:cs typeface="Calibri"/>
              </a:rPr>
              <a:t>from</a:t>
            </a:r>
            <a:r>
              <a:rPr sz="2400" spc="-10" dirty="0">
                <a:solidFill>
                  <a:srgbClr val="BE9000"/>
                </a:solidFill>
                <a:latin typeface="Calibri"/>
                <a:cs typeface="Calibri"/>
              </a:rPr>
              <a:t> "Math</a:t>
            </a:r>
            <a:r>
              <a:rPr sz="2400" spc="-1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E9000"/>
                </a:solidFill>
                <a:latin typeface="Calibri"/>
                <a:cs typeface="Calibri"/>
              </a:rPr>
              <a:t>Operations"</a:t>
            </a:r>
            <a:r>
              <a:rPr sz="2400" spc="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E9000"/>
                </a:solidFill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665"/>
              </a:lnSpc>
            </a:pPr>
            <a:r>
              <a:rPr sz="2400" spc="-10" dirty="0">
                <a:solidFill>
                  <a:srgbClr val="BE9000"/>
                </a:solidFill>
                <a:latin typeface="Calibri"/>
                <a:cs typeface="Calibri"/>
              </a:rPr>
              <a:t>'Derivative'</a:t>
            </a:r>
            <a:r>
              <a:rPr sz="2400" dirty="0">
                <a:solidFill>
                  <a:srgbClr val="BE9000"/>
                </a:solidFill>
                <a:latin typeface="Calibri"/>
                <a:cs typeface="Calibri"/>
              </a:rPr>
              <a:t> and </a:t>
            </a:r>
            <a:r>
              <a:rPr sz="2400" spc="-15" dirty="0">
                <a:solidFill>
                  <a:srgbClr val="BE9000"/>
                </a:solidFill>
                <a:latin typeface="Calibri"/>
                <a:cs typeface="Calibri"/>
              </a:rPr>
              <a:t>'Integrator'</a:t>
            </a:r>
            <a:r>
              <a:rPr sz="2400" spc="-3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BE9000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E9000"/>
                </a:solidFill>
                <a:latin typeface="Calibri"/>
                <a:cs typeface="Calibri"/>
              </a:rPr>
              <a:t>"Continuous"</a:t>
            </a:r>
            <a:r>
              <a:rPr sz="240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E9000"/>
                </a:solidFill>
                <a:latin typeface="Calibri"/>
                <a:cs typeface="Calibri"/>
              </a:rPr>
              <a:t>blocks</a:t>
            </a:r>
            <a:r>
              <a:rPr sz="2400" spc="-2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BE9000"/>
                </a:solidFill>
                <a:latin typeface="Calibri"/>
                <a:cs typeface="Calibri"/>
              </a:rPr>
              <a:t>library.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alibri"/>
              <a:cs typeface="Calibri"/>
            </a:endParaRPr>
          </a:p>
          <a:p>
            <a:pPr marL="55244" marR="250190">
              <a:lnSpc>
                <a:spcPct val="95000"/>
              </a:lnSpc>
            </a:pPr>
            <a:r>
              <a:rPr sz="2400" b="1" spc="-10" dirty="0">
                <a:latin typeface="Calibri"/>
                <a:cs typeface="Calibri"/>
              </a:rPr>
              <a:t>Step </a:t>
            </a:r>
            <a:r>
              <a:rPr sz="2400" b="1" spc="-25" dirty="0">
                <a:latin typeface="Calibri"/>
                <a:cs typeface="Calibri"/>
              </a:rPr>
              <a:t>4</a:t>
            </a:r>
            <a:r>
              <a:rPr sz="2400" spc="-25" dirty="0">
                <a:latin typeface="Calibri"/>
                <a:cs typeface="Calibri"/>
              </a:rPr>
              <a:t>:Try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join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blocks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lines </a:t>
            </a:r>
            <a:r>
              <a:rPr sz="2400" spc="-5" dirty="0">
                <a:latin typeface="Calibri"/>
                <a:cs typeface="Calibri"/>
              </a:rPr>
              <a:t>(signals) so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entering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scope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velocity function, </a:t>
            </a:r>
            <a:r>
              <a:rPr sz="2400" spc="-10" dirty="0">
                <a:latin typeface="Calibri"/>
                <a:cs typeface="Calibri"/>
              </a:rPr>
              <a:t>according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5" dirty="0">
                <a:latin typeface="Calibri"/>
                <a:cs typeface="Calibri"/>
              </a:rPr>
              <a:t>equation. Do </a:t>
            </a:r>
            <a:r>
              <a:rPr sz="2400" dirty="0">
                <a:latin typeface="Calibri"/>
                <a:cs typeface="Calibri"/>
              </a:rPr>
              <a:t>it without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finished </a:t>
            </a:r>
            <a:r>
              <a:rPr sz="2400" dirty="0">
                <a:latin typeface="Calibri"/>
                <a:cs typeface="Calibri"/>
              </a:rPr>
              <a:t>model.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Step</a:t>
            </a:r>
            <a:r>
              <a:rPr sz="2400" b="1" spc="-5" dirty="0">
                <a:latin typeface="Calibri"/>
                <a:cs typeface="Calibri"/>
              </a:rPr>
              <a:t> 5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Integrator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Derivative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5" dirty="0">
                <a:latin typeface="Calibri"/>
                <a:cs typeface="Calibri"/>
              </a:rPr>
              <a:t> side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velocity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output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separate </a:t>
            </a:r>
            <a:r>
              <a:rPr sz="2400" spc="-10" dirty="0">
                <a:latin typeface="Calibri"/>
                <a:cs typeface="Calibri"/>
              </a:rPr>
              <a:t>scope.</a:t>
            </a:r>
            <a:endParaRPr sz="2400">
              <a:latin typeface="Calibri"/>
              <a:cs typeface="Calibri"/>
            </a:endParaRPr>
          </a:p>
          <a:p>
            <a:pPr marL="55244">
              <a:lnSpc>
                <a:spcPts val="2665"/>
              </a:lnSpc>
            </a:pPr>
            <a:r>
              <a:rPr sz="2400" b="1" spc="-10" dirty="0">
                <a:latin typeface="Calibri"/>
                <a:cs typeface="Calibri"/>
              </a:rPr>
              <a:t>Step </a:t>
            </a:r>
            <a:r>
              <a:rPr sz="2400" b="1" spc="-5" dirty="0">
                <a:latin typeface="Calibri"/>
                <a:cs typeface="Calibri"/>
              </a:rPr>
              <a:t>6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Label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clarity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elaborating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55244">
              <a:lnSpc>
                <a:spcPts val="2810"/>
              </a:lnSpc>
              <a:tabLst>
                <a:tab pos="1841500" algn="l"/>
              </a:tabLst>
            </a:pPr>
            <a:r>
              <a:rPr sz="2400" b="1" i="1" spc="-10" dirty="0">
                <a:solidFill>
                  <a:srgbClr val="E26C09"/>
                </a:solidFill>
                <a:latin typeface="Calibri"/>
                <a:cs typeface="Calibri"/>
              </a:rPr>
              <a:t>Question:	</a:t>
            </a:r>
            <a:r>
              <a:rPr sz="2400" b="1" i="1" spc="-20" dirty="0">
                <a:solidFill>
                  <a:srgbClr val="E26C09"/>
                </a:solidFill>
                <a:latin typeface="Calibri"/>
                <a:cs typeface="Calibri"/>
              </a:rPr>
              <a:t>Why</a:t>
            </a:r>
            <a:r>
              <a:rPr sz="2400" b="1" i="1" spc="-5" dirty="0">
                <a:solidFill>
                  <a:srgbClr val="E26C09"/>
                </a:solidFill>
                <a:latin typeface="Calibri"/>
                <a:cs typeface="Calibri"/>
              </a:rPr>
              <a:t> 'Ramp'</a:t>
            </a:r>
            <a:r>
              <a:rPr sz="2400" b="1" i="1" spc="-3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E26C09"/>
                </a:solidFill>
                <a:latin typeface="Calibri"/>
                <a:cs typeface="Calibri"/>
              </a:rPr>
              <a:t>function</a:t>
            </a:r>
            <a:r>
              <a:rPr sz="2400" b="1" i="1" spc="1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E26C09"/>
                </a:solidFill>
                <a:latin typeface="Calibri"/>
                <a:cs typeface="Calibri"/>
              </a:rPr>
              <a:t>is </a:t>
            </a:r>
            <a:r>
              <a:rPr sz="2400" b="1" i="1" spc="-10" dirty="0">
                <a:solidFill>
                  <a:srgbClr val="E26C09"/>
                </a:solidFill>
                <a:latin typeface="Calibri"/>
                <a:cs typeface="Calibri"/>
              </a:rPr>
              <a:t>used</a:t>
            </a:r>
            <a:r>
              <a:rPr sz="2400" b="1" i="1" spc="-1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E26C09"/>
                </a:solidFill>
                <a:latin typeface="Calibri"/>
                <a:cs typeface="Calibri"/>
              </a:rPr>
              <a:t>for</a:t>
            </a:r>
            <a:r>
              <a:rPr sz="2400" b="1" i="1" spc="-5" dirty="0">
                <a:solidFill>
                  <a:srgbClr val="E26C09"/>
                </a:solidFill>
                <a:latin typeface="Calibri"/>
                <a:cs typeface="Calibri"/>
              </a:rPr>
              <a:t> 'time' input.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479805"/>
            <a:ext cx="10408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Calibri"/>
                <a:cs typeface="Calibri"/>
              </a:rPr>
              <a:t>The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finished</a:t>
            </a:r>
            <a:r>
              <a:rPr sz="2800" b="0" spc="3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model</a:t>
            </a:r>
            <a:r>
              <a:rPr sz="2800" b="0" spc="2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should</a:t>
            </a:r>
            <a:r>
              <a:rPr sz="2800" b="0" spc="4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look</a:t>
            </a:r>
            <a:r>
              <a:rPr sz="2800" b="0" spc="15" dirty="0">
                <a:latin typeface="Calibri"/>
                <a:cs typeface="Calibri"/>
              </a:rPr>
              <a:t> </a:t>
            </a:r>
            <a:r>
              <a:rPr sz="2800" b="0" spc="-30" dirty="0">
                <a:latin typeface="Calibri"/>
                <a:cs typeface="Calibri"/>
              </a:rPr>
              <a:t>like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the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one</a:t>
            </a:r>
            <a:r>
              <a:rPr sz="2800" b="0" spc="1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shown</a:t>
            </a:r>
            <a:r>
              <a:rPr sz="2800" b="0" spc="3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in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the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picture</a:t>
            </a:r>
            <a:r>
              <a:rPr sz="2800" b="0" spc="3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below: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016" y="969262"/>
            <a:ext cx="7877556" cy="58247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1150048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0" spc="-5" dirty="0">
                <a:latin typeface="Calibri"/>
                <a:cs typeface="Calibri"/>
              </a:rPr>
              <a:t>Open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scopes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for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displacement,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velocity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acceleration,</a:t>
            </a:r>
            <a:r>
              <a:rPr sz="2400" b="0" spc="-3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run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simulation.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spc="-65" dirty="0">
                <a:latin typeface="Calibri"/>
                <a:cs typeface="Calibri"/>
              </a:rPr>
              <a:t>You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b="0" spc="-15" dirty="0">
                <a:latin typeface="Calibri"/>
                <a:cs typeface="Calibri"/>
              </a:rPr>
              <a:t>attain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-10" dirty="0">
                <a:latin typeface="Calibri"/>
                <a:cs typeface="Calibri"/>
              </a:rPr>
              <a:t> graphs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for</a:t>
            </a:r>
            <a:r>
              <a:rPr sz="2400" b="0" spc="-10" dirty="0">
                <a:latin typeface="Calibri"/>
                <a:cs typeface="Calibri"/>
              </a:rPr>
              <a:t> three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quantities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like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the</a:t>
            </a:r>
            <a:r>
              <a:rPr sz="2400" b="0" spc="-5" dirty="0">
                <a:latin typeface="Calibri"/>
                <a:cs typeface="Calibri"/>
              </a:rPr>
              <a:t> ones </a:t>
            </a:r>
            <a:r>
              <a:rPr sz="2400" b="0" spc="-10" dirty="0">
                <a:latin typeface="Calibri"/>
                <a:cs typeface="Calibri"/>
              </a:rPr>
              <a:t>shown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below: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451" y="4746497"/>
            <a:ext cx="1178242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333E50"/>
                </a:solidFill>
                <a:latin typeface="Calibri"/>
                <a:cs typeface="Calibri"/>
              </a:rPr>
              <a:t>You</a:t>
            </a:r>
            <a:r>
              <a:rPr sz="2000" spc="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can</a:t>
            </a:r>
            <a:r>
              <a:rPr sz="2000" spc="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compare</a:t>
            </a:r>
            <a:r>
              <a:rPr sz="2000" spc="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2000" spc="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result</a:t>
            </a:r>
            <a:r>
              <a:rPr sz="2000" spc="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sz="2000" spc="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r>
              <a:rPr sz="2000" spc="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velocity</a:t>
            </a:r>
            <a:r>
              <a:rPr sz="2000" spc="1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graph</a:t>
            </a:r>
            <a:r>
              <a:rPr sz="2000" spc="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you</a:t>
            </a:r>
            <a:r>
              <a:rPr sz="2000" spc="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had</a:t>
            </a:r>
            <a:r>
              <a:rPr sz="2000" spc="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drawn</a:t>
            </a:r>
            <a:r>
              <a:rPr sz="2000" spc="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earlier</a:t>
            </a:r>
            <a:r>
              <a:rPr sz="2000" spc="1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with</a:t>
            </a:r>
            <a:r>
              <a:rPr sz="2000" spc="15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Matlab</a:t>
            </a:r>
            <a:r>
              <a:rPr sz="2000" spc="15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Plot</a:t>
            </a:r>
            <a:r>
              <a:rPr sz="2000" spc="14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command.</a:t>
            </a:r>
            <a:r>
              <a:rPr sz="2000" spc="12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Both</a:t>
            </a:r>
            <a:r>
              <a:rPr sz="2000" spc="14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curves</a:t>
            </a:r>
            <a:r>
              <a:rPr sz="2000" spc="-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are exactly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 same.</a:t>
            </a:r>
            <a:endParaRPr sz="20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Upon the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analysis of three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curves,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can observe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steady increase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in the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displacement.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But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you must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notice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very carefully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that acceleration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starts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negative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value i.e.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at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time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t=0, its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value is nearly -3.7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(m/s^2).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negative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acceleration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explains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decrease of velocity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0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2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seconds. </a:t>
            </a:r>
            <a:r>
              <a:rPr sz="2000" spc="-55" dirty="0">
                <a:solidFill>
                  <a:srgbClr val="333E50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can use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“Cursor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Measurements”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tool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find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out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values</a:t>
            </a:r>
            <a:r>
              <a:rPr sz="2000" dirty="0">
                <a:solidFill>
                  <a:srgbClr val="333E50"/>
                </a:solidFill>
                <a:latin typeface="Calibri"/>
                <a:cs typeface="Calibri"/>
              </a:rPr>
              <a:t> of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variables</a:t>
            </a:r>
            <a:r>
              <a:rPr sz="2000" spc="1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333E50"/>
                </a:solidFill>
                <a:latin typeface="Calibri"/>
                <a:cs typeface="Calibri"/>
              </a:rPr>
              <a:t>at</a:t>
            </a:r>
            <a:r>
              <a:rPr sz="2000" spc="20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33E50"/>
                </a:solidFill>
                <a:latin typeface="Calibri"/>
                <a:cs typeface="Calibri"/>
              </a:rPr>
              <a:t>particular</a:t>
            </a:r>
            <a:r>
              <a:rPr sz="2000" spc="15" dirty="0">
                <a:solidFill>
                  <a:srgbClr val="333E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E50"/>
                </a:solidFill>
                <a:latin typeface="Calibri"/>
                <a:cs typeface="Calibri"/>
              </a:rPr>
              <a:t>instants.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937260"/>
            <a:ext cx="12033504" cy="36012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76"/>
            <a:ext cx="6033135" cy="193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900" spc="-5" dirty="0">
                <a:latin typeface="Times New Roman"/>
                <a:cs typeface="Times New Roman"/>
              </a:rPr>
              <a:t>**Go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dirty="0">
                <a:latin typeface="Times New Roman"/>
                <a:cs typeface="Times New Roman"/>
              </a:rPr>
              <a:t> "Acceleration"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scope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right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click.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Select</a:t>
            </a:r>
            <a:r>
              <a:rPr sz="1900" spc="4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"Axes </a:t>
            </a:r>
            <a:r>
              <a:rPr sz="1900" b="1" spc="-10" dirty="0">
                <a:latin typeface="Times New Roman"/>
                <a:cs typeface="Times New Roman"/>
              </a:rPr>
              <a:t>Properties" </a:t>
            </a:r>
            <a:r>
              <a:rPr sz="1900" spc="-5" dirty="0">
                <a:latin typeface="Times New Roman"/>
                <a:cs typeface="Times New Roman"/>
              </a:rPr>
              <a:t>option and set the minimum value of </a:t>
            </a:r>
            <a:r>
              <a:rPr sz="1900" spc="-105" dirty="0">
                <a:latin typeface="Times New Roman"/>
                <a:cs typeface="Times New Roman"/>
              </a:rPr>
              <a:t>Y- </a:t>
            </a:r>
            <a:r>
              <a:rPr sz="1900" spc="-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axis to -2. Now you should </a:t>
            </a:r>
            <a:r>
              <a:rPr sz="1900" spc="-10" dirty="0">
                <a:latin typeface="Times New Roman"/>
                <a:cs typeface="Times New Roman"/>
              </a:rPr>
              <a:t>see </a:t>
            </a:r>
            <a:r>
              <a:rPr sz="1900" spc="-5" dirty="0">
                <a:latin typeface="Times New Roman"/>
                <a:cs typeface="Times New Roman"/>
              </a:rPr>
              <a:t>the truncated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acceleration 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curve. Thus, </a:t>
            </a:r>
            <a:r>
              <a:rPr sz="1900" spc="-10" dirty="0">
                <a:latin typeface="Times New Roman"/>
                <a:cs typeface="Times New Roman"/>
              </a:rPr>
              <a:t>you </a:t>
            </a:r>
            <a:r>
              <a:rPr sz="1900" spc="-5" dirty="0">
                <a:latin typeface="Times New Roman"/>
                <a:cs typeface="Times New Roman"/>
              </a:rPr>
              <a:t>should keep a keen </a:t>
            </a:r>
            <a:r>
              <a:rPr sz="1900" spc="-10" dirty="0">
                <a:latin typeface="Times New Roman"/>
                <a:cs typeface="Times New Roman"/>
              </a:rPr>
              <a:t>eye </a:t>
            </a:r>
            <a:r>
              <a:rPr sz="1900" spc="-5" dirty="0">
                <a:latin typeface="Times New Roman"/>
                <a:cs typeface="Times New Roman"/>
              </a:rPr>
              <a:t>on </a:t>
            </a:r>
            <a:r>
              <a:rPr sz="1900" spc="-1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range of axes 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range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values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corresponding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regions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4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interest</a:t>
            </a:r>
            <a:r>
              <a:rPr sz="1900" spc="4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 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make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appropriate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adjustments to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your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plots.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47" y="5836411"/>
            <a:ext cx="5852795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latin typeface="Calibri"/>
                <a:cs typeface="Calibri"/>
              </a:rPr>
              <a:t>**From</a:t>
            </a:r>
            <a:r>
              <a:rPr sz="2200" spc="-5" dirty="0">
                <a:latin typeface="Calibri"/>
                <a:cs typeface="Calibri"/>
              </a:rPr>
              <a:t> Simulation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"Stop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time"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=2.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Now </a:t>
            </a:r>
            <a:r>
              <a:rPr sz="2200" spc="-5" dirty="0">
                <a:latin typeface="Calibri"/>
                <a:cs typeface="Calibri"/>
              </a:rPr>
              <a:t>run the </a:t>
            </a:r>
            <a:r>
              <a:rPr sz="2200" spc="-10" dirty="0">
                <a:latin typeface="Calibri"/>
                <a:cs typeface="Calibri"/>
              </a:rPr>
              <a:t>simulation again. </a:t>
            </a:r>
            <a:r>
              <a:rPr sz="2200" spc="-6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will see all 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curves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from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t=0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t=2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sec.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now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2496" y="0"/>
            <a:ext cx="5852160" cy="6623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spc="-15" dirty="0">
                <a:latin typeface="Calibri"/>
                <a:cs typeface="Calibri"/>
              </a:rPr>
              <a:t>exactly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compare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velocity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curve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2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what</a:t>
            </a:r>
            <a:r>
              <a:rPr sz="2200" spc="2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you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previously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plotted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MATLAB.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6607" y="1141222"/>
            <a:ext cx="5989320" cy="30118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47955" marR="5080" algn="just">
              <a:lnSpc>
                <a:spcPct val="90000"/>
              </a:lnSpc>
              <a:spcBef>
                <a:spcPts val="359"/>
              </a:spcBef>
            </a:pP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**Although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time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cannot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vary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 in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sinusoidal 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libri"/>
                <a:cs typeface="Calibri"/>
              </a:rPr>
              <a:t>pattern,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but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consider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input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as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some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other 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quantity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 and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replace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Ramp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input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6F2F9F"/>
                </a:solidFill>
                <a:latin typeface="Calibri"/>
                <a:cs typeface="Calibri"/>
              </a:rPr>
              <a:t>first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by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"sine" input and then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"step"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input. </a:t>
            </a:r>
            <a:r>
              <a:rPr sz="2200" spc="-45" dirty="0">
                <a:solidFill>
                  <a:srgbClr val="6F2F9F"/>
                </a:solidFill>
                <a:latin typeface="Calibri"/>
                <a:cs typeface="Calibri"/>
              </a:rPr>
              <a:t>Try </a:t>
            </a:r>
            <a:r>
              <a:rPr sz="2200" spc="-20" dirty="0">
                <a:solidFill>
                  <a:srgbClr val="6F2F9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estimate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what happened </a:t>
            </a:r>
            <a:r>
              <a:rPr sz="2200" spc="-20" dirty="0">
                <a:solidFill>
                  <a:srgbClr val="6F2F9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6F2F9F"/>
                </a:solidFill>
                <a:latin typeface="Calibri"/>
                <a:cs typeface="Calibri"/>
              </a:rPr>
              <a:t>output values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by changing </a:t>
            </a:r>
            <a:r>
              <a:rPr sz="2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input</a:t>
            </a:r>
            <a:r>
              <a:rPr sz="22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Calibri"/>
                <a:cs typeface="Calibri"/>
              </a:rPr>
              <a:t>type.</a:t>
            </a:r>
            <a:endParaRPr sz="2200">
              <a:latin typeface="Calibri"/>
              <a:cs typeface="Calibri"/>
            </a:endParaRPr>
          </a:p>
          <a:p>
            <a:pPr marL="241300" marR="486409" indent="-229235">
              <a:lnSpc>
                <a:spcPct val="114999"/>
              </a:lnSpc>
              <a:spcBef>
                <a:spcPts val="715"/>
              </a:spcBef>
              <a:buFont typeface="Arial"/>
              <a:buChar char="•"/>
              <a:tabLst>
                <a:tab pos="241935" algn="l"/>
              </a:tabLst>
            </a:pPr>
            <a:r>
              <a:rPr sz="3000" b="1" i="1" dirty="0">
                <a:solidFill>
                  <a:srgbClr val="30849B"/>
                </a:solidFill>
                <a:latin typeface="Calibri"/>
                <a:cs typeface="Calibri"/>
              </a:rPr>
              <a:t>Which </a:t>
            </a:r>
            <a:r>
              <a:rPr sz="3000" b="1" i="1" spc="-5" dirty="0">
                <a:solidFill>
                  <a:srgbClr val="30849B"/>
                </a:solidFill>
                <a:latin typeface="Calibri"/>
                <a:cs typeface="Calibri"/>
              </a:rPr>
              <a:t>one </a:t>
            </a:r>
            <a:r>
              <a:rPr sz="3000" b="1" i="1" dirty="0">
                <a:solidFill>
                  <a:srgbClr val="30849B"/>
                </a:solidFill>
                <a:latin typeface="Calibri"/>
                <a:cs typeface="Calibri"/>
              </a:rPr>
              <a:t>is </a:t>
            </a:r>
            <a:r>
              <a:rPr sz="3000" b="1" i="1" spc="-10" dirty="0">
                <a:solidFill>
                  <a:srgbClr val="30849B"/>
                </a:solidFill>
                <a:latin typeface="Calibri"/>
                <a:cs typeface="Calibri"/>
              </a:rPr>
              <a:t>better </a:t>
            </a:r>
            <a:r>
              <a:rPr sz="3000" b="1" i="1" spc="-20" dirty="0">
                <a:solidFill>
                  <a:srgbClr val="30849B"/>
                </a:solidFill>
                <a:latin typeface="Calibri"/>
                <a:cs typeface="Calibri"/>
              </a:rPr>
              <a:t>to </a:t>
            </a:r>
            <a:r>
              <a:rPr sz="3000" b="1" i="1" spc="-5" dirty="0">
                <a:solidFill>
                  <a:srgbClr val="30849B"/>
                </a:solidFill>
                <a:latin typeface="Calibri"/>
                <a:cs typeface="Calibri"/>
              </a:rPr>
              <a:t>work with, </a:t>
            </a:r>
            <a:r>
              <a:rPr sz="3000" b="1" i="1" spc="-66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3000" b="1" i="1" spc="-5" dirty="0">
                <a:solidFill>
                  <a:srgbClr val="30849B"/>
                </a:solidFill>
                <a:latin typeface="Calibri"/>
                <a:cs typeface="Calibri"/>
              </a:rPr>
              <a:t>Matlab</a:t>
            </a:r>
            <a:r>
              <a:rPr sz="3000" b="1" i="1" spc="-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3000" b="1" i="1" spc="-5" dirty="0">
                <a:solidFill>
                  <a:srgbClr val="30849B"/>
                </a:solidFill>
                <a:latin typeface="Calibri"/>
                <a:cs typeface="Calibri"/>
              </a:rPr>
              <a:t>or</a:t>
            </a:r>
            <a:r>
              <a:rPr sz="3000" b="1" i="1" spc="-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3000" b="1" i="1" spc="-5" dirty="0">
                <a:solidFill>
                  <a:srgbClr val="30849B"/>
                </a:solidFill>
                <a:latin typeface="Calibri"/>
                <a:cs typeface="Calibri"/>
              </a:rPr>
              <a:t>Simulink?</a:t>
            </a:r>
            <a:r>
              <a:rPr sz="3000" b="1" i="1" spc="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3000" b="1" i="1" dirty="0">
                <a:solidFill>
                  <a:srgbClr val="30849B"/>
                </a:solidFill>
                <a:latin typeface="Calibri"/>
                <a:cs typeface="Calibri"/>
              </a:rPr>
              <a:t>And</a:t>
            </a:r>
            <a:r>
              <a:rPr sz="3000" b="1" i="1" spc="-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3000" b="1" i="1" spc="-20" dirty="0">
                <a:solidFill>
                  <a:srgbClr val="30849B"/>
                </a:solidFill>
                <a:latin typeface="Calibri"/>
                <a:cs typeface="Calibri"/>
              </a:rPr>
              <a:t>why?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3934" y="4447794"/>
            <a:ext cx="60337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600" b="1" spc="-10" dirty="0">
                <a:solidFill>
                  <a:srgbClr val="30849B"/>
                </a:solidFill>
                <a:latin typeface="Calibri"/>
                <a:cs typeface="Calibri"/>
              </a:rPr>
              <a:t>Note:</a:t>
            </a:r>
            <a:r>
              <a:rPr sz="2600" b="1" spc="4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30849B"/>
                </a:solidFill>
                <a:latin typeface="Calibri"/>
                <a:cs typeface="Calibri"/>
              </a:rPr>
              <a:t>It</a:t>
            </a:r>
            <a:r>
              <a:rPr sz="2600" b="1" spc="5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30849B"/>
                </a:solidFill>
                <a:latin typeface="Calibri"/>
                <a:cs typeface="Calibri"/>
              </a:rPr>
              <a:t>is</a:t>
            </a:r>
            <a:r>
              <a:rPr sz="2600" b="1" spc="4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0849B"/>
                </a:solidFill>
                <a:latin typeface="Calibri"/>
                <a:cs typeface="Calibri"/>
              </a:rPr>
              <a:t>very</a:t>
            </a:r>
            <a:r>
              <a:rPr sz="2600" b="1" spc="6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30849B"/>
                </a:solidFill>
                <a:latin typeface="Calibri"/>
                <a:cs typeface="Calibri"/>
              </a:rPr>
              <a:t>important</a:t>
            </a:r>
            <a:r>
              <a:rPr sz="2600" b="1" spc="5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30849B"/>
                </a:solidFill>
                <a:latin typeface="Calibri"/>
                <a:cs typeface="Calibri"/>
              </a:rPr>
              <a:t>that</a:t>
            </a:r>
            <a:r>
              <a:rPr sz="2600" b="1" spc="5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0849B"/>
                </a:solidFill>
                <a:latin typeface="Calibri"/>
                <a:cs typeface="Calibri"/>
              </a:rPr>
              <a:t>you</a:t>
            </a:r>
            <a:r>
              <a:rPr sz="2600" b="1" spc="5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30849B"/>
                </a:solidFill>
                <a:latin typeface="Calibri"/>
                <a:cs typeface="Calibri"/>
              </a:rPr>
              <a:t>discuss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2789" y="4844091"/>
            <a:ext cx="5801995" cy="139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600" b="1" dirty="0">
                <a:solidFill>
                  <a:srgbClr val="30849B"/>
                </a:solidFill>
                <a:latin typeface="Calibri"/>
                <a:cs typeface="Calibri"/>
              </a:rPr>
              <a:t>and</a:t>
            </a:r>
            <a:r>
              <a:rPr sz="2600" b="1" spc="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30849B"/>
                </a:solidFill>
                <a:latin typeface="Calibri"/>
                <a:cs typeface="Calibri"/>
              </a:rPr>
              <a:t>understand</a:t>
            </a:r>
            <a:r>
              <a:rPr sz="2600" b="1" spc="-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30849B"/>
                </a:solidFill>
                <a:latin typeface="Calibri"/>
                <a:cs typeface="Calibri"/>
              </a:rPr>
              <a:t>every</a:t>
            </a:r>
            <a:r>
              <a:rPr sz="2600" b="1" spc="-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30849B"/>
                </a:solidFill>
                <a:latin typeface="Calibri"/>
                <a:cs typeface="Calibri"/>
              </a:rPr>
              <a:t>step</a:t>
            </a:r>
            <a:r>
              <a:rPr sz="2600" b="1" spc="-1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0849B"/>
                </a:solidFill>
                <a:latin typeface="Calibri"/>
                <a:cs typeface="Calibri"/>
              </a:rPr>
              <a:t>with</a:t>
            </a:r>
            <a:r>
              <a:rPr sz="2600" b="1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0849B"/>
                </a:solidFill>
                <a:latin typeface="Calibri"/>
                <a:cs typeface="Calibri"/>
              </a:rPr>
              <a:t>your </a:t>
            </a:r>
            <a:r>
              <a:rPr sz="2600" b="1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0849B"/>
                </a:solidFill>
                <a:latin typeface="Calibri"/>
                <a:cs typeface="Calibri"/>
              </a:rPr>
              <a:t>Instructor</a:t>
            </a:r>
            <a:r>
              <a:rPr sz="2600" b="1" spc="58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30849B"/>
                </a:solidFill>
                <a:latin typeface="Calibri"/>
                <a:cs typeface="Calibri"/>
              </a:rPr>
              <a:t>during</a:t>
            </a:r>
            <a:r>
              <a:rPr sz="2600" b="1" spc="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0849B"/>
                </a:solidFill>
                <a:latin typeface="Calibri"/>
                <a:cs typeface="Calibri"/>
              </a:rPr>
              <a:t>modelling</a:t>
            </a:r>
            <a:r>
              <a:rPr sz="2600" b="1" spc="58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30849B"/>
                </a:solidFill>
                <a:latin typeface="Calibri"/>
                <a:cs typeface="Calibri"/>
              </a:rPr>
              <a:t>and </a:t>
            </a:r>
            <a:r>
              <a:rPr sz="2600" b="1" spc="5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0849B"/>
                </a:solidFill>
                <a:latin typeface="Calibri"/>
                <a:cs typeface="Calibri"/>
              </a:rPr>
              <a:t>simulation</a:t>
            </a:r>
            <a:r>
              <a:rPr sz="2600" b="1" spc="-10" dirty="0">
                <a:solidFill>
                  <a:srgbClr val="30849B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30849B"/>
                </a:solidFill>
                <a:latin typeface="Calibri"/>
                <a:cs typeface="Calibri"/>
              </a:rPr>
              <a:t>phases.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5" y="2045207"/>
            <a:ext cx="4265676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Simulink</a:t>
            </a:r>
            <a:r>
              <a:rPr spc="-110" dirty="0"/>
              <a:t> </a:t>
            </a:r>
            <a:r>
              <a:rPr spc="-15" dirty="0"/>
              <a:t>Basics</a:t>
            </a:r>
            <a:r>
              <a:rPr spc="-105" dirty="0"/>
              <a:t> </a:t>
            </a:r>
            <a:r>
              <a:rPr spc="-50" dirty="0"/>
              <a:t>Tutorial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060" y="402081"/>
            <a:ext cx="11699240" cy="288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libri"/>
                <a:cs typeface="Calibri"/>
              </a:rPr>
              <a:t>Simulink ® is a </a:t>
            </a:r>
            <a:r>
              <a:rPr sz="1900" spc="-10" dirty="0">
                <a:latin typeface="Calibri"/>
                <a:cs typeface="Calibri"/>
              </a:rPr>
              <a:t>block diagram environment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multi-domain </a:t>
            </a:r>
            <a:r>
              <a:rPr sz="1900" spc="-10" dirty="0">
                <a:latin typeface="Calibri"/>
                <a:cs typeface="Calibri"/>
              </a:rPr>
              <a:t>simulation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dirty="0">
                <a:latin typeface="Calibri"/>
                <a:cs typeface="Calibri"/>
              </a:rPr>
              <a:t>Model- </a:t>
            </a:r>
            <a:r>
              <a:rPr sz="1900" spc="-5" dirty="0">
                <a:latin typeface="Calibri"/>
                <a:cs typeface="Calibri"/>
              </a:rPr>
              <a:t>Based Design. It </a:t>
            </a:r>
            <a:r>
              <a:rPr sz="1900" spc="-10" dirty="0">
                <a:latin typeface="Calibri"/>
                <a:cs typeface="Calibri"/>
              </a:rPr>
              <a:t>supports </a:t>
            </a:r>
            <a:r>
              <a:rPr sz="1900" spc="-20" dirty="0">
                <a:latin typeface="Calibri"/>
                <a:cs typeface="Calibri"/>
              </a:rPr>
              <a:t>system- 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level</a:t>
            </a:r>
            <a:r>
              <a:rPr sz="1900" spc="-5" dirty="0">
                <a:latin typeface="Calibri"/>
                <a:cs typeface="Calibri"/>
              </a:rPr>
              <a:t> design,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simulation,</a:t>
            </a:r>
            <a:r>
              <a:rPr sz="1900" spc="-5" dirty="0">
                <a:latin typeface="Calibri"/>
                <a:cs typeface="Calibri"/>
              </a:rPr>
              <a:t> automatic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generation,</a:t>
            </a:r>
            <a:r>
              <a:rPr sz="1900" spc="-5" dirty="0">
                <a:latin typeface="Calibri"/>
                <a:cs typeface="Calibri"/>
              </a:rPr>
              <a:t> 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continuous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test</a:t>
            </a:r>
            <a:r>
              <a:rPr sz="1900" spc="-5" dirty="0">
                <a:latin typeface="Calibri"/>
                <a:cs typeface="Calibri"/>
              </a:rPr>
              <a:t> 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verification</a:t>
            </a:r>
            <a:r>
              <a:rPr sz="1900" spc="-5" dirty="0">
                <a:latin typeface="Calibri"/>
                <a:cs typeface="Calibri"/>
              </a:rPr>
              <a:t> of</a:t>
            </a:r>
            <a:r>
              <a:rPr sz="1900" dirty="0">
                <a:latin typeface="Calibri"/>
                <a:cs typeface="Calibri"/>
              </a:rPr>
              <a:t> embedded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systems. </a:t>
            </a:r>
            <a:r>
              <a:rPr sz="1900" spc="-10" dirty="0">
                <a:latin typeface="Calibri"/>
                <a:cs typeface="Calibri"/>
              </a:rPr>
              <a:t> Simulink provides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graphical </a:t>
            </a:r>
            <a:r>
              <a:rPr sz="1900" spc="-30" dirty="0">
                <a:latin typeface="Calibri"/>
                <a:cs typeface="Calibri"/>
              </a:rPr>
              <a:t>editor, </a:t>
            </a:r>
            <a:r>
              <a:rPr sz="1900" spc="-10" dirty="0">
                <a:latin typeface="Calibri"/>
                <a:cs typeface="Calibri"/>
              </a:rPr>
              <a:t>customizable </a:t>
            </a:r>
            <a:r>
              <a:rPr sz="1900" spc="-5" dirty="0">
                <a:latin typeface="Calibri"/>
                <a:cs typeface="Calibri"/>
              </a:rPr>
              <a:t>block libraries,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solvers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modelling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10" dirty="0">
                <a:latin typeface="Calibri"/>
                <a:cs typeface="Calibri"/>
              </a:rPr>
              <a:t>simulating </a:t>
            </a:r>
            <a:r>
              <a:rPr sz="1900" spc="-5" dirty="0">
                <a:latin typeface="Calibri"/>
                <a:cs typeface="Calibri"/>
              </a:rPr>
              <a:t>dynamic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systems.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integrated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MATLAB®,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enabling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incorporate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MATLAB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algorithms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into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models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export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simulation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results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MATLAB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further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analysis.</a:t>
            </a:r>
            <a:endParaRPr sz="1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900" b="1" spc="-5" dirty="0">
                <a:latin typeface="Calibri"/>
                <a:cs typeface="Calibri"/>
              </a:rPr>
              <a:t>Starting</a:t>
            </a:r>
            <a:r>
              <a:rPr sz="1900" b="1" dirty="0">
                <a:latin typeface="Calibri"/>
                <a:cs typeface="Calibri"/>
              </a:rPr>
              <a:t> Simulink</a:t>
            </a:r>
            <a:endParaRPr sz="19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1000"/>
              </a:spcBef>
            </a:pPr>
            <a:r>
              <a:rPr sz="1900" spc="-5" dirty="0">
                <a:latin typeface="Calibri"/>
                <a:cs typeface="Calibri"/>
              </a:rPr>
              <a:t>Simulink is </a:t>
            </a:r>
            <a:r>
              <a:rPr sz="1900" spc="-15" dirty="0">
                <a:latin typeface="Calibri"/>
                <a:cs typeface="Calibri"/>
              </a:rPr>
              <a:t>started </a:t>
            </a:r>
            <a:r>
              <a:rPr sz="1900" spc="-20" dirty="0">
                <a:latin typeface="Calibri"/>
                <a:cs typeface="Calibri"/>
              </a:rPr>
              <a:t>from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30" dirty="0">
                <a:latin typeface="Calibri"/>
                <a:cs typeface="Calibri"/>
              </a:rPr>
              <a:t>MATLAB </a:t>
            </a:r>
            <a:r>
              <a:rPr sz="1900" spc="-5" dirty="0">
                <a:latin typeface="Calibri"/>
                <a:cs typeface="Calibri"/>
              </a:rPr>
              <a:t>command </a:t>
            </a:r>
            <a:r>
              <a:rPr sz="1900" spc="-15" dirty="0">
                <a:latin typeface="Calibri"/>
                <a:cs typeface="Calibri"/>
              </a:rPr>
              <a:t>prompt </a:t>
            </a:r>
            <a:r>
              <a:rPr sz="1900" spc="-10" dirty="0">
                <a:latin typeface="Calibri"/>
                <a:cs typeface="Calibri"/>
              </a:rPr>
              <a:t>by </a:t>
            </a:r>
            <a:r>
              <a:rPr sz="1900" spc="-5" dirty="0">
                <a:latin typeface="Calibri"/>
                <a:cs typeface="Calibri"/>
              </a:rPr>
              <a:t>entering the </a:t>
            </a:r>
            <a:r>
              <a:rPr sz="1900" spc="-10" dirty="0">
                <a:latin typeface="Calibri"/>
                <a:cs typeface="Calibri"/>
              </a:rPr>
              <a:t>following command:</a:t>
            </a:r>
            <a:r>
              <a:rPr sz="1900" spc="82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Simulink. </a:t>
            </a:r>
            <a:r>
              <a:rPr sz="1900" spc="-15" dirty="0">
                <a:latin typeface="Calibri"/>
                <a:cs typeface="Calibri"/>
              </a:rPr>
              <a:t>Alternatively, 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5" dirty="0">
                <a:latin typeface="Calibri"/>
                <a:cs typeface="Calibri"/>
              </a:rPr>
              <a:t>hit the Simulink </a:t>
            </a:r>
            <a:r>
              <a:rPr sz="1900" spc="-10" dirty="0">
                <a:latin typeface="Calibri"/>
                <a:cs typeface="Calibri"/>
              </a:rPr>
              <a:t>Library </a:t>
            </a:r>
            <a:r>
              <a:rPr sz="1900" spc="-15" dirty="0">
                <a:latin typeface="Calibri"/>
                <a:cs typeface="Calibri"/>
              </a:rPr>
              <a:t>button </a:t>
            </a:r>
            <a:r>
              <a:rPr sz="1900" spc="-5" dirty="0">
                <a:latin typeface="Calibri"/>
                <a:cs typeface="Calibri"/>
              </a:rPr>
              <a:t>in </a:t>
            </a:r>
            <a:r>
              <a:rPr sz="1900" spc="-35" dirty="0">
                <a:latin typeface="Calibri"/>
                <a:cs typeface="Calibri"/>
              </a:rPr>
              <a:t>MATLAB </a:t>
            </a:r>
            <a:r>
              <a:rPr sz="1900" spc="-5" dirty="0">
                <a:latin typeface="Calibri"/>
                <a:cs typeface="Calibri"/>
              </a:rPr>
              <a:t>ribbon. When it </a:t>
            </a:r>
            <a:r>
              <a:rPr sz="1900" spc="-10" dirty="0">
                <a:latin typeface="Calibri"/>
                <a:cs typeface="Calibri"/>
              </a:rPr>
              <a:t>starts, </a:t>
            </a:r>
            <a:r>
              <a:rPr sz="1900" spc="-5" dirty="0">
                <a:latin typeface="Calibri"/>
                <a:cs typeface="Calibri"/>
              </a:rPr>
              <a:t>Simulink brings up the main </a:t>
            </a:r>
            <a:r>
              <a:rPr sz="1900" spc="-10" dirty="0">
                <a:latin typeface="Calibri"/>
                <a:cs typeface="Calibri"/>
              </a:rPr>
              <a:t>Simulink </a:t>
            </a:r>
            <a:r>
              <a:rPr sz="1900" spc="-5" dirty="0">
                <a:latin typeface="Calibri"/>
                <a:cs typeface="Calibri"/>
              </a:rPr>
              <a:t>window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(Simulink </a:t>
            </a:r>
            <a:r>
              <a:rPr sz="1900" b="1" spc="-10" dirty="0">
                <a:latin typeface="Calibri"/>
                <a:cs typeface="Calibri"/>
              </a:rPr>
              <a:t>Start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Page)</a:t>
            </a:r>
            <a:r>
              <a:rPr sz="1900" b="1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offering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several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options</a:t>
            </a:r>
            <a:r>
              <a:rPr sz="1900" b="1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9" y="3238500"/>
            <a:ext cx="7309104" cy="30708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9163" y="3403091"/>
            <a:ext cx="4544695" cy="2906395"/>
          </a:xfrm>
          <a:prstGeom prst="rect">
            <a:avLst/>
          </a:prstGeom>
          <a:solidFill>
            <a:srgbClr val="FFFFFF"/>
          </a:solidFill>
          <a:ln w="12192">
            <a:solidFill>
              <a:srgbClr val="EC7C3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0805" marR="82550" algn="just">
              <a:lnSpc>
                <a:spcPct val="110000"/>
              </a:lnSpc>
              <a:spcBef>
                <a:spcPts val="125"/>
              </a:spcBef>
            </a:pPr>
            <a:r>
              <a:rPr sz="1900" spc="-15" dirty="0">
                <a:latin typeface="Calibri"/>
                <a:cs typeface="Calibri"/>
              </a:rPr>
              <a:t>From </a:t>
            </a:r>
            <a:r>
              <a:rPr sz="1900" spc="-10" dirty="0">
                <a:latin typeface="Calibri"/>
                <a:cs typeface="Calibri"/>
              </a:rPr>
              <a:t>there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10" dirty="0">
                <a:latin typeface="Calibri"/>
                <a:cs typeface="Calibri"/>
              </a:rPr>
              <a:t>can </a:t>
            </a:r>
            <a:r>
              <a:rPr sz="1900" spc="-15" dirty="0">
                <a:latin typeface="Calibri"/>
                <a:cs typeface="Calibri"/>
              </a:rPr>
              <a:t>create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new </a:t>
            </a:r>
            <a:r>
              <a:rPr sz="1900" spc="-10" dirty="0">
                <a:latin typeface="Calibri"/>
                <a:cs typeface="Calibri"/>
              </a:rPr>
              <a:t>model </a:t>
            </a:r>
            <a:r>
              <a:rPr sz="1900" dirty="0">
                <a:latin typeface="Calibri"/>
                <a:cs typeface="Calibri"/>
              </a:rPr>
              <a:t>or 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open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previously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saved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model.</a:t>
            </a:r>
            <a:endParaRPr sz="1900">
              <a:latin typeface="Calibri"/>
              <a:cs typeface="Calibri"/>
            </a:endParaRPr>
          </a:p>
          <a:p>
            <a:pPr marL="90805" marR="82550" algn="just">
              <a:lnSpc>
                <a:spcPct val="110000"/>
              </a:lnSpc>
              <a:spcBef>
                <a:spcPts val="994"/>
              </a:spcBef>
            </a:pPr>
            <a:r>
              <a:rPr sz="1900" spc="-5" dirty="0">
                <a:latin typeface="Calibri"/>
                <a:cs typeface="Calibri"/>
              </a:rPr>
              <a:t>Click </a:t>
            </a:r>
            <a:r>
              <a:rPr sz="1900" spc="-10" dirty="0">
                <a:latin typeface="Calibri"/>
                <a:cs typeface="Calibri"/>
              </a:rPr>
              <a:t>on </a:t>
            </a:r>
            <a:r>
              <a:rPr sz="1900" spc="-5" dirty="0">
                <a:latin typeface="Calibri"/>
                <a:cs typeface="Calibri"/>
              </a:rPr>
              <a:t>the “Blank Model”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5" dirty="0">
                <a:latin typeface="Calibri"/>
                <a:cs typeface="Calibri"/>
              </a:rPr>
              <a:t>open a </a:t>
            </a:r>
            <a:r>
              <a:rPr sz="1900" spc="-10" dirty="0">
                <a:latin typeface="Calibri"/>
                <a:cs typeface="Calibri"/>
              </a:rPr>
              <a:t>new </a:t>
            </a:r>
            <a:r>
              <a:rPr sz="1900" spc="-5" dirty="0">
                <a:latin typeface="Calibri"/>
                <a:cs typeface="Calibri"/>
              </a:rPr>
              <a:t> Model </a:t>
            </a:r>
            <a:r>
              <a:rPr sz="1900" spc="-35" dirty="0">
                <a:latin typeface="Calibri"/>
                <a:cs typeface="Calibri"/>
              </a:rPr>
              <a:t>Browser. </a:t>
            </a:r>
            <a:r>
              <a:rPr sz="1900" spc="-5" dirty="0">
                <a:latin typeface="Calibri"/>
                <a:cs typeface="Calibri"/>
              </a:rPr>
              <a:t>But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5" dirty="0">
                <a:latin typeface="Calibri"/>
                <a:cs typeface="Calibri"/>
              </a:rPr>
              <a:t>need </a:t>
            </a:r>
            <a:r>
              <a:rPr sz="1900" spc="-10" dirty="0">
                <a:latin typeface="Calibri"/>
                <a:cs typeface="Calibri"/>
              </a:rPr>
              <a:t>Blocks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pre- </a:t>
            </a:r>
            <a:r>
              <a:rPr sz="1900" spc="-5" dirty="0">
                <a:latin typeface="Calibri"/>
                <a:cs typeface="Calibri"/>
              </a:rPr>
              <a:t> designed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modules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10" dirty="0">
                <a:latin typeface="Calibri"/>
                <a:cs typeface="Calibri"/>
              </a:rPr>
              <a:t> build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your</a:t>
            </a:r>
            <a:r>
              <a:rPr sz="1900" spc="40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model</a:t>
            </a:r>
            <a:r>
              <a:rPr sz="1900" spc="409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 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Simulink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Environment.</a:t>
            </a:r>
            <a:endParaRPr sz="1900">
              <a:latin typeface="Calibri"/>
              <a:cs typeface="Calibri"/>
            </a:endParaRPr>
          </a:p>
          <a:p>
            <a:pPr marL="90805" marR="83185" algn="just">
              <a:lnSpc>
                <a:spcPct val="110000"/>
              </a:lnSpc>
              <a:spcBef>
                <a:spcPts val="1000"/>
              </a:spcBef>
            </a:pPr>
            <a:r>
              <a:rPr sz="1900" spc="-5" dirty="0">
                <a:latin typeface="Calibri"/>
                <a:cs typeface="Calibri"/>
              </a:rPr>
              <a:t>Click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“Library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Browser”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button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to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open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Blocks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library.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9373" y="6328664"/>
            <a:ext cx="282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4.1.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Simulink </a:t>
            </a:r>
            <a:r>
              <a:rPr sz="1800" spc="-10" dirty="0">
                <a:latin typeface="Calibri"/>
                <a:cs typeface="Calibri"/>
              </a:rPr>
              <a:t>start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611" y="5253228"/>
            <a:ext cx="2110740" cy="64643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dirty="0">
                <a:latin typeface="Calibri"/>
                <a:cs typeface="Calibri"/>
              </a:rPr>
              <a:t> 4.2: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Simulink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Library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2319527"/>
            <a:ext cx="6537959" cy="20314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60035" y="2319527"/>
            <a:ext cx="6537959" cy="2032000"/>
          </a:xfrm>
          <a:prstGeom prst="rect">
            <a:avLst/>
          </a:prstGeom>
          <a:ln w="6096">
            <a:solidFill>
              <a:srgbClr val="FFC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 marR="80645" indent="51435" algn="just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The Simulink library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Browser displays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block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libraries installed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your </a:t>
            </a:r>
            <a:r>
              <a:rPr sz="1800" spc="-30" dirty="0">
                <a:solidFill>
                  <a:srgbClr val="4471C4"/>
                </a:solidFill>
                <a:latin typeface="Calibri"/>
                <a:cs typeface="Calibri"/>
              </a:rPr>
              <a:t>computer.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model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is </a:t>
            </a:r>
            <a:r>
              <a:rPr sz="1800" spc="-15" dirty="0">
                <a:solidFill>
                  <a:srgbClr val="4471C4"/>
                </a:solidFill>
                <a:latin typeface="Calibri"/>
                <a:cs typeface="Calibri"/>
              </a:rPr>
              <a:t>always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built-up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by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copying </a:t>
            </a:r>
            <a:r>
              <a:rPr sz="1800" spc="-15" dirty="0">
                <a:solidFill>
                  <a:srgbClr val="4471C4"/>
                </a:solidFill>
                <a:latin typeface="Calibri"/>
                <a:cs typeface="Calibri"/>
              </a:rPr>
              <a:t>(drag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drop)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 blocks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471C4"/>
                </a:solidFill>
                <a:latin typeface="Calibri"/>
                <a:cs typeface="Calibri"/>
              </a:rPr>
              <a:t>from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specific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library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modelling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or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editor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471C4"/>
                </a:solidFill>
                <a:latin typeface="Calibri"/>
                <a:cs typeface="Calibri"/>
              </a:rPr>
              <a:t>window.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When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you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double click on </a:t>
            </a:r>
            <a:r>
              <a:rPr sz="1800" spc="-15" dirty="0">
                <a:solidFill>
                  <a:srgbClr val="4471C4"/>
                </a:solidFill>
                <a:latin typeface="Calibri"/>
                <a:cs typeface="Calibri"/>
              </a:rPr>
              <a:t>any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block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4471C4"/>
                </a:solidFill>
                <a:latin typeface="Calibri"/>
                <a:cs typeface="Calibri"/>
              </a:rPr>
              <a:t>separate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window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is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 opened showing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description of that particular block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and the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set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appropriate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input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parameters. </a:t>
            </a:r>
            <a:r>
              <a:rPr sz="1800" spc="-50" dirty="0">
                <a:solidFill>
                  <a:srgbClr val="4471C4"/>
                </a:solidFill>
                <a:latin typeface="Calibri"/>
                <a:cs typeface="Calibri"/>
              </a:rPr>
              <a:t>You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can </a:t>
            </a:r>
            <a:r>
              <a:rPr sz="1800" spc="-15" dirty="0">
                <a:solidFill>
                  <a:srgbClr val="4471C4"/>
                </a:solidFill>
                <a:latin typeface="Calibri"/>
                <a:cs typeface="Calibri"/>
              </a:rPr>
              <a:t>always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find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detailed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 description</a:t>
            </a:r>
            <a:r>
              <a:rPr sz="1800" spc="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about</a:t>
            </a:r>
            <a:r>
              <a:rPr sz="18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471C4"/>
                </a:solidFill>
                <a:latin typeface="Calibri"/>
                <a:cs typeface="Calibri"/>
              </a:rPr>
              <a:t>any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 block</a:t>
            </a:r>
            <a:r>
              <a:rPr sz="1800" spc="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71C4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471C4"/>
                </a:solidFill>
                <a:latin typeface="Calibri"/>
                <a:cs typeface="Calibri"/>
              </a:rPr>
              <a:t>Help</a:t>
            </a:r>
            <a:r>
              <a:rPr sz="1800" spc="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71C4"/>
                </a:solidFill>
                <a:latin typeface="Calibri"/>
                <a:cs typeface="Calibri"/>
              </a:rPr>
              <a:t>menu.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56988" y="4445508"/>
            <a:ext cx="6544309" cy="1638300"/>
            <a:chOff x="4856988" y="4445508"/>
            <a:chExt cx="6544309" cy="1638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0036" y="4448556"/>
              <a:ext cx="6537959" cy="16322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60036" y="4448556"/>
              <a:ext cx="6537959" cy="1632585"/>
            </a:xfrm>
            <a:custGeom>
              <a:avLst/>
              <a:gdLst/>
              <a:ahLst/>
              <a:cxnLst/>
              <a:rect l="l" t="t" r="r" b="b"/>
              <a:pathLst>
                <a:path w="6537959" h="1632585">
                  <a:moveTo>
                    <a:pt x="0" y="1632204"/>
                  </a:moveTo>
                  <a:lnTo>
                    <a:pt x="6537959" y="1632204"/>
                  </a:lnTo>
                  <a:lnTo>
                    <a:pt x="6537959" y="0"/>
                  </a:lnTo>
                  <a:lnTo>
                    <a:pt x="0" y="0"/>
                  </a:lnTo>
                  <a:lnTo>
                    <a:pt x="0" y="1632204"/>
                  </a:lnTo>
                  <a:close/>
                </a:path>
              </a:pathLst>
            </a:custGeom>
            <a:ln w="609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52746" y="4466590"/>
            <a:ext cx="63665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681355" algn="l"/>
                <a:tab pos="1150620" algn="l"/>
                <a:tab pos="2520315" algn="l"/>
                <a:tab pos="3787140" algn="l"/>
                <a:tab pos="4418330" algn="l"/>
                <a:tab pos="596392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power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modelling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Simulink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ool</a:t>
            </a:r>
            <a:r>
              <a:rPr sz="2000" dirty="0">
                <a:latin typeface="Calibri"/>
                <a:cs typeface="Calibri"/>
              </a:rPr>
              <a:t>s	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</a:t>
            </a:r>
            <a:r>
              <a:rPr sz="2000" spc="-5" dirty="0">
                <a:latin typeface="Calibri"/>
                <a:cs typeface="Calibri"/>
              </a:rPr>
              <a:t>hie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	mo</a:t>
            </a:r>
            <a:r>
              <a:rPr sz="2000" spc="-1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,	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a	mana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	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2011" y="5076190"/>
            <a:ext cx="5123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99565" algn="l"/>
                <a:tab pos="2369820" algn="l"/>
                <a:tab pos="3325495" algn="l"/>
                <a:tab pos="3828415" algn="l"/>
                <a:tab pos="4897120" algn="l"/>
              </a:tabLst>
            </a:pPr>
            <a:r>
              <a:rPr sz="2000" dirty="0">
                <a:latin typeface="Calibri"/>
                <a:cs typeface="Calibri"/>
              </a:rPr>
              <a:t>cu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mi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	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hich	enables	the	e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gineer	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8191" y="5380735"/>
            <a:ext cx="52133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53415" algn="l"/>
                <a:tab pos="1153160" algn="l"/>
                <a:tab pos="1825625" algn="l"/>
                <a:tab pos="2846705" algn="l"/>
                <a:tab pos="3716654" algn="l"/>
                <a:tab pos="4810125" algn="l"/>
              </a:tabLst>
            </a:pPr>
            <a:r>
              <a:rPr sz="2000" spc="-20" dirty="0">
                <a:latin typeface="Calibri"/>
                <a:cs typeface="Calibri"/>
              </a:rPr>
              <a:t>ev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	the	</a:t>
            </a:r>
            <a:r>
              <a:rPr sz="2000" spc="-5" dirty="0">
                <a:latin typeface="Calibri"/>
                <a:cs typeface="Calibri"/>
              </a:rPr>
              <a:t>mo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	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ompl</a:t>
            </a:r>
            <a:r>
              <a:rPr sz="2000" spc="-4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	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ncis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ly	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2746" y="5076190"/>
            <a:ext cx="111823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subsystem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12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0035" y="408431"/>
            <a:ext cx="6537959" cy="17541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60035" y="408431"/>
            <a:ext cx="6537959" cy="1754505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710" marR="80010" algn="just">
              <a:lnSpc>
                <a:spcPct val="90000"/>
              </a:lnSpc>
              <a:spcBef>
                <a:spcPts val="229"/>
              </a:spcBef>
            </a:pPr>
            <a:r>
              <a:rPr sz="2000" spc="-5" dirty="0">
                <a:latin typeface="Calibri"/>
                <a:cs typeface="Calibri"/>
              </a:rPr>
              <a:t>**Simulink </a:t>
            </a:r>
            <a:r>
              <a:rPr sz="2000" dirty="0">
                <a:latin typeface="Calibri"/>
                <a:cs typeface="Calibri"/>
              </a:rPr>
              <a:t>add-on </a:t>
            </a:r>
            <a:r>
              <a:rPr sz="2000" spc="-10" dirty="0">
                <a:latin typeface="Calibri"/>
                <a:cs typeface="Calibri"/>
              </a:rPr>
              <a:t>products </a:t>
            </a:r>
            <a:r>
              <a:rPr sz="2000" spc="-5" dirty="0">
                <a:latin typeface="Calibri"/>
                <a:cs typeface="Calibri"/>
              </a:rPr>
              <a:t>let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incorporate </a:t>
            </a:r>
            <a:r>
              <a:rPr sz="2000" spc="-5" dirty="0">
                <a:latin typeface="Calibri"/>
                <a:cs typeface="Calibri"/>
              </a:rPr>
              <a:t>specialized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aerospace,</a:t>
            </a:r>
            <a:r>
              <a:rPr sz="2000" spc="-5" dirty="0">
                <a:latin typeface="Calibri"/>
                <a:cs typeface="Calibri"/>
              </a:rPr>
              <a:t> communications,</a:t>
            </a:r>
            <a:r>
              <a:rPr sz="2000" dirty="0">
                <a:latin typeface="Calibri"/>
                <a:cs typeface="Calibri"/>
              </a:rPr>
              <a:t> PID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control,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 </a:t>
            </a:r>
            <a:r>
              <a:rPr sz="2000" dirty="0">
                <a:latin typeface="Calibri"/>
                <a:cs typeface="Calibri"/>
              </a:rPr>
              <a:t>logic, </a:t>
            </a:r>
            <a:r>
              <a:rPr sz="2000" spc="-5" dirty="0">
                <a:latin typeface="Calibri"/>
                <a:cs typeface="Calibri"/>
              </a:rPr>
              <a:t>signal processing, video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image processing, 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5" dirty="0">
                <a:latin typeface="Calibri"/>
                <a:cs typeface="Calibri"/>
              </a:rPr>
              <a:t>other applications. Add-on </a:t>
            </a:r>
            <a:r>
              <a:rPr sz="2000" spc="-10" dirty="0">
                <a:latin typeface="Calibri"/>
                <a:cs typeface="Calibri"/>
              </a:rPr>
              <a:t>products are </a:t>
            </a:r>
            <a:r>
              <a:rPr sz="2000" spc="-5" dirty="0">
                <a:latin typeface="Calibri"/>
                <a:cs typeface="Calibri"/>
              </a:rPr>
              <a:t>also </a:t>
            </a:r>
            <a:r>
              <a:rPr sz="2000" spc="-10" dirty="0">
                <a:latin typeface="Calibri"/>
                <a:cs typeface="Calibri"/>
              </a:rPr>
              <a:t>available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modelling </a:t>
            </a:r>
            <a:r>
              <a:rPr sz="2000" spc="-15" dirty="0">
                <a:latin typeface="Calibri"/>
                <a:cs typeface="Calibri"/>
              </a:rPr>
              <a:t>physical systems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mechanical, electrical, 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hydraulic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components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Library </a:t>
            </a:r>
            <a:r>
              <a:rPr sz="2000" spc="-35" dirty="0">
                <a:latin typeface="Calibri"/>
                <a:cs typeface="Calibri"/>
              </a:rPr>
              <a:t>Browser.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920" y="312420"/>
            <a:ext cx="4626864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04789" y="88264"/>
            <a:ext cx="6140450" cy="1483360"/>
            <a:chOff x="5804789" y="88264"/>
            <a:chExt cx="6140450" cy="1483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7964" y="91439"/>
              <a:ext cx="6134099" cy="14767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07964" y="91439"/>
              <a:ext cx="6134100" cy="1477010"/>
            </a:xfrm>
            <a:custGeom>
              <a:avLst/>
              <a:gdLst/>
              <a:ahLst/>
              <a:cxnLst/>
              <a:rect l="l" t="t" r="r" b="b"/>
              <a:pathLst>
                <a:path w="6134100" h="1477010">
                  <a:moveTo>
                    <a:pt x="0" y="1476755"/>
                  </a:moveTo>
                  <a:lnTo>
                    <a:pt x="6134099" y="1476755"/>
                  </a:lnTo>
                  <a:lnTo>
                    <a:pt x="6134099" y="0"/>
                  </a:lnTo>
                  <a:lnTo>
                    <a:pt x="0" y="0"/>
                  </a:lnTo>
                  <a:lnTo>
                    <a:pt x="0" y="1476755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886958" y="109219"/>
            <a:ext cx="59759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models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built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major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Simulink: </a:t>
            </a:r>
            <a:r>
              <a:rPr sz="1800" b="1" spc="-5" dirty="0">
                <a:latin typeface="Calibri"/>
                <a:cs typeface="Calibri"/>
              </a:rPr>
              <a:t>blocks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lines</a:t>
            </a:r>
            <a:r>
              <a:rPr sz="1800" spc="-5" dirty="0">
                <a:latin typeface="Calibri"/>
                <a:cs typeface="Calibri"/>
              </a:rPr>
              <a:t>. Blocks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generate, </a:t>
            </a:r>
            <a:r>
              <a:rPr sz="1800" spc="-20" dirty="0">
                <a:latin typeface="Calibri"/>
                <a:cs typeface="Calibri"/>
              </a:rPr>
              <a:t>modify,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combine, </a:t>
            </a:r>
            <a:r>
              <a:rPr sz="1800" dirty="0">
                <a:latin typeface="Calibri"/>
                <a:cs typeface="Calibri"/>
              </a:rPr>
              <a:t>output, and </a:t>
            </a:r>
            <a:r>
              <a:rPr sz="1800" spc="-10" dirty="0">
                <a:latin typeface="Calibri"/>
                <a:cs typeface="Calibri"/>
              </a:rPr>
              <a:t>display </a:t>
            </a:r>
            <a:r>
              <a:rPr sz="1800" spc="-5" dirty="0">
                <a:latin typeface="Calibri"/>
                <a:cs typeface="Calibri"/>
              </a:rPr>
              <a:t>signals. Lines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signals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another.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7900" y="1807464"/>
            <a:ext cx="1097279" cy="92659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3175" y="4032377"/>
            <a:ext cx="12110085" cy="2828925"/>
            <a:chOff x="-3175" y="4032377"/>
            <a:chExt cx="12110085" cy="28289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35552"/>
              <a:ext cx="12103608" cy="28224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4035552"/>
              <a:ext cx="12103735" cy="2822575"/>
            </a:xfrm>
            <a:custGeom>
              <a:avLst/>
              <a:gdLst/>
              <a:ahLst/>
              <a:cxnLst/>
              <a:rect l="l" t="t" r="r" b="b"/>
              <a:pathLst>
                <a:path w="12103735" h="2822575">
                  <a:moveTo>
                    <a:pt x="12103608" y="2822446"/>
                  </a:moveTo>
                  <a:lnTo>
                    <a:pt x="12103608" y="0"/>
                  </a:lnTo>
                  <a:lnTo>
                    <a:pt x="0" y="0"/>
                  </a:lnTo>
                  <a:lnTo>
                    <a:pt x="0" y="2822446"/>
                  </a:lnTo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2668651"/>
            <a:ext cx="1194879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07150">
              <a:lnSpc>
                <a:spcPct val="100000"/>
              </a:lnSpc>
              <a:spcBef>
                <a:spcPts val="100"/>
              </a:spcBef>
              <a:tabLst>
                <a:tab pos="7665720" algn="l"/>
              </a:tabLst>
            </a:pPr>
            <a:r>
              <a:rPr sz="1800" spc="-5" dirty="0">
                <a:solidFill>
                  <a:srgbClr val="5B9BD4"/>
                </a:solidFill>
                <a:latin typeface="Calibri"/>
                <a:cs typeface="Calibri"/>
              </a:rPr>
              <a:t>(a)	(b)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50">
              <a:latin typeface="Calibri"/>
              <a:cs typeface="Calibri"/>
            </a:endParaRPr>
          </a:p>
          <a:p>
            <a:pPr marL="62617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4.3:</a:t>
            </a:r>
            <a:r>
              <a:rPr sz="1800" spc="-5" dirty="0">
                <a:latin typeface="Calibri"/>
                <a:cs typeface="Calibri"/>
              </a:rPr>
              <a:t> (a)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(b)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simple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14999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Blocks </a:t>
            </a:r>
            <a:r>
              <a:rPr sz="2000" spc="-15" dirty="0">
                <a:latin typeface="Calibri"/>
                <a:cs typeface="Calibri"/>
              </a:rPr>
              <a:t>have </a:t>
            </a:r>
            <a:r>
              <a:rPr sz="2000" spc="-25" dirty="0">
                <a:latin typeface="Calibri"/>
                <a:cs typeface="Calibri"/>
              </a:rPr>
              <a:t>zero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several </a:t>
            </a:r>
            <a:r>
              <a:rPr sz="2000" spc="-5" dirty="0">
                <a:latin typeface="Calibri"/>
                <a:cs typeface="Calibri"/>
              </a:rPr>
              <a:t>input and output terminals. </a:t>
            </a:r>
            <a:r>
              <a:rPr sz="2000" dirty="0">
                <a:latin typeface="Calibri"/>
                <a:cs typeface="Calibri"/>
              </a:rPr>
              <a:t>Unused </a:t>
            </a:r>
            <a:r>
              <a:rPr sz="2000" spc="-5" dirty="0">
                <a:latin typeface="Calibri"/>
                <a:cs typeface="Calibri"/>
              </a:rPr>
              <a:t>input terminals </a:t>
            </a:r>
            <a:r>
              <a:rPr sz="2000" spc="-10" dirty="0">
                <a:latin typeface="Calibri"/>
                <a:cs typeface="Calibri"/>
              </a:rPr>
              <a:t>are indicated by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small open </a:t>
            </a:r>
            <a:r>
              <a:rPr sz="2000" dirty="0">
                <a:latin typeface="Calibri"/>
                <a:cs typeface="Calibri"/>
              </a:rPr>
              <a:t> triangle. Unused </a:t>
            </a:r>
            <a:r>
              <a:rPr sz="2000" spc="-5" dirty="0">
                <a:latin typeface="Calibri"/>
                <a:cs typeface="Calibri"/>
              </a:rPr>
              <a:t>output terminals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indicated by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small </a:t>
            </a:r>
            <a:r>
              <a:rPr sz="2000" dirty="0">
                <a:latin typeface="Calibri"/>
                <a:cs typeface="Calibri"/>
              </a:rPr>
              <a:t>triangular </a:t>
            </a:r>
            <a:r>
              <a:rPr sz="2000" spc="-10" dirty="0">
                <a:latin typeface="Calibri"/>
                <a:cs typeface="Calibri"/>
              </a:rPr>
              <a:t>point.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block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6F2F9F"/>
                </a:solidFill>
                <a:latin typeface="Calibri"/>
                <a:cs typeface="Calibri"/>
              </a:rPr>
              <a:t>Fig 4.3(a)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unused </a:t>
            </a:r>
            <a:r>
              <a:rPr sz="2000" dirty="0">
                <a:latin typeface="Calibri"/>
                <a:cs typeface="Calibri"/>
              </a:rPr>
              <a:t> input </a:t>
            </a:r>
            <a:r>
              <a:rPr sz="2000" spc="-5" dirty="0">
                <a:latin typeface="Calibri"/>
                <a:cs typeface="Calibri"/>
              </a:rPr>
              <a:t>terminal 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left and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unused output terminal 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right. Lines transmit </a:t>
            </a:r>
            <a:r>
              <a:rPr sz="2000" dirty="0">
                <a:latin typeface="Calibri"/>
                <a:cs typeface="Calibri"/>
              </a:rPr>
              <a:t>signals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direction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indicated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arrow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shown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B9BD4"/>
                </a:solidFill>
                <a:latin typeface="Calibri"/>
                <a:cs typeface="Calibri"/>
              </a:rPr>
              <a:t>Fig</a:t>
            </a:r>
            <a:r>
              <a:rPr sz="2000" spc="17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B9BD4"/>
                </a:solidFill>
                <a:latin typeface="Calibri"/>
                <a:cs typeface="Calibri"/>
              </a:rPr>
              <a:t>4.3(b).</a:t>
            </a:r>
            <a:r>
              <a:rPr sz="2000" spc="16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always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transmit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signals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terminal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block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input terminal of another block. </a:t>
            </a:r>
            <a:r>
              <a:rPr sz="2000" dirty="0">
                <a:latin typeface="Calibri"/>
                <a:cs typeface="Calibri"/>
              </a:rPr>
              <a:t>One </a:t>
            </a:r>
            <a:r>
              <a:rPr sz="2000" spc="-15" dirty="0">
                <a:latin typeface="Calibri"/>
                <a:cs typeface="Calibri"/>
              </a:rPr>
              <a:t>exception to </a:t>
            </a:r>
            <a:r>
              <a:rPr sz="2000" dirty="0">
                <a:latin typeface="Calibri"/>
                <a:cs typeface="Calibri"/>
              </a:rPr>
              <a:t>this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line tapped </a:t>
            </a:r>
            <a:r>
              <a:rPr sz="2000" spc="-10" dirty="0">
                <a:latin typeface="Calibri"/>
                <a:cs typeface="Calibri"/>
              </a:rPr>
              <a:t>off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another line,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splitting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destination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blocks.</a:t>
            </a:r>
            <a:endParaRPr sz="2000">
              <a:latin typeface="Calibri"/>
              <a:cs typeface="Calibri"/>
            </a:endParaRPr>
          </a:p>
          <a:p>
            <a:pPr marL="342265" marR="6985" indent="-342265" algn="r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Lines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never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inject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into</a:t>
            </a:r>
            <a:r>
              <a:rPr sz="2000" i="1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another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line;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lines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combined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through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Times New Roman"/>
                <a:cs typeface="Times New Roman"/>
              </a:rPr>
              <a:t>summing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junction.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either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scalar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vector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signal.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"Single-Input,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Single-Output"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100" y="38100"/>
            <a:ext cx="11954510" cy="4029710"/>
            <a:chOff x="38100" y="38100"/>
            <a:chExt cx="11954510" cy="402971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" y="38100"/>
              <a:ext cx="5608320" cy="40294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3483" y="1359408"/>
              <a:ext cx="3928872" cy="18516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</a:path>
            </a:pathLst>
          </a:custGeom>
          <a:ln w="12192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365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Building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Blocks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96570"/>
            <a:ext cx="6055360" cy="142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libri"/>
                <a:cs typeface="Calibri"/>
              </a:rPr>
              <a:t>**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already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mentioned,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Simulink®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predefined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blocks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can</a:t>
            </a:r>
            <a:r>
              <a:rPr sz="2000" spc="-5" dirty="0">
                <a:latin typeface="Calibri"/>
                <a:cs typeface="Calibri"/>
              </a:rPr>
              <a:t> combine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detailed</a:t>
            </a:r>
            <a:r>
              <a:rPr sz="2000" dirty="0">
                <a:latin typeface="Calibri"/>
                <a:cs typeface="Calibri"/>
              </a:rPr>
              <a:t> block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diagram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Simulink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Browser</a:t>
            </a:r>
            <a:r>
              <a:rPr sz="2000" spc="-10" dirty="0">
                <a:latin typeface="Calibri"/>
                <a:cs typeface="Calibri"/>
              </a:rPr>
              <a:t> contains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library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blocks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commonly </a:t>
            </a:r>
            <a:r>
              <a:rPr sz="2000" spc="-5" dirty="0">
                <a:latin typeface="Calibri"/>
                <a:cs typeface="Calibri"/>
              </a:rPr>
              <a:t> 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model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system.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These </a:t>
            </a:r>
            <a:r>
              <a:rPr sz="200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996567"/>
            <a:ext cx="6054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  <a:tab pos="1591310" algn="l"/>
                <a:tab pos="2150745" algn="l"/>
                <a:tab pos="3144520" algn="l"/>
                <a:tab pos="4289425" algn="l"/>
                <a:tab pos="5171440" algn="l"/>
                <a:tab pos="5819140" algn="l"/>
              </a:tabLst>
            </a:pPr>
            <a:r>
              <a:rPr sz="2000" spc="-5" dirty="0">
                <a:solidFill>
                  <a:srgbClr val="2E5496"/>
                </a:solidFill>
                <a:latin typeface="Calibri"/>
                <a:cs typeface="Calibri"/>
              </a:rPr>
              <a:t>Co</a:t>
            </a:r>
            <a:r>
              <a:rPr sz="200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E5496"/>
                </a:solidFill>
                <a:latin typeface="Calibri"/>
                <a:cs typeface="Calibri"/>
              </a:rPr>
              <a:t>tin</a:t>
            </a:r>
            <a:r>
              <a:rPr sz="2000" spc="-10" dirty="0">
                <a:solidFill>
                  <a:srgbClr val="2E5496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2E5496"/>
                </a:solidFill>
                <a:latin typeface="Calibri"/>
                <a:cs typeface="Calibri"/>
              </a:rPr>
              <a:t>ou</a:t>
            </a:r>
            <a:r>
              <a:rPr sz="2000" dirty="0">
                <a:solidFill>
                  <a:srgbClr val="2E5496"/>
                </a:solidFill>
                <a:latin typeface="Calibri"/>
                <a:cs typeface="Calibri"/>
              </a:rPr>
              <a:t>s	</a:t>
            </a:r>
            <a:r>
              <a:rPr sz="2000" spc="-1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E5496"/>
                </a:solidFill>
                <a:latin typeface="Calibri"/>
                <a:cs typeface="Calibri"/>
              </a:rPr>
              <a:t>d	</a:t>
            </a:r>
            <a:r>
              <a:rPr sz="2000" spc="-5" dirty="0">
                <a:solidFill>
                  <a:srgbClr val="2E5496"/>
                </a:solidFill>
                <a:latin typeface="Calibri"/>
                <a:cs typeface="Calibri"/>
              </a:rPr>
              <a:t>disc</a:t>
            </a:r>
            <a:r>
              <a:rPr sz="2000" spc="-3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2E5496"/>
                </a:solidFill>
                <a:latin typeface="Calibri"/>
                <a:cs typeface="Calibri"/>
              </a:rPr>
              <a:t>et</a:t>
            </a:r>
            <a:r>
              <a:rPr sz="2000" dirty="0">
                <a:solidFill>
                  <a:srgbClr val="2E5496"/>
                </a:solidFill>
                <a:latin typeface="Calibri"/>
                <a:cs typeface="Calibri"/>
              </a:rPr>
              <a:t>e	</a:t>
            </a:r>
            <a:r>
              <a:rPr sz="2000" spc="-10" dirty="0">
                <a:solidFill>
                  <a:srgbClr val="2E549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2E5496"/>
                </a:solidFill>
                <a:latin typeface="Calibri"/>
                <a:cs typeface="Calibri"/>
              </a:rPr>
              <a:t>y</a:t>
            </a:r>
            <a:r>
              <a:rPr sz="2000" spc="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E5496"/>
                </a:solidFill>
                <a:latin typeface="Calibri"/>
                <a:cs typeface="Calibri"/>
              </a:rPr>
              <a:t>am</a:t>
            </a:r>
            <a:r>
              <a:rPr sz="2000" spc="-10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2E5496"/>
                </a:solidFill>
                <a:latin typeface="Calibri"/>
                <a:cs typeface="Calibri"/>
              </a:rPr>
              <a:t>cs	</a:t>
            </a:r>
            <a:r>
              <a:rPr sz="2000" spc="-5" dirty="0">
                <a:solidFill>
                  <a:srgbClr val="2E5496"/>
                </a:solidFill>
                <a:latin typeface="Calibri"/>
                <a:cs typeface="Calibri"/>
              </a:rPr>
              <a:t>bloc</a:t>
            </a:r>
            <a:r>
              <a:rPr sz="2000" spc="-25" dirty="0">
                <a:solidFill>
                  <a:srgbClr val="2E5496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2E5496"/>
                </a:solidFill>
                <a:latin typeface="Calibri"/>
                <a:cs typeface="Calibri"/>
              </a:rPr>
              <a:t>,	</a:t>
            </a:r>
            <a:r>
              <a:rPr sz="2000" spc="-5" dirty="0">
                <a:solidFill>
                  <a:srgbClr val="2E5496"/>
                </a:solidFill>
                <a:latin typeface="Calibri"/>
                <a:cs typeface="Calibri"/>
              </a:rPr>
              <a:t>suc</a:t>
            </a:r>
            <a:r>
              <a:rPr sz="2000" dirty="0">
                <a:solidFill>
                  <a:srgbClr val="2E5496"/>
                </a:solidFill>
                <a:latin typeface="Calibri"/>
                <a:cs typeface="Calibri"/>
              </a:rPr>
              <a:t>h	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50"/>
              </a:spcBef>
            </a:pPr>
            <a:r>
              <a:rPr spc="-10" dirty="0"/>
              <a:t>Integration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Unit</a:t>
            </a:r>
            <a:r>
              <a:rPr spc="-10" dirty="0"/>
              <a:t> </a:t>
            </a:r>
            <a:r>
              <a:rPr spc="-15" dirty="0"/>
              <a:t>Delay</a:t>
            </a: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Wingdings"/>
              <a:buChar char=""/>
              <a:tabLst>
                <a:tab pos="241300" algn="l"/>
              </a:tabLst>
            </a:pPr>
            <a:r>
              <a:rPr spc="-5" dirty="0"/>
              <a:t>Algorithmic</a:t>
            </a:r>
            <a:r>
              <a:rPr spc="320" dirty="0"/>
              <a:t> </a:t>
            </a:r>
            <a:r>
              <a:rPr spc="-10" dirty="0"/>
              <a:t>blocks,</a:t>
            </a:r>
            <a:r>
              <a:rPr spc="315" dirty="0"/>
              <a:t> </a:t>
            </a:r>
            <a:r>
              <a:rPr spc="-5" dirty="0"/>
              <a:t>such</a:t>
            </a:r>
            <a:r>
              <a:rPr spc="305" dirty="0"/>
              <a:t> </a:t>
            </a:r>
            <a:r>
              <a:rPr dirty="0"/>
              <a:t>as</a:t>
            </a:r>
            <a:r>
              <a:rPr spc="305" dirty="0"/>
              <a:t> </a:t>
            </a:r>
            <a:r>
              <a:rPr spc="-5" dirty="0"/>
              <a:t>Sum,</a:t>
            </a:r>
            <a:r>
              <a:rPr spc="315" dirty="0"/>
              <a:t> </a:t>
            </a:r>
            <a:r>
              <a:rPr spc="-10" dirty="0"/>
              <a:t>Product,</a:t>
            </a:r>
            <a:r>
              <a:rPr spc="310" dirty="0"/>
              <a:t> </a:t>
            </a:r>
            <a:r>
              <a:rPr dirty="0"/>
              <a:t>and</a:t>
            </a:r>
            <a:r>
              <a:rPr spc="300" dirty="0"/>
              <a:t> </a:t>
            </a:r>
            <a:r>
              <a:rPr spc="-15" dirty="0"/>
              <a:t>Lookup</a:t>
            </a:r>
          </a:p>
          <a:p>
            <a:pPr marL="241300">
              <a:lnSpc>
                <a:spcPts val="2280"/>
              </a:lnSpc>
            </a:pPr>
            <a:r>
              <a:rPr spc="-35" dirty="0"/>
              <a:t>Table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241300" algn="l"/>
              </a:tabLst>
            </a:pPr>
            <a:r>
              <a:rPr spc="-5" dirty="0"/>
              <a:t>Structural</a:t>
            </a:r>
            <a:r>
              <a:rPr spc="5" dirty="0"/>
              <a:t> </a:t>
            </a:r>
            <a:r>
              <a:rPr spc="-10" dirty="0"/>
              <a:t>blocks,</a:t>
            </a:r>
            <a:r>
              <a:rPr spc="5" dirty="0"/>
              <a:t> </a:t>
            </a:r>
            <a:r>
              <a:rPr spc="-5" dirty="0"/>
              <a:t>such</a:t>
            </a:r>
            <a:r>
              <a:rPr dirty="0"/>
              <a:t> as Mux,</a:t>
            </a:r>
            <a:r>
              <a:rPr spc="-20" dirty="0"/>
              <a:t> </a:t>
            </a:r>
            <a:r>
              <a:rPr spc="-5" dirty="0"/>
              <a:t>Switch,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Bus</a:t>
            </a:r>
            <a:r>
              <a:rPr spc="-5" dirty="0"/>
              <a:t> </a:t>
            </a:r>
            <a:r>
              <a:rPr spc="-10" dirty="0"/>
              <a:t>Selector</a:t>
            </a: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241300" algn="l"/>
              </a:tabLst>
            </a:pPr>
            <a:r>
              <a:rPr spc="-5" dirty="0"/>
              <a:t>Arithmetic</a:t>
            </a:r>
            <a:r>
              <a:rPr spc="15" dirty="0"/>
              <a:t> </a:t>
            </a:r>
            <a:r>
              <a:rPr spc="-10" dirty="0"/>
              <a:t>blocks</a:t>
            </a:r>
            <a:r>
              <a:rPr dirty="0"/>
              <a:t> </a:t>
            </a:r>
            <a:r>
              <a:rPr spc="-10" dirty="0"/>
              <a:t>providing</a:t>
            </a:r>
            <a:r>
              <a:rPr dirty="0"/>
              <a:t> all</a:t>
            </a:r>
            <a:r>
              <a:rPr spc="10" dirty="0"/>
              <a:t> </a:t>
            </a:r>
            <a:r>
              <a:rPr dirty="0"/>
              <a:t>the</a:t>
            </a:r>
            <a:r>
              <a:rPr spc="-5" dirty="0"/>
              <a:t> Math</a:t>
            </a:r>
            <a:r>
              <a:rPr spc="5" dirty="0"/>
              <a:t> </a:t>
            </a:r>
            <a:r>
              <a:rPr dirty="0"/>
              <a:t>functions.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131" y="4551426"/>
            <a:ext cx="5965190" cy="1703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libri"/>
                <a:cs typeface="Calibri"/>
              </a:rPr>
              <a:t>** If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find it </a:t>
            </a:r>
            <a:r>
              <a:rPr sz="2000" spc="-10" dirty="0">
                <a:latin typeface="Calibri"/>
                <a:cs typeface="Calibri"/>
              </a:rPr>
              <a:t>difficult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desired </a:t>
            </a:r>
            <a:r>
              <a:rPr sz="2000" spc="-5" dirty="0">
                <a:latin typeface="Calibri"/>
                <a:cs typeface="Calibri"/>
              </a:rPr>
              <a:t>block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huge </a:t>
            </a:r>
            <a:r>
              <a:rPr sz="2000" spc="-10" dirty="0">
                <a:latin typeface="Calibri"/>
                <a:cs typeface="Calibri"/>
              </a:rPr>
              <a:t>library </a:t>
            </a:r>
            <a:r>
              <a:rPr sz="2000" spc="-5" dirty="0">
                <a:latin typeface="Calibri"/>
                <a:cs typeface="Calibri"/>
              </a:rPr>
              <a:t>then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10" dirty="0">
                <a:latin typeface="Calibri"/>
                <a:cs typeface="Calibri"/>
              </a:rPr>
              <a:t>conveniently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Search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Block </a:t>
            </a:r>
            <a:r>
              <a:rPr sz="2000" spc="-5" dirty="0">
                <a:latin typeface="Calibri"/>
                <a:cs typeface="Calibri"/>
              </a:rPr>
              <a:t>option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browser. </a:t>
            </a:r>
            <a:r>
              <a:rPr sz="2000" spc="-5" dirty="0">
                <a:latin typeface="Calibri"/>
                <a:cs typeface="Calibri"/>
              </a:rPr>
              <a:t>Fig 4.4 </a:t>
            </a:r>
            <a:r>
              <a:rPr sz="2000" spc="-10" dirty="0">
                <a:latin typeface="Calibri"/>
                <a:cs typeface="Calibri"/>
              </a:rPr>
              <a:t>illustrates </a:t>
            </a:r>
            <a:r>
              <a:rPr sz="2000" spc="-5" dirty="0">
                <a:latin typeface="Calibri"/>
                <a:cs typeface="Calibri"/>
              </a:rPr>
              <a:t>searching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Integrator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library.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You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notice that </a:t>
            </a:r>
            <a:r>
              <a:rPr sz="2000" dirty="0">
                <a:latin typeface="Calibri"/>
                <a:cs typeface="Calibri"/>
              </a:rPr>
              <a:t>when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dirty="0">
                <a:latin typeface="Calibri"/>
                <a:cs typeface="Calibri"/>
              </a:rPr>
              <a:t>click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certain block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parent </a:t>
            </a:r>
            <a:r>
              <a:rPr sz="2000" spc="-5" dirty="0">
                <a:latin typeface="Calibri"/>
                <a:cs typeface="Calibri"/>
              </a:rPr>
              <a:t> location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3665" y="5618479"/>
            <a:ext cx="57003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Figure</a:t>
            </a:r>
            <a:r>
              <a:rPr sz="1800" spc="254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536A"/>
                </a:solidFill>
                <a:latin typeface="Times New Roman"/>
                <a:cs typeface="Times New Roman"/>
              </a:rPr>
              <a:t>4.4:</a:t>
            </a:r>
            <a:r>
              <a:rPr sz="1800" spc="26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536A"/>
                </a:solidFill>
                <a:latin typeface="Times New Roman"/>
                <a:cs typeface="Times New Roman"/>
              </a:rPr>
              <a:t>Using</a:t>
            </a:r>
            <a:r>
              <a:rPr sz="1800" spc="254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the</a:t>
            </a:r>
            <a:r>
              <a:rPr sz="1800" spc="25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search</a:t>
            </a:r>
            <a:r>
              <a:rPr sz="1800" spc="24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536A"/>
                </a:solidFill>
                <a:latin typeface="Times New Roman"/>
                <a:cs typeface="Times New Roman"/>
              </a:rPr>
              <a:t>option</a:t>
            </a:r>
            <a:r>
              <a:rPr sz="1800" spc="26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in</a:t>
            </a:r>
            <a:r>
              <a:rPr sz="1800" spc="245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the</a:t>
            </a:r>
            <a:r>
              <a:rPr sz="1800" spc="25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536A"/>
                </a:solidFill>
                <a:latin typeface="Times New Roman"/>
                <a:cs typeface="Times New Roman"/>
              </a:rPr>
              <a:t>Simulink</a:t>
            </a:r>
            <a:r>
              <a:rPr sz="1800" spc="26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4536A"/>
                </a:solidFill>
                <a:latin typeface="Times New Roman"/>
                <a:cs typeface="Times New Roman"/>
              </a:rPr>
              <a:t>Blocks </a:t>
            </a:r>
            <a:r>
              <a:rPr sz="1800" spc="-434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Library</a:t>
            </a:r>
            <a:r>
              <a:rPr sz="1800" spc="-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4536A"/>
                </a:solidFill>
                <a:latin typeface="Times New Roman"/>
                <a:cs typeface="Times New Roman"/>
              </a:rPr>
              <a:t>Browser.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7940" y="240791"/>
            <a:ext cx="5628640" cy="5285740"/>
            <a:chOff x="6377940" y="240791"/>
            <a:chExt cx="5628640" cy="52857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7940" y="240791"/>
              <a:ext cx="5628132" cy="52852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97980" y="496823"/>
              <a:ext cx="1450975" cy="329565"/>
            </a:xfrm>
            <a:custGeom>
              <a:avLst/>
              <a:gdLst/>
              <a:ahLst/>
              <a:cxnLst/>
              <a:rect l="l" t="t" r="r" b="b"/>
              <a:pathLst>
                <a:path w="1450975" h="329565">
                  <a:moveTo>
                    <a:pt x="0" y="164591"/>
                  </a:moveTo>
                  <a:lnTo>
                    <a:pt x="32609" y="115636"/>
                  </a:lnTo>
                  <a:lnTo>
                    <a:pt x="87545" y="86124"/>
                  </a:lnTo>
                  <a:lnTo>
                    <a:pt x="123879" y="72553"/>
                  </a:lnTo>
                  <a:lnTo>
                    <a:pt x="165637" y="59883"/>
                  </a:lnTo>
                  <a:lnTo>
                    <a:pt x="212455" y="48196"/>
                  </a:lnTo>
                  <a:lnTo>
                    <a:pt x="263968" y="37575"/>
                  </a:lnTo>
                  <a:lnTo>
                    <a:pt x="319813" y="28101"/>
                  </a:lnTo>
                  <a:lnTo>
                    <a:pt x="379624" y="19859"/>
                  </a:lnTo>
                  <a:lnTo>
                    <a:pt x="443037" y="12930"/>
                  </a:lnTo>
                  <a:lnTo>
                    <a:pt x="509688" y="7397"/>
                  </a:lnTo>
                  <a:lnTo>
                    <a:pt x="579213" y="3342"/>
                  </a:lnTo>
                  <a:lnTo>
                    <a:pt x="651246" y="849"/>
                  </a:lnTo>
                  <a:lnTo>
                    <a:pt x="725424" y="0"/>
                  </a:lnTo>
                  <a:lnTo>
                    <a:pt x="799601" y="849"/>
                  </a:lnTo>
                  <a:lnTo>
                    <a:pt x="871634" y="3342"/>
                  </a:lnTo>
                  <a:lnTo>
                    <a:pt x="941159" y="7397"/>
                  </a:lnTo>
                  <a:lnTo>
                    <a:pt x="1007810" y="12930"/>
                  </a:lnTo>
                  <a:lnTo>
                    <a:pt x="1071223" y="19859"/>
                  </a:lnTo>
                  <a:lnTo>
                    <a:pt x="1131034" y="28101"/>
                  </a:lnTo>
                  <a:lnTo>
                    <a:pt x="1186879" y="37575"/>
                  </a:lnTo>
                  <a:lnTo>
                    <a:pt x="1238392" y="48196"/>
                  </a:lnTo>
                  <a:lnTo>
                    <a:pt x="1285210" y="59883"/>
                  </a:lnTo>
                  <a:lnTo>
                    <a:pt x="1326968" y="72553"/>
                  </a:lnTo>
                  <a:lnTo>
                    <a:pt x="1363302" y="86124"/>
                  </a:lnTo>
                  <a:lnTo>
                    <a:pt x="1418238" y="115636"/>
                  </a:lnTo>
                  <a:lnTo>
                    <a:pt x="1447103" y="147758"/>
                  </a:lnTo>
                  <a:lnTo>
                    <a:pt x="1450848" y="164591"/>
                  </a:lnTo>
                  <a:lnTo>
                    <a:pt x="1447103" y="181425"/>
                  </a:lnTo>
                  <a:lnTo>
                    <a:pt x="1418238" y="213547"/>
                  </a:lnTo>
                  <a:lnTo>
                    <a:pt x="1363302" y="243059"/>
                  </a:lnTo>
                  <a:lnTo>
                    <a:pt x="1326968" y="256630"/>
                  </a:lnTo>
                  <a:lnTo>
                    <a:pt x="1285210" y="269300"/>
                  </a:lnTo>
                  <a:lnTo>
                    <a:pt x="1238392" y="280987"/>
                  </a:lnTo>
                  <a:lnTo>
                    <a:pt x="1186879" y="291608"/>
                  </a:lnTo>
                  <a:lnTo>
                    <a:pt x="1131034" y="301082"/>
                  </a:lnTo>
                  <a:lnTo>
                    <a:pt x="1071223" y="309324"/>
                  </a:lnTo>
                  <a:lnTo>
                    <a:pt x="1007810" y="316253"/>
                  </a:lnTo>
                  <a:lnTo>
                    <a:pt x="941159" y="321786"/>
                  </a:lnTo>
                  <a:lnTo>
                    <a:pt x="871634" y="325841"/>
                  </a:lnTo>
                  <a:lnTo>
                    <a:pt x="799601" y="328334"/>
                  </a:lnTo>
                  <a:lnTo>
                    <a:pt x="725424" y="329184"/>
                  </a:lnTo>
                  <a:lnTo>
                    <a:pt x="651246" y="328334"/>
                  </a:lnTo>
                  <a:lnTo>
                    <a:pt x="579213" y="325841"/>
                  </a:lnTo>
                  <a:lnTo>
                    <a:pt x="509688" y="321786"/>
                  </a:lnTo>
                  <a:lnTo>
                    <a:pt x="443037" y="316253"/>
                  </a:lnTo>
                  <a:lnTo>
                    <a:pt x="379624" y="309324"/>
                  </a:lnTo>
                  <a:lnTo>
                    <a:pt x="319813" y="301082"/>
                  </a:lnTo>
                  <a:lnTo>
                    <a:pt x="263968" y="291608"/>
                  </a:lnTo>
                  <a:lnTo>
                    <a:pt x="212455" y="280987"/>
                  </a:lnTo>
                  <a:lnTo>
                    <a:pt x="165637" y="269300"/>
                  </a:lnTo>
                  <a:lnTo>
                    <a:pt x="123879" y="256630"/>
                  </a:lnTo>
                  <a:lnTo>
                    <a:pt x="87545" y="243059"/>
                  </a:lnTo>
                  <a:lnTo>
                    <a:pt x="32609" y="213547"/>
                  </a:lnTo>
                  <a:lnTo>
                    <a:pt x="3744" y="181425"/>
                  </a:lnTo>
                  <a:lnTo>
                    <a:pt x="0" y="16459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284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Managing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Signals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41706"/>
            <a:ext cx="6055995" cy="5483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**Simulink models </a:t>
            </a:r>
            <a:r>
              <a:rPr sz="2000" spc="-10" dirty="0">
                <a:latin typeface="Calibri"/>
                <a:cs typeface="Calibri"/>
              </a:rPr>
              <a:t>contain </a:t>
            </a:r>
            <a:r>
              <a:rPr sz="2000" spc="-5" dirty="0">
                <a:latin typeface="Calibri"/>
                <a:cs typeface="Calibri"/>
              </a:rPr>
              <a:t>both signals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parameters.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time-varying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10" dirty="0">
                <a:latin typeface="Calibri"/>
                <a:cs typeface="Calibri"/>
              </a:rPr>
              <a:t> represented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connecting blocks.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Parameters </a:t>
            </a:r>
            <a:r>
              <a:rPr sz="2000" spc="-10" dirty="0">
                <a:latin typeface="Calibri"/>
                <a:cs typeface="Calibri"/>
              </a:rPr>
              <a:t>are coefficients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define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dynamics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behaviour.</a:t>
            </a:r>
            <a:endParaRPr sz="2000">
              <a:latin typeface="Calibri"/>
              <a:cs typeface="Calibri"/>
            </a:endParaRPr>
          </a:p>
          <a:p>
            <a:pPr marL="12700" marR="220345">
              <a:lnSpc>
                <a:spcPts val="2160"/>
              </a:lnSpc>
              <a:spcBef>
                <a:spcPts val="1010"/>
              </a:spcBef>
            </a:pPr>
            <a:r>
              <a:rPr sz="2000" spc="-5" dirty="0">
                <a:latin typeface="Calibri"/>
                <a:cs typeface="Calibri"/>
              </a:rPr>
              <a:t>**Simulink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attributes: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ts val="2280"/>
              </a:lnSpc>
              <a:spcBef>
                <a:spcPts val="725"/>
              </a:spcBef>
              <a:buChar char="•"/>
              <a:tabLst>
                <a:tab pos="197485" algn="l"/>
              </a:tabLst>
            </a:pP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type—single,</a:t>
            </a:r>
            <a:r>
              <a:rPr sz="2000" spc="-5" dirty="0">
                <a:latin typeface="Calibri"/>
                <a:cs typeface="Calibri"/>
              </a:rPr>
              <a:t> double,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signed,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unsigned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8-,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32-bit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integers;</a:t>
            </a:r>
            <a:r>
              <a:rPr sz="2000" dirty="0">
                <a:latin typeface="Calibri"/>
                <a:cs typeface="Calibri"/>
              </a:rPr>
              <a:t> Boolean;</a:t>
            </a:r>
            <a:r>
              <a:rPr sz="2000" spc="-5" dirty="0">
                <a:latin typeface="Calibri"/>
                <a:cs typeface="Calibri"/>
              </a:rPr>
              <a:t> enumeration;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spc="-10" dirty="0">
                <a:latin typeface="Calibri"/>
                <a:cs typeface="Calibri"/>
              </a:rPr>
              <a:t> point</a:t>
            </a:r>
            <a:endParaRPr sz="2000">
              <a:latin typeface="Calibri"/>
              <a:cs typeface="Calibri"/>
            </a:endParaRPr>
          </a:p>
          <a:p>
            <a:pPr marL="12700" marR="494665">
              <a:lnSpc>
                <a:spcPts val="2160"/>
              </a:lnSpc>
              <a:spcBef>
                <a:spcPts val="1030"/>
              </a:spcBef>
              <a:buChar char="•"/>
              <a:tabLst>
                <a:tab pos="197485" algn="l"/>
              </a:tabLst>
            </a:pPr>
            <a:r>
              <a:rPr sz="2000" spc="-15" dirty="0">
                <a:latin typeface="Calibri"/>
                <a:cs typeface="Calibri"/>
              </a:rPr>
              <a:t>Dimensions—scalar,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vector,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N-D,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variable-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arrays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735"/>
              </a:spcBef>
              <a:buChar char="•"/>
              <a:tabLst>
                <a:tab pos="197485" algn="l"/>
              </a:tabLst>
            </a:pPr>
            <a:r>
              <a:rPr sz="2000" spc="-10" dirty="0">
                <a:latin typeface="Calibri"/>
                <a:cs typeface="Calibri"/>
              </a:rPr>
              <a:t>Complexity—real</a:t>
            </a:r>
            <a:r>
              <a:rPr sz="2000" spc="-5" dirty="0">
                <a:latin typeface="Calibri"/>
                <a:cs typeface="Calibri"/>
              </a:rPr>
              <a:t> or </a:t>
            </a:r>
            <a:r>
              <a:rPr sz="2000" spc="-10" dirty="0">
                <a:latin typeface="Calibri"/>
                <a:cs typeface="Calibri"/>
              </a:rPr>
              <a:t>complex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ts val="2280"/>
              </a:lnSpc>
              <a:spcBef>
                <a:spcPts val="760"/>
              </a:spcBef>
              <a:buChar char="•"/>
              <a:tabLst>
                <a:tab pos="197485" algn="l"/>
              </a:tabLst>
            </a:pPr>
            <a:r>
              <a:rPr sz="2000" dirty="0">
                <a:latin typeface="Calibri"/>
                <a:cs typeface="Calibri"/>
              </a:rPr>
              <a:t>Minimum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maximum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range,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initial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engineering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units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2000" spc="-5" dirty="0">
                <a:latin typeface="Calibri"/>
                <a:cs typeface="Calibri"/>
              </a:rPr>
              <a:t>**If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choose not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specify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attributes, </a:t>
            </a:r>
            <a:r>
              <a:rPr sz="2000" spc="-5" dirty="0">
                <a:latin typeface="Calibri"/>
                <a:cs typeface="Calibri"/>
              </a:rPr>
              <a:t>Simulink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determines</a:t>
            </a:r>
            <a:r>
              <a:rPr sz="2000" dirty="0">
                <a:latin typeface="Calibri"/>
                <a:cs typeface="Calibri"/>
              </a:rPr>
              <a:t> them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automatically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propagation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algorithms,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conducts </a:t>
            </a:r>
            <a:r>
              <a:rPr sz="2000" spc="-10" dirty="0">
                <a:latin typeface="Calibri"/>
                <a:cs typeface="Calibri"/>
              </a:rPr>
              <a:t>consistency </a:t>
            </a:r>
            <a:r>
              <a:rPr sz="2000" dirty="0">
                <a:latin typeface="Calibri"/>
                <a:cs typeface="Calibri"/>
              </a:rPr>
              <a:t>checking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ensure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integrity.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880" y="0"/>
            <a:ext cx="5876925" cy="1428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libri"/>
                <a:cs typeface="Calibri"/>
              </a:rPr>
              <a:t>**These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r>
              <a:rPr sz="2000" spc="-5" dirty="0">
                <a:latin typeface="Calibri"/>
                <a:cs typeface="Calibri"/>
              </a:rPr>
              <a:t> attributes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 specified </a:t>
            </a:r>
            <a:r>
              <a:rPr sz="2000" dirty="0">
                <a:latin typeface="Calibri"/>
                <a:cs typeface="Calibri"/>
              </a:rPr>
              <a:t>either </a:t>
            </a:r>
            <a:r>
              <a:rPr sz="2000" spc="-5" dirty="0">
                <a:latin typeface="Calibri"/>
                <a:cs typeface="Calibri"/>
              </a:rPr>
              <a:t>within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separate data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dictionary. </a:t>
            </a:r>
            <a:r>
              <a:rPr sz="2000" spc="-55" dirty="0">
                <a:latin typeface="Calibri"/>
                <a:cs typeface="Calibri"/>
              </a:rPr>
              <a:t>You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then </a:t>
            </a:r>
            <a:r>
              <a:rPr sz="2000" spc="-5" dirty="0">
                <a:latin typeface="Calibri"/>
                <a:cs typeface="Calibri"/>
              </a:rPr>
              <a:t>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Model Explorer </a:t>
            </a:r>
            <a:r>
              <a:rPr sz="2000" spc="-10" dirty="0">
                <a:latin typeface="Calibri"/>
                <a:cs typeface="Calibri"/>
              </a:rPr>
              <a:t>shown </a:t>
            </a:r>
            <a:r>
              <a:rPr sz="2000" spc="-5" dirty="0">
                <a:latin typeface="Calibri"/>
                <a:cs typeface="Calibri"/>
              </a:rPr>
              <a:t> 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figure </a:t>
            </a:r>
            <a:r>
              <a:rPr sz="2000" spc="-5" dirty="0">
                <a:latin typeface="Calibri"/>
                <a:cs typeface="Calibri"/>
              </a:rPr>
              <a:t>below </a:t>
            </a:r>
            <a:r>
              <a:rPr sz="2000" spc="-15" dirty="0">
                <a:latin typeface="Calibri"/>
                <a:cs typeface="Calibri"/>
              </a:rPr>
              <a:t>to organize, </a:t>
            </a:r>
            <a:r>
              <a:rPr sz="2000" spc="-40" dirty="0">
                <a:latin typeface="Calibri"/>
                <a:cs typeface="Calibri"/>
              </a:rPr>
              <a:t>view, </a:t>
            </a:r>
            <a:r>
              <a:rPr sz="2000" spc="-20" dirty="0">
                <a:latin typeface="Calibri"/>
                <a:cs typeface="Calibri"/>
              </a:rPr>
              <a:t>modify,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add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without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navigating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entire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3665" y="5748020"/>
            <a:ext cx="472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4.4: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Explorer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window.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015" y="1434083"/>
            <a:ext cx="580644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12036425" cy="360997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90"/>
              </a:spcBef>
            </a:pPr>
            <a:r>
              <a:rPr sz="2600" b="1" dirty="0">
                <a:latin typeface="Calibri"/>
                <a:cs typeface="Calibri"/>
              </a:rPr>
              <a:t>Simple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Model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Simulation Example:</a:t>
            </a: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445"/>
              </a:spcBef>
            </a:pPr>
            <a:r>
              <a:rPr sz="2000" spc="-10" dirty="0">
                <a:latin typeface="Calibri"/>
                <a:cs typeface="Calibri"/>
              </a:rPr>
              <a:t>**Here we present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very simple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5" dirty="0">
                <a:latin typeface="Calibri"/>
                <a:cs typeface="Calibri"/>
              </a:rPr>
              <a:t>built in Simulink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10" dirty="0">
                <a:latin typeface="Calibri"/>
                <a:cs typeface="Calibri"/>
              </a:rPr>
              <a:t>consists </a:t>
            </a:r>
            <a:r>
              <a:rPr sz="2000" spc="5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only three blocks: </a:t>
            </a:r>
            <a:r>
              <a:rPr sz="2000" b="1" spc="-10" dirty="0">
                <a:latin typeface="Calibri"/>
                <a:cs typeface="Calibri"/>
              </a:rPr>
              <a:t>Step, </a:t>
            </a:r>
            <a:r>
              <a:rPr sz="2000" b="1" spc="-25" dirty="0">
                <a:latin typeface="Calibri"/>
                <a:cs typeface="Calibri"/>
              </a:rPr>
              <a:t>Transfer </a:t>
            </a:r>
            <a:r>
              <a:rPr sz="2000" b="1" spc="-10" dirty="0">
                <a:latin typeface="Calibri"/>
                <a:cs typeface="Calibri"/>
              </a:rPr>
              <a:t>Fcn, </a:t>
            </a:r>
            <a:r>
              <a:rPr sz="2000" b="1" spc="-5" dirty="0">
                <a:latin typeface="Calibri"/>
                <a:cs typeface="Calibri"/>
              </a:rPr>
              <a:t>and </a:t>
            </a:r>
            <a:r>
              <a:rPr sz="2000" b="1" dirty="0">
                <a:latin typeface="Calibri"/>
                <a:cs typeface="Calibri"/>
              </a:rPr>
              <a:t> Scope</a:t>
            </a:r>
            <a:r>
              <a:rPr sz="2000" dirty="0">
                <a:latin typeface="Calibri"/>
                <a:cs typeface="Calibri"/>
              </a:rPr>
              <a:t>. All these </a:t>
            </a:r>
            <a:r>
              <a:rPr sz="2000" spc="-10" dirty="0">
                <a:latin typeface="Calibri"/>
                <a:cs typeface="Calibri"/>
              </a:rPr>
              <a:t>blocks </a:t>
            </a:r>
            <a:r>
              <a:rPr sz="2000" spc="-5" dirty="0">
                <a:latin typeface="Calibri"/>
                <a:cs typeface="Calibri"/>
              </a:rPr>
              <a:t>can be </a:t>
            </a:r>
            <a:r>
              <a:rPr sz="2000" spc="-10" dirty="0">
                <a:latin typeface="Calibri"/>
                <a:cs typeface="Calibri"/>
              </a:rPr>
              <a:t>dragged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blocks </a:t>
            </a:r>
            <a:r>
              <a:rPr sz="2000" spc="-5" dirty="0">
                <a:latin typeface="Calibri"/>
                <a:cs typeface="Calibri"/>
              </a:rPr>
              <a:t>library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dropped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modelling </a:t>
            </a:r>
            <a:r>
              <a:rPr sz="2000" spc="-30" dirty="0">
                <a:latin typeface="Calibri"/>
                <a:cs typeface="Calibri"/>
              </a:rPr>
              <a:t>window.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Step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source </a:t>
            </a:r>
            <a:r>
              <a:rPr sz="2000" spc="-5" dirty="0">
                <a:latin typeface="Calibri"/>
                <a:cs typeface="Calibri"/>
              </a:rPr>
              <a:t>block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which a </a:t>
            </a:r>
            <a:r>
              <a:rPr sz="2000" spc="-10" dirty="0">
                <a:latin typeface="Calibri"/>
                <a:cs typeface="Calibri"/>
              </a:rPr>
              <a:t>step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5" dirty="0">
                <a:latin typeface="Calibri"/>
                <a:cs typeface="Calibri"/>
              </a:rPr>
              <a:t>signal originates. This </a:t>
            </a:r>
            <a:r>
              <a:rPr sz="2000" dirty="0">
                <a:latin typeface="Calibri"/>
                <a:cs typeface="Calibri"/>
              </a:rPr>
              <a:t>signal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transferred </a:t>
            </a:r>
            <a:r>
              <a:rPr sz="2000" spc="-10" dirty="0">
                <a:latin typeface="Calibri"/>
                <a:cs typeface="Calibri"/>
              </a:rPr>
              <a:t>through </a:t>
            </a:r>
            <a:r>
              <a:rPr sz="2000" spc="-5" dirty="0">
                <a:latin typeface="Calibri"/>
                <a:cs typeface="Calibri"/>
              </a:rPr>
              <a:t>the signal line 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 </a:t>
            </a:r>
            <a:r>
              <a:rPr sz="2000" spc="-10" dirty="0">
                <a:latin typeface="Calibri"/>
                <a:cs typeface="Calibri"/>
              </a:rPr>
              <a:t>indicated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arrow 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Transfer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block.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35" dirty="0">
                <a:latin typeface="Calibri"/>
                <a:cs typeface="Calibri"/>
              </a:rPr>
              <a:t>Transfer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10" dirty="0">
                <a:latin typeface="Calibri"/>
                <a:cs typeface="Calibri"/>
              </a:rPr>
              <a:t>(found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b="1" spc="-5" dirty="0">
                <a:latin typeface="Calibri"/>
                <a:cs typeface="Calibri"/>
              </a:rPr>
              <a:t>Continuous Block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set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spc="-20" dirty="0">
                <a:latin typeface="Calibri"/>
                <a:cs typeface="Calibri"/>
              </a:rPr>
              <a:t>takes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input signal and outputs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new </a:t>
            </a:r>
            <a:r>
              <a:rPr sz="2000" spc="-5" dirty="0">
                <a:latin typeface="Calibri"/>
                <a:cs typeface="Calibri"/>
              </a:rPr>
              <a:t>signal </a:t>
            </a:r>
            <a:r>
              <a:rPr sz="2000" spc="-10" dirty="0">
                <a:latin typeface="Calibri"/>
                <a:cs typeface="Calibri"/>
              </a:rPr>
              <a:t>on </a:t>
            </a:r>
            <a:r>
              <a:rPr sz="2000" spc="-5" dirty="0">
                <a:latin typeface="Calibri"/>
                <a:cs typeface="Calibri"/>
              </a:rPr>
              <a:t>another line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Scope. The </a:t>
            </a:r>
            <a:r>
              <a:rPr sz="2000" spc="-10" dirty="0">
                <a:latin typeface="Calibri"/>
                <a:cs typeface="Calibri"/>
              </a:rPr>
              <a:t>Scope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dirty="0">
                <a:latin typeface="Calibri"/>
                <a:cs typeface="Calibri"/>
              </a:rPr>
              <a:t>sink </a:t>
            </a:r>
            <a:r>
              <a:rPr sz="2000" spc="-5" dirty="0">
                <a:latin typeface="Calibri"/>
                <a:cs typeface="Calibri"/>
              </a:rPr>
              <a:t>or output block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much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oscilloscope.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blocks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Simulink,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5" dirty="0">
                <a:latin typeface="Calibri"/>
                <a:cs typeface="Calibri"/>
              </a:rPr>
              <a:t>will </a:t>
            </a:r>
            <a:r>
              <a:rPr sz="2000" spc="5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discussed </a:t>
            </a:r>
            <a:r>
              <a:rPr sz="2000" spc="-40" dirty="0">
                <a:latin typeface="Calibri"/>
                <a:cs typeface="Calibri"/>
              </a:rPr>
              <a:t>later. </a:t>
            </a:r>
            <a:r>
              <a:rPr sz="2000" spc="-5" dirty="0">
                <a:latin typeface="Calibri"/>
                <a:cs typeface="Calibri"/>
              </a:rPr>
              <a:t>Right </a:t>
            </a:r>
            <a:r>
              <a:rPr sz="2000" spc="-50" dirty="0">
                <a:latin typeface="Calibri"/>
                <a:cs typeface="Calibri"/>
              </a:rPr>
              <a:t>now,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will </a:t>
            </a:r>
            <a:r>
              <a:rPr sz="2000" spc="-15" dirty="0">
                <a:latin typeface="Calibri"/>
                <a:cs typeface="Calibri"/>
              </a:rPr>
              <a:t>examine </a:t>
            </a:r>
            <a:r>
              <a:rPr sz="2000" spc="-10" dirty="0">
                <a:latin typeface="Calibri"/>
                <a:cs typeface="Calibri"/>
              </a:rPr>
              <a:t>just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three we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used 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simple </a:t>
            </a:r>
            <a:r>
              <a:rPr sz="2000" dirty="0">
                <a:latin typeface="Calibri"/>
                <a:cs typeface="Calibri"/>
              </a:rPr>
              <a:t>model,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displayed </a:t>
            </a:r>
            <a:r>
              <a:rPr sz="2000" spc="-5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figure </a:t>
            </a:r>
            <a:r>
              <a:rPr sz="2000" spc="-30" dirty="0">
                <a:latin typeface="Calibri"/>
                <a:cs typeface="Calibri"/>
              </a:rPr>
              <a:t>below. </a:t>
            </a:r>
            <a:r>
              <a:rPr sz="2000" spc="-5" dirty="0">
                <a:latin typeface="Calibri"/>
                <a:cs typeface="Calibri"/>
              </a:rPr>
              <a:t>Note that </a:t>
            </a:r>
            <a:r>
              <a:rPr sz="2000" spc="-10" dirty="0">
                <a:latin typeface="Calibri"/>
                <a:cs typeface="Calibri"/>
              </a:rPr>
              <a:t>step </a:t>
            </a:r>
            <a:r>
              <a:rPr sz="2000" spc="-5" dirty="0">
                <a:latin typeface="Calibri"/>
                <a:cs typeface="Calibri"/>
              </a:rPr>
              <a:t>only has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output terminal while scope </a:t>
            </a:r>
            <a:r>
              <a:rPr sz="2000" spc="-10" dirty="0">
                <a:latin typeface="Calibri"/>
                <a:cs typeface="Calibri"/>
              </a:rPr>
              <a:t>provides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opportunity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47" y="5911088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B9BD4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6872" y="3144010"/>
            <a:ext cx="5423916" cy="3604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1693164"/>
            <a:ext cx="4323588" cy="47061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7780"/>
            <a:ext cx="55829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**Block</a:t>
            </a:r>
            <a:r>
              <a:rPr sz="1800" b="0" spc="160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parameters</a:t>
            </a:r>
            <a:r>
              <a:rPr sz="1800" b="0" spc="17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can</a:t>
            </a:r>
            <a:r>
              <a:rPr sz="1800" b="0" spc="17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be</a:t>
            </a:r>
            <a:r>
              <a:rPr sz="1800" b="0" spc="17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modified</a:t>
            </a:r>
            <a:r>
              <a:rPr sz="1800" b="0" spc="17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by</a:t>
            </a:r>
            <a:r>
              <a:rPr sz="1800" b="0" spc="16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double-clicking</a:t>
            </a:r>
            <a:r>
              <a:rPr sz="1800" b="0" spc="18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on </a:t>
            </a:r>
            <a:r>
              <a:rPr sz="1800" b="0" spc="-39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it. </a:t>
            </a:r>
            <a:r>
              <a:rPr sz="1800" b="0" spc="-10" dirty="0">
                <a:latin typeface="Calibri"/>
                <a:cs typeface="Calibri"/>
              </a:rPr>
              <a:t>For example, </a:t>
            </a:r>
            <a:r>
              <a:rPr sz="1800" b="0" spc="-5" dirty="0">
                <a:latin typeface="Calibri"/>
                <a:cs typeface="Calibri"/>
              </a:rPr>
              <a:t>if </a:t>
            </a:r>
            <a:r>
              <a:rPr sz="1800" b="0" spc="-10" dirty="0">
                <a:latin typeface="Calibri"/>
                <a:cs typeface="Calibri"/>
              </a:rPr>
              <a:t>you </a:t>
            </a:r>
            <a:r>
              <a:rPr sz="1800" b="0" spc="-5" dirty="0">
                <a:latin typeface="Calibri"/>
                <a:cs typeface="Calibri"/>
              </a:rPr>
              <a:t>double-click on </a:t>
            </a:r>
            <a:r>
              <a:rPr sz="1800" b="0" dirty="0">
                <a:latin typeface="Calibri"/>
                <a:cs typeface="Calibri"/>
              </a:rPr>
              <a:t>the </a:t>
            </a:r>
            <a:r>
              <a:rPr sz="1800" b="0" spc="-25" dirty="0">
                <a:latin typeface="Calibri"/>
                <a:cs typeface="Calibri"/>
              </a:rPr>
              <a:t>"Transfer </a:t>
            </a:r>
            <a:r>
              <a:rPr sz="1800" b="0" spc="-10" dirty="0">
                <a:latin typeface="Calibri"/>
                <a:cs typeface="Calibri"/>
              </a:rPr>
              <a:t>Fcn" </a:t>
            </a:r>
            <a:r>
              <a:rPr sz="1800" b="0" spc="-5" dirty="0">
                <a:latin typeface="Calibri"/>
                <a:cs typeface="Calibri"/>
              </a:rPr>
              <a:t> block in </a:t>
            </a:r>
            <a:r>
              <a:rPr sz="1800" b="0" dirty="0">
                <a:latin typeface="Calibri"/>
                <a:cs typeface="Calibri"/>
              </a:rPr>
              <a:t>the </a:t>
            </a:r>
            <a:r>
              <a:rPr sz="1800" b="0" spc="-5" dirty="0">
                <a:latin typeface="Calibri"/>
                <a:cs typeface="Calibri"/>
              </a:rPr>
              <a:t>simple </a:t>
            </a:r>
            <a:r>
              <a:rPr sz="1800" b="0" dirty="0">
                <a:latin typeface="Calibri"/>
                <a:cs typeface="Calibri"/>
              </a:rPr>
              <a:t>model, </a:t>
            </a:r>
            <a:r>
              <a:rPr sz="1800" b="0" spc="-10" dirty="0">
                <a:latin typeface="Calibri"/>
                <a:cs typeface="Calibri"/>
              </a:rPr>
              <a:t>you </a:t>
            </a:r>
            <a:r>
              <a:rPr sz="1800" b="0" spc="-5" dirty="0">
                <a:latin typeface="Calibri"/>
                <a:cs typeface="Calibri"/>
              </a:rPr>
              <a:t>will </a:t>
            </a:r>
            <a:r>
              <a:rPr sz="1800" b="0" dirty="0">
                <a:latin typeface="Calibri"/>
                <a:cs typeface="Calibri"/>
              </a:rPr>
              <a:t>see the </a:t>
            </a:r>
            <a:r>
              <a:rPr sz="1800" b="0" spc="-10" dirty="0">
                <a:latin typeface="Calibri"/>
                <a:cs typeface="Calibri"/>
              </a:rPr>
              <a:t>following </a:t>
            </a:r>
            <a:r>
              <a:rPr sz="1800" b="0" spc="-5" dirty="0">
                <a:latin typeface="Calibri"/>
                <a:cs typeface="Calibri"/>
              </a:rPr>
              <a:t>dialog 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box.</a:t>
            </a:r>
            <a:r>
              <a:rPr sz="1800" b="0" spc="-5" dirty="0">
                <a:latin typeface="Calibri"/>
                <a:cs typeface="Calibri"/>
              </a:rPr>
              <a:t> The</a:t>
            </a:r>
            <a:r>
              <a:rPr sz="1800" b="0" dirty="0">
                <a:latin typeface="Calibri"/>
                <a:cs typeface="Calibri"/>
              </a:rPr>
              <a:t> block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parameters</a:t>
            </a:r>
            <a:r>
              <a:rPr sz="1800" b="0" spc="-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that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you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can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change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for</a:t>
            </a:r>
            <a:r>
              <a:rPr sz="1800" b="0" spc="-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a 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Transfer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Fcn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block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are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shown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the </a:t>
            </a:r>
            <a:r>
              <a:rPr sz="1800" b="0" spc="-10" dirty="0">
                <a:latin typeface="Calibri"/>
                <a:cs typeface="Calibri"/>
              </a:rPr>
              <a:t>figure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below: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8702" y="17780"/>
            <a:ext cx="558292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 dialog </a:t>
            </a:r>
            <a:r>
              <a:rPr sz="1800" spc="-15" dirty="0">
                <a:latin typeface="Calibri"/>
                <a:cs typeface="Calibri"/>
              </a:rPr>
              <a:t>box </a:t>
            </a:r>
            <a:r>
              <a:rPr sz="1800" spc="-10" dirty="0">
                <a:latin typeface="Calibri"/>
                <a:cs typeface="Calibri"/>
              </a:rPr>
              <a:t>contains </a:t>
            </a:r>
            <a:r>
              <a:rPr sz="1800" spc="-5" dirty="0">
                <a:latin typeface="Calibri"/>
                <a:cs typeface="Calibri"/>
              </a:rPr>
              <a:t>fields 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numerator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denominator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block's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5" dirty="0">
                <a:latin typeface="Calibri"/>
                <a:cs typeface="Calibri"/>
              </a:rPr>
              <a:t>function. By </a:t>
            </a:r>
            <a:r>
              <a:rPr sz="1800" spc="-10" dirty="0">
                <a:latin typeface="Calibri"/>
                <a:cs typeface="Calibri"/>
              </a:rPr>
              <a:t>entering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coefficients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appropriate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numerator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denominator </a:t>
            </a:r>
            <a:r>
              <a:rPr sz="1800" spc="-5" dirty="0">
                <a:latin typeface="Calibri"/>
                <a:cs typeface="Calibri"/>
              </a:rPr>
              <a:t>polynomial,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desired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obtained.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change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denominator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s^2+2s+4,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denominator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field: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5" dirty="0">
                <a:latin typeface="Calibri"/>
                <a:cs typeface="Calibri"/>
              </a:rPr>
              <a:t>4]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button,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window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Fig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4.8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0902" y="5771489"/>
            <a:ext cx="5584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Block </a:t>
            </a:r>
            <a:r>
              <a:rPr sz="1800" spc="-10" dirty="0">
                <a:latin typeface="Calibri"/>
                <a:cs typeface="Calibri"/>
              </a:rPr>
              <a:t>reflects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change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denominator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26708" y="2308860"/>
            <a:ext cx="5148580" cy="3609340"/>
            <a:chOff x="6426708" y="2308860"/>
            <a:chExt cx="5148580" cy="36093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708" y="2308860"/>
              <a:ext cx="5148072" cy="34198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30719" y="4943855"/>
              <a:ext cx="591185" cy="974090"/>
            </a:xfrm>
            <a:custGeom>
              <a:avLst/>
              <a:gdLst/>
              <a:ahLst/>
              <a:cxnLst/>
              <a:rect l="l" t="t" r="r" b="b"/>
              <a:pathLst>
                <a:path w="591184" h="974089">
                  <a:moveTo>
                    <a:pt x="546127" y="61956"/>
                  </a:moveTo>
                  <a:lnTo>
                    <a:pt x="0" y="967270"/>
                  </a:lnTo>
                  <a:lnTo>
                    <a:pt x="10922" y="973823"/>
                  </a:lnTo>
                  <a:lnTo>
                    <a:pt x="557050" y="68557"/>
                  </a:lnTo>
                  <a:lnTo>
                    <a:pt x="546127" y="61956"/>
                  </a:lnTo>
                  <a:close/>
                </a:path>
                <a:path w="591184" h="974089">
                  <a:moveTo>
                    <a:pt x="586886" y="51054"/>
                  </a:moveTo>
                  <a:lnTo>
                    <a:pt x="552703" y="51054"/>
                  </a:lnTo>
                  <a:lnTo>
                    <a:pt x="563626" y="57658"/>
                  </a:lnTo>
                  <a:lnTo>
                    <a:pt x="557050" y="68557"/>
                  </a:lnTo>
                  <a:lnTo>
                    <a:pt x="584200" y="84963"/>
                  </a:lnTo>
                  <a:lnTo>
                    <a:pt x="586886" y="51054"/>
                  </a:lnTo>
                  <a:close/>
                </a:path>
                <a:path w="591184" h="974089">
                  <a:moveTo>
                    <a:pt x="552703" y="51054"/>
                  </a:moveTo>
                  <a:lnTo>
                    <a:pt x="546127" y="61956"/>
                  </a:lnTo>
                  <a:lnTo>
                    <a:pt x="557050" y="68557"/>
                  </a:lnTo>
                  <a:lnTo>
                    <a:pt x="563626" y="57658"/>
                  </a:lnTo>
                  <a:lnTo>
                    <a:pt x="552703" y="51054"/>
                  </a:lnTo>
                  <a:close/>
                </a:path>
                <a:path w="591184" h="974089">
                  <a:moveTo>
                    <a:pt x="590930" y="0"/>
                  </a:moveTo>
                  <a:lnTo>
                    <a:pt x="519049" y="45593"/>
                  </a:lnTo>
                  <a:lnTo>
                    <a:pt x="546127" y="61956"/>
                  </a:lnTo>
                  <a:lnTo>
                    <a:pt x="552703" y="51054"/>
                  </a:lnTo>
                  <a:lnTo>
                    <a:pt x="586886" y="51054"/>
                  </a:lnTo>
                  <a:lnTo>
                    <a:pt x="59093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36" y="646176"/>
            <a:ext cx="3703320" cy="38237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17780"/>
            <a:ext cx="5565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"step"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double-clicked,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bringing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dirty="0">
                <a:latin typeface="Calibri"/>
                <a:cs typeface="Calibri"/>
              </a:rPr>
              <a:t> 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dialog </a:t>
            </a:r>
            <a:r>
              <a:rPr sz="1800" spc="-15" dirty="0">
                <a:latin typeface="Calibri"/>
                <a:cs typeface="Calibri"/>
              </a:rPr>
              <a:t>box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4764023"/>
            <a:ext cx="6236208" cy="1754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592" y="4764023"/>
            <a:ext cx="6236335" cy="1754505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 marR="84455">
              <a:lnSpc>
                <a:spcPct val="100000"/>
              </a:lnSpc>
              <a:spcBef>
                <a:spcPts val="254"/>
              </a:spcBef>
              <a:tabLst>
                <a:tab pos="574675" algn="l"/>
                <a:tab pos="1370330" algn="l"/>
                <a:tab pos="2571750" algn="l"/>
                <a:tab pos="2882265" algn="l"/>
                <a:tab pos="3361054" algn="l"/>
                <a:tab pos="4062095" algn="l"/>
                <a:tab pos="4536440" algn="l"/>
                <a:tab pos="5499735" algn="l"/>
                <a:tab pos="574802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ault	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ame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	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	t</a:t>
            </a:r>
            <a:r>
              <a:rPr sz="1800" spc="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is	</a:t>
            </a:r>
            <a:r>
              <a:rPr sz="1800" spc="-5" dirty="0">
                <a:latin typeface="Calibri"/>
                <a:cs typeface="Calibri"/>
              </a:rPr>
              <a:t>dia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g	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3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x	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	a	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ep 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occurring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time=1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zero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1.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(in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words,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step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t=1).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changed.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dialog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spc="-5" dirty="0">
                <a:latin typeface="Calibri"/>
                <a:cs typeface="Calibri"/>
              </a:rPr>
              <a:t> continuing.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most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complicated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"Scope"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block.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Double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clicking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5" dirty="0">
                <a:latin typeface="Calibri"/>
                <a:cs typeface="Calibri"/>
              </a:rPr>
              <a:t>brings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blank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oscilloscope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screen.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5119" y="190500"/>
            <a:ext cx="5067300" cy="14767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75119" y="190500"/>
            <a:ext cx="5067300" cy="147701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 marR="83820" algn="just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When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simulation is performed,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signal </a:t>
            </a:r>
            <a:r>
              <a:rPr sz="1800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fed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scope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displayed </a:t>
            </a:r>
            <a:r>
              <a:rPr sz="1800" spc="-5" dirty="0">
                <a:latin typeface="Calibri"/>
                <a:cs typeface="Calibri"/>
              </a:rPr>
              <a:t>in this </a:t>
            </a:r>
            <a:r>
              <a:rPr sz="1800" spc="-20" dirty="0">
                <a:latin typeface="Calibri"/>
                <a:cs typeface="Calibri"/>
              </a:rPr>
              <a:t>window.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forget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dirty="0">
                <a:latin typeface="Calibri"/>
                <a:cs typeface="Calibri"/>
              </a:rPr>
              <a:t> 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"Autoscale“, 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“Cursor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Measurements”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Zoom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 properly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scope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window.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75119" y="1037463"/>
            <a:ext cx="5352415" cy="5630545"/>
            <a:chOff x="6675119" y="1037463"/>
            <a:chExt cx="5352415" cy="56305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5119" y="1848612"/>
              <a:ext cx="5352287" cy="48188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99219" y="1037463"/>
              <a:ext cx="1680845" cy="1360805"/>
            </a:xfrm>
            <a:custGeom>
              <a:avLst/>
              <a:gdLst/>
              <a:ahLst/>
              <a:cxnLst/>
              <a:rect l="l" t="t" r="r" b="b"/>
              <a:pathLst>
                <a:path w="1680845" h="1360805">
                  <a:moveTo>
                    <a:pt x="35305" y="1282953"/>
                  </a:moveTo>
                  <a:lnTo>
                    <a:pt x="0" y="1360551"/>
                  </a:lnTo>
                  <a:lnTo>
                    <a:pt x="83184" y="1342263"/>
                  </a:lnTo>
                  <a:lnTo>
                    <a:pt x="69651" y="1325499"/>
                  </a:lnTo>
                  <a:lnTo>
                    <a:pt x="53339" y="1325499"/>
                  </a:lnTo>
                  <a:lnTo>
                    <a:pt x="45338" y="1315592"/>
                  </a:lnTo>
                  <a:lnTo>
                    <a:pt x="55211" y="1307611"/>
                  </a:lnTo>
                  <a:lnTo>
                    <a:pt x="35305" y="1282953"/>
                  </a:lnTo>
                  <a:close/>
                </a:path>
                <a:path w="1680845" h="1360805">
                  <a:moveTo>
                    <a:pt x="55211" y="1307611"/>
                  </a:moveTo>
                  <a:lnTo>
                    <a:pt x="45338" y="1315592"/>
                  </a:lnTo>
                  <a:lnTo>
                    <a:pt x="53339" y="1325499"/>
                  </a:lnTo>
                  <a:lnTo>
                    <a:pt x="63209" y="1317518"/>
                  </a:lnTo>
                  <a:lnTo>
                    <a:pt x="55211" y="1307611"/>
                  </a:lnTo>
                  <a:close/>
                </a:path>
                <a:path w="1680845" h="1360805">
                  <a:moveTo>
                    <a:pt x="63209" y="1317518"/>
                  </a:moveTo>
                  <a:lnTo>
                    <a:pt x="53339" y="1325499"/>
                  </a:lnTo>
                  <a:lnTo>
                    <a:pt x="69651" y="1325499"/>
                  </a:lnTo>
                  <a:lnTo>
                    <a:pt x="63209" y="1317518"/>
                  </a:lnTo>
                  <a:close/>
                </a:path>
                <a:path w="1680845" h="1360805">
                  <a:moveTo>
                    <a:pt x="1672462" y="0"/>
                  </a:moveTo>
                  <a:lnTo>
                    <a:pt x="55211" y="1307611"/>
                  </a:lnTo>
                  <a:lnTo>
                    <a:pt x="63209" y="1317518"/>
                  </a:lnTo>
                  <a:lnTo>
                    <a:pt x="1680336" y="9906"/>
                  </a:lnTo>
                  <a:lnTo>
                    <a:pt x="16724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3912" y="1317625"/>
              <a:ext cx="1463675" cy="1024255"/>
            </a:xfrm>
            <a:custGeom>
              <a:avLst/>
              <a:gdLst/>
              <a:ahLst/>
              <a:cxnLst/>
              <a:rect l="l" t="t" r="r" b="b"/>
              <a:pathLst>
                <a:path w="1463675" h="1024255">
                  <a:moveTo>
                    <a:pt x="1397386" y="985496"/>
                  </a:moveTo>
                  <a:lnTo>
                    <a:pt x="1379219" y="1011554"/>
                  </a:lnTo>
                  <a:lnTo>
                    <a:pt x="1463547" y="1023874"/>
                  </a:lnTo>
                  <a:lnTo>
                    <a:pt x="1446590" y="992759"/>
                  </a:lnTo>
                  <a:lnTo>
                    <a:pt x="1407794" y="992759"/>
                  </a:lnTo>
                  <a:lnTo>
                    <a:pt x="1397386" y="985496"/>
                  </a:lnTo>
                  <a:close/>
                </a:path>
                <a:path w="1463675" h="1024255">
                  <a:moveTo>
                    <a:pt x="1404640" y="975091"/>
                  </a:moveTo>
                  <a:lnTo>
                    <a:pt x="1397386" y="985496"/>
                  </a:lnTo>
                  <a:lnTo>
                    <a:pt x="1407794" y="992759"/>
                  </a:lnTo>
                  <a:lnTo>
                    <a:pt x="1415033" y="982345"/>
                  </a:lnTo>
                  <a:lnTo>
                    <a:pt x="1404640" y="975091"/>
                  </a:lnTo>
                  <a:close/>
                </a:path>
                <a:path w="1463675" h="1024255">
                  <a:moveTo>
                    <a:pt x="1422780" y="949071"/>
                  </a:moveTo>
                  <a:lnTo>
                    <a:pt x="1404640" y="975091"/>
                  </a:lnTo>
                  <a:lnTo>
                    <a:pt x="1415033" y="982345"/>
                  </a:lnTo>
                  <a:lnTo>
                    <a:pt x="1407794" y="992759"/>
                  </a:lnTo>
                  <a:lnTo>
                    <a:pt x="1446590" y="992759"/>
                  </a:lnTo>
                  <a:lnTo>
                    <a:pt x="1422780" y="949071"/>
                  </a:lnTo>
                  <a:close/>
                </a:path>
                <a:path w="1463675" h="1024255">
                  <a:moveTo>
                    <a:pt x="7365" y="0"/>
                  </a:moveTo>
                  <a:lnTo>
                    <a:pt x="0" y="10413"/>
                  </a:lnTo>
                  <a:lnTo>
                    <a:pt x="1397386" y="985496"/>
                  </a:lnTo>
                  <a:lnTo>
                    <a:pt x="1404640" y="975091"/>
                  </a:lnTo>
                  <a:lnTo>
                    <a:pt x="73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2858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Swinburne University of Technology  MEE20007 – Lab 3 Part 1 Introduction to Simulink  </vt:lpstr>
      <vt:lpstr>Simulink Basics Tutorial</vt:lpstr>
      <vt:lpstr>PowerPoint Presentation</vt:lpstr>
      <vt:lpstr>PowerPoint Presentation</vt:lpstr>
      <vt:lpstr>Building Blocks for the Model</vt:lpstr>
      <vt:lpstr>Managing Signals and Parameters</vt:lpstr>
      <vt:lpstr>PowerPoint Presentation</vt:lpstr>
      <vt:lpstr>**Block parameters can be modified by double-clicking on  it. For example, if you double-click on the "Transfer Fcn"  block in the simple model, you will see the following dialog  box. The block parameters that you can change for a  Transfer Fcn block are shown in the figure below:</vt:lpstr>
      <vt:lpstr>PowerPoint Presentation</vt:lpstr>
      <vt:lpstr>Running Simulations</vt:lpstr>
      <vt:lpstr>PowerPoint Presentation</vt:lpstr>
      <vt:lpstr>PowerPoint Presentation</vt:lpstr>
      <vt:lpstr>PowerPoint Presentation</vt:lpstr>
      <vt:lpstr>PowerPoint Presentation</vt:lpstr>
      <vt:lpstr>The finished model should look like the one shown in the picture below:</vt:lpstr>
      <vt:lpstr>Open the scopes for displacement, velocity and acceleration, and run the simulation. You will attain the graphs for three quantities like the ones shown below: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Swinburne University of Technology MATLAB and Simulink - Lecture Notes # 4 CVE10002 by  Dr Syed H Riza</dc:title>
  <dc:creator>Haider Riza</dc:creator>
  <cp:lastModifiedBy>Sourabh Dani</cp:lastModifiedBy>
  <cp:revision>2</cp:revision>
  <dcterms:created xsi:type="dcterms:W3CDTF">2021-03-01T00:55:01Z</dcterms:created>
  <dcterms:modified xsi:type="dcterms:W3CDTF">2023-03-15T21:25:57Z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2021-03-01T00:00:00Z</vt:filetime>
  </property>
</Properties>
</file>