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dani" userId="9598cb6e3b7f15f4" providerId="LiveId" clId="{2839BD4B-5EED-4A48-8024-F80A35643A35}"/>
    <pc:docChg chg="custSel modSld">
      <pc:chgData name="sourabh dani" userId="9598cb6e3b7f15f4" providerId="LiveId" clId="{2839BD4B-5EED-4A48-8024-F80A35643A35}" dt="2021-03-01T00:59:03.602" v="17" actId="20577"/>
      <pc:docMkLst>
        <pc:docMk/>
      </pc:docMkLst>
      <pc:sldChg chg="delSp modSp mod">
        <pc:chgData name="sourabh dani" userId="9598cb6e3b7f15f4" providerId="LiveId" clId="{2839BD4B-5EED-4A48-8024-F80A35643A35}" dt="2021-03-01T00:59:03.602" v="17" actId="20577"/>
        <pc:sldMkLst>
          <pc:docMk/>
          <pc:sldMk cId="0" sldId="256"/>
        </pc:sldMkLst>
        <pc:spChg chg="mod">
          <ac:chgData name="sourabh dani" userId="9598cb6e3b7f15f4" providerId="LiveId" clId="{2839BD4B-5EED-4A48-8024-F80A35643A35}" dt="2021-03-01T00:59:03.602" v="17" actId="20577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sourabh dani" userId="9598cb6e3b7f15f4" providerId="LiveId" clId="{2839BD4B-5EED-4A48-8024-F80A35643A35}" dt="2021-03-01T00:59:01.016" v="14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5951"/>
            <a:ext cx="110401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982849"/>
            <a:ext cx="5695950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92" y="195834"/>
            <a:ext cx="7428230" cy="222855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2540" algn="ctr">
              <a:lnSpc>
                <a:spcPct val="90000"/>
              </a:lnSpc>
              <a:spcBef>
                <a:spcPts val="530"/>
              </a:spcBef>
            </a:pPr>
            <a:r>
              <a:rPr sz="3600" b="0" spc="-30" dirty="0">
                <a:latin typeface="Calibri Light"/>
                <a:cs typeface="Calibri Light"/>
              </a:rPr>
              <a:t>Swinburne </a:t>
            </a:r>
            <a:r>
              <a:rPr sz="3600" b="0" spc="-35" dirty="0">
                <a:latin typeface="Calibri Light"/>
                <a:cs typeface="Calibri Light"/>
              </a:rPr>
              <a:t>University </a:t>
            </a:r>
            <a:r>
              <a:rPr sz="3600" b="0" spc="-10" dirty="0">
                <a:latin typeface="Calibri Light"/>
                <a:cs typeface="Calibri Light"/>
              </a:rPr>
              <a:t>of </a:t>
            </a:r>
            <a:r>
              <a:rPr sz="3600" b="0" spc="-60" dirty="0">
                <a:latin typeface="Calibri Light"/>
                <a:cs typeface="Calibri Light"/>
              </a:rPr>
              <a:t>Technology </a:t>
            </a:r>
            <a:r>
              <a:rPr sz="3600" b="0" spc="-55" dirty="0">
                <a:latin typeface="Calibri Light"/>
                <a:cs typeface="Calibri Light"/>
              </a:rPr>
              <a:t> </a:t>
            </a:r>
            <a:r>
              <a:rPr sz="3600" b="0" spc="-80" dirty="0">
                <a:latin typeface="Calibri Light"/>
                <a:cs typeface="Calibri Light"/>
              </a:rPr>
              <a:t>MATLAB</a:t>
            </a:r>
            <a:r>
              <a:rPr sz="3600" b="0" spc="-10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and</a:t>
            </a:r>
            <a:r>
              <a:rPr sz="3600" b="0" spc="-80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Simulink</a:t>
            </a:r>
            <a:r>
              <a:rPr sz="3600" b="0" spc="-9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35" dirty="0">
                <a:latin typeface="Calibri Light"/>
                <a:cs typeface="Calibri Light"/>
              </a:rPr>
              <a:t> </a:t>
            </a:r>
            <a:r>
              <a:rPr sz="3600" b="0" spc="-30" dirty="0">
                <a:latin typeface="Calibri Light"/>
                <a:cs typeface="Calibri Light"/>
              </a:rPr>
              <a:t>Lecture</a:t>
            </a:r>
            <a:r>
              <a:rPr sz="3600" b="0" spc="-85" dirty="0">
                <a:latin typeface="Calibri Light"/>
                <a:cs typeface="Calibri Light"/>
              </a:rPr>
              <a:t> </a:t>
            </a:r>
            <a:r>
              <a:rPr sz="3600" b="0" spc="-30" dirty="0">
                <a:latin typeface="Calibri Light"/>
                <a:cs typeface="Calibri Light"/>
              </a:rPr>
              <a:t>Notes</a:t>
            </a:r>
            <a:r>
              <a:rPr sz="3600" b="0" spc="-95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#</a:t>
            </a:r>
            <a:r>
              <a:rPr sz="3600" b="0" spc="-5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1 </a:t>
            </a:r>
            <a:r>
              <a:rPr sz="3600" b="0" spc="-800" dirty="0">
                <a:latin typeface="Calibri Light"/>
                <a:cs typeface="Calibri Light"/>
              </a:rPr>
              <a:t> </a:t>
            </a:r>
            <a:r>
              <a:rPr sz="2800" b="0" spc="-35" dirty="0">
                <a:latin typeface="Calibri Light"/>
                <a:cs typeface="Calibri Light"/>
              </a:rPr>
              <a:t>Course:</a:t>
            </a:r>
            <a:r>
              <a:rPr sz="2800" b="0" spc="-75" dirty="0">
                <a:latin typeface="Calibri Light"/>
                <a:cs typeface="Calibri Light"/>
              </a:rPr>
              <a:t> </a:t>
            </a:r>
            <a:r>
              <a:rPr sz="2800" b="0" spc="-35" dirty="0">
                <a:latin typeface="Calibri Light"/>
                <a:cs typeface="Calibri Light"/>
              </a:rPr>
              <a:t>ME</a:t>
            </a:r>
            <a:r>
              <a:rPr lang="en-IN" sz="2800" b="0" spc="-35" dirty="0">
                <a:latin typeface="Calibri Light"/>
                <a:cs typeface="Calibri Light"/>
              </a:rPr>
              <a:t>E</a:t>
            </a:r>
            <a:r>
              <a:rPr sz="2800" b="0" spc="-35" dirty="0">
                <a:latin typeface="Calibri Light"/>
                <a:cs typeface="Calibri Light"/>
              </a:rPr>
              <a:t>2000</a:t>
            </a:r>
            <a:r>
              <a:rPr lang="en-IN" sz="2800" b="0" spc="-35" dirty="0">
                <a:latin typeface="Calibri Light"/>
                <a:cs typeface="Calibri Light"/>
              </a:rPr>
              <a:t>7</a:t>
            </a:r>
            <a:br>
              <a:rPr lang="en-IN" sz="3600" b="0" spc="-35" dirty="0">
                <a:latin typeface="Calibri Light"/>
                <a:cs typeface="Calibri Light"/>
              </a:rPr>
            </a:br>
            <a:r>
              <a:rPr lang="en-IN" sz="2800" b="0" spc="-35" dirty="0">
                <a:latin typeface="Calibri Light"/>
                <a:cs typeface="Calibri Light"/>
              </a:rPr>
              <a:t>Design and Product Visualisation Project</a:t>
            </a:r>
            <a:br>
              <a:rPr lang="en-IN" sz="3600" b="0" spc="-35" dirty="0">
                <a:latin typeface="Calibri Light"/>
                <a:cs typeface="Calibri Light"/>
              </a:rPr>
            </a:br>
            <a:r>
              <a:rPr lang="en-IN" sz="2400" b="0" spc="-35" dirty="0">
                <a:latin typeface="Calibri Light"/>
                <a:cs typeface="Calibri Light"/>
              </a:rPr>
              <a:t>Associate Professor Ambarish Kulkarni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3239276"/>
            <a:ext cx="4251960" cy="23088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Topics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Covered: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romanLcParenBoth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Matlab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Matrices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Arrays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Matlab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Plotting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Matlab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romanLcParenBoth"/>
              <a:tabLst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Symbolic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Maths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Matlab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5"/>
            <a:ext cx="11858625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(G)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Dealing with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Strings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Characters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**A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character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string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sequence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characters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 quotes.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&gt;&gt; </a:t>
            </a:r>
            <a:r>
              <a:rPr sz="2000" spc="-45" dirty="0">
                <a:latin typeface="Calibri"/>
                <a:cs typeface="Calibri"/>
              </a:rPr>
              <a:t>myText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'Hello,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world';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 a </a:t>
            </a:r>
            <a:r>
              <a:rPr sz="2000" spc="-5" dirty="0">
                <a:latin typeface="Calibri"/>
                <a:cs typeface="Calibri"/>
              </a:rPr>
              <a:t>single quote,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single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quotes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the </a:t>
            </a:r>
            <a:r>
              <a:rPr sz="2000" spc="-5" dirty="0">
                <a:latin typeface="Calibri"/>
                <a:cs typeface="Calibri"/>
              </a:rPr>
              <a:t>definition.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&gt;&gt;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otherText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'You''re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right'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30" dirty="0">
                <a:latin typeface="Calibri"/>
                <a:cs typeface="Calibri"/>
              </a:rPr>
              <a:t>otherText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You're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45" dirty="0">
                <a:latin typeface="Calibri"/>
                <a:cs typeface="Calibri"/>
              </a:rPr>
              <a:t>myText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otherText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arrays,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MATLAB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class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char,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i="1" spc="-5" dirty="0">
                <a:latin typeface="Calibri"/>
                <a:cs typeface="Calibri"/>
              </a:rPr>
              <a:t>character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&gt;&gt;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myText</a:t>
            </a:r>
            <a:endParaRPr sz="2000" dirty="0">
              <a:latin typeface="Calibri"/>
              <a:cs typeface="Calibri"/>
            </a:endParaRPr>
          </a:p>
          <a:p>
            <a:pPr marL="12700" marR="8017509">
              <a:lnSpc>
                <a:spcPts val="2280"/>
              </a:lnSpc>
              <a:spcBef>
                <a:spcPts val="120"/>
              </a:spcBef>
              <a:tabLst>
                <a:tab pos="926465" algn="l"/>
                <a:tab pos="1470025" algn="l"/>
                <a:tab pos="1495425" algn="l"/>
                <a:tab pos="2011680" algn="l"/>
              </a:tabLst>
            </a:pPr>
            <a:r>
              <a:rPr sz="2000" dirty="0">
                <a:latin typeface="Calibri"/>
                <a:cs typeface="Calibri"/>
              </a:rPr>
              <a:t>Name	</a:t>
            </a:r>
            <a:r>
              <a:rPr sz="2000" spc="-15" dirty="0">
                <a:latin typeface="Calibri"/>
                <a:cs typeface="Calibri"/>
              </a:rPr>
              <a:t>Size		</a:t>
            </a:r>
            <a:r>
              <a:rPr sz="2000" spc="-10" dirty="0">
                <a:latin typeface="Calibri"/>
                <a:cs typeface="Calibri"/>
              </a:rPr>
              <a:t>Bytes</a:t>
            </a:r>
            <a:r>
              <a:rPr sz="2000" spc="-5" dirty="0">
                <a:latin typeface="Calibri"/>
                <a:cs typeface="Calibri"/>
              </a:rPr>
              <a:t> Class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myText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1x12	24	char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  <a:spcBef>
                <a:spcPts val="5"/>
              </a:spcBef>
            </a:pPr>
            <a:r>
              <a:rPr sz="2000" spc="-35" dirty="0">
                <a:latin typeface="Calibri"/>
                <a:cs typeface="Calibri"/>
              </a:rPr>
              <a:t>**You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concatenate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square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brackets,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concatenate</a:t>
            </a:r>
            <a:r>
              <a:rPr sz="2000" spc="-5" dirty="0">
                <a:latin typeface="Calibri"/>
                <a:cs typeface="Calibri"/>
              </a:rPr>
              <a:t> numeric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arrays.</a:t>
            </a:r>
            <a:endParaRPr sz="2000" dirty="0">
              <a:latin typeface="Calibri"/>
              <a:cs typeface="Calibri"/>
            </a:endParaRPr>
          </a:p>
          <a:p>
            <a:pPr marL="12700" marR="8114030">
              <a:lnSpc>
                <a:spcPts val="2280"/>
              </a:lnSpc>
              <a:spcBef>
                <a:spcPts val="114"/>
              </a:spcBef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longText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30" dirty="0">
                <a:latin typeface="Calibri"/>
                <a:cs typeface="Calibri"/>
              </a:rPr>
              <a:t>[myText,'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',otherText]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longText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You're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spc="-50" dirty="0">
                <a:latin typeface="Calibri"/>
                <a:cs typeface="Calibri"/>
              </a:rPr>
              <a:t>**To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strings,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functions,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num2str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int2str.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&gt;&gt;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71;</a:t>
            </a: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(f-32)/1.8;</a:t>
            </a:r>
          </a:p>
          <a:p>
            <a:pPr marL="12700" marR="7246620">
              <a:lnSpc>
                <a:spcPts val="2280"/>
              </a:lnSpc>
              <a:spcBef>
                <a:spcPts val="114"/>
              </a:spcBef>
            </a:pPr>
            <a:r>
              <a:rPr sz="2000" spc="-35" dirty="0">
                <a:latin typeface="Calibri"/>
                <a:cs typeface="Calibri"/>
              </a:rPr>
              <a:t>tempText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['Temperature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',num2str(c),'C']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tempText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25" dirty="0">
                <a:latin typeface="Calibri"/>
                <a:cs typeface="Calibri"/>
              </a:rPr>
              <a:t>Temperature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21.6667C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571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PLOTTING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MATLAB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Line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Plots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98424"/>
            <a:ext cx="110350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two-dimensional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2π: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dirty="0">
                <a:latin typeface="Calibri"/>
                <a:cs typeface="Calibri"/>
              </a:rPr>
              <a:t> 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0:pi/100:2*pi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%The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interval</a:t>
            </a:r>
            <a:r>
              <a:rPr sz="2000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0 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2*pi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divided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into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200steps</a:t>
            </a:r>
            <a:endParaRPr sz="2000">
              <a:latin typeface="Calibri"/>
              <a:cs typeface="Calibri"/>
            </a:endParaRPr>
          </a:p>
          <a:p>
            <a:pPr marL="2240915">
              <a:lnSpc>
                <a:spcPct val="100000"/>
              </a:lnSpc>
            </a:pP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accurate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smooth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curve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plotting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sin(x);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&gt;&gt;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plot(x,y)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46905"/>
            <a:ext cx="4838700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27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libri"/>
                <a:cs typeface="Calibri"/>
              </a:rPr>
              <a:t>**You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20" dirty="0">
                <a:latin typeface="Calibri"/>
                <a:cs typeface="Calibri"/>
              </a:rPr>
              <a:t>axes</a:t>
            </a:r>
            <a:r>
              <a:rPr sz="2000" dirty="0">
                <a:latin typeface="Calibri"/>
                <a:cs typeface="Calibri"/>
              </a:rPr>
              <a:t> and add a </a:t>
            </a:r>
            <a:r>
              <a:rPr sz="2000" spc="-5" dirty="0">
                <a:latin typeface="Calibri"/>
                <a:cs typeface="Calibri"/>
              </a:rPr>
              <a:t>title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libri"/>
                <a:cs typeface="Calibri"/>
              </a:rPr>
              <a:t>&gt;&gt;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xlabel('x')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Calibri"/>
                <a:cs typeface="Calibri"/>
              </a:rPr>
              <a:t>&gt;&gt;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ylabel('sin(x)')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Calibri"/>
                <a:cs typeface="Calibri"/>
              </a:rPr>
              <a:t>&gt;&gt; title('Plot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Sine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graph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look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 </a:t>
            </a: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3055" y="2360676"/>
            <a:ext cx="4375404" cy="38511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66128" y="6287211"/>
            <a:ext cx="401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1: 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curve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plotted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2π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By</a:t>
            </a:r>
            <a:r>
              <a:rPr spc="5" dirty="0"/>
              <a:t> </a:t>
            </a:r>
            <a:r>
              <a:rPr spc="-5" dirty="0"/>
              <a:t>adding</a:t>
            </a:r>
            <a:r>
              <a:rPr spc="-1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third</a:t>
            </a:r>
            <a:r>
              <a:rPr spc="-15" dirty="0"/>
              <a:t> </a:t>
            </a:r>
            <a:r>
              <a:rPr spc="-5" dirty="0"/>
              <a:t>input</a:t>
            </a:r>
            <a:r>
              <a:rPr spc="-15" dirty="0"/>
              <a:t> </a:t>
            </a:r>
            <a:r>
              <a:rPr spc="-10" dirty="0"/>
              <a:t>argument</a:t>
            </a:r>
            <a:r>
              <a:rPr spc="10" dirty="0"/>
              <a:t> </a:t>
            </a:r>
            <a:r>
              <a:rPr spc="-20" dirty="0"/>
              <a:t>to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plot</a:t>
            </a:r>
            <a:r>
              <a:rPr spc="5" dirty="0"/>
              <a:t> </a:t>
            </a:r>
            <a:r>
              <a:rPr spc="-5" dirty="0"/>
              <a:t>function,</a:t>
            </a:r>
            <a:r>
              <a:rPr dirty="0"/>
              <a:t> </a:t>
            </a:r>
            <a:r>
              <a:rPr spc="-15" dirty="0"/>
              <a:t>you</a:t>
            </a:r>
            <a:r>
              <a:rPr spc="5" dirty="0"/>
              <a:t> </a:t>
            </a:r>
            <a:r>
              <a:rPr spc="-15" dirty="0"/>
              <a:t>can</a:t>
            </a:r>
            <a:r>
              <a:rPr spc="-5" dirty="0"/>
              <a:t> plot</a:t>
            </a:r>
            <a:r>
              <a:rPr spc="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same</a:t>
            </a:r>
            <a:r>
              <a:rPr spc="20" dirty="0"/>
              <a:t> </a:t>
            </a:r>
            <a:r>
              <a:rPr spc="-5" dirty="0"/>
              <a:t>variables</a:t>
            </a:r>
            <a:r>
              <a:rPr spc="-1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red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dashed</a:t>
            </a:r>
            <a:r>
              <a:rPr spc="-25" dirty="0"/>
              <a:t> </a:t>
            </a:r>
            <a:r>
              <a:rPr spc="-5" dirty="0"/>
              <a:t>line.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87069"/>
            <a:ext cx="12036425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&gt;&gt;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plot(x,y,'r--')</a:t>
            </a:r>
            <a:r>
              <a:rPr sz="2200" u="heavy" spc="6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2200" u="heavy" spc="6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plotted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dashed line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instead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solid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one.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'r--' </a:t>
            </a:r>
            <a:r>
              <a:rPr sz="2200" spc="-10" dirty="0">
                <a:latin typeface="Calibri"/>
                <a:cs typeface="Calibri"/>
              </a:rPr>
              <a:t>string </a:t>
            </a:r>
            <a:r>
              <a:rPr sz="2200" spc="-5" dirty="0">
                <a:latin typeface="Calibri"/>
                <a:cs typeface="Calibri"/>
              </a:rPr>
              <a:t>is a line specification. </a:t>
            </a: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spc="-10" dirty="0">
                <a:latin typeface="Calibri"/>
                <a:cs typeface="Calibri"/>
              </a:rPr>
              <a:t>specification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include </a:t>
            </a:r>
            <a:r>
              <a:rPr sz="2200" spc="-15" dirty="0">
                <a:latin typeface="Calibri"/>
                <a:cs typeface="Calibri"/>
              </a:rPr>
              <a:t>characters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 line </a:t>
            </a:r>
            <a:r>
              <a:rPr sz="2200" spc="-35" dirty="0">
                <a:latin typeface="Calibri"/>
                <a:cs typeface="Calibri"/>
              </a:rPr>
              <a:t>colour, </a:t>
            </a:r>
            <a:r>
              <a:rPr sz="2200" spc="-5" dirty="0">
                <a:latin typeface="Calibri"/>
                <a:cs typeface="Calibri"/>
              </a:rPr>
              <a:t>style, 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marker.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marker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symbol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appears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plotted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point,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such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o,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*.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'g:*'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dotted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green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 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markers.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Notice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the titles and labels </a:t>
            </a:r>
            <a:r>
              <a:rPr sz="2200" spc="-10" dirty="0">
                <a:latin typeface="Calibri"/>
                <a:cs typeface="Calibri"/>
              </a:rPr>
              <a:t>that you defined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plot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longer </a:t>
            </a:r>
            <a:r>
              <a:rPr sz="2200" spc="-5" dirty="0">
                <a:latin typeface="Calibri"/>
                <a:cs typeface="Calibri"/>
              </a:rPr>
              <a:t>in the </a:t>
            </a:r>
            <a:r>
              <a:rPr sz="2200" spc="-15" dirty="0">
                <a:latin typeface="Calibri"/>
                <a:cs typeface="Calibri"/>
              </a:rPr>
              <a:t>current </a:t>
            </a:r>
            <a:r>
              <a:rPr sz="2200" spc="-10" dirty="0">
                <a:latin typeface="Calibri"/>
                <a:cs typeface="Calibri"/>
              </a:rPr>
              <a:t>figure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window.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default, </a:t>
            </a:r>
            <a:r>
              <a:rPr sz="2200" spc="-30" dirty="0">
                <a:latin typeface="Calibri"/>
                <a:cs typeface="Calibri"/>
              </a:rPr>
              <a:t>MATLAB </a:t>
            </a:r>
            <a:r>
              <a:rPr sz="2200" spc="-10" dirty="0">
                <a:latin typeface="Calibri"/>
                <a:cs typeface="Calibri"/>
              </a:rPr>
              <a:t>clears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figure </a:t>
            </a:r>
            <a:r>
              <a:rPr sz="2200" spc="-5" dirty="0">
                <a:latin typeface="Calibri"/>
                <a:cs typeface="Calibri"/>
              </a:rPr>
              <a:t>each time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call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plotting </a:t>
            </a:r>
            <a:r>
              <a:rPr sz="2200" spc="-5" dirty="0">
                <a:latin typeface="Calibri"/>
                <a:cs typeface="Calibri"/>
              </a:rPr>
              <a:t>function, </a:t>
            </a:r>
            <a:r>
              <a:rPr sz="2200" spc="-10" dirty="0">
                <a:latin typeface="Calibri"/>
                <a:cs typeface="Calibri"/>
              </a:rPr>
              <a:t>resetting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axes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prepare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new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**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 </a:t>
            </a:r>
            <a:r>
              <a:rPr sz="2200" spc="-10" dirty="0">
                <a:latin typeface="Calibri"/>
                <a:cs typeface="Calibri"/>
              </a:rPr>
              <a:t>plots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5" dirty="0">
                <a:latin typeface="Calibri"/>
                <a:cs typeface="Calibri"/>
              </a:rPr>
              <a:t>existing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figure,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55A11"/>
                </a:solidFill>
                <a:latin typeface="Calibri"/>
                <a:cs typeface="Calibri"/>
              </a:rPr>
              <a:t>‘hold </a:t>
            </a:r>
            <a:r>
              <a:rPr sz="2200" spc="-55" dirty="0">
                <a:solidFill>
                  <a:srgbClr val="C55A11"/>
                </a:solidFill>
                <a:latin typeface="Calibri"/>
                <a:cs typeface="Calibri"/>
              </a:rPr>
              <a:t>on’.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&gt;&gt;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0:pi/100:2*pi;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&gt;&gt;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 =</a:t>
            </a:r>
            <a:r>
              <a:rPr sz="2200" spc="-10" dirty="0">
                <a:latin typeface="Calibri"/>
                <a:cs typeface="Calibri"/>
              </a:rPr>
              <a:t> sin(x);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&gt;&gt; plot(x,y)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&gt;&gt;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&gt;&gt;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cos(x);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&gt;&gt; plot(x,y2,'r:')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&gt;&gt;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legend('sin','cos')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052820"/>
            <a:ext cx="2583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Results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shown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Fig 2.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9123" y="2865119"/>
            <a:ext cx="4572000" cy="39928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10558" y="6231128"/>
            <a:ext cx="304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Cosine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curves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plotted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graph.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6911"/>
            <a:ext cx="43205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4.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BASIC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TUTOR </a:t>
            </a: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 SYMBOLIC</a:t>
            </a:r>
            <a:r>
              <a:rPr sz="21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MATHS: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31621"/>
            <a:ext cx="12034520" cy="807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ct val="925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Normal mode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0" dirty="0">
                <a:latin typeface="Calibri"/>
                <a:cs typeface="Calibri"/>
              </a:rPr>
              <a:t>MATLAB </a:t>
            </a:r>
            <a:r>
              <a:rPr sz="1800" spc="-10" dirty="0">
                <a:latin typeface="Calibri"/>
                <a:cs typeface="Calibri"/>
              </a:rPr>
              <a:t>operation </a:t>
            </a:r>
            <a:r>
              <a:rPr sz="1800" spc="-5" dirty="0">
                <a:latin typeface="Calibri"/>
                <a:cs typeface="Calibri"/>
              </a:rPr>
              <a:t>is "Numerical" i.e.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commands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functions </a:t>
            </a:r>
            <a:r>
              <a:rPr sz="1800" spc="-15" dirty="0">
                <a:latin typeface="Calibri"/>
                <a:cs typeface="Calibri"/>
              </a:rPr>
              <a:t>operate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numeric </a:t>
            </a:r>
            <a:r>
              <a:rPr sz="1800" spc="-10" dirty="0">
                <a:latin typeface="Calibri"/>
                <a:cs typeface="Calibri"/>
              </a:rPr>
              <a:t>data.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10" dirty="0">
                <a:latin typeface="Calibri"/>
                <a:cs typeface="Calibri"/>
              </a:rPr>
              <a:t>you can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30" dirty="0">
                <a:latin typeface="Calibri"/>
                <a:cs typeface="Calibri"/>
              </a:rPr>
              <a:t>MATLAB </a:t>
            </a:r>
            <a:r>
              <a:rPr sz="1800" spc="-5" dirty="0">
                <a:latin typeface="Calibri"/>
                <a:cs typeface="Calibri"/>
              </a:rPr>
              <a:t>functions on variables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algebraic </a:t>
            </a:r>
            <a:r>
              <a:rPr sz="1800" spc="-10" dirty="0">
                <a:latin typeface="Calibri"/>
                <a:cs typeface="Calibri"/>
              </a:rPr>
              <a:t>expressions;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normal mathematics. </a:t>
            </a: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tutorial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make you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acquainted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 functionality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amazing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 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MATH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TOOL.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554" y="1610995"/>
            <a:ext cx="882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--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Defining symbolic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Matlab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vector 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matrix.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499743"/>
            <a:ext cx="1764030" cy="150685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12700" marR="328295">
              <a:lnSpc>
                <a:spcPct val="12940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A=[a b; c d] 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b]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8485">
              <a:lnSpc>
                <a:spcPct val="129400"/>
              </a:lnSpc>
              <a:spcBef>
                <a:spcPts val="100"/>
              </a:spcBef>
              <a:tabLst>
                <a:tab pos="1094740" algn="l"/>
              </a:tabLst>
            </a:pPr>
            <a:r>
              <a:rPr dirty="0"/>
              <a:t>&gt;&gt;</a:t>
            </a:r>
            <a:r>
              <a:rPr spc="-15" dirty="0"/>
              <a:t> </a:t>
            </a:r>
            <a:r>
              <a:rPr dirty="0"/>
              <a:t>det(A)	--</a:t>
            </a:r>
            <a:r>
              <a:rPr spc="409" dirty="0"/>
              <a:t> </a:t>
            </a:r>
            <a:r>
              <a:rPr dirty="0"/>
              <a:t>Evaluating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determinant </a:t>
            </a:r>
            <a:r>
              <a:rPr spc="-434" dirty="0"/>
              <a:t> </a:t>
            </a:r>
            <a:r>
              <a:rPr spc="-5" dirty="0"/>
              <a:t>ans</a:t>
            </a:r>
            <a:r>
              <a:rPr spc="-15" dirty="0"/>
              <a:t> </a:t>
            </a:r>
            <a:r>
              <a:rPr dirty="0"/>
              <a:t>= a*d</a:t>
            </a:r>
            <a:r>
              <a:rPr spc="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b*c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/>
              <a:t>&gt;&gt;</a:t>
            </a:r>
            <a:r>
              <a:rPr spc="-20" dirty="0"/>
              <a:t> </a:t>
            </a:r>
            <a:r>
              <a:rPr dirty="0"/>
              <a:t>syms</a:t>
            </a:r>
            <a:r>
              <a:rPr spc="-15" dirty="0"/>
              <a:t> </a:t>
            </a:r>
            <a:r>
              <a:rPr dirty="0"/>
              <a:t>x</a:t>
            </a:r>
            <a:r>
              <a:rPr spc="5" dirty="0"/>
              <a:t> </a:t>
            </a:r>
            <a:r>
              <a:rPr dirty="0"/>
              <a:t>y</a:t>
            </a:r>
            <a:r>
              <a:rPr spc="440" dirty="0"/>
              <a:t> </a:t>
            </a:r>
            <a:r>
              <a:rPr dirty="0">
                <a:solidFill>
                  <a:srgbClr val="6FAC46"/>
                </a:solidFill>
              </a:rPr>
              <a:t>%</a:t>
            </a:r>
            <a:r>
              <a:rPr spc="440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declaring</a:t>
            </a:r>
            <a:r>
              <a:rPr spc="-3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x and</a:t>
            </a:r>
            <a:r>
              <a:rPr spc="-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y</a:t>
            </a:r>
            <a:r>
              <a:rPr spc="-5" dirty="0">
                <a:solidFill>
                  <a:srgbClr val="6FAC46"/>
                </a:solidFill>
              </a:rPr>
              <a:t> as</a:t>
            </a:r>
            <a:r>
              <a:rPr spc="-10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symbolic</a:t>
            </a:r>
            <a:r>
              <a:rPr spc="-20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variables</a:t>
            </a:r>
          </a:p>
          <a:p>
            <a:pPr marL="12700" marR="5080">
              <a:lnSpc>
                <a:spcPct val="129400"/>
              </a:lnSpc>
              <a:spcBef>
                <a:spcPts val="15"/>
              </a:spcBef>
              <a:tabLst>
                <a:tab pos="1612900" algn="l"/>
              </a:tabLst>
            </a:pPr>
            <a:r>
              <a:rPr dirty="0"/>
              <a:t>&gt;&gt;</a:t>
            </a:r>
            <a:r>
              <a:rPr spc="-10" dirty="0"/>
              <a:t> </a:t>
            </a:r>
            <a:r>
              <a:rPr spc="-5" dirty="0"/>
              <a:t>F= </a:t>
            </a:r>
            <a:r>
              <a:rPr dirty="0"/>
              <a:t>x^2+y^2	---</a:t>
            </a:r>
            <a:r>
              <a:rPr spc="-5" dirty="0"/>
              <a:t> </a:t>
            </a:r>
            <a:r>
              <a:rPr dirty="0"/>
              <a:t>Defining</a:t>
            </a:r>
            <a:r>
              <a:rPr spc="-3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polynomial</a:t>
            </a:r>
            <a:r>
              <a:rPr spc="-50" dirty="0"/>
              <a:t> </a:t>
            </a:r>
            <a:r>
              <a:rPr dirty="0"/>
              <a:t>symbolic</a:t>
            </a:r>
            <a:r>
              <a:rPr spc="-30" dirty="0"/>
              <a:t> </a:t>
            </a:r>
            <a:r>
              <a:rPr dirty="0"/>
              <a:t>function </a:t>
            </a:r>
            <a:r>
              <a:rPr spc="-434" dirty="0"/>
              <a:t> </a:t>
            </a:r>
            <a:r>
              <a:rPr spc="-5" dirty="0"/>
              <a:t>F </a:t>
            </a:r>
            <a:r>
              <a:rPr dirty="0"/>
              <a:t>=</a:t>
            </a:r>
            <a:r>
              <a:rPr spc="-5" dirty="0"/>
              <a:t> x^2</a:t>
            </a:r>
            <a:r>
              <a:rPr dirty="0"/>
              <a:t> + </a:t>
            </a:r>
            <a:r>
              <a:rPr spc="5" dirty="0"/>
              <a:t>y^2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6084" y="4840985"/>
            <a:ext cx="3816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Default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differentiate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w.r.t.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'x'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79" y="4840985"/>
            <a:ext cx="7372350" cy="15455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lnSpc>
                <a:spcPct val="65000"/>
              </a:lnSpc>
              <a:spcBef>
                <a:spcPts val="855"/>
              </a:spcBef>
              <a:tabLst>
                <a:tab pos="1161415" algn="l"/>
              </a:tabLst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diff(F)	</a:t>
            </a:r>
            <a:r>
              <a:rPr sz="1800" dirty="0">
                <a:latin typeface="Times New Roman"/>
                <a:cs typeface="Times New Roman"/>
              </a:rPr>
              <a:t>----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"diff"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differentiation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 specified.</a:t>
            </a:r>
            <a:endParaRPr sz="18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latin typeface="Times New Roman"/>
                <a:cs typeface="Times New Roman"/>
              </a:rPr>
              <a:t>ans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2*x</a:t>
            </a:r>
            <a:endParaRPr sz="1800">
              <a:latin typeface="Times New Roman"/>
              <a:cs typeface="Times New Roman"/>
            </a:endParaRPr>
          </a:p>
          <a:p>
            <a:pPr marL="149225" marR="1589405" indent="-137160">
              <a:lnSpc>
                <a:spcPct val="1294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&gt;&gt; </a:t>
            </a:r>
            <a:r>
              <a:rPr sz="1800" spc="-20" dirty="0">
                <a:latin typeface="Times New Roman"/>
                <a:cs typeface="Times New Roman"/>
              </a:rPr>
              <a:t>diff(F,y)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differentiating </a:t>
            </a:r>
            <a:r>
              <a:rPr sz="1800" dirty="0">
                <a:latin typeface="Times New Roman"/>
                <a:cs typeface="Times New Roman"/>
              </a:rPr>
              <a:t>function 'F' </a:t>
            </a:r>
            <a:r>
              <a:rPr sz="1800" spc="-40" dirty="0">
                <a:latin typeface="Times New Roman"/>
                <a:cs typeface="Times New Roman"/>
              </a:rPr>
              <a:t>w.r.t.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 </a:t>
            </a:r>
            <a:r>
              <a:rPr sz="1800" spc="5" dirty="0">
                <a:latin typeface="Times New Roman"/>
                <a:cs typeface="Times New Roman"/>
              </a:rPr>
              <a:t>'y' </a:t>
            </a:r>
            <a:r>
              <a:rPr sz="1800" dirty="0">
                <a:latin typeface="Times New Roman"/>
                <a:cs typeface="Times New Roman"/>
              </a:rPr>
              <a:t>only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 2*y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243382"/>
            <a:ext cx="9999345" cy="53632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int(F)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---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w.r.t.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'x'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ans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x^3/3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x*y^2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F1=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(2*x-3)/(3*x^2+5)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F1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(2*x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3)/(3*x^2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diff(F1)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2/(3*x^2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(6*x*(2*x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3))/(3*x^2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5)^2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F2=sin(3*x^2+2)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F2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sin(3*x^2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diff(F2)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ans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6*x*cos(3*x^2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F3=asin(5*x)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Times New Roman"/>
                <a:cs typeface="Times New Roman"/>
              </a:rPr>
              <a:t>F3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asin(5*x)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diff(F3)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ans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5/(1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25*x^2)^(1/2)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&gt;&gt;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pretty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(ans)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6FAC46"/>
                </a:solidFill>
                <a:latin typeface="Times New Roman"/>
                <a:cs typeface="Times New Roman"/>
              </a:rPr>
              <a:t>%</a:t>
            </a:r>
            <a:r>
              <a:rPr sz="2000" spc="-4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This</a:t>
            </a:r>
            <a:r>
              <a:rPr sz="2000" spc="-5" dirty="0">
                <a:solidFill>
                  <a:srgbClr val="6FAC46"/>
                </a:solidFill>
                <a:latin typeface="Times New Roman"/>
                <a:cs typeface="Times New Roman"/>
              </a:rPr>
              <a:t> command</a:t>
            </a:r>
            <a:r>
              <a:rPr sz="2000" spc="10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Times New Roman"/>
                <a:cs typeface="Times New Roman"/>
              </a:rPr>
              <a:t>will</a:t>
            </a:r>
            <a:r>
              <a:rPr sz="2000" spc="-20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“print”</a:t>
            </a:r>
            <a:r>
              <a:rPr sz="2000" spc="-3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answer</a:t>
            </a:r>
            <a:r>
              <a:rPr sz="2000" spc="-2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readable</a:t>
            </a:r>
            <a:r>
              <a:rPr sz="2000" spc="-3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Times New Roman"/>
                <a:cs typeface="Times New Roman"/>
              </a:rPr>
              <a:t>manner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AC46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6FAC46"/>
                </a:solidFill>
                <a:latin typeface="Times New Roman"/>
                <a:cs typeface="Times New Roman"/>
              </a:rPr>
              <a:t> screen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732"/>
            <a:ext cx="7157720" cy="62801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Symbolic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Math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Tutorial</a:t>
            </a:r>
            <a:r>
              <a:rPr sz="1800" b="1" spc="-5" dirty="0">
                <a:latin typeface="Times New Roman"/>
                <a:cs typeface="Times New Roman"/>
              </a:rPr>
              <a:t> Continued: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symmatrix=[x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2*x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x^2;y*x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1/(y+x)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log(y);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z*x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z*y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x*y]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symmatrix(1,2)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intersection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row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column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symmatrix(2,:)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symmatrix(:,3)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</a:t>
            </a:r>
            <a:r>
              <a:rPr sz="1800" dirty="0">
                <a:latin typeface="Times New Roman"/>
                <a:cs typeface="Times New Roman"/>
              </a:rPr>
              <a:t> 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68580" marR="5106670" indent="-56515">
              <a:lnSpc>
                <a:spcPct val="105600"/>
              </a:lnSpc>
            </a:pPr>
            <a:r>
              <a:rPr sz="1800" dirty="0">
                <a:latin typeface="Times New Roman"/>
                <a:cs typeface="Times New Roman"/>
              </a:rPr>
              <a:t>&gt;&gt; y1=2*x+3*y+4*z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y1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3*y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4*z</a:t>
            </a:r>
            <a:endParaRPr sz="1800">
              <a:latin typeface="Times New Roman"/>
              <a:cs typeface="Times New Roman"/>
            </a:endParaRPr>
          </a:p>
          <a:p>
            <a:pPr marL="68580" marR="5285740">
              <a:lnSpc>
                <a:spcPct val="105600"/>
              </a:lnSpc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y2=(x+1)*(x*3)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y2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3*x*(x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y1+y2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AC46"/>
                </a:solidFill>
                <a:latin typeface="Times New Roman"/>
                <a:cs typeface="Times New Roman"/>
              </a:rPr>
              <a:t>%</a:t>
            </a:r>
            <a:r>
              <a:rPr sz="1800" spc="-1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AC46"/>
                </a:solidFill>
                <a:latin typeface="Times New Roman"/>
                <a:cs typeface="Times New Roman"/>
              </a:rPr>
              <a:t>Symbolic</a:t>
            </a:r>
            <a:r>
              <a:rPr sz="1800" spc="-2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AC46"/>
                </a:solidFill>
                <a:latin typeface="Times New Roman"/>
                <a:cs typeface="Times New Roman"/>
              </a:rPr>
              <a:t>addition</a:t>
            </a:r>
            <a:r>
              <a:rPr sz="1800" spc="-25" dirty="0">
                <a:solidFill>
                  <a:srgbClr val="6FAC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AC46"/>
                </a:solidFill>
                <a:latin typeface="Times New Roman"/>
                <a:cs typeface="Times New Roman"/>
              </a:rPr>
              <a:t>of polynomials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ans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3*y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4*z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3*x*(x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20"/>
              </a:spcBef>
              <a:tabLst>
                <a:tab pos="1659889" algn="l"/>
                <a:tab pos="2312670" algn="l"/>
              </a:tabLst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pretty(ans)	gives	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simplify(ans)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Times New Roman"/>
                <a:cs typeface="Times New Roman"/>
              </a:rPr>
              <a:t>ans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3*x^2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5*x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3*y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4*z</a:t>
            </a:r>
            <a:endParaRPr sz="1800">
              <a:latin typeface="Times New Roman"/>
              <a:cs typeface="Times New Roman"/>
            </a:endParaRPr>
          </a:p>
          <a:p>
            <a:pPr marL="68580" marR="5719445">
              <a:lnSpc>
                <a:spcPct val="105500"/>
              </a:lnSpc>
            </a:pPr>
            <a:r>
              <a:rPr sz="1800" dirty="0">
                <a:latin typeface="Times New Roman"/>
                <a:cs typeface="Times New Roman"/>
              </a:rPr>
              <a:t>&gt;&gt; u=x^2-x-2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x^2</a:t>
            </a:r>
            <a:r>
              <a:rPr sz="1800" dirty="0">
                <a:latin typeface="Times New Roman"/>
                <a:cs typeface="Times New Roman"/>
              </a:rPr>
              <a:t> -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factor(u)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Times New Roman"/>
                <a:cs typeface="Times New Roman"/>
              </a:rPr>
              <a:t>ans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1)*(x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9860280" cy="69399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v=(x+y+z)^3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z)^3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expv=expand(v)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imes New Roman"/>
                <a:cs typeface="Times New Roman"/>
              </a:rPr>
              <a:t>expv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x^3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3*x^2*y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3*x^2*z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+ 3*x*y^2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+ 6*x*y*z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+ 3*x*z^2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5" dirty="0">
                <a:latin typeface="Times New Roman"/>
                <a:cs typeface="Times New Roman"/>
              </a:rPr>
              <a:t>y^3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+ 3*y^2*z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+ 3*y*z^2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z^3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sympol=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str2sym('5*x^4+4*x^3+3*x^2+2*x+1')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latin typeface="Times New Roman"/>
                <a:cs typeface="Times New Roman"/>
              </a:rPr>
              <a:t>sympol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5*x^4 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4*x^3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3*x^2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2*x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polynomial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with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symbolic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numpol=sym2poly(sympol)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polynomial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numeric </a:t>
            </a:r>
            <a:r>
              <a:rPr sz="1800" dirty="0">
                <a:latin typeface="Times New Roman"/>
                <a:cs typeface="Times New Roman"/>
              </a:rPr>
              <a:t>one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0"/>
              </a:spcBef>
              <a:tabLst>
                <a:tab pos="1411605" algn="l"/>
                <a:tab pos="1811020" algn="l"/>
                <a:tab pos="2211705" algn="l"/>
                <a:tab pos="2611755" algn="l"/>
                <a:tab pos="3011805" algn="l"/>
              </a:tabLst>
            </a:pPr>
            <a:r>
              <a:rPr sz="1800" dirty="0">
                <a:latin typeface="Times New Roman"/>
                <a:cs typeface="Times New Roman"/>
              </a:rPr>
              <a:t>nu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pol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	5	4	3	2	1 </a:t>
            </a:r>
            <a:r>
              <a:rPr sz="1800" spc="-5" dirty="0">
                <a:latin typeface="Times New Roman"/>
                <a:cs typeface="Times New Roman"/>
              </a:rPr>
              <a:t> --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Des</a:t>
            </a:r>
            <a:r>
              <a:rPr sz="1800" i="1" spc="5" dirty="0">
                <a:latin typeface="Times New Roman"/>
                <a:cs typeface="Times New Roman"/>
              </a:rPr>
              <a:t>c</a:t>
            </a:r>
            <a:r>
              <a:rPr sz="1800" i="1" dirty="0">
                <a:latin typeface="Times New Roman"/>
                <a:cs typeface="Times New Roman"/>
              </a:rPr>
              <a:t>endi</a:t>
            </a:r>
            <a:r>
              <a:rPr sz="1800" i="1" spc="5" dirty="0">
                <a:latin typeface="Times New Roman"/>
                <a:cs typeface="Times New Roman"/>
              </a:rPr>
              <a:t>n</a:t>
            </a:r>
            <a:r>
              <a:rPr sz="1800" i="1" dirty="0">
                <a:latin typeface="Times New Roman"/>
                <a:cs typeface="Times New Roman"/>
              </a:rPr>
              <a:t>g powers of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‘x’</a:t>
            </a:r>
            <a:r>
              <a:rPr sz="1800" i="1" spc="-204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f</a:t>
            </a:r>
            <a:r>
              <a:rPr sz="1800" i="1" spc="-75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om </a:t>
            </a:r>
            <a:r>
              <a:rPr sz="1800" i="1" spc="5" dirty="0">
                <a:latin typeface="Times New Roman"/>
                <a:cs typeface="Times New Roman"/>
              </a:rPr>
              <a:t>l</a:t>
            </a:r>
            <a:r>
              <a:rPr sz="1800" i="1" dirty="0">
                <a:latin typeface="Times New Roman"/>
                <a:cs typeface="Times New Roman"/>
              </a:rPr>
              <a:t>eft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 </a:t>
            </a:r>
            <a:r>
              <a:rPr sz="1800" i="1" spc="-5" dirty="0">
                <a:latin typeface="Times New Roman"/>
                <a:cs typeface="Times New Roman"/>
              </a:rPr>
              <a:t>right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7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[1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5]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0"/>
              </a:spcBef>
              <a:tabLst>
                <a:tab pos="887730" algn="l"/>
                <a:tab pos="1287780" algn="l"/>
                <a:tab pos="1687830" algn="l"/>
                <a:tab pos="2087880" algn="l"/>
                <a:tab pos="2487930" algn="l"/>
              </a:tabLst>
            </a:pP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	1	2	3	4	5</a:t>
            </a:r>
            <a:endParaRPr sz="1800">
              <a:latin typeface="Times New Roman"/>
              <a:cs typeface="Times New Roman"/>
            </a:endParaRPr>
          </a:p>
          <a:p>
            <a:pPr marL="241300" marR="2543810">
              <a:lnSpc>
                <a:spcPts val="303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&gt;&gt;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S=poly2sym(P)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numeric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polynomial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polynomial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x^4</a:t>
            </a:r>
            <a:r>
              <a:rPr sz="1800" dirty="0">
                <a:latin typeface="Times New Roman"/>
                <a:cs typeface="Times New Roman"/>
              </a:rPr>
              <a:t> + 2*x^3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+ 3*x^2 + 4*x 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b="1" spc="-5" dirty="0">
                <a:solidFill>
                  <a:srgbClr val="622322"/>
                </a:solidFill>
                <a:latin typeface="Cambria"/>
                <a:cs typeface="Cambria"/>
              </a:rPr>
              <a:t>Small </a:t>
            </a:r>
            <a:r>
              <a:rPr sz="1800" b="1" spc="-10" dirty="0">
                <a:solidFill>
                  <a:srgbClr val="622322"/>
                </a:solidFill>
                <a:latin typeface="Cambria"/>
                <a:cs typeface="Cambria"/>
              </a:rPr>
              <a:t>Exercise:</a:t>
            </a:r>
            <a:r>
              <a:rPr sz="1800" b="1" spc="-2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55" dirty="0">
                <a:solidFill>
                  <a:srgbClr val="622322"/>
                </a:solidFill>
                <a:latin typeface="Cambria"/>
                <a:cs typeface="Cambria"/>
              </a:rPr>
              <a:t>You</a:t>
            </a:r>
            <a:r>
              <a:rPr sz="1800" b="1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622322"/>
                </a:solidFill>
                <a:latin typeface="Cambria"/>
                <a:cs typeface="Cambria"/>
              </a:rPr>
              <a:t>are</a:t>
            </a:r>
            <a:r>
              <a:rPr sz="1800" b="1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622322"/>
                </a:solidFill>
                <a:latin typeface="Cambria"/>
                <a:cs typeface="Cambria"/>
              </a:rPr>
              <a:t>advised</a:t>
            </a:r>
            <a:r>
              <a:rPr sz="1800" b="1" spc="-3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622322"/>
                </a:solidFill>
                <a:latin typeface="Cambria"/>
                <a:cs typeface="Cambria"/>
              </a:rPr>
              <a:t>to</a:t>
            </a:r>
            <a:r>
              <a:rPr sz="1800" b="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622322"/>
                </a:solidFill>
                <a:latin typeface="Cambria"/>
                <a:cs typeface="Cambria"/>
              </a:rPr>
              <a:t>note</a:t>
            </a:r>
            <a:r>
              <a:rPr sz="1800" b="1" spc="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622322"/>
                </a:solidFill>
                <a:latin typeface="Cambria"/>
                <a:cs typeface="Cambria"/>
              </a:rPr>
              <a:t>down</a:t>
            </a:r>
            <a:r>
              <a:rPr sz="1800" b="1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622322"/>
                </a:solidFill>
                <a:latin typeface="Cambria"/>
                <a:cs typeface="Cambria"/>
              </a:rPr>
              <a:t>the</a:t>
            </a:r>
            <a:r>
              <a:rPr sz="1800" b="1" spc="-10" dirty="0">
                <a:solidFill>
                  <a:srgbClr val="622322"/>
                </a:solidFill>
                <a:latin typeface="Cambria"/>
                <a:cs typeface="Cambria"/>
              </a:rPr>
              <a:t> results</a:t>
            </a:r>
            <a:r>
              <a:rPr sz="1800" b="1" spc="-2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622322"/>
                </a:solidFill>
                <a:latin typeface="Cambria"/>
                <a:cs typeface="Cambria"/>
              </a:rPr>
              <a:t>in</a:t>
            </a:r>
            <a:r>
              <a:rPr sz="1800" b="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622322"/>
                </a:solidFill>
                <a:latin typeface="Cambria"/>
                <a:cs typeface="Cambria"/>
              </a:rPr>
              <a:t>your </a:t>
            </a:r>
            <a:r>
              <a:rPr sz="1800" b="1" spc="-5" dirty="0">
                <a:solidFill>
                  <a:srgbClr val="622322"/>
                </a:solidFill>
                <a:latin typeface="Cambria"/>
                <a:cs typeface="Cambria"/>
              </a:rPr>
              <a:t>note-books.</a:t>
            </a:r>
            <a:endParaRPr sz="18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&gt;&gt;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(x-y)*(x-y)^2</a:t>
            </a:r>
            <a:r>
              <a:rPr sz="1800" spc="2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---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Note</a:t>
            </a:r>
            <a:r>
              <a:rPr sz="1800" spc="-2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the result.</a:t>
            </a:r>
            <a:endParaRPr sz="18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&gt;&gt;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622322"/>
                </a:solidFill>
                <a:latin typeface="Cambria"/>
                <a:cs typeface="Cambria"/>
              </a:rPr>
              <a:t>Write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the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difference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between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expand(ans)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and</a:t>
            </a:r>
            <a:r>
              <a:rPr sz="1800" spc="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factor(ans),</a:t>
            </a:r>
            <a:r>
              <a:rPr sz="1800" spc="2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where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‘ans’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is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of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previous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 statement.</a:t>
            </a:r>
            <a:endParaRPr sz="18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&gt;&gt;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simplify((xˆ3</a:t>
            </a:r>
            <a:r>
              <a:rPr sz="1800" spc="3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-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yˆ3)/(x</a:t>
            </a:r>
            <a:r>
              <a:rPr sz="1800" spc="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-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y)) ;</a:t>
            </a:r>
            <a:r>
              <a:rPr sz="1800" spc="39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ans</a:t>
            </a:r>
            <a:r>
              <a:rPr sz="1800" spc="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=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?</a:t>
            </a:r>
            <a:endParaRPr sz="18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&gt;&gt;</a:t>
            </a:r>
            <a:r>
              <a:rPr sz="1800" spc="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sym(’1/2’)</a:t>
            </a:r>
            <a:r>
              <a:rPr sz="1800" spc="3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+</a:t>
            </a:r>
            <a:r>
              <a:rPr sz="1800" spc="-2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sym(’1/3’)</a:t>
            </a:r>
            <a:r>
              <a:rPr sz="1800" spc="3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--</a:t>
            </a:r>
            <a:r>
              <a:rPr sz="1800" spc="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ans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=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?</a:t>
            </a:r>
            <a:endParaRPr sz="18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**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Find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the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outputs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and write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the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 difference</a:t>
            </a:r>
            <a:r>
              <a:rPr sz="1800" spc="1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622322"/>
                </a:solidFill>
                <a:latin typeface="Cambria"/>
                <a:cs typeface="Cambria"/>
              </a:rPr>
              <a:t>between: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cos(pi/2)</a:t>
            </a:r>
            <a:r>
              <a:rPr sz="1800" spc="2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and</a:t>
            </a:r>
            <a:r>
              <a:rPr sz="1800" spc="1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cos(str2sym</a:t>
            </a:r>
            <a:r>
              <a:rPr sz="1800" spc="4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22322"/>
                </a:solidFill>
                <a:latin typeface="Cambria"/>
                <a:cs typeface="Cambria"/>
              </a:rPr>
              <a:t>('pi/2'))</a:t>
            </a:r>
            <a:r>
              <a:rPr sz="1800" spc="-5" dirty="0">
                <a:solidFill>
                  <a:srgbClr val="622322"/>
                </a:solidFill>
                <a:latin typeface="Cambria"/>
                <a:cs typeface="Cambria"/>
              </a:rPr>
              <a:t> **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4020" y="139446"/>
            <a:ext cx="728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5" dirty="0">
                <a:latin typeface="Calibri Light"/>
                <a:cs typeface="Calibri Light"/>
              </a:rPr>
              <a:t>MATLAB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Main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window</a:t>
            </a:r>
            <a:r>
              <a:rPr sz="4000" b="0" spc="-114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and</a:t>
            </a:r>
            <a:r>
              <a:rPr sz="4000" b="0" spc="-90" dirty="0">
                <a:latin typeface="Calibri Light"/>
                <a:cs typeface="Calibri Light"/>
              </a:rPr>
              <a:t> </a:t>
            </a:r>
            <a:r>
              <a:rPr sz="4000" b="0" spc="-45" dirty="0">
                <a:latin typeface="Calibri Light"/>
                <a:cs typeface="Calibri Light"/>
              </a:rPr>
              <a:t>Interface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808" y="931163"/>
            <a:ext cx="2478405" cy="5771515"/>
          </a:xfrm>
          <a:custGeom>
            <a:avLst/>
            <a:gdLst/>
            <a:ahLst/>
            <a:cxnLst/>
            <a:rect l="l" t="t" r="r" b="b"/>
            <a:pathLst>
              <a:path w="2478405" h="5771515">
                <a:moveTo>
                  <a:pt x="0" y="5771388"/>
                </a:moveTo>
                <a:lnTo>
                  <a:pt x="2478024" y="5771388"/>
                </a:lnTo>
                <a:lnTo>
                  <a:pt x="2478024" y="0"/>
                </a:lnTo>
                <a:lnTo>
                  <a:pt x="0" y="0"/>
                </a:lnTo>
                <a:lnTo>
                  <a:pt x="0" y="577138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943" y="948944"/>
            <a:ext cx="23075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>
              <a:lnSpc>
                <a:spcPct val="100000"/>
              </a:lnSpc>
              <a:spcBef>
                <a:spcPts val="100"/>
              </a:spcBef>
              <a:tabLst>
                <a:tab pos="565150" algn="l"/>
                <a:tab pos="152654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kt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	</a:t>
            </a:r>
            <a:r>
              <a:rPr sz="1800" spc="-5" dirty="0">
                <a:latin typeface="Calibri"/>
                <a:cs typeface="Calibri"/>
              </a:rPr>
              <a:t>incl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es  these </a:t>
            </a:r>
            <a:r>
              <a:rPr sz="1800" spc="-5" dirty="0">
                <a:latin typeface="Calibri"/>
                <a:cs typeface="Calibri"/>
              </a:rPr>
              <a:t>panels:</a:t>
            </a:r>
            <a:endParaRPr sz="1800">
              <a:latin typeface="Calibri"/>
              <a:cs typeface="Calibri"/>
            </a:endParaRPr>
          </a:p>
          <a:p>
            <a:pPr marR="6350">
              <a:lnSpc>
                <a:spcPct val="100000"/>
              </a:lnSpc>
              <a:buSzPct val="94444"/>
              <a:buChar char="•"/>
              <a:tabLst>
                <a:tab pos="114935" algn="l"/>
                <a:tab pos="972185" algn="l"/>
                <a:tab pos="1708150" algn="l"/>
              </a:tabLst>
            </a:pPr>
            <a:r>
              <a:rPr sz="1800" b="1" spc="-5" dirty="0">
                <a:latin typeface="Calibri"/>
                <a:cs typeface="Calibri"/>
              </a:rPr>
              <a:t>Cur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en</a:t>
            </a:r>
            <a:r>
              <a:rPr sz="1800" b="1" dirty="0">
                <a:latin typeface="Calibri"/>
                <a:cs typeface="Calibri"/>
              </a:rPr>
              <a:t>t	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lde</a:t>
            </a:r>
            <a:r>
              <a:rPr sz="1800" b="1" dirty="0">
                <a:latin typeface="Calibri"/>
                <a:cs typeface="Calibri"/>
              </a:rPr>
              <a:t>r	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>
              <a:latin typeface="Calibri"/>
              <a:cs typeface="Calibri"/>
            </a:endParaRPr>
          </a:p>
          <a:p>
            <a:pPr marL="318135" indent="-318770">
              <a:lnSpc>
                <a:spcPct val="100000"/>
              </a:lnSpc>
              <a:buSzPct val="94444"/>
              <a:buChar char="•"/>
              <a:tabLst>
                <a:tab pos="318135" algn="l"/>
                <a:tab pos="318770" algn="l"/>
                <a:tab pos="1492885" algn="l"/>
              </a:tabLst>
            </a:pP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omm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	</a:t>
            </a:r>
            <a:r>
              <a:rPr sz="1800" b="1" spc="-5" dirty="0">
                <a:latin typeface="Calibri"/>
                <a:cs typeface="Calibri"/>
              </a:rPr>
              <a:t>Wi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dirty="0">
                <a:latin typeface="Calibri"/>
                <a:cs typeface="Calibri"/>
              </a:rPr>
              <a:t>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766445" algn="l"/>
              </a:tabLst>
            </a:pPr>
            <a:r>
              <a:rPr sz="1800" spc="-5" dirty="0">
                <a:latin typeface="Calibri"/>
                <a:cs typeface="Calibri"/>
              </a:rPr>
              <a:t>where	</a:t>
            </a:r>
            <a:r>
              <a:rPr sz="1800" spc="-15" dirty="0">
                <a:latin typeface="Calibri"/>
                <a:cs typeface="Calibri"/>
              </a:rPr>
              <a:t>you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943" y="2595117"/>
            <a:ext cx="103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ds  Matlab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773" y="2320797"/>
            <a:ext cx="1018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2192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prompt,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943" y="3143453"/>
            <a:ext cx="230822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indicated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prompt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(&gt;&gt;).</a:t>
            </a:r>
            <a:endParaRPr sz="1800">
              <a:latin typeface="Calibri"/>
              <a:cs typeface="Calibri"/>
            </a:endParaRPr>
          </a:p>
          <a:p>
            <a:pPr marR="5080" algn="just">
              <a:lnSpc>
                <a:spcPct val="100000"/>
              </a:lnSpc>
              <a:buChar char="•"/>
              <a:tabLst>
                <a:tab pos="251460" algn="l"/>
              </a:tabLst>
            </a:pPr>
            <a:r>
              <a:rPr sz="1800" b="1" spc="-15" dirty="0">
                <a:latin typeface="Calibri"/>
                <a:cs typeface="Calibri"/>
              </a:rPr>
              <a:t>Workspace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Saves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in Matlab session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other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>
              <a:latin typeface="Calibri"/>
              <a:cs typeface="Calibri"/>
            </a:endParaRPr>
          </a:p>
          <a:p>
            <a:pPr marL="222250" indent="-222885" algn="just">
              <a:lnSpc>
                <a:spcPct val="100000"/>
              </a:lnSpc>
              <a:buChar char="•"/>
              <a:tabLst>
                <a:tab pos="222885" algn="l"/>
              </a:tabLst>
            </a:pPr>
            <a:r>
              <a:rPr sz="1800" b="1" spc="-10" dirty="0">
                <a:latin typeface="Calibri"/>
                <a:cs typeface="Calibri"/>
              </a:rPr>
              <a:t>Command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History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View</a:t>
            </a:r>
            <a:r>
              <a:rPr sz="1800" spc="425" dirty="0">
                <a:latin typeface="Calibri"/>
                <a:cs typeface="Calibri"/>
              </a:rPr>
              <a:t>  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943" y="5612993"/>
            <a:ext cx="1691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94765" algn="l"/>
              </a:tabLst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ommand</a:t>
            </a:r>
            <a:r>
              <a:rPr sz="1800" dirty="0">
                <a:latin typeface="Calibri"/>
                <a:cs typeface="Calibri"/>
              </a:rPr>
              <a:t>s	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2445" y="5338953"/>
            <a:ext cx="595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e-run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you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943" y="5887923"/>
            <a:ext cx="2304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50240" algn="l"/>
                <a:tab pos="1589405" algn="l"/>
                <a:tab pos="1980564" algn="l"/>
              </a:tabLst>
            </a:pP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	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	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	the  </a:t>
            </a:r>
            <a:r>
              <a:rPr sz="1800" spc="-10" dirty="0">
                <a:latin typeface="Calibri"/>
                <a:cs typeface="Calibri"/>
              </a:rPr>
              <a:t>command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088" y="733043"/>
            <a:ext cx="7837931" cy="61249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93563" y="4477334"/>
            <a:ext cx="427418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you work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0" dirty="0">
                <a:latin typeface="Calibri"/>
                <a:cs typeface="Calibri"/>
              </a:rPr>
              <a:t>MATLAB,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issue </a:t>
            </a:r>
            <a:r>
              <a:rPr sz="1800" spc="-10" dirty="0">
                <a:latin typeface="Calibri"/>
                <a:cs typeface="Calibri"/>
              </a:rPr>
              <a:t>commands 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variables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call functions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Window.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named </a:t>
            </a:r>
            <a:r>
              <a:rPr sz="1800" spc="-15" dirty="0">
                <a:latin typeface="Calibri"/>
                <a:cs typeface="Calibri"/>
              </a:rPr>
              <a:t>‘a’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typing this </a:t>
            </a:r>
            <a:r>
              <a:rPr sz="1800" spc="-15" dirty="0">
                <a:latin typeface="Calibri"/>
                <a:cs typeface="Calibri"/>
              </a:rPr>
              <a:t>statement at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line: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&gt;&gt;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3383"/>
            <a:ext cx="7748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2.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BASIC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OPERATIONS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ARRAYS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MATRICES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VECTORS: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48386"/>
            <a:ext cx="11984355" cy="588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 indent="51435">
              <a:lnSpc>
                <a:spcPct val="114999"/>
              </a:lnSpc>
              <a:spcBef>
                <a:spcPts val="100"/>
              </a:spcBef>
            </a:pPr>
            <a:r>
              <a:rPr sz="1800" i="1" spc="-30" dirty="0">
                <a:latin typeface="Calibri"/>
                <a:cs typeface="Calibri"/>
              </a:rPr>
              <a:t>MATLAB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abbreviation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"matrix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laboratory</a:t>
            </a:r>
            <a:r>
              <a:rPr sz="1800" spc="-10" dirty="0">
                <a:latin typeface="Calibri"/>
                <a:cs typeface="Calibri"/>
              </a:rPr>
              <a:t>."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MATLAB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primarily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whole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arrays.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MATLAB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multidimensional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arrays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matter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Matrix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dimensional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array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algebra.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four </a:t>
            </a:r>
            <a:r>
              <a:rPr sz="1800" spc="-5" dirty="0">
                <a:latin typeface="Calibri"/>
                <a:cs typeface="Calibri"/>
              </a:rPr>
              <a:t> elements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row,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either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(,)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Calibri"/>
                <a:cs typeface="Calibri"/>
              </a:rPr>
              <a:t>&gt;&gt;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[1 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4]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3 4.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dirty="0">
                <a:latin typeface="Calibri"/>
                <a:cs typeface="Calibri"/>
              </a:rPr>
              <a:t> is 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row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vector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Calibri"/>
                <a:cs typeface="Calibri"/>
              </a:rPr>
              <a:t>**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semicolons.</a:t>
            </a:r>
            <a:endParaRPr sz="1800">
              <a:latin typeface="Calibri"/>
              <a:cs typeface="Calibri"/>
            </a:endParaRPr>
          </a:p>
          <a:p>
            <a:pPr marR="7842250" algn="r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latin typeface="Calibri"/>
                <a:cs typeface="Calibri"/>
              </a:rPr>
              <a:t>&gt;&gt;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4 5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7 8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10],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R="7823834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36995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**Another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zeros,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rand.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5-by-1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zeros.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0" marR="4324350" indent="-9144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&gt;&gt;</a:t>
            </a:r>
            <a:r>
              <a:rPr sz="1800" dirty="0">
                <a:latin typeface="Calibri"/>
                <a:cs typeface="Calibri"/>
              </a:rPr>
              <a:t> z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zeros(5,1)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-25" dirty="0">
                <a:latin typeface="Calibri"/>
                <a:cs typeface="Calibri"/>
              </a:rPr>
              <a:t>refers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columns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407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407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407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407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1785600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Matrix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Array</a:t>
            </a:r>
            <a:r>
              <a:rPr sz="2400" b="1" spc="-10" dirty="0">
                <a:latin typeface="Calibri"/>
                <a:cs typeface="Calibri"/>
              </a:rPr>
              <a:t> Operations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Calibri"/>
                <a:cs typeface="Calibri"/>
              </a:rPr>
              <a:t>(A) </a:t>
            </a:r>
            <a:r>
              <a:rPr sz="2400" spc="-35" dirty="0">
                <a:latin typeface="Calibri"/>
                <a:cs typeface="Calibri"/>
              </a:rPr>
              <a:t>MATLAB </a:t>
            </a:r>
            <a:r>
              <a:rPr sz="2400" spc="-10" dirty="0">
                <a:latin typeface="Calibri"/>
                <a:cs typeface="Calibri"/>
              </a:rPr>
              <a:t>allows you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matrix 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arithmetic </a:t>
            </a:r>
            <a:r>
              <a:rPr sz="2400" spc="-20" dirty="0">
                <a:latin typeface="Calibri"/>
                <a:cs typeface="Calibri"/>
              </a:rPr>
              <a:t>operator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65"/>
              </a:lnSpc>
            </a:pPr>
            <a:r>
              <a:rPr sz="2400" spc="-5" dirty="0">
                <a:latin typeface="Calibri"/>
                <a:cs typeface="Calibri"/>
              </a:rPr>
              <a:t>&gt;&gt;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384757"/>
            <a:ext cx="671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384757"/>
            <a:ext cx="108775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11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14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15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17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18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75584"/>
            <a:ext cx="517588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**Applying</a:t>
            </a:r>
            <a:r>
              <a:rPr sz="2400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Calibri"/>
                <a:cs typeface="Calibri"/>
              </a:rPr>
              <a:t>sine</a:t>
            </a:r>
            <a:r>
              <a:rPr sz="2400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Calibri"/>
                <a:cs typeface="Calibri"/>
              </a:rPr>
              <a:t>function</a:t>
            </a:r>
            <a:r>
              <a:rPr sz="2400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Calibri"/>
                <a:cs typeface="Calibri"/>
              </a:rPr>
              <a:t>matrix</a:t>
            </a:r>
            <a:r>
              <a:rPr sz="2400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55A11"/>
                </a:solidFill>
                <a:latin typeface="Calibri"/>
                <a:cs typeface="Calibri"/>
              </a:rPr>
              <a:t>‘a’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solidFill>
                  <a:srgbClr val="C55A11"/>
                </a:solidFill>
                <a:latin typeface="Calibri"/>
                <a:cs typeface="Calibri"/>
              </a:rPr>
              <a:t>&gt;&gt;</a:t>
            </a:r>
            <a:r>
              <a:rPr sz="24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Calibri"/>
                <a:cs typeface="Calibri"/>
              </a:rPr>
              <a:t>sin(a)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689" y="3559428"/>
          <a:ext cx="4086224" cy="1000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021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ans</a:t>
                      </a:r>
                      <a:r>
                        <a:rPr sz="2400" spc="-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280"/>
                        </a:lnSpc>
                      </a:pPr>
                      <a:r>
                        <a:rPr sz="2400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0.8415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280"/>
                        </a:lnSpc>
                      </a:pPr>
                      <a:r>
                        <a:rPr sz="2400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0.9093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2280"/>
                        </a:lnSpc>
                      </a:pPr>
                      <a:r>
                        <a:rPr sz="2400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0.1411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450"/>
                        </a:lnSpc>
                      </a:pPr>
                      <a:r>
                        <a:rPr sz="2400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-0.7568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450"/>
                        </a:lnSpc>
                      </a:pPr>
                      <a:r>
                        <a:rPr sz="2400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-0.9589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450"/>
                        </a:lnSpc>
                      </a:pPr>
                      <a:r>
                        <a:rPr sz="2400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-0.2794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450"/>
                        </a:lnSpc>
                      </a:pPr>
                      <a:r>
                        <a:rPr sz="2400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0.6570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450"/>
                        </a:lnSpc>
                      </a:pPr>
                      <a:r>
                        <a:rPr sz="2400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0.9894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450"/>
                        </a:lnSpc>
                      </a:pPr>
                      <a:r>
                        <a:rPr sz="2400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-0.5440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8739" y="4860797"/>
            <a:ext cx="589407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(B)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transpose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matrix,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quote</a:t>
            </a:r>
            <a:r>
              <a:rPr sz="2400" dirty="0">
                <a:latin typeface="Calibri"/>
                <a:cs typeface="Calibri"/>
              </a:rPr>
              <a:t> ('):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&gt;&gt;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a'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tabLst>
                <a:tab pos="926465" algn="l"/>
              </a:tabLst>
            </a:pPr>
            <a:r>
              <a:rPr sz="2400" dirty="0">
                <a:latin typeface="Calibri"/>
                <a:cs typeface="Calibri"/>
              </a:rPr>
              <a:t>ans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	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2151"/>
            <a:ext cx="1197800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(C) </a:t>
            </a: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perform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multiplication,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computes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columns,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operator.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 example,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inverse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a*inv(a)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76154"/>
            <a:ext cx="1110615" cy="1276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1.0000</a:t>
            </a:r>
            <a:endParaRPr sz="2000">
              <a:latin typeface="Calibri"/>
              <a:cs typeface="Calibri"/>
            </a:endParaRPr>
          </a:p>
          <a:p>
            <a:pPr marL="71120" algn="ctr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71120" algn="ctr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2436" y="976154"/>
            <a:ext cx="736600" cy="1276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Calibri"/>
                <a:cs typeface="Calibri"/>
              </a:rPr>
              <a:t>1.0000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8582" y="976154"/>
            <a:ext cx="822960" cy="1276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Calibri"/>
                <a:cs typeface="Calibri"/>
              </a:rPr>
              <a:t>-0.0000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Calibri"/>
                <a:cs typeface="Calibri"/>
              </a:rPr>
              <a:t>1.0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337943"/>
            <a:ext cx="11922760" cy="17443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25"/>
              </a:spcBef>
            </a:pP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**</a:t>
            </a:r>
            <a:r>
              <a:rPr sz="2000" spc="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Notice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 that</a:t>
            </a:r>
            <a:r>
              <a:rPr sz="2000" spc="1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p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matrix</a:t>
            </a:r>
            <a:r>
              <a:rPr sz="2000" spc="1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integer</a:t>
            </a:r>
            <a:r>
              <a:rPr sz="2000" spc="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values.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7B7B7B"/>
                </a:solidFill>
                <a:latin typeface="Calibri"/>
                <a:cs typeface="Calibri"/>
              </a:rPr>
              <a:t>MATLAB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7B7B7B"/>
                </a:solidFill>
                <a:latin typeface="Calibri"/>
                <a:cs typeface="Calibri"/>
              </a:rPr>
              <a:t>stores</a:t>
            </a:r>
            <a:r>
              <a:rPr sz="2000" spc="1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numbers</a:t>
            </a:r>
            <a:r>
              <a:rPr sz="2000" spc="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floating-point values,</a:t>
            </a:r>
            <a:r>
              <a:rPr sz="2000" spc="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arithmetic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operations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sensitive</a:t>
            </a:r>
            <a:r>
              <a:rPr sz="2000" spc="4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 small</a:t>
            </a:r>
            <a:r>
              <a:rPr sz="2000" spc="3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differences</a:t>
            </a:r>
            <a:r>
              <a:rPr sz="2000" spc="2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between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actual</a:t>
            </a:r>
            <a:r>
              <a:rPr sz="2000" spc="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value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its</a:t>
            </a:r>
            <a:r>
              <a:rPr sz="2000" spc="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B7B7B"/>
                </a:solidFill>
                <a:latin typeface="Calibri"/>
                <a:cs typeface="Calibri"/>
              </a:rPr>
              <a:t>floating</a:t>
            </a:r>
            <a:r>
              <a:rPr sz="2000" spc="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point</a:t>
            </a:r>
            <a:r>
              <a:rPr sz="200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B7B7B"/>
                </a:solidFill>
                <a:latin typeface="Calibri"/>
                <a:cs typeface="Calibri"/>
              </a:rPr>
              <a:t>representation.</a:t>
            </a:r>
            <a:r>
              <a:rPr sz="2000" spc="4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decimal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%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71C4"/>
                </a:solidFill>
                <a:latin typeface="Calibri"/>
                <a:cs typeface="Calibri"/>
              </a:rPr>
              <a:t>format</a:t>
            </a:r>
            <a:r>
              <a:rPr sz="20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71C4"/>
                </a:solidFill>
                <a:latin typeface="Calibri"/>
                <a:cs typeface="Calibri"/>
              </a:rPr>
              <a:t>affects</a:t>
            </a:r>
            <a:r>
              <a:rPr sz="20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1C4"/>
                </a:solidFill>
                <a:latin typeface="Calibri"/>
                <a:cs typeface="Calibri"/>
              </a:rPr>
              <a:t>only</a:t>
            </a:r>
            <a:r>
              <a:rPr sz="20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alibri"/>
                <a:cs typeface="Calibri"/>
              </a:rPr>
              <a:t>display</a:t>
            </a:r>
            <a:r>
              <a:rPr sz="20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1C4"/>
                </a:solidFill>
                <a:latin typeface="Calibri"/>
                <a:cs typeface="Calibri"/>
              </a:rPr>
              <a:t>numbers, not</a:t>
            </a: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alibri"/>
                <a:cs typeface="Calibri"/>
              </a:rPr>
              <a:t>way</a:t>
            </a:r>
            <a:r>
              <a:rPr sz="20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471C4"/>
                </a:solidFill>
                <a:latin typeface="Calibri"/>
                <a:cs typeface="Calibri"/>
              </a:rPr>
              <a:t>MATLAB</a:t>
            </a:r>
            <a:r>
              <a:rPr sz="20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1C4"/>
                </a:solidFill>
                <a:latin typeface="Calibri"/>
                <a:cs typeface="Calibri"/>
              </a:rPr>
              <a:t>computes</a:t>
            </a:r>
            <a:r>
              <a:rPr sz="20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71C4"/>
                </a:solidFill>
                <a:latin typeface="Calibri"/>
                <a:cs typeface="Calibri"/>
              </a:rPr>
              <a:t>saves</a:t>
            </a:r>
            <a:r>
              <a:rPr sz="20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a*inv(a)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55211"/>
            <a:ext cx="2526030" cy="12769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1.000000000000000</a:t>
            </a:r>
            <a:endParaRPr sz="2000">
              <a:latin typeface="Calibri"/>
              <a:cs typeface="Calibri"/>
            </a:endParaRPr>
          </a:p>
          <a:p>
            <a:pPr marR="534670" algn="ctr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R="534670" algn="ctr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2194" y="4055211"/>
            <a:ext cx="2150745" cy="12769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latin typeface="Calibri"/>
                <a:cs typeface="Calibri"/>
              </a:rPr>
              <a:t>1.000000000000000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5775" y="4055211"/>
            <a:ext cx="2228215" cy="12769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Calibri"/>
                <a:cs typeface="Calibri"/>
              </a:rPr>
              <a:t>-0.000000000000000</a:t>
            </a:r>
            <a:endParaRPr sz="2000">
              <a:latin typeface="Calibri"/>
              <a:cs typeface="Calibri"/>
            </a:endParaRPr>
          </a:p>
          <a:p>
            <a:pPr marL="338455" algn="ctr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R="69850" algn="ctr">
              <a:lnSpc>
                <a:spcPct val="100000"/>
              </a:lnSpc>
              <a:spcBef>
                <a:spcPts val="875"/>
              </a:spcBef>
            </a:pPr>
            <a:r>
              <a:rPr sz="2000" spc="-5" dirty="0">
                <a:latin typeface="Calibri"/>
                <a:cs typeface="Calibri"/>
              </a:rPr>
              <a:t>0.999999999999998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417311"/>
            <a:ext cx="6293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Reset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display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shorter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&gt;&gt;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782" y="332613"/>
            <a:ext cx="10342245" cy="390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(D)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element-wise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&gt;&gt;</a:t>
            </a:r>
            <a:r>
              <a:rPr sz="1800" dirty="0">
                <a:latin typeface="Calibri"/>
                <a:cs typeface="Calibri"/>
              </a:rPr>
              <a:t> 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a.*a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tabLst>
                <a:tab pos="1841500" algn="l"/>
              </a:tabLst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	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16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49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12700" marR="5080"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**The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division,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element-wise.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a^3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a.^3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spc="-10" dirty="0">
                <a:latin typeface="Calibri"/>
                <a:cs typeface="Calibri"/>
              </a:rPr>
              <a:t>multiplication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raise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‘matrix </a:t>
            </a:r>
            <a:r>
              <a:rPr sz="1800" dirty="0">
                <a:latin typeface="Calibri"/>
                <a:cs typeface="Calibri"/>
              </a:rPr>
              <a:t>a’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&gt;&gt;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a.^3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157" y="4457445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938" y="4457445"/>
            <a:ext cx="116268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  <a:tab pos="819150" algn="l"/>
              </a:tabLst>
            </a:pPr>
            <a:r>
              <a:rPr sz="1800" dirty="0">
                <a:latin typeface="Calibri"/>
                <a:cs typeface="Calibri"/>
              </a:rPr>
              <a:t>1	8	27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64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125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938" y="5486501"/>
            <a:ext cx="128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343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1152"/>
            <a:ext cx="189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(E)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Concatenation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60272"/>
            <a:ext cx="10517505" cy="5254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sz="2000" spc="-10" dirty="0">
                <a:latin typeface="Calibri"/>
                <a:cs typeface="Calibri"/>
              </a:rPr>
              <a:t>**Concatenation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joining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ones.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concatenating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5" dirty="0">
                <a:latin typeface="Calibri"/>
                <a:cs typeface="Calibri"/>
              </a:rPr>
              <a:t>elements.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square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brackets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]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concatenation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operator.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alibri"/>
                <a:cs typeface="Calibri"/>
              </a:rPr>
              <a:t>&gt;&gt;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[a,a]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itself,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answer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2700" marR="327025">
              <a:lnSpc>
                <a:spcPct val="95000"/>
              </a:lnSpc>
              <a:spcBef>
                <a:spcPts val="60"/>
              </a:spcBef>
            </a:pPr>
            <a:r>
              <a:rPr sz="2000" spc="-10" dirty="0">
                <a:latin typeface="Calibri"/>
                <a:cs typeface="Calibri"/>
              </a:rPr>
              <a:t>**Concatenating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another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horizontal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concatenation. Each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rows.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Similarly,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columns,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concatenate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vertically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semicolons.</a:t>
            </a:r>
            <a:endParaRPr sz="2000">
              <a:latin typeface="Calibri"/>
              <a:cs typeface="Calibri"/>
            </a:endParaRPr>
          </a:p>
          <a:p>
            <a:pPr marL="12700" marR="8462010">
              <a:lnSpc>
                <a:spcPts val="2280"/>
              </a:lnSpc>
              <a:spcBef>
                <a:spcPts val="55"/>
              </a:spcBef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2 3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165"/>
              </a:lnSpc>
            </a:pPr>
            <a:r>
              <a:rPr sz="2000" dirty="0">
                <a:latin typeface="Calibri"/>
                <a:cs typeface="Calibri"/>
              </a:rPr>
              <a:t>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7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  <a:p>
            <a:pPr marL="412115">
              <a:lnSpc>
                <a:spcPts val="2340"/>
              </a:lnSpc>
            </a:pPr>
            <a:r>
              <a:rPr sz="2000" dirty="0">
                <a:latin typeface="Calibri"/>
                <a:cs typeface="Calibri"/>
              </a:rPr>
              <a:t>7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082" y="203707"/>
            <a:ext cx="10318750" cy="525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(F)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Array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Indexing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**Every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MATLAB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hold </a:t>
            </a: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numbers.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0" dirty="0">
                <a:latin typeface="Calibri"/>
                <a:cs typeface="Calibri"/>
              </a:rPr>
              <a:t>array,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indexing.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15" dirty="0">
                <a:latin typeface="Calibri"/>
                <a:cs typeface="Calibri"/>
              </a:rPr>
              <a:t>example,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4-by-4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magic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square</a:t>
            </a:r>
            <a:r>
              <a:rPr sz="2000" dirty="0">
                <a:latin typeface="Calibri"/>
                <a:cs typeface="Calibri"/>
              </a:rPr>
              <a:t> A: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&gt;&gt; </a:t>
            </a:r>
            <a:r>
              <a:rPr sz="2000" dirty="0">
                <a:latin typeface="Calibri"/>
                <a:cs typeface="Calibri"/>
              </a:rPr>
              <a:t>A = magic(4)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F4879"/>
                </a:solidFill>
                <a:latin typeface="Calibri"/>
                <a:cs typeface="Calibri"/>
              </a:rPr>
              <a:t>***</a:t>
            </a:r>
            <a:r>
              <a:rPr sz="2000" spc="5" dirty="0">
                <a:solidFill>
                  <a:srgbClr val="5F48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F4879"/>
                </a:solidFill>
                <a:latin typeface="Calibri"/>
                <a:cs typeface="Calibri"/>
              </a:rPr>
              <a:t>What</a:t>
            </a:r>
            <a:r>
              <a:rPr sz="2000" spc="-10" dirty="0">
                <a:solidFill>
                  <a:srgbClr val="5F48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F4879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5F48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F4879"/>
                </a:solidFill>
                <a:latin typeface="Calibri"/>
                <a:cs typeface="Calibri"/>
              </a:rPr>
              <a:t>magical about</a:t>
            </a:r>
            <a:r>
              <a:rPr sz="2000" spc="-10" dirty="0">
                <a:solidFill>
                  <a:srgbClr val="5F48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F4879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5F4879"/>
                </a:solidFill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5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ts val="2280"/>
              </a:lnSpc>
              <a:tabLst>
                <a:tab pos="1184275" algn="l"/>
              </a:tabLst>
            </a:pPr>
            <a:r>
              <a:rPr sz="2000" dirty="0">
                <a:latin typeface="Calibri"/>
                <a:cs typeface="Calibri"/>
              </a:rPr>
              <a:t>9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	6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ts val="2280"/>
              </a:lnSpc>
              <a:tabLst>
                <a:tab pos="1198880" algn="l"/>
              </a:tabLst>
            </a:pPr>
            <a:r>
              <a:rPr sz="2000" dirty="0">
                <a:latin typeface="Calibri"/>
                <a:cs typeface="Calibri"/>
              </a:rPr>
              <a:t>4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	15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**There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refer</a:t>
            </a:r>
            <a:r>
              <a:rPr sz="2000" spc="-10" dirty="0">
                <a:latin typeface="Calibri"/>
                <a:cs typeface="Calibri"/>
              </a:rPr>
              <a:t> 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array.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specify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subscripts,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A(4,2)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**Less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sometimes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use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subscript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traverses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column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A(8)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dirty="0">
                <a:latin typeface="Calibri"/>
                <a:cs typeface="Calibri"/>
              </a:rPr>
              <a:t>ans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684"/>
            <a:ext cx="102901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67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**Using</a:t>
            </a:r>
            <a:r>
              <a:rPr sz="1500" dirty="0">
                <a:latin typeface="Calibri"/>
                <a:cs typeface="Calibri"/>
              </a:rPr>
              <a:t> a </a:t>
            </a:r>
            <a:r>
              <a:rPr sz="1500" spc="-5" dirty="0">
                <a:latin typeface="Calibri"/>
                <a:cs typeface="Calibri"/>
              </a:rPr>
              <a:t>single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subscript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refer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particular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array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called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linear </a:t>
            </a:r>
            <a:r>
              <a:rPr sz="1500" spc="-5" dirty="0">
                <a:latin typeface="Calibri"/>
                <a:cs typeface="Calibri"/>
              </a:rPr>
              <a:t>indexing.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5" dirty="0">
                <a:latin typeface="Calibri"/>
                <a:cs typeface="Calibri"/>
              </a:rPr>
              <a:t> you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try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refer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elements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outside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array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right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side of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assignment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statement,</a:t>
            </a:r>
            <a:r>
              <a:rPr sz="1500" spc="-25" dirty="0">
                <a:latin typeface="Calibri"/>
                <a:cs typeface="Calibri"/>
              </a:rPr>
              <a:t> MATLAB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throws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error.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&gt;&gt;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A(4,5) </a:t>
            </a:r>
            <a:r>
              <a:rPr sz="1500" spc="-10" dirty="0">
                <a:latin typeface="Calibri"/>
                <a:cs typeface="Calibri"/>
              </a:rPr>
              <a:t>attempted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access</a:t>
            </a:r>
            <a:r>
              <a:rPr sz="1500" spc="-5" dirty="0">
                <a:latin typeface="Calibri"/>
                <a:cs typeface="Calibri"/>
              </a:rPr>
              <a:t> A(4,5);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index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bounds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because </a:t>
            </a:r>
            <a:r>
              <a:rPr sz="1500" spc="-10" dirty="0">
                <a:latin typeface="Calibri"/>
                <a:cs typeface="Calibri"/>
              </a:rPr>
              <a:t>size(A)=[4,4].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spc="-25" dirty="0">
                <a:latin typeface="Calibri"/>
                <a:cs typeface="Calibri"/>
              </a:rPr>
              <a:t>However,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left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 </a:t>
            </a:r>
            <a:r>
              <a:rPr sz="1500" spc="-5" dirty="0">
                <a:latin typeface="Calibri"/>
                <a:cs typeface="Calibri"/>
              </a:rPr>
              <a:t>assignment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statement,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dirty="0">
                <a:latin typeface="Calibri"/>
                <a:cs typeface="Calibri"/>
              </a:rPr>
              <a:t>specify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outside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current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dimensions.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5" dirty="0">
                <a:latin typeface="Calibri"/>
                <a:cs typeface="Calibri"/>
              </a:rPr>
              <a:t> 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array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increases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5" dirty="0">
                <a:latin typeface="Calibri"/>
                <a:cs typeface="Calibri"/>
              </a:rPr>
              <a:t> accommodate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newcomers.</a:t>
            </a:r>
            <a:endParaRPr sz="1500">
              <a:latin typeface="Calibri"/>
              <a:cs typeface="Calibri"/>
            </a:endParaRPr>
          </a:p>
          <a:p>
            <a:pPr marL="12700" marR="924115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&gt;&gt;A(4,5)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17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2544" y="1578991"/>
          <a:ext cx="1221740" cy="8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425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1425"/>
                        </a:lnSpc>
                        <a:tabLst>
                          <a:tab pos="685800" algn="l"/>
                        </a:tabLst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5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13	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575"/>
                        </a:lnSpc>
                        <a:tabLst>
                          <a:tab pos="696595" algn="l"/>
                        </a:tabLst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8	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5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575"/>
                        </a:lnSpc>
                        <a:tabLst>
                          <a:tab pos="267970" algn="l"/>
                        </a:tabLst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	6</a:t>
                      </a:r>
                      <a:r>
                        <a:rPr sz="15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5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5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5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2661920"/>
            <a:ext cx="1025207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735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Calibri"/>
                <a:cs typeface="Calibri"/>
              </a:rPr>
              <a:t>**To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refer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multiple </a:t>
            </a:r>
            <a:r>
              <a:rPr sz="1500" spc="-5" dirty="0">
                <a:latin typeface="Calibri"/>
                <a:cs typeface="Calibri"/>
              </a:rPr>
              <a:t>elements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array,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colon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operator,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allows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range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5" dirty="0">
                <a:latin typeface="Calibri"/>
                <a:cs typeface="Calibri"/>
              </a:rPr>
              <a:t>form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start:end.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elements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first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three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rows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second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A: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&gt;&gt;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A(1:3,2)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ans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  <a:p>
            <a:pPr marL="44069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11</a:t>
            </a:r>
            <a:endParaRPr sz="1500">
              <a:latin typeface="Calibri"/>
              <a:cs typeface="Calibri"/>
            </a:endParaRPr>
          </a:p>
          <a:p>
            <a:pPr marL="483234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7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**The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alone, without</a:t>
            </a:r>
            <a:r>
              <a:rPr sz="1500" spc="-10" dirty="0">
                <a:latin typeface="Calibri"/>
                <a:cs typeface="Calibri"/>
              </a:rPr>
              <a:t> start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values, specifies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5" dirty="0">
                <a:latin typeface="Calibri"/>
                <a:cs typeface="Calibri"/>
              </a:rPr>
              <a:t>elements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dimension.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select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third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row </a:t>
            </a:r>
            <a:r>
              <a:rPr sz="1500" spc="-5" dirty="0">
                <a:latin typeface="Calibri"/>
                <a:cs typeface="Calibri"/>
              </a:rPr>
              <a:t>of A: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&gt;&gt;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A(3,:)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ans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9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7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12 </a:t>
            </a:r>
            <a:r>
              <a:rPr sz="1500" dirty="0">
                <a:latin typeface="Calibri"/>
                <a:cs typeface="Calibri"/>
              </a:rPr>
              <a:t>0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**The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colon</a:t>
            </a:r>
            <a:r>
              <a:rPr sz="1500" spc="-10" dirty="0">
                <a:latin typeface="Calibri"/>
                <a:cs typeface="Calibri"/>
              </a:rPr>
              <a:t> operator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allows you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</a:t>
            </a:r>
            <a:r>
              <a:rPr sz="1500" dirty="0">
                <a:latin typeface="Calibri"/>
                <a:cs typeface="Calibri"/>
              </a:rPr>
              <a:t> 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equally</a:t>
            </a:r>
            <a:r>
              <a:rPr sz="1500" spc="-5" dirty="0">
                <a:latin typeface="Calibri"/>
                <a:cs typeface="Calibri"/>
              </a:rPr>
              <a:t> spaced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vector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more </a:t>
            </a:r>
            <a:r>
              <a:rPr sz="1500" spc="-10" dirty="0">
                <a:latin typeface="Calibri"/>
                <a:cs typeface="Calibri"/>
              </a:rPr>
              <a:t>general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form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start:step:end.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&gt;&gt;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0:10:100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B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0</a:t>
            </a:r>
            <a:r>
              <a:rPr sz="1500" spc="-5" dirty="0">
                <a:latin typeface="Calibri"/>
                <a:cs typeface="Calibri"/>
              </a:rPr>
              <a:t> 10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20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30 40 50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60 70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80 90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100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omit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middle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step,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start:end,</a:t>
            </a:r>
            <a:r>
              <a:rPr sz="1500" spc="-25" dirty="0">
                <a:latin typeface="Calibri"/>
                <a:cs typeface="Calibri"/>
              </a:rPr>
              <a:t> MATLAB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uses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default step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1.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2979</Words>
  <Application>Microsoft Office PowerPoint</Application>
  <PresentationFormat>Widescreen</PresentationFormat>
  <Paragraphs>278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</vt:lpstr>
      <vt:lpstr>Times New Roman</vt:lpstr>
      <vt:lpstr>Office Theme</vt:lpstr>
      <vt:lpstr>Swinburne University of Technology  MATLAB and Simulink - Lecture Notes # 1  Course: MEE20007 Design and Product Visualisation Project Associate Professor Ambarish Kulkarni</vt:lpstr>
      <vt:lpstr>MATLAB Main window and Interface</vt:lpstr>
      <vt:lpstr>2. BASIC OPERATIONS ON ARRAYS : MATRICES AND VECTORS:</vt:lpstr>
      <vt:lpstr>PowerPoint Presentation</vt:lpstr>
      <vt:lpstr>PowerPoint Presentation</vt:lpstr>
      <vt:lpstr>PowerPoint Presentation</vt:lpstr>
      <vt:lpstr>(E) Concatenation</vt:lpstr>
      <vt:lpstr>PowerPoint Presentation</vt:lpstr>
      <vt:lpstr>PowerPoint Presentation</vt:lpstr>
      <vt:lpstr>PowerPoint Presentation</vt:lpstr>
      <vt:lpstr>3. PLOTTING IN MATLAB Line Plots</vt:lpstr>
      <vt:lpstr>By adding a third input argument to the plot function, you can plot the same variables using a red dashed line.</vt:lpstr>
      <vt:lpstr>4. BASIC TUTOR ON SYMBOLIC MATHS: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Riza</dc:creator>
  <cp:lastModifiedBy>Krutika S</cp:lastModifiedBy>
  <cp:revision>3</cp:revision>
  <dcterms:created xsi:type="dcterms:W3CDTF">2021-03-01T00:52:54Z</dcterms:created>
  <dcterms:modified xsi:type="dcterms:W3CDTF">2023-03-01T06:43:26Z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2021-03-01T00:00:00Z</vt:filetime>
  </property>
</Properties>
</file>