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dani" userId="9598cb6e3b7f15f4" providerId="LiveId" clId="{1CD57EB2-8364-42AE-9B26-A812047AFFBF}"/>
    <pc:docChg chg="custSel modSld">
      <pc:chgData name="sourabh dani" userId="9598cb6e3b7f15f4" providerId="LiveId" clId="{1CD57EB2-8364-42AE-9B26-A812047AFFBF}" dt="2021-03-01T00:58:51.141" v="4" actId="478"/>
      <pc:docMkLst>
        <pc:docMk/>
      </pc:docMkLst>
      <pc:sldChg chg="delSp modSp mod">
        <pc:chgData name="sourabh dani" userId="9598cb6e3b7f15f4" providerId="LiveId" clId="{1CD57EB2-8364-42AE-9B26-A812047AFFBF}" dt="2021-03-01T00:58:51.141" v="4" actId="478"/>
        <pc:sldMkLst>
          <pc:docMk/>
          <pc:sldMk cId="0" sldId="256"/>
        </pc:sldMkLst>
        <pc:spChg chg="mod">
          <ac:chgData name="sourabh dani" userId="9598cb6e3b7f15f4" providerId="LiveId" clId="{1CD57EB2-8364-42AE-9B26-A812047AFFBF}" dt="2021-03-01T00:58:45.594" v="2" actId="20577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sourabh dani" userId="9598cb6e3b7f15f4" providerId="LiveId" clId="{1CD57EB2-8364-42AE-9B26-A812047AFFBF}" dt="2021-03-01T00:58:51.141" v="4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08051"/>
            <a:ext cx="11802745" cy="962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546938"/>
            <a:ext cx="8244840" cy="28392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065" marR="5080" indent="3175" algn="ctr">
              <a:lnSpc>
                <a:spcPts val="4320"/>
              </a:lnSpc>
              <a:spcBef>
                <a:spcPts val="640"/>
              </a:spcBef>
            </a:pPr>
            <a:r>
              <a:rPr sz="4000" b="0" spc="-40" dirty="0">
                <a:latin typeface="Calibri Light"/>
                <a:cs typeface="Calibri Light"/>
              </a:rPr>
              <a:t>Swinburne University </a:t>
            </a:r>
            <a:r>
              <a:rPr sz="4000" b="0" spc="-15" dirty="0">
                <a:latin typeface="Calibri Light"/>
                <a:cs typeface="Calibri Light"/>
              </a:rPr>
              <a:t>of </a:t>
            </a:r>
            <a:r>
              <a:rPr sz="4000" b="0" spc="-70" dirty="0">
                <a:latin typeface="Calibri Light"/>
                <a:cs typeface="Calibri Light"/>
              </a:rPr>
              <a:t>Technology 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85" dirty="0">
                <a:latin typeface="Calibri Light"/>
                <a:cs typeface="Calibri Light"/>
              </a:rPr>
              <a:t>MATLAB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and</a:t>
            </a:r>
            <a:r>
              <a:rPr sz="4000" b="0" spc="-9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Simulink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-</a:t>
            </a:r>
            <a:r>
              <a:rPr sz="4000" b="0" spc="-45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Lecture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Notes</a:t>
            </a:r>
            <a:r>
              <a:rPr sz="4000" b="0" spc="-8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#</a:t>
            </a:r>
            <a:r>
              <a:rPr sz="4000" b="0" spc="-7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2 </a:t>
            </a:r>
            <a:r>
              <a:rPr sz="4000" b="0" spc="-890" dirty="0">
                <a:latin typeface="Calibri Light"/>
                <a:cs typeface="Calibri Light"/>
              </a:rPr>
              <a:t> </a:t>
            </a:r>
            <a:r>
              <a:rPr sz="3200" b="0" spc="-40" dirty="0">
                <a:latin typeface="Calibri Light"/>
                <a:cs typeface="Calibri Light"/>
              </a:rPr>
              <a:t>Course:</a:t>
            </a:r>
            <a:r>
              <a:rPr sz="3200" b="0" spc="-65" dirty="0">
                <a:latin typeface="Calibri Light"/>
                <a:cs typeface="Calibri Light"/>
              </a:rPr>
              <a:t> </a:t>
            </a:r>
            <a:r>
              <a:rPr sz="3200" b="0" spc="-40" dirty="0">
                <a:latin typeface="Calibri Light"/>
                <a:cs typeface="Calibri Light"/>
              </a:rPr>
              <a:t>ME</a:t>
            </a:r>
            <a:r>
              <a:rPr lang="en-IN" sz="3200" b="0" spc="-40" dirty="0">
                <a:latin typeface="Calibri Light"/>
                <a:cs typeface="Calibri Light"/>
              </a:rPr>
              <a:t>E</a:t>
            </a:r>
            <a:r>
              <a:rPr sz="3200" b="0" spc="-40" dirty="0">
                <a:latin typeface="Calibri Light"/>
                <a:cs typeface="Calibri Light"/>
              </a:rPr>
              <a:t>2000</a:t>
            </a:r>
            <a:r>
              <a:rPr lang="en-IN" sz="3200" b="0" spc="-40" dirty="0">
                <a:latin typeface="Calibri Light"/>
                <a:cs typeface="Calibri Light"/>
              </a:rPr>
              <a:t>7</a:t>
            </a:r>
            <a:br>
              <a:rPr lang="en-IN" sz="4000" b="0" spc="-40" dirty="0">
                <a:latin typeface="Calibri Light"/>
                <a:cs typeface="Calibri Light"/>
              </a:rPr>
            </a:br>
            <a:r>
              <a:rPr lang="en-IN" b="0" spc="-35" dirty="0">
                <a:latin typeface="Calibri Light"/>
                <a:cs typeface="Calibri Light"/>
              </a:rPr>
              <a:t>Design and Product Visualisation Project</a:t>
            </a:r>
            <a:br>
              <a:rPr lang="en-IN" sz="4800" b="0" spc="-35" dirty="0">
                <a:latin typeface="Calibri Light"/>
                <a:cs typeface="Calibri Light"/>
              </a:rPr>
            </a:br>
            <a:r>
              <a:rPr lang="en-IN" sz="2400" b="0" spc="-35" dirty="0">
                <a:latin typeface="Calibri Light"/>
                <a:cs typeface="Calibri Light"/>
              </a:rPr>
              <a:t>Associate Professor Ambarish Kulkarni</a:t>
            </a:r>
            <a:endParaRPr sz="4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3720637"/>
            <a:ext cx="5015865" cy="18522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40" dirty="0">
                <a:latin typeface="Calibri"/>
                <a:cs typeface="Calibri"/>
              </a:rPr>
              <a:t>Topics</a:t>
            </a:r>
            <a:r>
              <a:rPr sz="2400" spc="-10" dirty="0">
                <a:latin typeface="Calibri"/>
                <a:cs typeface="Calibri"/>
              </a:rPr>
              <a:t> Covered: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Polynomials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Matlab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527685" algn="l"/>
                <a:tab pos="528320" algn="l"/>
              </a:tabLst>
            </a:pPr>
            <a:r>
              <a:rPr sz="2400" spc="-15" dirty="0">
                <a:latin typeface="Calibri"/>
                <a:cs typeface="Calibri"/>
              </a:rPr>
              <a:t>Writing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Matlab</a:t>
            </a:r>
            <a:endParaRPr sz="24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10"/>
              </a:spcBef>
              <a:buAutoNum type="romanLcParenBoth"/>
              <a:tabLst>
                <a:tab pos="528320" algn="l"/>
              </a:tabLst>
            </a:pP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Matlab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1262"/>
            <a:ext cx="10360025" cy="65652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 Flight</a:t>
            </a:r>
            <a:r>
              <a:rPr sz="15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trajectory</a:t>
            </a:r>
            <a:r>
              <a:rPr sz="15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computation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Initial</a:t>
            </a:r>
            <a:r>
              <a:rPr sz="1500" spc="-4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values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g</a:t>
            </a:r>
            <a:r>
              <a:rPr sz="1500" spc="-2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9.805;</a:t>
            </a:r>
            <a:r>
              <a:rPr sz="1500" spc="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%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F66FF"/>
                </a:solidFill>
                <a:latin typeface="Calibri"/>
                <a:cs typeface="Calibri"/>
              </a:rPr>
              <a:t>gravity,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m/s^2</a:t>
            </a:r>
            <a:endParaRPr sz="1500">
              <a:latin typeface="Calibri"/>
              <a:cs typeface="Calibri"/>
            </a:endParaRPr>
          </a:p>
          <a:p>
            <a:pPr marL="12700" marR="6424295">
              <a:lnSpc>
                <a:spcPct val="125299"/>
              </a:lnSpc>
              <a:spcBef>
                <a:spcPts val="5"/>
              </a:spcBef>
            </a:pP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v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50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 *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(5280/3.281)/3600;</a:t>
            </a:r>
            <a:r>
              <a:rPr sz="1500" spc="6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 launch</a:t>
            </a:r>
            <a:r>
              <a:rPr sz="15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6FAC46"/>
                </a:solidFill>
                <a:latin typeface="Calibri"/>
                <a:cs typeface="Calibri"/>
              </a:rPr>
              <a:t>velocity,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m/s </a:t>
            </a:r>
            <a:r>
              <a:rPr sz="1500" spc="-3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theta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40</a:t>
            </a:r>
            <a:r>
              <a:rPr sz="1500" spc="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pi/180;</a:t>
            </a:r>
            <a:r>
              <a:rPr sz="1500" spc="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 launch</a:t>
            </a:r>
            <a:r>
              <a:rPr sz="15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angle,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radians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Compute</a:t>
            </a:r>
            <a:r>
              <a:rPr sz="1500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15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display</a:t>
            </a:r>
            <a:r>
              <a:rPr sz="15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results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disp('time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of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flight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(s):')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 Print</a:t>
            </a:r>
            <a:r>
              <a:rPr sz="15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time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of flight</a:t>
            </a:r>
            <a:endParaRPr sz="1500">
              <a:latin typeface="Calibri"/>
              <a:cs typeface="Calibri"/>
            </a:endParaRPr>
          </a:p>
          <a:p>
            <a:pPr marL="12700" marR="5081270">
              <a:lnSpc>
                <a:spcPct val="125299"/>
              </a:lnSpc>
              <a:spcBef>
                <a:spcPts val="15"/>
              </a:spcBef>
            </a:pP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tground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 2 * v *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sin(theta)/g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 time 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to return to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ground,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in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seconds </a:t>
            </a:r>
            <a:r>
              <a:rPr sz="1500" spc="-3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disp('Range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of 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travel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(m):')</a:t>
            </a:r>
            <a:r>
              <a:rPr sz="1500" spc="-2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Print</a:t>
            </a:r>
            <a:r>
              <a:rPr sz="15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range</a:t>
            </a:r>
            <a:r>
              <a:rPr sz="15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label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xg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v *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cos(theta)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tground</a:t>
            </a:r>
            <a:r>
              <a:rPr sz="1500" spc="-2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distance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6FAC46"/>
                </a:solidFill>
                <a:latin typeface="Calibri"/>
                <a:cs typeface="Calibri"/>
              </a:rPr>
              <a:t>traveled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marL="12700" marR="7525384">
              <a:lnSpc>
                <a:spcPct val="125299"/>
              </a:lnSpc>
            </a:pP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15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Compute</a:t>
            </a:r>
            <a:r>
              <a:rPr sz="1500" spc="-4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15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6FAC46"/>
                </a:solidFill>
                <a:latin typeface="Calibri"/>
                <a:cs typeface="Calibri"/>
              </a:rPr>
              <a:t>plot</a:t>
            </a:r>
            <a:r>
              <a:rPr sz="15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flight</a:t>
            </a:r>
            <a:r>
              <a:rPr sz="15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6FAC46"/>
                </a:solidFill>
                <a:latin typeface="Calibri"/>
                <a:cs typeface="Calibri"/>
              </a:rPr>
              <a:t>trajectory </a:t>
            </a:r>
            <a:r>
              <a:rPr sz="1500" spc="-3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linspace(0,tground,256);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x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v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cos(theta)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y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=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v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sin(theta)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t-0.5*g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*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t.^2;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plot(x,y),</a:t>
            </a:r>
            <a:r>
              <a:rPr sz="1500" spc="-3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axis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equal,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axis([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0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100</a:t>
            </a:r>
            <a:r>
              <a:rPr sz="1500" spc="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0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 30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]),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 grid,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66FF"/>
                </a:solidFill>
                <a:latin typeface="Calibri"/>
                <a:cs typeface="Calibri"/>
              </a:rPr>
              <a:t>...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xlabel('Distance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(m)'),</a:t>
            </a:r>
            <a:r>
              <a:rPr sz="1500" spc="-1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ylabel('Height</a:t>
            </a:r>
            <a:r>
              <a:rPr sz="1500" spc="-3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(m)'),</a:t>
            </a:r>
            <a:r>
              <a:rPr sz="1500" spc="-20" dirty="0">
                <a:solidFill>
                  <a:srgbClr val="FF66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66FF"/>
                </a:solidFill>
                <a:latin typeface="Calibri"/>
                <a:cs typeface="Calibri"/>
              </a:rPr>
              <a:t>title('Flight</a:t>
            </a:r>
            <a:r>
              <a:rPr sz="1500" spc="-15" dirty="0">
                <a:solidFill>
                  <a:srgbClr val="FF66FF"/>
                </a:solidFill>
                <a:latin typeface="Calibri"/>
                <a:cs typeface="Calibri"/>
              </a:rPr>
              <a:t> Trajectory')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file.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soon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hit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save button you </a:t>
            </a:r>
            <a:r>
              <a:rPr sz="1800" dirty="0">
                <a:latin typeface="Calibri"/>
                <a:cs typeface="Calibri"/>
              </a:rPr>
              <a:t>will see </a:t>
            </a:r>
            <a:r>
              <a:rPr sz="1800" spc="-5" dirty="0">
                <a:latin typeface="Calibri"/>
                <a:cs typeface="Calibri"/>
              </a:rPr>
              <a:t>that Matlab has </a:t>
            </a:r>
            <a:r>
              <a:rPr sz="1800" spc="-10" dirty="0">
                <a:latin typeface="Calibri"/>
                <a:cs typeface="Calibri"/>
              </a:rPr>
              <a:t>automatically </a:t>
            </a:r>
            <a:r>
              <a:rPr sz="1800" spc="-5" dirty="0">
                <a:latin typeface="Calibri"/>
                <a:cs typeface="Calibri"/>
              </a:rPr>
              <a:t>assigned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extension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.m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Type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"Flight_Trajectory"</a:t>
            </a:r>
            <a:r>
              <a:rPr sz="1800" b="1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save.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EDITOR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 </a:t>
            </a:r>
            <a:r>
              <a:rPr sz="1800" dirty="0">
                <a:latin typeface="Calibri"/>
                <a:cs typeface="Calibri"/>
              </a:rPr>
              <a:t>run the </a:t>
            </a:r>
            <a:r>
              <a:rPr sz="1800" spc="-5" dirty="0">
                <a:latin typeface="Calibri"/>
                <a:cs typeface="Calibri"/>
              </a:rPr>
              <a:t>file by </a:t>
            </a:r>
            <a:r>
              <a:rPr sz="1800" spc="-10" dirty="0">
                <a:latin typeface="Calibri"/>
                <a:cs typeface="Calibri"/>
              </a:rPr>
              <a:t>pressing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green triangular "Run" </a:t>
            </a:r>
            <a:r>
              <a:rPr sz="1800" spc="-10" dirty="0">
                <a:latin typeface="Calibri"/>
                <a:cs typeface="Calibri"/>
              </a:rPr>
              <a:t>button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F5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editor. </a:t>
            </a:r>
            <a:r>
              <a:rPr sz="1800" spc="-15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maximum height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reached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pc="-5" dirty="0"/>
              <a:t>Functions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b="0" spc="-10" dirty="0">
                <a:latin typeface="Calibri"/>
                <a:cs typeface="Calibri"/>
              </a:rPr>
              <a:t>Functions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are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files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that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accept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input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arguments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and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return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output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arguments.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43458"/>
            <a:ext cx="11414760" cy="56889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0"/>
              </a:spcBef>
              <a:tabLst>
                <a:tab pos="1343660" algn="l"/>
                <a:tab pos="9982835" algn="l"/>
              </a:tabLst>
            </a:pP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Matlab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Editor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55A11"/>
                </a:solidFill>
                <a:latin typeface="Calibri"/>
                <a:cs typeface="Calibri"/>
              </a:rPr>
              <a:t>New	Function </a:t>
            </a:r>
            <a:r>
              <a:rPr sz="2800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tab..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	</a:t>
            </a:r>
            <a:r>
              <a:rPr sz="2800" spc="-10" dirty="0">
                <a:latin typeface="Calibri"/>
                <a:cs typeface="Calibri"/>
              </a:rPr>
              <a:t>same.</a:t>
            </a:r>
            <a:endParaRPr sz="2800">
              <a:latin typeface="Calibri"/>
              <a:cs typeface="Calibri"/>
            </a:endParaRPr>
          </a:p>
          <a:p>
            <a:pPr marL="12700" marR="118110">
              <a:lnSpc>
                <a:spcPts val="2690"/>
              </a:lnSpc>
              <a:spcBef>
                <a:spcPts val="1010"/>
              </a:spcBef>
            </a:pP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operate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own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workspace,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workspace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</a:t>
            </a:r>
            <a:r>
              <a:rPr sz="2800" spc="-10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MATLAB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prompt.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00" b="1" spc="-5" dirty="0">
                <a:latin typeface="Calibri"/>
                <a:cs typeface="Calibri"/>
              </a:rPr>
              <a:t>Examples:</a:t>
            </a:r>
            <a:endParaRPr sz="2600">
              <a:latin typeface="Calibri"/>
              <a:cs typeface="Calibri"/>
            </a:endParaRPr>
          </a:p>
          <a:p>
            <a:pPr marL="12700" marR="43180">
              <a:lnSpc>
                <a:spcPct val="80000"/>
              </a:lnSpc>
              <a:spcBef>
                <a:spcPts val="1000"/>
              </a:spcBef>
              <a:buAutoNum type="alphaLcParenBoth"/>
              <a:tabLst>
                <a:tab pos="446405" algn="l"/>
              </a:tabLst>
            </a:pP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editor </a:t>
            </a:r>
            <a:r>
              <a:rPr sz="2600" dirty="0">
                <a:latin typeface="Calibri"/>
                <a:cs typeface="Calibri"/>
              </a:rPr>
              <a:t>type 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dirty="0">
                <a:latin typeface="Calibri"/>
                <a:cs typeface="Calibri"/>
              </a:rPr>
              <a:t>lines and </a:t>
            </a:r>
            <a:r>
              <a:rPr sz="2600" spc="-20" dirty="0">
                <a:latin typeface="Calibri"/>
                <a:cs typeface="Calibri"/>
              </a:rPr>
              <a:t>save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function. </a:t>
            </a:r>
            <a:r>
              <a:rPr sz="2600" dirty="0">
                <a:latin typeface="Calibri"/>
                <a:cs typeface="Calibri"/>
              </a:rPr>
              <a:t>While </a:t>
            </a:r>
            <a:r>
              <a:rPr sz="2600" spc="-10" dirty="0">
                <a:latin typeface="Calibri"/>
                <a:cs typeface="Calibri"/>
              </a:rPr>
              <a:t>saving </a:t>
            </a:r>
            <a:r>
              <a:rPr sz="2600" spc="-5" dirty="0">
                <a:latin typeface="Calibri"/>
                <a:cs typeface="Calibri"/>
              </a:rPr>
              <a:t>do not </a:t>
            </a:r>
            <a:r>
              <a:rPr sz="2600" spc="5" dirty="0">
                <a:latin typeface="Calibri"/>
                <a:cs typeface="Calibri"/>
              </a:rPr>
              <a:t>try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function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shown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dialog </a:t>
            </a:r>
            <a:r>
              <a:rPr sz="2600" spc="-20" dirty="0">
                <a:latin typeface="Calibri"/>
                <a:cs typeface="Calibri"/>
              </a:rPr>
              <a:t>box.</a:t>
            </a:r>
            <a:endParaRPr sz="2600">
              <a:latin typeface="Calibri"/>
              <a:cs typeface="Calibri"/>
            </a:endParaRPr>
          </a:p>
          <a:p>
            <a:pPr marL="4404995" marR="3779520" lvl="1" indent="36195">
              <a:lnSpc>
                <a:spcPct val="111900"/>
              </a:lnSpc>
              <a:spcBef>
                <a:spcPts val="15"/>
              </a:spcBef>
              <a:buClr>
                <a:srgbClr val="000000"/>
              </a:buClr>
              <a:buAutoNum type="arabicPeriod"/>
              <a:tabLst>
                <a:tab pos="4768215" algn="l"/>
              </a:tabLst>
            </a:pPr>
            <a:r>
              <a:rPr sz="2600" spc="-5" dirty="0">
                <a:solidFill>
                  <a:srgbClr val="5B9BD4"/>
                </a:solidFill>
                <a:latin typeface="Calibri"/>
                <a:cs typeface="Calibri"/>
              </a:rPr>
              <a:t>function </a:t>
            </a:r>
            <a:r>
              <a:rPr sz="2600" spc="-5" dirty="0">
                <a:latin typeface="Calibri"/>
                <a:cs typeface="Calibri"/>
              </a:rPr>
              <a:t>z= </a:t>
            </a:r>
            <a:r>
              <a:rPr sz="2600" spc="-10" dirty="0">
                <a:latin typeface="Calibri"/>
                <a:cs typeface="Calibri"/>
              </a:rPr>
              <a:t>myfn(x,y)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2.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z=sin(x).*cos(y)+1.25;</a:t>
            </a:r>
            <a:endParaRPr sz="2600">
              <a:latin typeface="Calibri"/>
              <a:cs typeface="Calibri"/>
            </a:endParaRPr>
          </a:p>
          <a:p>
            <a:pPr marL="12700" marR="858519">
              <a:lnSpc>
                <a:spcPts val="3500"/>
              </a:lnSpc>
              <a:spcBef>
                <a:spcPts val="175"/>
              </a:spcBef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function,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Matlab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prompt, </a:t>
            </a:r>
            <a:r>
              <a:rPr sz="2600" dirty="0">
                <a:latin typeface="Calibri"/>
                <a:cs typeface="Calibri"/>
              </a:rPr>
              <a:t>type:</a:t>
            </a:r>
            <a:r>
              <a:rPr sz="2600" spc="-5" dirty="0">
                <a:latin typeface="Calibri"/>
                <a:cs typeface="Calibri"/>
              </a:rPr>
              <a:t> &gt;&gt;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myfn(1.57,0)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Check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answer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putting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x 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spc="-15" dirty="0">
                <a:latin typeface="Calibri"/>
                <a:cs typeface="Calibri"/>
              </a:rPr>
              <a:t>formula.</a:t>
            </a:r>
            <a:endParaRPr sz="2600">
              <a:latin typeface="Calibri"/>
              <a:cs typeface="Calibri"/>
            </a:endParaRPr>
          </a:p>
          <a:p>
            <a:pPr marL="12700" marR="725170">
              <a:lnSpc>
                <a:spcPts val="2500"/>
              </a:lnSpc>
              <a:spcBef>
                <a:spcPts val="795"/>
              </a:spcBef>
            </a:pPr>
            <a:r>
              <a:rPr sz="2600" spc="-10" dirty="0">
                <a:latin typeface="Calibri"/>
                <a:cs typeface="Calibri"/>
              </a:rPr>
              <a:t>Note here </a:t>
            </a:r>
            <a:r>
              <a:rPr sz="2600" spc="-5" dirty="0">
                <a:latin typeface="Calibri"/>
                <a:cs typeface="Calibri"/>
              </a:rPr>
              <a:t>that function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run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script file </a:t>
            </a:r>
            <a:r>
              <a:rPr sz="2600" dirty="0">
                <a:latin typeface="Calibri"/>
                <a:cs typeface="Calibri"/>
              </a:rPr>
              <a:t>and it is accepting the input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1.57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go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variable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'x'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variable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'y'.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4321" y="989838"/>
            <a:ext cx="558800" cy="76200"/>
          </a:xfrm>
          <a:custGeom>
            <a:avLst/>
            <a:gdLst/>
            <a:ahLst/>
            <a:cxnLst/>
            <a:rect l="l" t="t" r="r" b="b"/>
            <a:pathLst>
              <a:path w="558800" h="76200">
                <a:moveTo>
                  <a:pt x="482600" y="0"/>
                </a:moveTo>
                <a:lnTo>
                  <a:pt x="482600" y="76200"/>
                </a:lnTo>
                <a:lnTo>
                  <a:pt x="538987" y="48006"/>
                </a:lnTo>
                <a:lnTo>
                  <a:pt x="495300" y="48006"/>
                </a:lnTo>
                <a:lnTo>
                  <a:pt x="495300" y="28194"/>
                </a:lnTo>
                <a:lnTo>
                  <a:pt x="538988" y="28194"/>
                </a:lnTo>
                <a:lnTo>
                  <a:pt x="482600" y="0"/>
                </a:lnTo>
                <a:close/>
              </a:path>
              <a:path w="558800" h="76200">
                <a:moveTo>
                  <a:pt x="482600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482600" y="48006"/>
                </a:lnTo>
                <a:lnTo>
                  <a:pt x="482600" y="28194"/>
                </a:lnTo>
                <a:close/>
              </a:path>
              <a:path w="558800" h="76200">
                <a:moveTo>
                  <a:pt x="538988" y="28194"/>
                </a:moveTo>
                <a:lnTo>
                  <a:pt x="495300" y="28194"/>
                </a:lnTo>
                <a:lnTo>
                  <a:pt x="495300" y="48006"/>
                </a:lnTo>
                <a:lnTo>
                  <a:pt x="538987" y="48006"/>
                </a:lnTo>
                <a:lnTo>
                  <a:pt x="558800" y="38100"/>
                </a:lnTo>
                <a:lnTo>
                  <a:pt x="53898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93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</a:t>
            </a:r>
            <a:r>
              <a:rPr spc="-10" dirty="0"/>
              <a:t> Examples 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42" y="770331"/>
            <a:ext cx="1169225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(b)</a:t>
            </a:r>
            <a:r>
              <a:rPr sz="2000" b="1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value(s)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hypotenuse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angled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triangle.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‘input’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body of function will </a:t>
            </a:r>
            <a:r>
              <a:rPr sz="2000" dirty="0">
                <a:latin typeface="Calibri"/>
                <a:cs typeface="Calibri"/>
              </a:rPr>
              <a:t>ask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 of perpendicular length and base length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save </a:t>
            </a:r>
            <a:r>
              <a:rPr sz="2000" spc="-10" dirty="0">
                <a:latin typeface="Calibri"/>
                <a:cs typeface="Calibri"/>
              </a:rPr>
              <a:t>your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answers </a:t>
            </a:r>
            <a:r>
              <a:rPr sz="2000" spc="-5" dirty="0">
                <a:latin typeface="Calibri"/>
                <a:cs typeface="Calibri"/>
              </a:rPr>
              <a:t>in variables </a:t>
            </a:r>
            <a:r>
              <a:rPr sz="2000" spc="-15" dirty="0">
                <a:latin typeface="Calibri"/>
                <a:cs typeface="Calibri"/>
              </a:rPr>
              <a:t>‘a’ </a:t>
            </a:r>
            <a:r>
              <a:rPr sz="2000" spc="-5" dirty="0">
                <a:latin typeface="Calibri"/>
                <a:cs typeface="Calibri"/>
              </a:rPr>
              <a:t>and ‘b’ </a:t>
            </a:r>
            <a:r>
              <a:rPr sz="2000" spc="-15" dirty="0">
                <a:latin typeface="Calibri"/>
                <a:cs typeface="Calibri"/>
              </a:rPr>
              <a:t>respectively. </a:t>
            </a:r>
            <a:r>
              <a:rPr sz="2000" spc="-5" dirty="0">
                <a:latin typeface="Calibri"/>
                <a:cs typeface="Calibri"/>
              </a:rPr>
              <a:t>The value of </a:t>
            </a:r>
            <a:r>
              <a:rPr sz="2000" spc="-10" dirty="0">
                <a:latin typeface="Calibri"/>
                <a:cs typeface="Calibri"/>
              </a:rPr>
              <a:t>hypotenuse according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Pythagoras value will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calculated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stored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variable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‘p’.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functions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8383905">
              <a:lnSpc>
                <a:spcPct val="100000"/>
              </a:lnSpc>
            </a:pP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function </a:t>
            </a:r>
            <a:r>
              <a:rPr sz="2000" dirty="0">
                <a:latin typeface="Calibri"/>
                <a:cs typeface="Calibri"/>
              </a:rPr>
              <a:t>p = </a:t>
            </a:r>
            <a:r>
              <a:rPr sz="2000" spc="-5" dirty="0">
                <a:latin typeface="Calibri"/>
                <a:cs typeface="Calibri"/>
              </a:rPr>
              <a:t>Pythagoras(a,b) </a:t>
            </a:r>
            <a:r>
              <a:rPr sz="2000" dirty="0">
                <a:latin typeface="Calibri"/>
                <a:cs typeface="Calibri"/>
              </a:rPr>
              <a:t> a=input('perpendicular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length');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b=input </a:t>
            </a:r>
            <a:r>
              <a:rPr sz="2000" dirty="0">
                <a:latin typeface="Calibri"/>
                <a:cs typeface="Calibri"/>
              </a:rPr>
              <a:t>('base </a:t>
            </a:r>
            <a:r>
              <a:rPr sz="2000" spc="-5" dirty="0">
                <a:latin typeface="Calibri"/>
                <a:cs typeface="Calibri"/>
              </a:rPr>
              <a:t>length');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p=sqrt(a.^2+b.^2);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Pythagoras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perpendicular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length[3</a:t>
            </a:r>
            <a:r>
              <a:rPr sz="2000" dirty="0">
                <a:latin typeface="Calibri"/>
                <a:cs typeface="Calibri"/>
              </a:rPr>
              <a:t> 6 5]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; </a:t>
            </a:r>
            <a:r>
              <a:rPr sz="2000" spc="-10" dirty="0">
                <a:solidFill>
                  <a:srgbClr val="C55A11"/>
                </a:solidFill>
                <a:latin typeface="Calibri"/>
                <a:cs typeface="Calibri"/>
              </a:rPr>
              <a:t>Here</a:t>
            </a:r>
            <a:r>
              <a:rPr sz="2000" spc="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input</a:t>
            </a:r>
            <a:r>
              <a:rPr sz="2000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Calibri"/>
                <a:cs typeface="Calibri"/>
              </a:rPr>
              <a:t>vector</a:t>
            </a: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than</a:t>
            </a:r>
            <a:r>
              <a:rPr sz="2000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one</a:t>
            </a:r>
            <a:r>
              <a:rPr sz="2000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55A11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length[3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4.2426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7.2111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9.4340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43" y="377698"/>
            <a:ext cx="10904855" cy="6084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(c) </a:t>
            </a:r>
            <a:r>
              <a:rPr sz="2200" spc="-10" dirty="0">
                <a:latin typeface="Calibri"/>
                <a:cs typeface="Calibri"/>
              </a:rPr>
              <a:t>Here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not-so-sophisticated but </a:t>
            </a:r>
            <a:r>
              <a:rPr sz="2200" spc="-5" dirty="0">
                <a:latin typeface="Calibri"/>
                <a:cs typeface="Calibri"/>
              </a:rPr>
              <a:t>a working </a:t>
            </a:r>
            <a:r>
              <a:rPr sz="2200" spc="-15" dirty="0">
                <a:latin typeface="Calibri"/>
                <a:cs typeface="Calibri"/>
              </a:rPr>
              <a:t>version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function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solve </a:t>
            </a:r>
            <a:r>
              <a:rPr sz="2200" spc="-15" dirty="0">
                <a:latin typeface="Calibri"/>
                <a:cs typeface="Calibri"/>
              </a:rPr>
              <a:t>quadratic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equations. </a:t>
            </a:r>
            <a:r>
              <a:rPr sz="2200" spc="-55" dirty="0">
                <a:latin typeface="Calibri"/>
                <a:cs typeface="Calibri"/>
              </a:rPr>
              <a:t>You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5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above </a:t>
            </a:r>
            <a:r>
              <a:rPr sz="2200" spc="-5" dirty="0">
                <a:latin typeface="Calibri"/>
                <a:cs typeface="Calibri"/>
              </a:rPr>
              <a:t>function. </a:t>
            </a:r>
            <a:r>
              <a:rPr sz="2200" spc="-10" dirty="0">
                <a:latin typeface="Calibri"/>
                <a:cs typeface="Calibri"/>
              </a:rPr>
              <a:t>Here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5" dirty="0">
                <a:latin typeface="Calibri"/>
                <a:cs typeface="Calibri"/>
              </a:rPr>
              <a:t>content you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enter </a:t>
            </a:r>
            <a:r>
              <a:rPr sz="2200" spc="-15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editor.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Please </a:t>
            </a:r>
            <a:r>
              <a:rPr sz="2200" spc="-15" dirty="0">
                <a:latin typeface="Calibri"/>
                <a:cs typeface="Calibri"/>
              </a:rPr>
              <a:t>beware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 name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spc="-10" dirty="0">
                <a:latin typeface="Calibri"/>
                <a:cs typeface="Calibri"/>
              </a:rPr>
              <a:t>(on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right side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(=) </a:t>
            </a:r>
            <a:r>
              <a:rPr sz="2200" spc="-10" dirty="0">
                <a:latin typeface="Calibri"/>
                <a:cs typeface="Calibri"/>
              </a:rPr>
              <a:t>sign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line)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5B9BD4"/>
                </a:solidFill>
                <a:latin typeface="Calibri"/>
                <a:cs typeface="Calibri"/>
              </a:rPr>
              <a:t>function </a:t>
            </a:r>
            <a:r>
              <a:rPr sz="2200" spc="-10" dirty="0">
                <a:latin typeface="Calibri"/>
                <a:cs typeface="Calibri"/>
              </a:rPr>
              <a:t>roots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QuadSolv(a,b,c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2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Functions used</a:t>
            </a:r>
            <a:r>
              <a:rPr sz="22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6FAC46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solving</a:t>
            </a:r>
            <a:r>
              <a:rPr sz="22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6FAC46"/>
                </a:solidFill>
                <a:latin typeface="Calibri"/>
                <a:cs typeface="Calibri"/>
              </a:rPr>
              <a:t>quadratic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 equations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%</a:t>
            </a:r>
            <a:r>
              <a:rPr sz="22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input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will</a:t>
            </a:r>
            <a:r>
              <a:rPr sz="22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QuadSolv(a,b,c)</a:t>
            </a:r>
            <a:r>
              <a:rPr sz="22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where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402590" algn="l"/>
              </a:tabLst>
            </a:pP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%	a,b,c 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6FAC46"/>
                </a:solidFill>
                <a:latin typeface="Calibri"/>
                <a:cs typeface="Calibri"/>
              </a:rPr>
              <a:t>co-efficients</a:t>
            </a:r>
            <a:r>
              <a:rPr sz="2200" spc="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6FAC46"/>
                </a:solidFill>
                <a:latin typeface="Calibri"/>
                <a:cs typeface="Calibri"/>
              </a:rPr>
              <a:t>quadratic</a:t>
            </a:r>
            <a:r>
              <a:rPr sz="2200" spc="-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alibri"/>
                <a:cs typeface="Calibri"/>
              </a:rPr>
              <a:t>equation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927100" marR="2395220">
              <a:lnSpc>
                <a:spcPct val="108200"/>
              </a:lnSpc>
            </a:pPr>
            <a:r>
              <a:rPr sz="2200" spc="-10" dirty="0">
                <a:latin typeface="Calibri"/>
                <a:cs typeface="Calibri"/>
              </a:rPr>
              <a:t>disc</a:t>
            </a:r>
            <a:r>
              <a:rPr sz="2200" spc="-5" dirty="0">
                <a:latin typeface="Calibri"/>
                <a:cs typeface="Calibri"/>
              </a:rPr>
              <a:t> 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b*b-4*a*c;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%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disc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discriminant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quadratic</a:t>
            </a:r>
            <a:r>
              <a:rPr sz="2200" spc="-2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expression </a:t>
            </a:r>
            <a:r>
              <a:rPr sz="2200" spc="-48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sqrt(disc);</a:t>
            </a:r>
            <a:endParaRPr sz="2200">
              <a:latin typeface="Calibri"/>
              <a:cs typeface="Calibri"/>
            </a:endParaRPr>
          </a:p>
          <a:p>
            <a:pPr marL="927100" marR="7834630">
              <a:lnSpc>
                <a:spcPct val="107700"/>
              </a:lnSpc>
            </a:pPr>
            <a:r>
              <a:rPr sz="2200" spc="-10" dirty="0">
                <a:latin typeface="Calibri"/>
                <a:cs typeface="Calibri"/>
              </a:rPr>
              <a:t>root1=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-b+D/(2*a);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root2=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-b-D/(2*a);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19"/>
              </a:spcBef>
            </a:pPr>
            <a:r>
              <a:rPr sz="2200" spc="-15" dirty="0">
                <a:latin typeface="Calibri"/>
                <a:cs typeface="Calibri"/>
              </a:rPr>
              <a:t>disp('First root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:');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root1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alibri"/>
                <a:cs typeface="Calibri"/>
              </a:rPr>
              <a:t>disp('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root:'); root2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09"/>
              </a:spcBef>
            </a:pPr>
            <a:r>
              <a:rPr sz="2200" spc="-10" dirty="0">
                <a:solidFill>
                  <a:srgbClr val="5B9BD4"/>
                </a:solidFill>
                <a:latin typeface="Calibri"/>
                <a:cs typeface="Calibri"/>
              </a:rPr>
              <a:t>end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5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Dealing</a:t>
            </a:r>
            <a:r>
              <a:rPr sz="2400" u="heavy" spc="-30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2400" u="heavy" spc="-10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Polynomial</a:t>
            </a:r>
            <a:r>
              <a:rPr sz="2400" u="heavy" spc="-35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Expressions: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040" y="3215639"/>
            <a:ext cx="64135" cy="17145"/>
          </a:xfrm>
          <a:custGeom>
            <a:avLst/>
            <a:gdLst/>
            <a:ahLst/>
            <a:cxnLst/>
            <a:rect l="l" t="t" r="r" b="b"/>
            <a:pathLst>
              <a:path w="64135" h="17144">
                <a:moveTo>
                  <a:pt x="64007" y="0"/>
                </a:moveTo>
                <a:lnTo>
                  <a:pt x="0" y="0"/>
                </a:lnTo>
                <a:lnTo>
                  <a:pt x="0" y="16763"/>
                </a:lnTo>
                <a:lnTo>
                  <a:pt x="64007" y="16763"/>
                </a:lnTo>
                <a:lnTo>
                  <a:pt x="64007" y="0"/>
                </a:lnTo>
                <a:close/>
              </a:path>
            </a:pathLst>
          </a:custGeom>
          <a:solidFill>
            <a:srgbClr val="23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35559" y="405130"/>
            <a:ext cx="12099925" cy="61937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0" marR="119380">
              <a:lnSpc>
                <a:spcPct val="90700"/>
              </a:lnSpc>
              <a:spcBef>
                <a:spcPts val="325"/>
              </a:spcBef>
            </a:pP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is expressed in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Matlab as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row 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vector,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elements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 which represent the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co-efficient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 arranged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descending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order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variable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power.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E.g.</a:t>
            </a:r>
            <a:r>
              <a:rPr sz="2000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234060"/>
                </a:solidFill>
                <a:latin typeface="Cambria Math"/>
                <a:cs typeface="Cambria Math"/>
              </a:rPr>
              <a:t>𝑥</a:t>
            </a:r>
            <a:r>
              <a:rPr sz="2175" spc="112" baseline="28735" dirty="0">
                <a:solidFill>
                  <a:srgbClr val="234060"/>
                </a:solidFill>
                <a:latin typeface="Cambria Math"/>
                <a:cs typeface="Cambria Math"/>
              </a:rPr>
              <a:t>3</a:t>
            </a:r>
            <a:r>
              <a:rPr sz="2175" spc="307" baseline="28735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34060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Cambria Math"/>
                <a:cs typeface="Cambria Math"/>
              </a:rPr>
              <a:t>27</a:t>
            </a:r>
            <a:r>
              <a:rPr sz="2000" spc="25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spc="75" dirty="0">
                <a:solidFill>
                  <a:srgbClr val="234060"/>
                </a:solidFill>
                <a:latin typeface="Cambria Math"/>
                <a:cs typeface="Cambria Math"/>
              </a:rPr>
              <a:t>𝑥</a:t>
            </a:r>
            <a:r>
              <a:rPr sz="2175" spc="112" baseline="28735" dirty="0">
                <a:solidFill>
                  <a:srgbClr val="234060"/>
                </a:solidFill>
                <a:latin typeface="Cambria Math"/>
                <a:cs typeface="Cambria Math"/>
              </a:rPr>
              <a:t>2</a:t>
            </a:r>
            <a:r>
              <a:rPr sz="2175" spc="284" baseline="28735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34060"/>
                </a:solidFill>
                <a:latin typeface="Cambria Math"/>
                <a:cs typeface="Cambria Math"/>
              </a:rPr>
              <a:t>−</a:t>
            </a:r>
            <a:r>
              <a:rPr sz="2000" spc="2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Cambria Math"/>
                <a:cs typeface="Cambria Math"/>
              </a:rPr>
              <a:t>72</a:t>
            </a:r>
            <a:r>
              <a:rPr sz="2000" spc="1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34060"/>
                </a:solidFill>
                <a:latin typeface="Cambria Math"/>
                <a:cs typeface="Cambria Math"/>
              </a:rPr>
              <a:t>𝑥</a:t>
            </a:r>
            <a:r>
              <a:rPr sz="2000" spc="5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34060"/>
                </a:solidFill>
                <a:latin typeface="Cambria Math"/>
                <a:cs typeface="Cambria Math"/>
              </a:rPr>
              <a:t>+</a:t>
            </a:r>
            <a:r>
              <a:rPr sz="2000" spc="1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Cambria Math"/>
                <a:cs typeface="Cambria Math"/>
              </a:rPr>
              <a:t>36</a:t>
            </a:r>
            <a:r>
              <a:rPr sz="2000" spc="8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will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represented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as: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=[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-27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-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72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36].</a:t>
            </a:r>
            <a:r>
              <a:rPr sz="2000" spc="-9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34060"/>
                </a:solidFill>
                <a:latin typeface="Times New Roman"/>
                <a:cs typeface="Times New Roman"/>
              </a:rPr>
              <a:t>You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can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perform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number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operations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Polynomials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through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simple</a:t>
            </a:r>
            <a:r>
              <a:rPr sz="2000" spc="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Matlab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commands.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0" marR="411480">
              <a:lnSpc>
                <a:spcPts val="2160"/>
              </a:lnSpc>
              <a:spcBef>
                <a:spcPts val="5"/>
              </a:spcBef>
              <a:buAutoNum type="arabicParenBoth"/>
              <a:tabLst>
                <a:tab pos="485140" algn="l"/>
              </a:tabLst>
            </a:pPr>
            <a:r>
              <a:rPr sz="2000" b="1" u="heavy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Roots</a:t>
            </a:r>
            <a:r>
              <a:rPr sz="2000" b="1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expressipon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can be</a:t>
            </a:r>
            <a:r>
              <a:rPr sz="20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found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by the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“roots”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command.</a:t>
            </a:r>
            <a:r>
              <a:rPr sz="20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If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‘p’</a:t>
            </a:r>
            <a:r>
              <a:rPr sz="2000" spc="-16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is</a:t>
            </a:r>
            <a:r>
              <a:rPr sz="20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then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roots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are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calculated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as: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r =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4060"/>
                </a:solidFill>
                <a:latin typeface="Times New Roman"/>
                <a:cs typeface="Times New Roman"/>
              </a:rPr>
              <a:t>roots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(p);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returned</a:t>
            </a:r>
            <a:r>
              <a:rPr sz="2000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column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vector.</a:t>
            </a:r>
            <a:endParaRPr sz="2000">
              <a:latin typeface="Times New Roman"/>
              <a:cs typeface="Times New Roman"/>
            </a:endParaRPr>
          </a:p>
          <a:p>
            <a:pPr marL="485140" indent="-358140">
              <a:lnSpc>
                <a:spcPct val="100000"/>
              </a:lnSpc>
              <a:spcBef>
                <a:spcPts val="1960"/>
              </a:spcBef>
              <a:buAutoNum type="arabicParenBoth"/>
              <a:tabLst>
                <a:tab pos="485140" algn="l"/>
              </a:tabLst>
            </a:pPr>
            <a:r>
              <a:rPr sz="2000" b="1" u="heavy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Evaluating</a:t>
            </a:r>
            <a:r>
              <a:rPr sz="2000" b="1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polynomials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different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values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 variables.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4060"/>
              </a:buClr>
              <a:buFont typeface="Times New Roman"/>
              <a:buAutoNum type="arabicParenBoth"/>
            </a:pPr>
            <a:endParaRPr sz="2000">
              <a:latin typeface="Times New Roman"/>
              <a:cs typeface="Times New Roman"/>
            </a:endParaRPr>
          </a:p>
          <a:p>
            <a:pPr marL="355600" marR="621665" indent="63500">
              <a:lnSpc>
                <a:spcPts val="2150"/>
              </a:lnSpc>
              <a:spcBef>
                <a:spcPts val="5"/>
              </a:spcBef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4060"/>
                </a:solidFill>
                <a:latin typeface="Times New Roman"/>
                <a:cs typeface="Times New Roman"/>
              </a:rPr>
              <a:t>polyvalm(p,x)</a:t>
            </a:r>
            <a:r>
              <a:rPr sz="2000" b="1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function,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with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'x'</a:t>
            </a:r>
            <a:r>
              <a:rPr sz="20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matrix,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evaluates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polynomial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in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matrix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sense.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example:</a:t>
            </a:r>
            <a:r>
              <a:rPr sz="2000" spc="46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</a:t>
            </a:r>
            <a:r>
              <a:rPr sz="2000" spc="47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evaluated</a:t>
            </a:r>
            <a:r>
              <a:rPr sz="2000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x = 5,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7,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9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with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ts val="2075"/>
              </a:lnSpc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[3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1];</a:t>
            </a:r>
            <a:endParaRPr sz="2000">
              <a:latin typeface="Times New Roman"/>
              <a:cs typeface="Times New Roman"/>
            </a:endParaRPr>
          </a:p>
          <a:p>
            <a:pPr marL="355600" marR="8902700" indent="685800">
              <a:lnSpc>
                <a:spcPts val="2200"/>
              </a:lnSpc>
              <a:spcBef>
                <a:spcPts val="135"/>
              </a:spcBef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2000" spc="-4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polyval(p,[5</a:t>
            </a:r>
            <a:r>
              <a:rPr sz="2000" spc="-6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7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9])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which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results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1270000" marR="794385">
              <a:lnSpc>
                <a:spcPts val="2150"/>
              </a:lnSpc>
              <a:spcBef>
                <a:spcPts val="95"/>
              </a:spcBef>
              <a:tabLst>
                <a:tab pos="2385695" algn="l"/>
                <a:tab pos="2957195" algn="l"/>
              </a:tabLst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ans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r>
              <a:rPr sz="2000" spc="49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86	162	262; which is actually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3 </a:t>
            </a:r>
            <a:r>
              <a:rPr sz="2000" spc="15" dirty="0">
                <a:solidFill>
                  <a:srgbClr val="234060"/>
                </a:solidFill>
                <a:latin typeface="Times New Roman"/>
                <a:cs typeface="Times New Roman"/>
              </a:rPr>
              <a:t>x</a:t>
            </a:r>
            <a:r>
              <a:rPr sz="1950" spc="22" baseline="25641" dirty="0">
                <a:solidFill>
                  <a:srgbClr val="234060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+2 x +1 evaluated for values x= 5 , 7 and 9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0" marR="116839">
              <a:lnSpc>
                <a:spcPts val="2200"/>
              </a:lnSpc>
              <a:buAutoNum type="arabicParenBoth" startAt="3"/>
              <a:tabLst>
                <a:tab pos="485140" algn="l"/>
              </a:tabLst>
            </a:pPr>
            <a:r>
              <a:rPr sz="2000" b="1" u="heavy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Conv</a:t>
            </a:r>
            <a:r>
              <a:rPr sz="2000" b="1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command</a:t>
            </a:r>
            <a:r>
              <a:rPr sz="20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(short</a:t>
            </a:r>
            <a:r>
              <a:rPr sz="2000" spc="-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form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convolution)</a:t>
            </a:r>
            <a:r>
              <a:rPr sz="2000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is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used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multiplying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 two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polynomials.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For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example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 define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two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polynomials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 and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p1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190500">
              <a:lnSpc>
                <a:spcPts val="2035"/>
              </a:lnSpc>
              <a:tabLst>
                <a:tab pos="2870200" algn="l"/>
                <a:tab pos="3848735" algn="l"/>
              </a:tabLst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p=[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1 2</a:t>
            </a:r>
            <a:r>
              <a:rPr sz="20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3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4]	&amp;	&gt;&gt;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p1=[-1</a:t>
            </a:r>
            <a:r>
              <a:rPr sz="2000" spc="-5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-2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-3]</a:t>
            </a:r>
            <a:endParaRPr sz="2000">
              <a:latin typeface="Times New Roman"/>
              <a:cs typeface="Times New Roman"/>
            </a:endParaRPr>
          </a:p>
          <a:p>
            <a:pPr marL="127000" marR="692150">
              <a:lnSpc>
                <a:spcPts val="2150"/>
              </a:lnSpc>
              <a:spcBef>
                <a:spcPts val="209"/>
              </a:spcBef>
            </a:pP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Then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command</a:t>
            </a:r>
            <a:r>
              <a:rPr sz="2000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conv(p,p1)</a:t>
            </a:r>
            <a:r>
              <a:rPr sz="2000" spc="-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give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co-efficients</a:t>
            </a:r>
            <a:r>
              <a:rPr sz="2000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expression</a:t>
            </a:r>
            <a:r>
              <a:rPr sz="2000" spc="-3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obtained</a:t>
            </a:r>
            <a:r>
              <a:rPr sz="20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multiplying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 the </a:t>
            </a:r>
            <a:r>
              <a:rPr sz="2000" spc="-484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polynomials</a:t>
            </a:r>
            <a:r>
              <a:rPr sz="2000" spc="-2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</a:t>
            </a:r>
            <a:r>
              <a:rPr sz="2000" spc="-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4060"/>
                </a:solidFill>
                <a:latin typeface="Times New Roman"/>
                <a:cs typeface="Times New Roman"/>
              </a:rPr>
              <a:t>p1</a:t>
            </a:r>
            <a:r>
              <a:rPr sz="20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34060"/>
                </a:solidFill>
                <a:latin typeface="Times New Roman"/>
                <a:cs typeface="Times New Roman"/>
              </a:rPr>
              <a:t>together.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70" y="0"/>
            <a:ext cx="9994265" cy="500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arenBoth" startAt="4"/>
              <a:tabLst>
                <a:tab pos="355600" algn="l"/>
              </a:tabLst>
            </a:pPr>
            <a:r>
              <a:rPr sz="1900" b="1" u="heavy" spc="-5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Deconv</a:t>
            </a:r>
            <a:r>
              <a:rPr sz="1900" b="1" u="heavy" spc="10" dirty="0">
                <a:solidFill>
                  <a:srgbClr val="234060"/>
                </a:solidFill>
                <a:uFill>
                  <a:solidFill>
                    <a:srgbClr val="23406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command</a:t>
            </a:r>
            <a:r>
              <a:rPr sz="1900" spc="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in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Matlab can</a:t>
            </a:r>
            <a:r>
              <a:rPr sz="19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be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used 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for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dividing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two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polynomials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by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each</a:t>
            </a:r>
            <a:r>
              <a:rPr sz="19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234060"/>
                </a:solidFill>
                <a:latin typeface="Times New Roman"/>
                <a:cs typeface="Times New Roman"/>
              </a:rPr>
              <a:t>other.</a:t>
            </a:r>
            <a:endParaRPr sz="19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25"/>
              </a:spcBef>
              <a:tabLst>
                <a:tab pos="1334135" algn="l"/>
                <a:tab pos="1635760" algn="l"/>
                <a:tab pos="1936750" algn="l"/>
                <a:tab pos="3477895" algn="l"/>
                <a:tab pos="3899535" algn="l"/>
              </a:tabLst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u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r>
              <a:rPr sz="1900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[1	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2	3	4];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&gt;&gt;</a:t>
            </a:r>
            <a:r>
              <a:rPr sz="1900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v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[10	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20	30]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41300" marR="6264275">
              <a:lnSpc>
                <a:spcPts val="2050"/>
              </a:lnSpc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the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convolution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is: &gt;&gt;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c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 conv(u,v) </a:t>
            </a:r>
            <a:r>
              <a:rPr sz="1900" spc="-459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c</a:t>
            </a:r>
            <a:r>
              <a:rPr sz="19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  <a:p>
            <a:pPr marL="481965">
              <a:lnSpc>
                <a:spcPts val="1910"/>
              </a:lnSpc>
              <a:tabLst>
                <a:tab pos="1025525" algn="l"/>
                <a:tab pos="1567180" algn="l"/>
                <a:tab pos="2230755" algn="l"/>
                <a:tab pos="2894330" algn="l"/>
                <a:tab pos="3557904" algn="l"/>
              </a:tabLst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10	40	100	160	170	120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</a:pP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Use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"deconvolution"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to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recover u:</a:t>
            </a:r>
            <a:endParaRPr sz="1900">
              <a:latin typeface="Times New Roman"/>
              <a:cs typeface="Times New Roman"/>
            </a:endParaRPr>
          </a:p>
          <a:p>
            <a:pPr marL="241300">
              <a:lnSpc>
                <a:spcPts val="2190"/>
              </a:lnSpc>
            </a:pP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[q,r]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deconv(c,u)</a:t>
            </a:r>
            <a:r>
              <a:rPr sz="1900" spc="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---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Here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polynomial</a:t>
            </a:r>
            <a:r>
              <a:rPr sz="1900" spc="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‘c’</a:t>
            </a:r>
            <a:r>
              <a:rPr sz="1900" spc="-1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is divided</a:t>
            </a:r>
            <a:r>
              <a:rPr sz="1900" spc="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by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‘u’</a:t>
            </a:r>
            <a:r>
              <a:rPr sz="1900" spc="-13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with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q</a:t>
            </a:r>
            <a:r>
              <a:rPr sz="1900" spc="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as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‘quotient’</a:t>
            </a:r>
            <a:r>
              <a:rPr sz="1900" spc="-14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and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r</a:t>
            </a:r>
            <a:r>
              <a:rPr sz="1900" spc="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the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234060"/>
                </a:solidFill>
                <a:latin typeface="Times New Roman"/>
                <a:cs typeface="Times New Roman"/>
              </a:rPr>
              <a:t>‘remainder.</a:t>
            </a:r>
            <a:endParaRPr sz="1900">
              <a:latin typeface="Times New Roman"/>
              <a:cs typeface="Times New Roman"/>
            </a:endParaRPr>
          </a:p>
          <a:p>
            <a:pPr marL="241300">
              <a:lnSpc>
                <a:spcPts val="2165"/>
              </a:lnSpc>
              <a:spcBef>
                <a:spcPts val="1775"/>
              </a:spcBef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q</a:t>
            </a:r>
            <a:r>
              <a:rPr sz="1900" spc="-2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  <a:p>
            <a:pPr marL="481965">
              <a:lnSpc>
                <a:spcPts val="2050"/>
              </a:lnSpc>
              <a:tabLst>
                <a:tab pos="963930" algn="l"/>
                <a:tab pos="1446530" algn="l"/>
              </a:tabLst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10	20	30</a:t>
            </a:r>
            <a:endParaRPr sz="1900">
              <a:latin typeface="Times New Roman"/>
              <a:cs typeface="Times New Roman"/>
            </a:endParaRPr>
          </a:p>
          <a:p>
            <a:pPr marL="241300">
              <a:lnSpc>
                <a:spcPts val="2055"/>
              </a:lnSpc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r</a:t>
            </a:r>
            <a:r>
              <a:rPr sz="1900" spc="-15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=</a:t>
            </a:r>
            <a:endParaRPr sz="1900">
              <a:latin typeface="Times New Roman"/>
              <a:cs typeface="Times New Roman"/>
            </a:endParaRPr>
          </a:p>
          <a:p>
            <a:pPr marL="481965">
              <a:lnSpc>
                <a:spcPts val="2165"/>
              </a:lnSpc>
              <a:tabLst>
                <a:tab pos="963930" algn="l"/>
                <a:tab pos="1445895" algn="l"/>
                <a:tab pos="1926589" algn="l"/>
                <a:tab pos="2408555" algn="l"/>
                <a:tab pos="2891155" algn="l"/>
              </a:tabLst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0	0	0	0	0	0</a:t>
            </a:r>
            <a:endParaRPr sz="19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25"/>
              </a:spcBef>
            </a:pP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This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gives a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quotient equal to</a:t>
            </a:r>
            <a:r>
              <a:rPr sz="1900" spc="-1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v</a:t>
            </a:r>
            <a:r>
              <a:rPr sz="1900" dirty="0">
                <a:solidFill>
                  <a:srgbClr val="23406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Times New Roman"/>
                <a:cs typeface="Times New Roman"/>
              </a:rPr>
              <a:t>and a zero remainder</a:t>
            </a:r>
            <a:endParaRPr sz="1900">
              <a:latin typeface="Times New Roman"/>
              <a:cs typeface="Times New Roman"/>
            </a:endParaRPr>
          </a:p>
          <a:p>
            <a:pPr marL="589915" indent="-577850">
              <a:lnSpc>
                <a:spcPts val="2190"/>
              </a:lnSpc>
              <a:spcBef>
                <a:spcPts val="1764"/>
              </a:spcBef>
              <a:buAutoNum type="arabicParenBoth" startAt="5"/>
              <a:tabLst>
                <a:tab pos="590550" algn="l"/>
              </a:tabLst>
            </a:pPr>
            <a:r>
              <a:rPr sz="1900" b="1" spc="-5" dirty="0">
                <a:solidFill>
                  <a:srgbClr val="234060"/>
                </a:solidFill>
                <a:latin typeface="Courier New"/>
                <a:cs typeface="Courier New"/>
              </a:rPr>
              <a:t>Differentiating</a:t>
            </a:r>
            <a:r>
              <a:rPr sz="1900" b="1" spc="-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234060"/>
                </a:solidFill>
                <a:latin typeface="Courier New"/>
                <a:cs typeface="Courier New"/>
              </a:rPr>
              <a:t>and</a:t>
            </a:r>
            <a:r>
              <a:rPr sz="1900" b="1" spc="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234060"/>
                </a:solidFill>
                <a:latin typeface="Courier New"/>
                <a:cs typeface="Courier New"/>
              </a:rPr>
              <a:t>Integrating polynomial</a:t>
            </a:r>
            <a:r>
              <a:rPr sz="1900" b="1" spc="-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234060"/>
                </a:solidFill>
                <a:latin typeface="Courier New"/>
                <a:cs typeface="Courier New"/>
              </a:rPr>
              <a:t>expressions.</a:t>
            </a:r>
            <a:endParaRPr sz="1900">
              <a:latin typeface="Courier New"/>
              <a:cs typeface="Courier New"/>
            </a:endParaRPr>
          </a:p>
          <a:p>
            <a:pPr marL="173990">
              <a:lnSpc>
                <a:spcPts val="2190"/>
              </a:lnSpc>
            </a:pPr>
            <a:r>
              <a:rPr sz="1900" spc="-15" dirty="0">
                <a:solidFill>
                  <a:srgbClr val="234060"/>
                </a:solidFill>
                <a:latin typeface="Calibri"/>
                <a:cs typeface="Calibri"/>
              </a:rPr>
              <a:t>Perform</a:t>
            </a:r>
            <a:r>
              <a:rPr sz="1900" spc="-10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Calibri"/>
                <a:cs typeface="Calibri"/>
              </a:rPr>
              <a:t>following</a:t>
            </a:r>
            <a:r>
              <a:rPr sz="1900" spc="40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Calibri"/>
                <a:cs typeface="Calibri"/>
              </a:rPr>
              <a:t>operations</a:t>
            </a:r>
            <a:r>
              <a:rPr sz="1900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and</a:t>
            </a:r>
            <a:r>
              <a:rPr sz="1900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check the </a:t>
            </a:r>
            <a:r>
              <a:rPr sz="1900" spc="-10" dirty="0">
                <a:solidFill>
                  <a:srgbClr val="234060"/>
                </a:solidFill>
                <a:latin typeface="Calibri"/>
                <a:cs typeface="Calibri"/>
              </a:rPr>
              <a:t>results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34060"/>
                </a:solidFill>
                <a:latin typeface="Calibri"/>
                <a:cs typeface="Calibri"/>
              </a:rPr>
              <a:t>by</a:t>
            </a:r>
            <a:r>
              <a:rPr sz="1900" spc="5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manual</a:t>
            </a:r>
            <a:r>
              <a:rPr sz="1900" spc="10" dirty="0">
                <a:solidFill>
                  <a:srgbClr val="23406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34060"/>
                </a:solidFill>
                <a:latin typeface="Calibri"/>
                <a:cs typeface="Calibri"/>
              </a:rPr>
              <a:t>calculations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8720" y="5275014"/>
          <a:ext cx="9891395" cy="11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140">
                <a:tc>
                  <a:txBody>
                    <a:bodyPr/>
                    <a:lstStyle/>
                    <a:p>
                      <a:pPr marR="32384" algn="ctr">
                        <a:lnSpc>
                          <a:spcPts val="1960"/>
                        </a:lnSpc>
                      </a:pP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60"/>
                        </a:lnSpc>
                      </a:pP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a=[3</a:t>
                      </a:r>
                      <a:r>
                        <a:rPr sz="1900" spc="-2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900" spc="-2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9];</a:t>
                      </a:r>
                      <a:r>
                        <a:rPr sz="1900" spc="-2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960"/>
                        </a:lnSpc>
                      </a:pP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b=[1</a:t>
                      </a:r>
                      <a:r>
                        <a:rPr sz="1900" spc="-3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900" spc="-2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0]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07">
                <a:tc>
                  <a:txBody>
                    <a:bodyPr/>
                    <a:lstStyle/>
                    <a:p>
                      <a:pPr marR="31750" algn="ctr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polyder(a,b)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900" spc="-2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Displays</a:t>
                      </a:r>
                      <a:r>
                        <a:rPr sz="1900" spc="-2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900" spc="-1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differential</a:t>
                      </a:r>
                      <a:r>
                        <a:rPr sz="1900" spc="-2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product</a:t>
                      </a:r>
                      <a:r>
                        <a:rPr sz="1900" spc="-2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a*b.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marR="31750" algn="ctr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25"/>
                        </a:lnSpc>
                        <a:tabLst>
                          <a:tab pos="1805939" algn="l"/>
                        </a:tabLst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polyint(a)	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Evaluates</a:t>
                      </a:r>
                      <a:r>
                        <a:rPr sz="1900" spc="-4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integral</a:t>
                      </a:r>
                      <a:r>
                        <a:rPr sz="1900" spc="-3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900" spc="-3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polynomial</a:t>
                      </a:r>
                      <a:r>
                        <a:rPr sz="1900" spc="-4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‘a’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72">
                <a:tc>
                  <a:txBody>
                    <a:bodyPr/>
                    <a:lstStyle/>
                    <a:p>
                      <a:pPr marR="31750" algn="ctr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polyint</a:t>
                      </a:r>
                      <a:r>
                        <a:rPr sz="1900" spc="-60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(a,2)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25"/>
                        </a:lnSpc>
                      </a:pP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Adds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1900" spc="-2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of integration</a:t>
                      </a:r>
                      <a:r>
                        <a:rPr sz="1900" spc="-3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‘2’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to </a:t>
                      </a:r>
                      <a:r>
                        <a:rPr sz="19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the </a:t>
                      </a:r>
                      <a:r>
                        <a:rPr sz="19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integral</a:t>
                      </a:r>
                      <a:r>
                        <a:rPr sz="1900" spc="-5" dirty="0">
                          <a:solidFill>
                            <a:srgbClr val="4471C4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043" y="211328"/>
            <a:ext cx="53594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234060"/>
                </a:solidFill>
                <a:latin typeface="Courier New"/>
                <a:cs typeface="Courier New"/>
              </a:rPr>
              <a:t>CANVAS</a:t>
            </a:r>
            <a:r>
              <a:rPr sz="2500" spc="-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234060"/>
                </a:solidFill>
                <a:latin typeface="Courier New"/>
                <a:cs typeface="Courier New"/>
              </a:rPr>
              <a:t>Submission</a:t>
            </a:r>
            <a:r>
              <a:rPr sz="2500" spc="-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234060"/>
                </a:solidFill>
                <a:latin typeface="Courier New"/>
                <a:cs typeface="Courier New"/>
              </a:rPr>
              <a:t>Exercises: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55381" y="1225169"/>
            <a:ext cx="1316990" cy="269240"/>
          </a:xfrm>
          <a:custGeom>
            <a:avLst/>
            <a:gdLst/>
            <a:ahLst/>
            <a:cxnLst/>
            <a:rect l="l" t="t" r="r" b="b"/>
            <a:pathLst>
              <a:path w="1316990" h="269240">
                <a:moveTo>
                  <a:pt x="1316482" y="0"/>
                </a:moveTo>
                <a:lnTo>
                  <a:pt x="178053" y="0"/>
                </a:lnTo>
                <a:lnTo>
                  <a:pt x="178053" y="761"/>
                </a:lnTo>
                <a:lnTo>
                  <a:pt x="159893" y="761"/>
                </a:lnTo>
                <a:lnTo>
                  <a:pt x="92710" y="233171"/>
                </a:lnTo>
                <a:lnTo>
                  <a:pt x="44576" y="127507"/>
                </a:lnTo>
                <a:lnTo>
                  <a:pt x="0" y="147954"/>
                </a:lnTo>
                <a:lnTo>
                  <a:pt x="4191" y="158114"/>
                </a:lnTo>
                <a:lnTo>
                  <a:pt x="27177" y="147954"/>
                </a:lnTo>
                <a:lnTo>
                  <a:pt x="83566" y="269113"/>
                </a:lnTo>
                <a:lnTo>
                  <a:pt x="96774" y="269113"/>
                </a:lnTo>
                <a:lnTo>
                  <a:pt x="170052" y="18795"/>
                </a:lnTo>
                <a:lnTo>
                  <a:pt x="194691" y="18795"/>
                </a:lnTo>
                <a:lnTo>
                  <a:pt x="194691" y="18287"/>
                </a:lnTo>
                <a:lnTo>
                  <a:pt x="1316482" y="18287"/>
                </a:lnTo>
                <a:lnTo>
                  <a:pt x="1316482" y="0"/>
                </a:lnTo>
                <a:close/>
              </a:path>
            </a:pathLst>
          </a:custGeom>
          <a:solidFill>
            <a:srgbClr val="234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343" y="807604"/>
            <a:ext cx="10608310" cy="43973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52400" marR="118110" algn="just">
              <a:lnSpc>
                <a:spcPct val="99000"/>
              </a:lnSpc>
              <a:spcBef>
                <a:spcPts val="300"/>
              </a:spcBef>
            </a:pP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Problem 1: An object initially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at origin, moves vertically </a:t>
            </a:r>
            <a:r>
              <a:rPr sz="2200" b="1" spc="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downwards with a velocity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given as; </a:t>
            </a:r>
            <a:r>
              <a:rPr sz="2200" spc="-5" dirty="0">
                <a:solidFill>
                  <a:srgbClr val="234060"/>
                </a:solidFill>
                <a:latin typeface="Cambria Math"/>
                <a:cs typeface="Cambria Math"/>
              </a:rPr>
              <a:t>𝒗 = 𝟑</a:t>
            </a:r>
            <a:r>
              <a:rPr sz="2200" spc="96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34060"/>
                </a:solidFill>
                <a:latin typeface="Cambria Math"/>
                <a:cs typeface="Cambria Math"/>
              </a:rPr>
              <a:t>𝟖 </a:t>
            </a:r>
            <a:r>
              <a:rPr sz="2200" spc="-10" dirty="0">
                <a:solidFill>
                  <a:srgbClr val="234060"/>
                </a:solidFill>
                <a:latin typeface="Cambria Math"/>
                <a:cs typeface="Cambria Math"/>
              </a:rPr>
              <a:t>𝒆</a:t>
            </a:r>
            <a:r>
              <a:rPr sz="2400" spc="-15" baseline="22569" dirty="0">
                <a:solidFill>
                  <a:srgbClr val="234060"/>
                </a:solidFill>
                <a:latin typeface="Cambria Math"/>
                <a:cs typeface="Cambria Math"/>
              </a:rPr>
              <a:t>−𝒕 </a:t>
            </a:r>
            <a:r>
              <a:rPr sz="2200" spc="-5" dirty="0">
                <a:solidFill>
                  <a:srgbClr val="234060"/>
                </a:solidFill>
                <a:latin typeface="Cambria Math"/>
                <a:cs typeface="Cambria Math"/>
              </a:rPr>
              <a:t>+ 𝒕</a:t>
            </a:r>
            <a:r>
              <a:rPr sz="2200" spc="470" dirty="0">
                <a:solidFill>
                  <a:srgbClr val="234060"/>
                </a:solidFill>
                <a:latin typeface="Cambria Math"/>
                <a:cs typeface="Cambria Math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m/s.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Plot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the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variation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of velocity with time for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first two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seconds of </a:t>
            </a:r>
            <a:r>
              <a:rPr sz="2200" b="1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motion.</a:t>
            </a:r>
            <a:r>
              <a:rPr sz="22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Take</a:t>
            </a:r>
            <a:r>
              <a:rPr sz="2200" b="1" spc="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incremental</a:t>
            </a:r>
            <a:r>
              <a:rPr sz="2200" b="1" spc="6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time</a:t>
            </a:r>
            <a:r>
              <a:rPr sz="22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values</a:t>
            </a:r>
            <a:r>
              <a:rPr sz="2200" b="1" spc="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as</a:t>
            </a:r>
            <a:r>
              <a:rPr sz="2200" b="1" spc="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0.25</a:t>
            </a:r>
            <a:r>
              <a:rPr sz="2200" b="1" spc="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234060"/>
                </a:solidFill>
                <a:latin typeface="Courier New"/>
                <a:cs typeface="Courier New"/>
              </a:rPr>
              <a:t>seconds.</a:t>
            </a:r>
            <a:endParaRPr sz="2200">
              <a:latin typeface="Courier New"/>
              <a:cs typeface="Courier New"/>
            </a:endParaRPr>
          </a:p>
          <a:p>
            <a:pPr marL="152400" algn="just">
              <a:lnSpc>
                <a:spcPct val="100000"/>
              </a:lnSpc>
              <a:spcBef>
                <a:spcPts val="2015"/>
              </a:spcBef>
            </a:pP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Suggested</a:t>
            </a:r>
            <a:r>
              <a:rPr sz="2000" b="1" spc="-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 marL="518159" indent="-302260">
              <a:lnSpc>
                <a:spcPct val="100000"/>
              </a:lnSpc>
              <a:spcBef>
                <a:spcPts val="1835"/>
              </a:spcBef>
              <a:buAutoNum type="romanLcParenBoth"/>
              <a:tabLst>
                <a:tab pos="518159" algn="l"/>
              </a:tabLst>
            </a:pP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Generate</a:t>
            </a:r>
            <a:r>
              <a:rPr sz="2000" b="1" spc="-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a</a:t>
            </a:r>
            <a:r>
              <a:rPr sz="2000" b="1" spc="1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time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vector</a:t>
            </a:r>
            <a:r>
              <a:rPr sz="2000" b="1" spc="-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with</a:t>
            </a:r>
            <a:r>
              <a:rPr sz="2000" b="1" spc="-1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step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 increments</a:t>
            </a:r>
            <a:r>
              <a:rPr sz="2000" b="1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4471C4"/>
                </a:solidFill>
                <a:latin typeface="Times New Roman"/>
                <a:cs typeface="Times New Roman"/>
              </a:rPr>
              <a:t>0.25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471C4"/>
              </a:buClr>
              <a:buFont typeface="Times New Roman"/>
              <a:buAutoNum type="romanLcParenBoth"/>
            </a:pPr>
            <a:endParaRPr sz="1850">
              <a:latin typeface="Times New Roman"/>
              <a:cs typeface="Times New Roman"/>
            </a:endParaRPr>
          </a:p>
          <a:p>
            <a:pPr marL="152400" marR="114935">
              <a:lnSpc>
                <a:spcPts val="2230"/>
              </a:lnSpc>
              <a:buAutoNum type="romanLcParenBoth"/>
              <a:tabLst>
                <a:tab pos="530860" algn="l"/>
              </a:tabLst>
            </a:pP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generate</a:t>
            </a:r>
            <a:r>
              <a:rPr sz="2000" b="1" spc="4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the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corresponding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velocity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vector</a:t>
            </a:r>
            <a:r>
              <a:rPr sz="2000" b="1" spc="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using</a:t>
            </a:r>
            <a:r>
              <a:rPr sz="2000" b="1" spc="6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the</a:t>
            </a:r>
            <a:r>
              <a:rPr sz="2000" b="1" spc="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given</a:t>
            </a:r>
            <a:r>
              <a:rPr sz="2000" b="1" spc="7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471C4"/>
                </a:solidFill>
                <a:latin typeface="Times New Roman"/>
                <a:cs typeface="Times New Roman"/>
              </a:rPr>
              <a:t>expression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of</a:t>
            </a:r>
            <a:r>
              <a:rPr sz="2000" b="1" spc="6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velocity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in</a:t>
            </a:r>
            <a:r>
              <a:rPr sz="2000" b="1" spc="5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terms</a:t>
            </a:r>
            <a:r>
              <a:rPr sz="2000" b="1" spc="4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471C4"/>
                </a:solidFill>
                <a:latin typeface="Times New Roman"/>
                <a:cs typeface="Times New Roman"/>
              </a:rPr>
              <a:t>of </a:t>
            </a:r>
            <a:r>
              <a:rPr sz="2000" b="1" spc="-484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594360" indent="-441959">
              <a:lnSpc>
                <a:spcPct val="100000"/>
              </a:lnSpc>
              <a:spcBef>
                <a:spcPts val="1845"/>
              </a:spcBef>
              <a:buAutoNum type="romanLcParenBoth"/>
              <a:tabLst>
                <a:tab pos="594360" algn="l"/>
              </a:tabLst>
            </a:pP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plot</a:t>
            </a:r>
            <a:r>
              <a:rPr sz="2000" b="1" spc="-3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time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vs</a:t>
            </a:r>
            <a:r>
              <a:rPr sz="2000" b="1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velocity</a:t>
            </a:r>
            <a:endParaRPr sz="2000">
              <a:latin typeface="Times New Roman"/>
              <a:cs typeface="Times New Roman"/>
            </a:endParaRPr>
          </a:p>
          <a:p>
            <a:pPr marL="580390" indent="-428625">
              <a:lnSpc>
                <a:spcPct val="100000"/>
              </a:lnSpc>
              <a:spcBef>
                <a:spcPts val="1885"/>
              </a:spcBef>
              <a:buAutoNum type="romanLcParenBoth"/>
              <a:tabLst>
                <a:tab pos="581025" algn="l"/>
              </a:tabLst>
            </a:pP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label</a:t>
            </a:r>
            <a:r>
              <a:rPr sz="2000" b="1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the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axes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and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paste</a:t>
            </a:r>
            <a:r>
              <a:rPr sz="2000" b="1" spc="-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the</a:t>
            </a:r>
            <a:r>
              <a:rPr sz="2000" b="1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71C4"/>
                </a:solidFill>
                <a:latin typeface="Times New Roman"/>
                <a:cs typeface="Times New Roman"/>
              </a:rPr>
              <a:t>title.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439" y="208914"/>
            <a:ext cx="10387330" cy="6425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76200" marR="323215">
              <a:lnSpc>
                <a:spcPts val="1660"/>
              </a:lnSpc>
              <a:spcBef>
                <a:spcPts val="475"/>
              </a:spcBef>
            </a:pP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Problem</a:t>
            </a:r>
            <a:r>
              <a:rPr sz="17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2: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4060"/>
                </a:solidFill>
                <a:latin typeface="Courier New"/>
                <a:cs typeface="Courier New"/>
              </a:rPr>
              <a:t>A</a:t>
            </a:r>
            <a:r>
              <a:rPr sz="1700" b="1" spc="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projectile</a:t>
            </a:r>
            <a:r>
              <a:rPr sz="1700" b="1" spc="6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is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fired</a:t>
            </a:r>
            <a:r>
              <a:rPr sz="1700" b="1" spc="4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at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4060"/>
                </a:solidFill>
                <a:latin typeface="Courier New"/>
                <a:cs typeface="Courier New"/>
              </a:rPr>
              <a:t>a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velocity</a:t>
            </a:r>
            <a:r>
              <a:rPr sz="1700" b="1" spc="5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of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65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m/s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with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an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angle</a:t>
            </a:r>
            <a:r>
              <a:rPr sz="17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of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58</a:t>
            </a:r>
            <a:r>
              <a:rPr sz="1650" b="1" spc="30" baseline="25252" dirty="0">
                <a:solidFill>
                  <a:srgbClr val="234060"/>
                </a:solidFill>
                <a:latin typeface="Courier New"/>
                <a:cs typeface="Courier New"/>
              </a:rPr>
              <a:t>o </a:t>
            </a:r>
            <a:r>
              <a:rPr sz="1650" b="1" spc="-967" baseline="25252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with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respect</a:t>
            </a:r>
            <a:r>
              <a:rPr sz="1700" b="1" spc="3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to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horizontal.</a:t>
            </a:r>
            <a:r>
              <a:rPr sz="1700" b="1" spc="5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Evaluate</a:t>
            </a:r>
            <a:r>
              <a:rPr sz="1700" b="1" spc="2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and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perform</a:t>
            </a:r>
            <a:r>
              <a:rPr sz="1700" b="1" spc="3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the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following</a:t>
            </a:r>
            <a:r>
              <a:rPr sz="17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tasks:</a:t>
            </a:r>
            <a:endParaRPr sz="1700">
              <a:latin typeface="Courier New"/>
              <a:cs typeface="Courier New"/>
            </a:endParaRPr>
          </a:p>
          <a:p>
            <a:pPr marL="466090" indent="-390525">
              <a:lnSpc>
                <a:spcPts val="1430"/>
              </a:lnSpc>
              <a:buSzPct val="94117"/>
              <a:buAutoNum type="alphaLcParenBoth"/>
              <a:tabLst>
                <a:tab pos="466725" algn="l"/>
              </a:tabLst>
            </a:pP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The</a:t>
            </a:r>
            <a:r>
              <a:rPr sz="1700" b="1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Range</a:t>
            </a:r>
            <a:r>
              <a:rPr sz="1700" b="1" spc="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of</a:t>
            </a:r>
            <a:r>
              <a:rPr sz="1700" b="1" spc="-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projectile</a:t>
            </a:r>
            <a:endParaRPr sz="1700">
              <a:latin typeface="Courier New"/>
              <a:cs typeface="Courier New"/>
            </a:endParaRPr>
          </a:p>
          <a:p>
            <a:pPr marL="466090" indent="-390525">
              <a:lnSpc>
                <a:spcPts val="1635"/>
              </a:lnSpc>
              <a:buSzPct val="94117"/>
              <a:buAutoNum type="alphaLcParenBoth"/>
              <a:tabLst>
                <a:tab pos="466725" algn="l"/>
              </a:tabLst>
            </a:pP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The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time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when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4060"/>
                </a:solidFill>
                <a:latin typeface="Courier New"/>
                <a:cs typeface="Courier New"/>
              </a:rPr>
              <a:t>it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 hits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the</a:t>
            </a:r>
            <a:r>
              <a:rPr sz="1700" b="1" spc="1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ground?</a:t>
            </a:r>
            <a:endParaRPr sz="1700">
              <a:latin typeface="Courier New"/>
              <a:cs typeface="Courier New"/>
            </a:endParaRPr>
          </a:p>
          <a:p>
            <a:pPr marL="466090" indent="-390525">
              <a:lnSpc>
                <a:spcPts val="1620"/>
              </a:lnSpc>
              <a:buSzPct val="94117"/>
              <a:buAutoNum type="alphaLcParenBoth"/>
              <a:tabLst>
                <a:tab pos="466725" algn="l"/>
              </a:tabLst>
            </a:pP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Draw</a:t>
            </a:r>
            <a:r>
              <a:rPr sz="1700" b="1" spc="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234060"/>
                </a:solidFill>
                <a:latin typeface="Courier New"/>
                <a:cs typeface="Courier New"/>
              </a:rPr>
              <a:t>a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graph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of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projectile</a:t>
            </a:r>
            <a:r>
              <a:rPr sz="1700" b="1" spc="3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motion.</a:t>
            </a:r>
            <a:endParaRPr sz="1700">
              <a:latin typeface="Courier New"/>
              <a:cs typeface="Courier New"/>
            </a:endParaRPr>
          </a:p>
          <a:p>
            <a:pPr marL="466090" indent="-390525">
              <a:lnSpc>
                <a:spcPts val="1825"/>
              </a:lnSpc>
              <a:buSzPct val="94117"/>
              <a:buAutoNum type="alphaLcParenBoth"/>
              <a:tabLst>
                <a:tab pos="466725" algn="l"/>
              </a:tabLst>
            </a:pP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Maximum</a:t>
            </a:r>
            <a:r>
              <a:rPr sz="1700" b="1" spc="3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vertical</a:t>
            </a:r>
            <a:r>
              <a:rPr sz="1700" b="1" spc="4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height</a:t>
            </a:r>
            <a:r>
              <a:rPr sz="17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reached</a:t>
            </a:r>
            <a:r>
              <a:rPr sz="1700" b="1" spc="35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by</a:t>
            </a:r>
            <a:r>
              <a:rPr sz="1700" b="1" spc="2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the</a:t>
            </a:r>
            <a:r>
              <a:rPr sz="1700" b="1" spc="10" dirty="0">
                <a:solidFill>
                  <a:srgbClr val="234060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234060"/>
                </a:solidFill>
                <a:latin typeface="Courier New"/>
                <a:cs typeface="Courier New"/>
              </a:rPr>
              <a:t>projectile.</a:t>
            </a:r>
            <a:endParaRPr sz="17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spcBef>
                <a:spcPts val="1215"/>
              </a:spcBef>
            </a:pPr>
            <a:r>
              <a:rPr sz="19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**How to</a:t>
            </a:r>
            <a:r>
              <a:rPr sz="1900" b="1" spc="-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solidFill>
                  <a:srgbClr val="4471C4"/>
                </a:solidFill>
                <a:latin typeface="Times New Roman"/>
                <a:cs typeface="Times New Roman"/>
              </a:rPr>
              <a:t>do:</a:t>
            </a:r>
            <a:endParaRPr sz="1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(i)Analyse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equations</a:t>
            </a:r>
            <a:r>
              <a:rPr sz="1700" spc="6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of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motion,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between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instants</a:t>
            </a:r>
            <a:r>
              <a:rPr sz="1700" spc="5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of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firing</a:t>
            </a:r>
            <a:r>
              <a:rPr sz="1700" spc="4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and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when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projectile</a:t>
            </a:r>
            <a:endParaRPr sz="17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85"/>
              </a:spcBef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hits the ground:</a:t>
            </a:r>
            <a:endParaRPr sz="1700">
              <a:latin typeface="Courier New"/>
              <a:cs typeface="Courier New"/>
            </a:endParaRPr>
          </a:p>
          <a:p>
            <a:pPr marL="304800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304800" algn="l"/>
                <a:tab pos="305435" algn="l"/>
                <a:tab pos="3427729" algn="l"/>
                <a:tab pos="6682105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Horizontal</a:t>
            </a:r>
            <a:r>
              <a:rPr sz="1700" spc="10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direction:	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R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=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vox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*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t	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(1)</a:t>
            </a:r>
            <a:endParaRPr sz="1700">
              <a:latin typeface="Courier New"/>
              <a:cs typeface="Courier New"/>
            </a:endParaRPr>
          </a:p>
          <a:p>
            <a:pPr marL="76200" marR="2623820">
              <a:lnSpc>
                <a:spcPct val="107600"/>
              </a:lnSpc>
              <a:buFont typeface="Arial"/>
              <a:buChar char="•"/>
              <a:tabLst>
                <a:tab pos="304800" algn="l"/>
                <a:tab pos="305435" algn="l"/>
                <a:tab pos="3298190" algn="l"/>
                <a:tab pos="6509384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Vertical</a:t>
            </a:r>
            <a:r>
              <a:rPr sz="1700" spc="8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direction:	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0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=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voy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*t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–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(1/2)*g*</a:t>
            </a:r>
            <a:r>
              <a:rPr sz="1700" spc="5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</a:t>
            </a:r>
            <a:r>
              <a:rPr sz="1650" spc="-7" baseline="25252" dirty="0">
                <a:solidFill>
                  <a:srgbClr val="4471C4"/>
                </a:solidFill>
                <a:latin typeface="Courier New"/>
                <a:cs typeface="Courier New"/>
              </a:rPr>
              <a:t>2	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(2)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(i)Create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values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and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constants</a:t>
            </a:r>
            <a:r>
              <a:rPr sz="1700" spc="4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i.e.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theta,</a:t>
            </a:r>
            <a:r>
              <a:rPr sz="1700" spc="4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vo,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vox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etc.</a:t>
            </a:r>
            <a:endParaRPr sz="1700">
              <a:latin typeface="Courier New"/>
              <a:cs typeface="Courier New"/>
            </a:endParaRPr>
          </a:p>
          <a:p>
            <a:pPr marL="597535" indent="-521970">
              <a:lnSpc>
                <a:spcPct val="100000"/>
              </a:lnSpc>
              <a:spcBef>
                <a:spcPts val="140"/>
              </a:spcBef>
              <a:buSzPct val="94117"/>
              <a:buAutoNum type="romanLcParenBoth" startAt="2"/>
              <a:tabLst>
                <a:tab pos="598170" algn="l"/>
                <a:tab pos="9190355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Equation</a:t>
            </a:r>
            <a:r>
              <a:rPr sz="1700" spc="5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(2)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will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give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you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a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polynomial</a:t>
            </a:r>
            <a:r>
              <a:rPr sz="1700" spc="6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with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co-efficients</a:t>
            </a:r>
            <a:r>
              <a:rPr sz="1700" spc="8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[–g/2	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voy</a:t>
            </a:r>
            <a:r>
              <a:rPr sz="1700" spc="-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0]</a:t>
            </a:r>
            <a:r>
              <a:rPr sz="1700" spc="-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so</a:t>
            </a:r>
            <a:endParaRPr sz="1700">
              <a:latin typeface="Courier New"/>
              <a:cs typeface="Courier New"/>
            </a:endParaRPr>
          </a:p>
          <a:p>
            <a:pPr marL="419100" marR="328930">
              <a:lnSpc>
                <a:spcPts val="2220"/>
              </a:lnSpc>
              <a:spcBef>
                <a:spcPts val="85"/>
              </a:spcBef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that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polynomial</a:t>
            </a:r>
            <a:r>
              <a:rPr sz="1700" spc="4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shown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in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RHS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of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Eqn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(2)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is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created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in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descending</a:t>
            </a:r>
            <a:r>
              <a:rPr sz="1700" spc="5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order </a:t>
            </a:r>
            <a:r>
              <a:rPr sz="1700" spc="-10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of powers.</a:t>
            </a:r>
            <a:endParaRPr sz="1700">
              <a:latin typeface="Courier New"/>
              <a:cs typeface="Courier New"/>
            </a:endParaRPr>
          </a:p>
          <a:p>
            <a:pPr marL="856615" indent="-781050">
              <a:lnSpc>
                <a:spcPct val="100000"/>
              </a:lnSpc>
              <a:spcBef>
                <a:spcPts val="65"/>
              </a:spcBef>
              <a:buSzPct val="94117"/>
              <a:buAutoNum type="romanLcParenBoth" startAt="3"/>
              <a:tabLst>
                <a:tab pos="857250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Create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polynomial</a:t>
            </a:r>
            <a:r>
              <a:rPr sz="1700" spc="5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by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giving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at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any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suitable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name.</a:t>
            </a:r>
            <a:endParaRPr sz="1700">
              <a:latin typeface="Courier New"/>
              <a:cs typeface="Courier New"/>
            </a:endParaRPr>
          </a:p>
          <a:p>
            <a:pPr marL="597535" indent="-521970">
              <a:lnSpc>
                <a:spcPct val="100000"/>
              </a:lnSpc>
              <a:spcBef>
                <a:spcPts val="130"/>
              </a:spcBef>
              <a:buSzPct val="94117"/>
              <a:buAutoNum type="romanLcParenBoth" startAt="3"/>
              <a:tabLst>
                <a:tab pos="598170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Find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roots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of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polynomial.</a:t>
            </a:r>
            <a:r>
              <a:rPr sz="1700" spc="5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This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will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give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you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the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time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after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which</a:t>
            </a:r>
            <a:endParaRPr sz="17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180"/>
              </a:spcBef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projectile</a:t>
            </a:r>
            <a:r>
              <a:rPr sz="1700" spc="4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hits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the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ground.</a:t>
            </a:r>
            <a:endParaRPr sz="1700">
              <a:latin typeface="Courier New"/>
              <a:cs typeface="Courier New"/>
            </a:endParaRPr>
          </a:p>
          <a:p>
            <a:pPr marL="76200" marR="4580890">
              <a:lnSpc>
                <a:spcPct val="107700"/>
              </a:lnSpc>
              <a:spcBef>
                <a:spcPts val="15"/>
              </a:spcBef>
              <a:buSzPct val="94117"/>
              <a:buAutoNum type="romanLcParenBoth" startAt="5"/>
              <a:tabLst>
                <a:tab pos="466725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Range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can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now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be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calculated</a:t>
            </a:r>
            <a:r>
              <a:rPr sz="1700" spc="5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from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Eqn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(1)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(vi)Create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a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time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vector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as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 :</a:t>
            </a:r>
            <a:r>
              <a:rPr sz="1700" spc="1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t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=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0:0.25:12; </a:t>
            </a:r>
            <a:r>
              <a:rPr sz="1700" spc="-100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(vii)Create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x-motion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vector: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X =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vox.*t</a:t>
            </a:r>
            <a:endParaRPr sz="1700">
              <a:latin typeface="Courier New"/>
              <a:cs typeface="Courier New"/>
            </a:endParaRPr>
          </a:p>
          <a:p>
            <a:pPr marL="857885" indent="-782320">
              <a:lnSpc>
                <a:spcPct val="100000"/>
              </a:lnSpc>
              <a:spcBef>
                <a:spcPts val="165"/>
              </a:spcBef>
              <a:buSzPct val="94117"/>
              <a:buAutoNum type="romanLcParenBoth" startAt="8"/>
              <a:tabLst>
                <a:tab pos="858519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Create</a:t>
            </a:r>
            <a:r>
              <a:rPr sz="1700" spc="2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y-motion</a:t>
            </a:r>
            <a:r>
              <a:rPr sz="1700" spc="3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vector:</a:t>
            </a:r>
            <a:r>
              <a:rPr sz="1700" spc="3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Y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=</a:t>
            </a:r>
            <a:r>
              <a:rPr sz="1700" spc="1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voy.*t-0.5.*g.*t.^2</a:t>
            </a:r>
            <a:endParaRPr sz="1700">
              <a:latin typeface="Courier New"/>
              <a:cs typeface="Courier New"/>
            </a:endParaRPr>
          </a:p>
          <a:p>
            <a:pPr marL="597535" indent="-521970">
              <a:lnSpc>
                <a:spcPct val="100000"/>
              </a:lnSpc>
              <a:spcBef>
                <a:spcPts val="155"/>
              </a:spcBef>
              <a:buSzPct val="94117"/>
              <a:buAutoNum type="romanLcParenBoth" startAt="8"/>
              <a:tabLst>
                <a:tab pos="598170" algn="l"/>
              </a:tabLst>
            </a:pP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Plot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either</a:t>
            </a:r>
            <a:r>
              <a:rPr sz="1700" spc="20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t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vs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Y</a:t>
            </a:r>
            <a:r>
              <a:rPr sz="1700" spc="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or X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4471C4"/>
                </a:solidFill>
                <a:latin typeface="Courier New"/>
                <a:cs typeface="Courier New"/>
              </a:rPr>
              <a:t>vs</a:t>
            </a:r>
            <a:r>
              <a:rPr sz="1700" spc="-5" dirty="0">
                <a:solidFill>
                  <a:srgbClr val="4471C4"/>
                </a:solidFill>
                <a:latin typeface="Courier New"/>
                <a:cs typeface="Courier New"/>
              </a:rPr>
              <a:t> Y.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2036425" cy="62655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2600" b="1" spc="-5" dirty="0">
                <a:latin typeface="Calibri"/>
                <a:cs typeface="Calibri"/>
              </a:rPr>
              <a:t>Scripts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Functions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1000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MATLAB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</a:t>
            </a:r>
            <a:r>
              <a:rPr sz="2600" spc="-5" dirty="0">
                <a:latin typeface="Calibri"/>
                <a:cs typeface="Calibri"/>
              </a:rPr>
              <a:t> provides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powerful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programming</a:t>
            </a:r>
            <a:r>
              <a:rPr sz="2600" spc="-5" dirty="0">
                <a:latin typeface="Calibri"/>
                <a:cs typeface="Calibri"/>
              </a:rPr>
              <a:t> language,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well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interactive </a:t>
            </a:r>
            <a:r>
              <a:rPr sz="2600" spc="-10" dirty="0">
                <a:latin typeface="Calibri"/>
                <a:cs typeface="Calibri"/>
              </a:rPr>
              <a:t>computational environment. </a:t>
            </a:r>
            <a:r>
              <a:rPr sz="2600" spc="-6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15" dirty="0">
                <a:latin typeface="Calibri"/>
                <a:cs typeface="Calibri"/>
              </a:rPr>
              <a:t>enter </a:t>
            </a:r>
            <a:r>
              <a:rPr sz="2600" spc="-5" dirty="0">
                <a:latin typeface="Calibri"/>
                <a:cs typeface="Calibri"/>
              </a:rPr>
              <a:t>commands one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time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prompt,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series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(called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m-file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because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20" dirty="0">
                <a:latin typeface="Calibri"/>
                <a:cs typeface="Calibri"/>
              </a:rPr>
              <a:t>saved </a:t>
            </a:r>
            <a:r>
              <a:rPr sz="2600" dirty="0">
                <a:latin typeface="Calibri"/>
                <a:cs typeface="Calibri"/>
              </a:rPr>
              <a:t>with an </a:t>
            </a:r>
            <a:r>
              <a:rPr sz="2600" spc="-10" dirty="0">
                <a:latin typeface="Calibri"/>
                <a:cs typeface="Calibri"/>
              </a:rPr>
              <a:t>extension </a:t>
            </a:r>
            <a:r>
              <a:rPr sz="2600" spc="-5" dirty="0">
                <a:latin typeface="Calibri"/>
                <a:cs typeface="Calibri"/>
              </a:rPr>
              <a:t>.m) that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25" dirty="0">
                <a:latin typeface="Calibri"/>
                <a:cs typeface="Calibri"/>
              </a:rPr>
              <a:t>execute like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40" dirty="0">
                <a:latin typeface="Calibri"/>
                <a:cs typeface="Calibri"/>
              </a:rPr>
              <a:t>MATLAB </a:t>
            </a:r>
            <a:r>
              <a:rPr sz="2600" spc="-5" dirty="0">
                <a:latin typeface="Calibri"/>
                <a:cs typeface="Calibri"/>
              </a:rPr>
              <a:t>function. </a:t>
            </a:r>
            <a:r>
              <a:rPr sz="2600" spc="-40" dirty="0">
                <a:latin typeface="Calibri"/>
                <a:cs typeface="Calibri"/>
              </a:rPr>
              <a:t>MATLAB 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Editor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20" dirty="0">
                <a:latin typeface="Calibri"/>
                <a:cs typeface="Calibri"/>
              </a:rPr>
              <a:t>text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editor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create your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 function files. Call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 functions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whenever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15" dirty="0">
                <a:latin typeface="Calibri"/>
                <a:cs typeface="Calibri"/>
              </a:rPr>
              <a:t> any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MATLAB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 marR="107314">
              <a:lnSpc>
                <a:spcPts val="2810"/>
              </a:lnSpc>
              <a:spcBef>
                <a:spcPts val="1680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custom </a:t>
            </a:r>
            <a:r>
              <a:rPr sz="2600" dirty="0">
                <a:latin typeface="Calibri"/>
                <a:cs typeface="Calibri"/>
              </a:rPr>
              <a:t>made </a:t>
            </a:r>
            <a:r>
              <a:rPr sz="2600" spc="-5" dirty="0">
                <a:latin typeface="Calibri"/>
                <a:cs typeface="Calibri"/>
              </a:rPr>
              <a:t>m-files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Script or </a:t>
            </a:r>
            <a:r>
              <a:rPr sz="2600" dirty="0">
                <a:latin typeface="Calibri"/>
                <a:cs typeface="Calibri"/>
              </a:rPr>
              <a:t>a Function. </a:t>
            </a:r>
            <a:r>
              <a:rPr sz="2600" spc="-5" dirty="0">
                <a:latin typeface="Calibri"/>
                <a:cs typeface="Calibri"/>
              </a:rPr>
              <a:t>These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powerful </a:t>
            </a:r>
            <a:r>
              <a:rPr sz="2600" spc="-10" dirty="0">
                <a:latin typeface="Calibri"/>
                <a:cs typeface="Calibri"/>
              </a:rPr>
              <a:t>resources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automating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execution </a:t>
            </a:r>
            <a:r>
              <a:rPr sz="2600" spc="-5" dirty="0">
                <a:latin typeface="Calibri"/>
                <a:cs typeface="Calibri"/>
              </a:rPr>
              <a:t>of sequence of commands that need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be frequently used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computation.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15" dirty="0">
                <a:latin typeface="Calibri"/>
                <a:cs typeface="Calibri"/>
              </a:rPr>
              <a:t>difference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script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that:</a:t>
            </a:r>
            <a:endParaRPr sz="2600">
              <a:latin typeface="Calibri"/>
              <a:cs typeface="Calibri"/>
            </a:endParaRPr>
          </a:p>
          <a:p>
            <a:pPr marL="252095" indent="-240029">
              <a:lnSpc>
                <a:spcPts val="2965"/>
              </a:lnSpc>
              <a:spcBef>
                <a:spcPts val="635"/>
              </a:spcBef>
              <a:buChar char="•"/>
              <a:tabLst>
                <a:tab pos="252729" algn="l"/>
              </a:tabLst>
            </a:pPr>
            <a:r>
              <a:rPr sz="2600" spc="-5" dirty="0">
                <a:latin typeface="Calibri"/>
                <a:cs typeface="Calibri"/>
              </a:rPr>
              <a:t>Scripts,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" dirty="0">
                <a:latin typeface="Calibri"/>
                <a:cs typeface="Calibri"/>
              </a:rPr>
              <a:t> not</a:t>
            </a:r>
            <a:r>
              <a:rPr sz="2600" dirty="0">
                <a:latin typeface="Calibri"/>
                <a:cs typeface="Calibri"/>
              </a:rPr>
              <a:t> accept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arguments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5" dirty="0">
                <a:latin typeface="Calibri"/>
                <a:cs typeface="Calibri"/>
              </a:rPr>
              <a:t> output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arguments.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workspace.</a:t>
            </a:r>
            <a:endParaRPr sz="2600">
              <a:latin typeface="Calibri"/>
              <a:cs typeface="Calibri"/>
            </a:endParaRPr>
          </a:p>
          <a:p>
            <a:pPr marL="252095" indent="-240029">
              <a:lnSpc>
                <a:spcPct val="100000"/>
              </a:lnSpc>
              <a:spcBef>
                <a:spcPts val="700"/>
              </a:spcBef>
              <a:buChar char="•"/>
              <a:tabLst>
                <a:tab pos="252729" algn="l"/>
              </a:tabLst>
            </a:pPr>
            <a:r>
              <a:rPr sz="2600" dirty="0">
                <a:latin typeface="Calibri"/>
                <a:cs typeface="Calibri"/>
              </a:rPr>
              <a:t>Functions,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accept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spc="-5" dirty="0">
                <a:latin typeface="Calibri"/>
                <a:cs typeface="Calibri"/>
              </a:rPr>
              <a:t>output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arguments. </a:t>
            </a:r>
            <a:r>
              <a:rPr sz="2600" spc="-5" dirty="0">
                <a:latin typeface="Calibri"/>
                <a:cs typeface="Calibri"/>
              </a:rPr>
              <a:t>Internal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local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0109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Scri</a:t>
            </a:r>
            <a:r>
              <a:rPr u="heavy" spc="-1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415797"/>
            <a:ext cx="12062460" cy="5924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0" marR="17780" algn="just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30" dirty="0">
                <a:latin typeface="Calibri"/>
                <a:cs typeface="Calibri"/>
              </a:rPr>
              <a:t>invoke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script, </a:t>
            </a:r>
            <a:r>
              <a:rPr sz="2400" spc="-35" dirty="0">
                <a:latin typeface="Calibri"/>
                <a:cs typeface="Calibri"/>
              </a:rPr>
              <a:t>MATLAB </a:t>
            </a:r>
            <a:r>
              <a:rPr sz="2400" spc="-5" dirty="0">
                <a:latin typeface="Calibri"/>
                <a:cs typeface="Calibri"/>
              </a:rPr>
              <a:t>simply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20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line.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operate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workspace,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they can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on which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operate. </a:t>
            </a:r>
            <a:r>
              <a:rPr sz="2400" spc="-5" dirty="0">
                <a:latin typeface="Calibri"/>
                <a:cs typeface="Calibri"/>
              </a:rPr>
              <a:t>Although scripts do not </a:t>
            </a:r>
            <a:r>
              <a:rPr sz="2400" spc="-10" dirty="0">
                <a:latin typeface="Calibri"/>
                <a:cs typeface="Calibri"/>
              </a:rPr>
              <a:t>return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0" dirty="0">
                <a:latin typeface="Calibri"/>
                <a:cs typeface="Calibri"/>
              </a:rPr>
              <a:t>arguments,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variables that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10" dirty="0">
                <a:latin typeface="Calibri"/>
                <a:cs typeface="Calibri"/>
              </a:rPr>
              <a:t>remain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workspace,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computations.</a:t>
            </a:r>
            <a:r>
              <a:rPr sz="2400" spc="-5" dirty="0">
                <a:latin typeface="Calibri"/>
                <a:cs typeface="Calibri"/>
              </a:rPr>
              <a:t> In</a:t>
            </a:r>
            <a:r>
              <a:rPr sz="2400" dirty="0">
                <a:latin typeface="Calibri"/>
                <a:cs typeface="Calibri"/>
              </a:rPr>
              <a:t> addition,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scripts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plot.</a:t>
            </a:r>
            <a:endParaRPr sz="2400">
              <a:latin typeface="Calibri"/>
              <a:cs typeface="Calibri"/>
            </a:endParaRPr>
          </a:p>
          <a:p>
            <a:pPr marL="25400" marR="20320" algn="just">
              <a:lnSpc>
                <a:spcPts val="2300"/>
              </a:lnSpc>
              <a:spcBef>
                <a:spcPts val="1030"/>
              </a:spcBef>
            </a:pPr>
            <a:r>
              <a:rPr sz="2400" spc="-15" dirty="0">
                <a:latin typeface="Calibri"/>
                <a:cs typeface="Calibri"/>
              </a:rPr>
              <a:t>**Let’s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mathematical</a:t>
            </a:r>
            <a:r>
              <a:rPr sz="2400" spc="-5" dirty="0">
                <a:latin typeface="Calibri"/>
                <a:cs typeface="Calibri"/>
              </a:rPr>
              <a:t> modelling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Matlab</a:t>
            </a:r>
            <a:r>
              <a:rPr sz="2400" spc="-5" dirty="0">
                <a:latin typeface="Calibri"/>
                <a:cs typeface="Calibri"/>
              </a:rPr>
              <a:t> script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projectile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done </a:t>
            </a:r>
            <a:r>
              <a:rPr sz="2400" spc="-30" dirty="0">
                <a:latin typeface="Calibri"/>
                <a:cs typeface="Calibri"/>
              </a:rPr>
              <a:t>earlier.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Mathematical </a:t>
            </a:r>
            <a:r>
              <a:rPr sz="2400" spc="-5" dirty="0">
                <a:latin typeface="Calibri"/>
                <a:cs typeface="Calibri"/>
              </a:rPr>
              <a:t>Model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problem can </a:t>
            </a:r>
            <a:r>
              <a:rPr sz="2400" spc="-5" dirty="0">
                <a:latin typeface="Calibri"/>
                <a:cs typeface="Calibri"/>
              </a:rPr>
              <a:t>be described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terms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values: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50"/>
              </a:spcBef>
              <a:buChar char="•"/>
              <a:tabLst>
                <a:tab pos="246379" algn="l"/>
              </a:tabLst>
            </a:pPr>
            <a:r>
              <a:rPr sz="2400" spc="-5" dirty="0">
                <a:latin typeface="Calibri"/>
                <a:cs typeface="Calibri"/>
              </a:rPr>
              <a:t>Time: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the</a:t>
            </a:r>
            <a:r>
              <a:rPr sz="2400" spc="-5" dirty="0">
                <a:latin typeface="Calibri"/>
                <a:cs typeface="Calibri"/>
              </a:rPr>
              <a:t> object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launched.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20"/>
              </a:spcBef>
              <a:buChar char="•"/>
              <a:tabLst>
                <a:tab pos="246379" algn="l"/>
              </a:tabLst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magnitude: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miles/hour.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30"/>
              </a:spcBef>
              <a:buChar char="•"/>
              <a:tabLst>
                <a:tab pos="246379" algn="l"/>
              </a:tabLst>
            </a:pPr>
            <a:r>
              <a:rPr sz="2400" spc="-5" dirty="0">
                <a:latin typeface="Calibri"/>
                <a:cs typeface="Calibri"/>
              </a:rPr>
              <a:t>Firing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θ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40</a:t>
            </a:r>
            <a:r>
              <a:rPr sz="2400" spc="-7" baseline="2430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20"/>
              </a:spcBef>
              <a:buChar char="•"/>
              <a:tabLst>
                <a:tab pos="246379" algn="l"/>
              </a:tabLst>
            </a:pPr>
            <a:r>
              <a:rPr sz="2400" spc="-15" dirty="0">
                <a:latin typeface="Calibri"/>
                <a:cs typeface="Calibri"/>
              </a:rPr>
              <a:t>Horizontal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ball: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x(t)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(m)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25"/>
              </a:spcBef>
              <a:buChar char="•"/>
              <a:tabLst>
                <a:tab pos="246379" algn="l"/>
              </a:tabLst>
            </a:pPr>
            <a:r>
              <a:rPr sz="2400" spc="-20" dirty="0">
                <a:latin typeface="Calibri"/>
                <a:cs typeface="Calibri"/>
              </a:rPr>
              <a:t>Vertical </a:t>
            </a:r>
            <a:r>
              <a:rPr sz="2400" spc="-5" dirty="0">
                <a:latin typeface="Calibri"/>
                <a:cs typeface="Calibri"/>
              </a:rPr>
              <a:t>position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ball: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y(t)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(m).</a:t>
            </a:r>
            <a:endParaRPr sz="2400">
              <a:latin typeface="Calibri"/>
              <a:cs typeface="Calibri"/>
            </a:endParaRPr>
          </a:p>
          <a:p>
            <a:pPr marL="245745" indent="-220979">
              <a:lnSpc>
                <a:spcPct val="100000"/>
              </a:lnSpc>
              <a:spcBef>
                <a:spcPts val="430"/>
              </a:spcBef>
              <a:buChar char="•"/>
              <a:tabLst>
                <a:tab pos="246379" algn="l"/>
              </a:tabLst>
            </a:pPr>
            <a:r>
              <a:rPr sz="2400" spc="-10" dirty="0">
                <a:latin typeface="Calibri"/>
                <a:cs typeface="Calibri"/>
              </a:rPr>
              <a:t>Maximum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Altitude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  <a:p>
            <a:pPr marL="229235" marR="5655945" indent="-204470">
              <a:lnSpc>
                <a:spcPts val="3300"/>
              </a:lnSpc>
              <a:spcBef>
                <a:spcPts val="105"/>
              </a:spcBef>
              <a:buChar char="•"/>
              <a:tabLst>
                <a:tab pos="246379" algn="l"/>
              </a:tabLst>
            </a:pPr>
            <a:r>
              <a:rPr sz="2400" spc="-5" dirty="0">
                <a:latin typeface="Calibri"/>
                <a:cs typeface="Calibri"/>
              </a:rPr>
              <a:t>Acceleration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gravity: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9.805</a:t>
            </a:r>
            <a:r>
              <a:rPr sz="2400" spc="-15" dirty="0">
                <a:latin typeface="Calibri"/>
                <a:cs typeface="Calibri"/>
              </a:rPr>
              <a:t> m/s</a:t>
            </a:r>
            <a:r>
              <a:rPr sz="2400" spc="-22" baseline="24305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6580" y="2969424"/>
            <a:ext cx="5189137" cy="3291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0"/>
            <a:ext cx="11817350" cy="61645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trigonometry,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spc="-10" dirty="0">
                <a:latin typeface="Calibri"/>
                <a:cs typeface="Calibri"/>
              </a:rPr>
              <a:t> know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velocity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component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660"/>
              </a:spcBef>
              <a:tabLst>
                <a:tab pos="5565140" algn="l"/>
              </a:tabLst>
            </a:pPr>
            <a:r>
              <a:rPr sz="2800" spc="-25" dirty="0">
                <a:latin typeface="Calibri"/>
                <a:cs typeface="Calibri"/>
              </a:rPr>
              <a:t>Vertical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velocity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component:	</a:t>
            </a:r>
            <a:r>
              <a:rPr sz="2800" dirty="0">
                <a:latin typeface="Calibri"/>
                <a:cs typeface="Calibri"/>
              </a:rPr>
              <a:t>vy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endParaRPr sz="2800">
              <a:latin typeface="Calibri"/>
              <a:cs typeface="Calibri"/>
            </a:endParaRPr>
          </a:p>
          <a:p>
            <a:pPr marL="50800" marR="30480">
              <a:lnSpc>
                <a:spcPct val="90000"/>
              </a:lnSpc>
              <a:spcBef>
                <a:spcPts val="994"/>
              </a:spcBef>
            </a:pP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initial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velocity,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horizontal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determined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external </a:t>
            </a:r>
            <a:r>
              <a:rPr sz="2800" spc="-25" dirty="0">
                <a:latin typeface="Calibri"/>
                <a:cs typeface="Calibri"/>
              </a:rPr>
              <a:t>force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change/retard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motion,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projectile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20" dirty="0">
                <a:latin typeface="Calibri"/>
                <a:cs typeface="Calibri"/>
              </a:rPr>
              <a:t>constant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horizontal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Thus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1216660" algn="l"/>
                <a:tab pos="5867400" algn="l"/>
                <a:tab pos="6734175" algn="l"/>
              </a:tabLst>
            </a:pPr>
            <a:r>
              <a:rPr sz="2800" spc="-5" dirty="0">
                <a:latin typeface="Calibri"/>
                <a:cs typeface="Calibri"/>
              </a:rPr>
              <a:t>In	</a:t>
            </a:r>
            <a:r>
              <a:rPr sz="2800" spc="-10" dirty="0">
                <a:latin typeface="Calibri"/>
                <a:cs typeface="Calibri"/>
              </a:rPr>
              <a:t>direction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constant,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	and	</a:t>
            </a:r>
            <a:r>
              <a:rPr sz="2800" spc="-10" dirty="0">
                <a:latin typeface="Calibri"/>
                <a:cs typeface="Calibri"/>
              </a:rPr>
              <a:t>direction,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quantity.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50800">
              <a:lnSpc>
                <a:spcPts val="3190"/>
              </a:lnSpc>
              <a:tabLst>
                <a:tab pos="4236720" algn="l"/>
              </a:tabLst>
            </a:pPr>
            <a:r>
              <a:rPr sz="2800" spc="-25" dirty="0">
                <a:latin typeface="Calibri"/>
                <a:cs typeface="Calibri"/>
              </a:rPr>
              <a:t>Therefore,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x(t)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	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vertical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retarded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20" dirty="0">
                <a:latin typeface="Calibri"/>
                <a:cs typeface="Calibri"/>
              </a:rPr>
              <a:t>gravity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position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therefore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variable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  <a:p>
            <a:pPr marL="2794000">
              <a:lnSpc>
                <a:spcPct val="100000"/>
              </a:lnSpc>
              <a:spcBef>
                <a:spcPts val="660"/>
              </a:spcBef>
              <a:tabLst>
                <a:tab pos="5427980" algn="l"/>
                <a:tab pos="6090285" algn="l"/>
              </a:tabLst>
            </a:pPr>
            <a:r>
              <a:rPr sz="2800" spc="-5" dirty="0">
                <a:latin typeface="Calibri"/>
                <a:cs typeface="Calibri"/>
              </a:rPr>
              <a:t>y(t)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θ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	1/2	*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g*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775" spc="7" baseline="25525" dirty="0">
                <a:latin typeface="Calibri"/>
                <a:cs typeface="Calibri"/>
              </a:rPr>
              <a:t>2</a:t>
            </a:r>
            <a:endParaRPr sz="2775" baseline="25525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1104" y="3867911"/>
            <a:ext cx="672465" cy="196850"/>
            <a:chOff x="451104" y="3867911"/>
            <a:chExt cx="672465" cy="196850"/>
          </a:xfrm>
        </p:grpSpPr>
        <p:sp>
          <p:nvSpPr>
            <p:cNvPr id="4" name="object 4"/>
            <p:cNvSpPr/>
            <p:nvPr/>
          </p:nvSpPr>
          <p:spPr>
            <a:xfrm>
              <a:off x="457200" y="3874007"/>
              <a:ext cx="660400" cy="184785"/>
            </a:xfrm>
            <a:custGeom>
              <a:avLst/>
              <a:gdLst/>
              <a:ahLst/>
              <a:cxnLst/>
              <a:rect l="l" t="t" r="r" b="b"/>
              <a:pathLst>
                <a:path w="660400" h="184785">
                  <a:moveTo>
                    <a:pt x="567690" y="0"/>
                  </a:moveTo>
                  <a:lnTo>
                    <a:pt x="567690" y="46101"/>
                  </a:lnTo>
                  <a:lnTo>
                    <a:pt x="0" y="46101"/>
                  </a:lnTo>
                  <a:lnTo>
                    <a:pt x="0" y="138303"/>
                  </a:lnTo>
                  <a:lnTo>
                    <a:pt x="567690" y="138303"/>
                  </a:lnTo>
                  <a:lnTo>
                    <a:pt x="567690" y="184404"/>
                  </a:lnTo>
                  <a:lnTo>
                    <a:pt x="659891" y="92202"/>
                  </a:lnTo>
                  <a:lnTo>
                    <a:pt x="5676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874007"/>
              <a:ext cx="660400" cy="184785"/>
            </a:xfrm>
            <a:custGeom>
              <a:avLst/>
              <a:gdLst/>
              <a:ahLst/>
              <a:cxnLst/>
              <a:rect l="l" t="t" r="r" b="b"/>
              <a:pathLst>
                <a:path w="660400" h="184785">
                  <a:moveTo>
                    <a:pt x="0" y="46101"/>
                  </a:moveTo>
                  <a:lnTo>
                    <a:pt x="567690" y="46101"/>
                  </a:lnTo>
                  <a:lnTo>
                    <a:pt x="567690" y="0"/>
                  </a:lnTo>
                  <a:lnTo>
                    <a:pt x="659891" y="92202"/>
                  </a:lnTo>
                  <a:lnTo>
                    <a:pt x="567690" y="184404"/>
                  </a:lnTo>
                  <a:lnTo>
                    <a:pt x="567690" y="138303"/>
                  </a:lnTo>
                  <a:lnTo>
                    <a:pt x="0" y="138303"/>
                  </a:lnTo>
                  <a:lnTo>
                    <a:pt x="0" y="461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632703" y="3611879"/>
            <a:ext cx="228600" cy="524510"/>
            <a:chOff x="5632703" y="3611879"/>
            <a:chExt cx="228600" cy="524510"/>
          </a:xfrm>
        </p:grpSpPr>
        <p:sp>
          <p:nvSpPr>
            <p:cNvPr id="7" name="object 7"/>
            <p:cNvSpPr/>
            <p:nvPr/>
          </p:nvSpPr>
          <p:spPr>
            <a:xfrm>
              <a:off x="5638799" y="3617975"/>
              <a:ext cx="216535" cy="512445"/>
            </a:xfrm>
            <a:custGeom>
              <a:avLst/>
              <a:gdLst/>
              <a:ahLst/>
              <a:cxnLst/>
              <a:rect l="l" t="t" r="r" b="b"/>
              <a:pathLst>
                <a:path w="216535" h="512445">
                  <a:moveTo>
                    <a:pt x="108203" y="0"/>
                  </a:moveTo>
                  <a:lnTo>
                    <a:pt x="0" y="108204"/>
                  </a:lnTo>
                  <a:lnTo>
                    <a:pt x="54101" y="108204"/>
                  </a:lnTo>
                  <a:lnTo>
                    <a:pt x="54101" y="512063"/>
                  </a:lnTo>
                  <a:lnTo>
                    <a:pt x="162305" y="512063"/>
                  </a:lnTo>
                  <a:lnTo>
                    <a:pt x="162305" y="108204"/>
                  </a:lnTo>
                  <a:lnTo>
                    <a:pt x="216408" y="10820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38799" y="3617975"/>
              <a:ext cx="216535" cy="512445"/>
            </a:xfrm>
            <a:custGeom>
              <a:avLst/>
              <a:gdLst/>
              <a:ahLst/>
              <a:cxnLst/>
              <a:rect l="l" t="t" r="r" b="b"/>
              <a:pathLst>
                <a:path w="216535" h="512445">
                  <a:moveTo>
                    <a:pt x="0" y="108204"/>
                  </a:moveTo>
                  <a:lnTo>
                    <a:pt x="108203" y="0"/>
                  </a:lnTo>
                  <a:lnTo>
                    <a:pt x="216408" y="108204"/>
                  </a:lnTo>
                  <a:lnTo>
                    <a:pt x="162305" y="108204"/>
                  </a:lnTo>
                  <a:lnTo>
                    <a:pt x="162305" y="512063"/>
                  </a:lnTo>
                  <a:lnTo>
                    <a:pt x="54101" y="512063"/>
                  </a:lnTo>
                  <a:lnTo>
                    <a:pt x="54101" y="108204"/>
                  </a:lnTo>
                  <a:lnTo>
                    <a:pt x="0" y="10820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464808" y="3611879"/>
            <a:ext cx="208915" cy="546100"/>
            <a:chOff x="6464808" y="3611879"/>
            <a:chExt cx="208915" cy="546100"/>
          </a:xfrm>
        </p:grpSpPr>
        <p:sp>
          <p:nvSpPr>
            <p:cNvPr id="10" name="object 10"/>
            <p:cNvSpPr/>
            <p:nvPr/>
          </p:nvSpPr>
          <p:spPr>
            <a:xfrm>
              <a:off x="6470904" y="3617975"/>
              <a:ext cx="196850" cy="533400"/>
            </a:xfrm>
            <a:custGeom>
              <a:avLst/>
              <a:gdLst/>
              <a:ahLst/>
              <a:cxnLst/>
              <a:rect l="l" t="t" r="r" b="b"/>
              <a:pathLst>
                <a:path w="196850" h="533400">
                  <a:moveTo>
                    <a:pt x="147447" y="0"/>
                  </a:moveTo>
                  <a:lnTo>
                    <a:pt x="49149" y="0"/>
                  </a:lnTo>
                  <a:lnTo>
                    <a:pt x="49149" y="435101"/>
                  </a:lnTo>
                  <a:lnTo>
                    <a:pt x="0" y="435101"/>
                  </a:lnTo>
                  <a:lnTo>
                    <a:pt x="98298" y="533400"/>
                  </a:lnTo>
                  <a:lnTo>
                    <a:pt x="196596" y="435101"/>
                  </a:lnTo>
                  <a:lnTo>
                    <a:pt x="147447" y="435101"/>
                  </a:lnTo>
                  <a:lnTo>
                    <a:pt x="1474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0904" y="3617975"/>
              <a:ext cx="196850" cy="533400"/>
            </a:xfrm>
            <a:custGeom>
              <a:avLst/>
              <a:gdLst/>
              <a:ahLst/>
              <a:cxnLst/>
              <a:rect l="l" t="t" r="r" b="b"/>
              <a:pathLst>
                <a:path w="196850" h="533400">
                  <a:moveTo>
                    <a:pt x="0" y="435101"/>
                  </a:moveTo>
                  <a:lnTo>
                    <a:pt x="49149" y="435101"/>
                  </a:lnTo>
                  <a:lnTo>
                    <a:pt x="49149" y="0"/>
                  </a:lnTo>
                  <a:lnTo>
                    <a:pt x="147447" y="0"/>
                  </a:lnTo>
                  <a:lnTo>
                    <a:pt x="147447" y="435101"/>
                  </a:lnTo>
                  <a:lnTo>
                    <a:pt x="196596" y="435101"/>
                  </a:lnTo>
                  <a:lnTo>
                    <a:pt x="98298" y="533400"/>
                  </a:lnTo>
                  <a:lnTo>
                    <a:pt x="0" y="4351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59835" y="5026152"/>
            <a:ext cx="4190365" cy="1047750"/>
            <a:chOff x="3259835" y="5026152"/>
            <a:chExt cx="4190365" cy="1047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9835" y="5026152"/>
              <a:ext cx="4190238" cy="7307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495" y="5343144"/>
              <a:ext cx="1238250" cy="7307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5167" y="5343144"/>
              <a:ext cx="598170" cy="730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9759" y="5343144"/>
              <a:ext cx="1613154" cy="73075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7716" y="5026152"/>
            <a:ext cx="1291590" cy="7307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40" y="0"/>
            <a:ext cx="12019280" cy="6533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6200" marR="340360" algn="just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latin typeface="Calibri"/>
                <a:cs typeface="Calibri"/>
              </a:rPr>
              <a:t>Using the </a:t>
            </a:r>
            <a:r>
              <a:rPr sz="2600" spc="-5" dirty="0">
                <a:latin typeface="Calibri"/>
                <a:cs typeface="Calibri"/>
              </a:rPr>
              <a:t>model developed </a:t>
            </a:r>
            <a:r>
              <a:rPr sz="2600" spc="-10" dirty="0">
                <a:latin typeface="Calibri"/>
                <a:cs typeface="Calibri"/>
              </a:rPr>
              <a:t>above, expressions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finding quantities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dirty="0">
                <a:latin typeface="Calibri"/>
                <a:cs typeface="Calibri"/>
              </a:rPr>
              <a:t>time </a:t>
            </a:r>
            <a:r>
              <a:rPr sz="2600" spc="-5" dirty="0">
                <a:latin typeface="Calibri"/>
                <a:cs typeface="Calibri"/>
              </a:rPr>
              <a:t>of flight,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maximum </a:t>
            </a:r>
            <a:r>
              <a:rPr sz="2600" spc="-10" dirty="0">
                <a:latin typeface="Calibri"/>
                <a:cs typeface="Calibri"/>
              </a:rPr>
              <a:t>height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horizontal range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computed. </a:t>
            </a:r>
            <a:r>
              <a:rPr sz="2600" spc="-5" dirty="0">
                <a:latin typeface="Calibri"/>
                <a:cs typeface="Calibri"/>
              </a:rPr>
              <a:t>The object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hit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ground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vertical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5" dirty="0">
                <a:latin typeface="Calibri"/>
                <a:cs typeface="Calibri"/>
              </a:rPr>
              <a:t>zero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i.e.</a:t>
            </a:r>
            <a:endParaRPr sz="2600">
              <a:latin typeface="Calibri"/>
              <a:cs typeface="Calibri"/>
            </a:endParaRPr>
          </a:p>
          <a:p>
            <a:pPr marL="990600" marR="1170940" indent="-914400" algn="just">
              <a:lnSpc>
                <a:spcPts val="3500"/>
              </a:lnSpc>
              <a:spcBef>
                <a:spcPts val="175"/>
              </a:spcBef>
            </a:pPr>
            <a:r>
              <a:rPr sz="2600" dirty="0">
                <a:latin typeface="Calibri"/>
                <a:cs typeface="Calibri"/>
              </a:rPr>
              <a:t>y(t) = </a:t>
            </a:r>
            <a:r>
              <a:rPr sz="2600" dirty="0">
                <a:latin typeface="Cambria Math"/>
                <a:cs typeface="Cambria Math"/>
              </a:rPr>
              <a:t>𝑣 𝑠𝑖𝑛 𝜃 ∗ 𝑡 </a:t>
            </a:r>
            <a:r>
              <a:rPr sz="2600" dirty="0">
                <a:latin typeface="Calibri"/>
                <a:cs typeface="Calibri"/>
              </a:rPr>
              <a:t>– 12</a:t>
            </a:r>
            <a:r>
              <a:rPr sz="2600" dirty="0">
                <a:latin typeface="Cambria Math"/>
                <a:cs typeface="Cambria Math"/>
              </a:rPr>
              <a:t>∗ 𝑔 ∗ </a:t>
            </a:r>
            <a:r>
              <a:rPr sz="2600" spc="5" dirty="0">
                <a:latin typeface="Cambria Math"/>
                <a:cs typeface="Cambria Math"/>
              </a:rPr>
              <a:t>𝑡</a:t>
            </a:r>
            <a:r>
              <a:rPr sz="2550" spc="7" baseline="26143" dirty="0">
                <a:latin typeface="Calibri"/>
                <a:cs typeface="Calibri"/>
              </a:rPr>
              <a:t>2 </a:t>
            </a:r>
            <a:r>
              <a:rPr sz="2600" dirty="0">
                <a:latin typeface="Calibri"/>
                <a:cs typeface="Calibri"/>
              </a:rPr>
              <a:t>= 0; which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solved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yield </a:t>
            </a:r>
            <a:r>
              <a:rPr sz="2600" spc="-10" dirty="0">
                <a:latin typeface="Calibri"/>
                <a:cs typeface="Calibri"/>
              </a:rPr>
              <a:t>two values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time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0,  </a:t>
            </a:r>
            <a:r>
              <a:rPr sz="2600" spc="-5" dirty="0">
                <a:latin typeface="Calibri"/>
                <a:cs typeface="Calibri"/>
              </a:rPr>
              <a:t>2</a:t>
            </a:r>
            <a:r>
              <a:rPr sz="2600" spc="-5" dirty="0">
                <a:latin typeface="Cambria Math"/>
                <a:cs typeface="Cambria Math"/>
              </a:rPr>
              <a:t>𝑣</a:t>
            </a:r>
            <a:r>
              <a:rPr sz="2600" spc="-5" dirty="0">
                <a:latin typeface="Calibri"/>
                <a:cs typeface="Calibri"/>
              </a:rPr>
              <a:t>sin</a:t>
            </a:r>
            <a:r>
              <a:rPr sz="2600" spc="-5" dirty="0">
                <a:latin typeface="Cambria Math"/>
                <a:cs typeface="Cambria Math"/>
              </a:rPr>
              <a:t>𝜃</a:t>
            </a:r>
            <a:r>
              <a:rPr sz="2600" spc="-5" dirty="0">
                <a:latin typeface="Calibri"/>
                <a:cs typeface="Calibri"/>
              </a:rPr>
              <a:t>.</a:t>
            </a:r>
            <a:r>
              <a:rPr sz="2600" spc="-5" dirty="0">
                <a:latin typeface="Cambria Math"/>
                <a:cs typeface="Cambria Math"/>
              </a:rPr>
              <a:t>𝑔</a:t>
            </a:r>
            <a:endParaRPr sz="2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ambria Math"/>
              <a:cs typeface="Cambria Math"/>
            </a:endParaRPr>
          </a:p>
          <a:p>
            <a:pPr marL="76200" marR="92075">
              <a:lnSpc>
                <a:spcPct val="80000"/>
              </a:lnSpc>
              <a:tabLst>
                <a:tab pos="1904364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two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solutions</a:t>
            </a:r>
            <a:r>
              <a:rPr sz="2600" spc="-10" dirty="0">
                <a:latin typeface="Calibri"/>
                <a:cs typeface="Calibri"/>
              </a:rPr>
              <a:t> indicates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object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ground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550" spc="7" baseline="-21241" dirty="0">
                <a:latin typeface="Calibri"/>
                <a:cs typeface="Calibri"/>
              </a:rPr>
              <a:t>ground</a:t>
            </a:r>
            <a:r>
              <a:rPr sz="2550" spc="307" baseline="-2124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	2.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𝑣</a:t>
            </a:r>
            <a:r>
              <a:rPr sz="2600" spc="-5" dirty="0">
                <a:latin typeface="Calibri"/>
                <a:cs typeface="Calibri"/>
              </a:rPr>
              <a:t>. sin</a:t>
            </a:r>
            <a:r>
              <a:rPr sz="2600" spc="-5" dirty="0">
                <a:latin typeface="Cambria Math"/>
                <a:cs typeface="Cambria Math"/>
              </a:rPr>
              <a:t>𝜃</a:t>
            </a:r>
            <a:r>
              <a:rPr sz="2600" spc="-5" dirty="0">
                <a:latin typeface="Calibri"/>
                <a:cs typeface="Calibri"/>
              </a:rPr>
              <a:t>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𝑔</a:t>
            </a:r>
            <a:endParaRPr sz="2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Cambria Math"/>
              <a:cs typeface="Cambria Math"/>
            </a:endParaRPr>
          </a:p>
          <a:p>
            <a:pPr marL="990600" marR="3138805" indent="-914400">
              <a:lnSpc>
                <a:spcPct val="1119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horizontal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(range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travel)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thus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as: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 </a:t>
            </a:r>
            <a:r>
              <a:rPr sz="2600" spc="5" dirty="0">
                <a:latin typeface="Calibri"/>
                <a:cs typeface="Calibri"/>
              </a:rPr>
              <a:t>@(t</a:t>
            </a:r>
            <a:r>
              <a:rPr sz="2550" spc="7" baseline="-21241" dirty="0">
                <a:latin typeface="Calibri"/>
                <a:cs typeface="Calibri"/>
              </a:rPr>
              <a:t>ground</a:t>
            </a:r>
            <a:r>
              <a:rPr sz="2600" spc="5" dirty="0">
                <a:latin typeface="Calibri"/>
                <a:cs typeface="Calibri"/>
              </a:rPr>
              <a:t>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v </a:t>
            </a:r>
            <a:r>
              <a:rPr sz="2600" spc="-10" dirty="0">
                <a:latin typeface="Calibri"/>
                <a:cs typeface="Calibri"/>
              </a:rPr>
              <a:t>*cos </a:t>
            </a:r>
            <a:r>
              <a:rPr sz="2600" dirty="0">
                <a:latin typeface="Calibri"/>
                <a:cs typeface="Calibri"/>
              </a:rPr>
              <a:t>θ *</a:t>
            </a:r>
            <a:r>
              <a:rPr sz="2600" spc="5" dirty="0">
                <a:latin typeface="Calibri"/>
                <a:cs typeface="Calibri"/>
              </a:rPr>
              <a:t> t</a:t>
            </a:r>
            <a:r>
              <a:rPr sz="2550" spc="7" baseline="-21241" dirty="0">
                <a:latin typeface="Calibri"/>
                <a:cs typeface="Calibri"/>
              </a:rPr>
              <a:t>ground</a:t>
            </a:r>
            <a:endParaRPr sz="2550" baseline="-2124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76200" marR="17780">
              <a:lnSpc>
                <a:spcPct val="80000"/>
              </a:lnSpc>
            </a:pPr>
            <a:r>
              <a:rPr sz="2600" spc="-5" dirty="0">
                <a:latin typeface="Calibri"/>
                <a:cs typeface="Calibri"/>
              </a:rPr>
              <a:t>Now </a:t>
            </a:r>
            <a:r>
              <a:rPr sz="2600" spc="-20" dirty="0">
                <a:latin typeface="Calibri"/>
                <a:cs typeface="Calibri"/>
              </a:rPr>
              <a:t>let’s </a:t>
            </a:r>
            <a:r>
              <a:rPr sz="2600" spc="-10" dirty="0">
                <a:latin typeface="Calibri"/>
                <a:cs typeface="Calibri"/>
              </a:rPr>
              <a:t>solve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problem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script </a:t>
            </a:r>
            <a:r>
              <a:rPr sz="2600" spc="-10" dirty="0">
                <a:latin typeface="Calibri"/>
                <a:cs typeface="Calibri"/>
              </a:rPr>
              <a:t>written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35" dirty="0">
                <a:latin typeface="Calibri"/>
                <a:cs typeface="Calibri"/>
              </a:rPr>
              <a:t>MATLAB </a:t>
            </a:r>
            <a:r>
              <a:rPr sz="2600" dirty="0">
                <a:latin typeface="Calibri"/>
                <a:cs typeface="Calibri"/>
              </a:rPr>
              <a:t>. The </a:t>
            </a:r>
            <a:r>
              <a:rPr sz="2600" spc="-5" dirty="0">
                <a:latin typeface="Calibri"/>
                <a:cs typeface="Calibri"/>
              </a:rPr>
              <a:t>Matlab script file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opened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clicking</a:t>
            </a:r>
            <a:r>
              <a:rPr sz="2600" spc="-5" dirty="0">
                <a:latin typeface="Calibri"/>
                <a:cs typeface="Calibri"/>
              </a:rPr>
              <a:t> 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B9BD4"/>
                </a:solidFill>
                <a:latin typeface="Calibri"/>
                <a:cs typeface="Calibri"/>
              </a:rPr>
              <a:t>New</a:t>
            </a:r>
            <a:r>
              <a:rPr sz="2600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B9BD4"/>
                </a:solidFill>
                <a:latin typeface="Calibri"/>
                <a:cs typeface="Calibri"/>
              </a:rPr>
              <a:t>Script</a:t>
            </a:r>
            <a:r>
              <a:rPr sz="2600" spc="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B9BD4"/>
                </a:solidFill>
                <a:latin typeface="Calibri"/>
                <a:cs typeface="Calibri"/>
              </a:rPr>
              <a:t>in the</a:t>
            </a:r>
            <a:r>
              <a:rPr sz="2600" spc="-2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B9BD4"/>
                </a:solidFill>
                <a:latin typeface="Calibri"/>
                <a:cs typeface="Calibri"/>
              </a:rPr>
              <a:t>HOME</a:t>
            </a:r>
            <a:r>
              <a:rPr sz="2600" spc="-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B9BD4"/>
                </a:solidFill>
                <a:latin typeface="Calibri"/>
                <a:cs typeface="Calibri"/>
              </a:rPr>
              <a:t>tab</a:t>
            </a:r>
            <a:r>
              <a:rPr sz="2600" spc="-15" dirty="0">
                <a:latin typeface="Calibri"/>
                <a:cs typeface="Calibri"/>
              </a:rPr>
              <a:t>;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B9BD4"/>
                </a:solidFill>
                <a:latin typeface="Calibri"/>
                <a:cs typeface="Calibri"/>
              </a:rPr>
              <a:t>Ctrl+N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You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taken</a:t>
            </a:r>
            <a:r>
              <a:rPr sz="2600" spc="-10" dirty="0">
                <a:latin typeface="Calibri"/>
                <a:cs typeface="Calibri"/>
              </a:rPr>
              <a:t> into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new </a:t>
            </a:r>
            <a:r>
              <a:rPr sz="2600" spc="-5" dirty="0">
                <a:latin typeface="Calibri"/>
                <a:cs typeface="Calibri"/>
              </a:rPr>
              <a:t>window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captioned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B9BD4"/>
                </a:solidFill>
                <a:latin typeface="Calibri"/>
                <a:cs typeface="Calibri"/>
              </a:rPr>
              <a:t>Editor–Untitled.</a:t>
            </a:r>
            <a:r>
              <a:rPr sz="2600" spc="-2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You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</a:t>
            </a:r>
            <a:r>
              <a:rPr sz="2600" spc="-20" dirty="0">
                <a:latin typeface="Calibri"/>
                <a:cs typeface="Calibri"/>
              </a:rPr>
              <a:t> like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text </a:t>
            </a:r>
            <a:r>
              <a:rPr sz="2600" spc="-5" dirty="0">
                <a:latin typeface="Calibri"/>
                <a:cs typeface="Calibri"/>
              </a:rPr>
              <a:t>file editor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number </a:t>
            </a:r>
            <a:r>
              <a:rPr sz="2600" dirty="0">
                <a:latin typeface="Calibri"/>
                <a:cs typeface="Calibri"/>
              </a:rPr>
              <a:t>'1' </a:t>
            </a:r>
            <a:r>
              <a:rPr sz="2600" spc="-10" dirty="0">
                <a:latin typeface="Calibri"/>
                <a:cs typeface="Calibri"/>
              </a:rPr>
              <a:t>written </a:t>
            </a:r>
            <a:r>
              <a:rPr sz="2600" dirty="0">
                <a:latin typeface="Calibri"/>
                <a:cs typeface="Calibri"/>
              </a:rPr>
              <a:t>on the </a:t>
            </a:r>
            <a:r>
              <a:rPr sz="2600" spc="-10" dirty="0">
                <a:latin typeface="Calibri"/>
                <a:cs typeface="Calibri"/>
              </a:rPr>
              <a:t>top left.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shows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first </a:t>
            </a:r>
            <a:r>
              <a:rPr sz="2600" dirty="0">
                <a:latin typeface="Calibri"/>
                <a:cs typeface="Calibri"/>
              </a:rPr>
              <a:t>line of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file.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Start</a:t>
            </a:r>
            <a:r>
              <a:rPr sz="2600" dirty="0">
                <a:latin typeface="Calibri"/>
                <a:cs typeface="Calibri"/>
              </a:rPr>
              <a:t> typing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</a:t>
            </a:r>
            <a:r>
              <a:rPr sz="2600" spc="-10" dirty="0">
                <a:latin typeface="Calibri"/>
                <a:cs typeface="Calibri"/>
              </a:rPr>
              <a:t> by</a:t>
            </a:r>
            <a:r>
              <a:rPr sz="2600" dirty="0">
                <a:latin typeface="Calibri"/>
                <a:cs typeface="Calibri"/>
              </a:rPr>
              <a:t> line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shown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next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slide: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2463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Swinburne University of Technology  MATLAB and Simulink - Lecture Notes # 2  Course: MEE20007 Design and Product Visualisation Project Associate Professor Ambarish Kulkarni</vt:lpstr>
      <vt:lpstr>Dealing with Polynomial Expressions:</vt:lpstr>
      <vt:lpstr>PowerPoint Presentation</vt:lpstr>
      <vt:lpstr>CANVAS Submission Exercises:</vt:lpstr>
      <vt:lpstr>PowerPoint Presentation</vt:lpstr>
      <vt:lpstr>PowerPoint Presentation</vt:lpstr>
      <vt:lpstr>Scripts</vt:lpstr>
      <vt:lpstr>PowerPoint Presentation</vt:lpstr>
      <vt:lpstr>PowerPoint Presentation</vt:lpstr>
      <vt:lpstr>PowerPoint Presentation</vt:lpstr>
      <vt:lpstr>Functions Functions are files that can accept input arguments and return output arguments.</vt:lpstr>
      <vt:lpstr>Function Examples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Haider Riza</dc:creator>
  <cp:lastModifiedBy>Krutika S</cp:lastModifiedBy>
  <cp:revision>2</cp:revision>
  <dcterms:created xsi:type="dcterms:W3CDTF">2021-03-01T00:52:23Z</dcterms:created>
  <dcterms:modified xsi:type="dcterms:W3CDTF">2023-03-01T21:37:52Z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2021-03-01T00:00:00Z</vt:filetime>
  </property>
</Properties>
</file>