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840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rabh dani" userId="9598cb6e3b7f15f4" providerId="LiveId" clId="{44926F66-9E95-42BE-B709-4B780DE1500D}"/>
    <pc:docChg chg="modSld">
      <pc:chgData name="sourabh dani" userId="9598cb6e3b7f15f4" providerId="LiveId" clId="{44926F66-9E95-42BE-B709-4B780DE1500D}" dt="2021-03-01T00:57:44.811" v="1" actId="20577"/>
      <pc:docMkLst>
        <pc:docMk/>
      </pc:docMkLst>
      <pc:sldChg chg="modSp mod">
        <pc:chgData name="sourabh dani" userId="9598cb6e3b7f15f4" providerId="LiveId" clId="{44926F66-9E95-42BE-B709-4B780DE1500D}" dt="2021-03-01T00:57:44.811" v="1" actId="20577"/>
        <pc:sldMkLst>
          <pc:docMk/>
          <pc:sldMk cId="0" sldId="256"/>
        </pc:sldMkLst>
        <pc:spChg chg="mod">
          <ac:chgData name="sourabh dani" userId="9598cb6e3b7f15f4" providerId="LiveId" clId="{44926F66-9E95-42BE-B709-4B780DE1500D}" dt="2021-03-01T00:57:44.811" v="1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sourabh dani" userId="9598cb6e3b7f15f4" providerId="LiveId" clId="{44926F66-9E95-42BE-B709-4B780DE1500D}" dt="2021-03-01T00:57:41.585" v="0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 u="heavy">
                <a:solidFill>
                  <a:srgbClr val="76923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 u="heavy">
                <a:solidFill>
                  <a:srgbClr val="76923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 u="heavy">
                <a:solidFill>
                  <a:srgbClr val="76923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9855"/>
            <a:ext cx="3992879" cy="49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 u="heavy">
                <a:solidFill>
                  <a:srgbClr val="76923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46038" y="2600070"/>
            <a:ext cx="5834380" cy="3588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0869" y="424637"/>
            <a:ext cx="7432675" cy="2400529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 indent="635" algn="ctr">
              <a:lnSpc>
                <a:spcPct val="90000"/>
              </a:lnSpc>
              <a:spcBef>
                <a:spcPts val="575"/>
              </a:spcBef>
            </a:pPr>
            <a:r>
              <a:rPr sz="4000" b="0" u="none" spc="-40" dirty="0">
                <a:solidFill>
                  <a:srgbClr val="000000"/>
                </a:solidFill>
                <a:latin typeface="Calibri Light"/>
                <a:cs typeface="Calibri Light"/>
              </a:rPr>
              <a:t>Swinburne University </a:t>
            </a:r>
            <a:r>
              <a:rPr sz="4000" b="0" u="none" spc="-15" dirty="0">
                <a:solidFill>
                  <a:srgbClr val="000000"/>
                </a:solidFill>
                <a:latin typeface="Calibri Light"/>
                <a:cs typeface="Calibri Light"/>
              </a:rPr>
              <a:t>of </a:t>
            </a:r>
            <a:r>
              <a:rPr sz="4000" b="0" u="none" spc="-70" dirty="0">
                <a:solidFill>
                  <a:srgbClr val="000000"/>
                </a:solidFill>
                <a:latin typeface="Calibri Light"/>
                <a:cs typeface="Calibri Light"/>
              </a:rPr>
              <a:t>Technology </a:t>
            </a:r>
            <a:r>
              <a:rPr sz="4000" b="0" u="none" spc="-6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000" b="0" u="none" spc="-85" dirty="0">
                <a:solidFill>
                  <a:srgbClr val="000000"/>
                </a:solidFill>
                <a:latin typeface="Calibri Light"/>
                <a:cs typeface="Calibri Light"/>
              </a:rPr>
              <a:t>MATLAB</a:t>
            </a:r>
            <a:r>
              <a:rPr sz="4000" b="0" u="none" spc="-10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000" b="0" u="none" spc="-50" dirty="0">
                <a:solidFill>
                  <a:srgbClr val="000000"/>
                </a:solidFill>
                <a:latin typeface="Calibri Light"/>
                <a:cs typeface="Calibri Light"/>
              </a:rPr>
              <a:t>Programming-</a:t>
            </a:r>
            <a:r>
              <a:rPr sz="4000" b="0" u="none" spc="-9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000" b="0" u="none" spc="-20" dirty="0">
                <a:solidFill>
                  <a:srgbClr val="000000"/>
                </a:solidFill>
                <a:latin typeface="Calibri Light"/>
                <a:cs typeface="Calibri Light"/>
              </a:rPr>
              <a:t>Lab</a:t>
            </a:r>
            <a:r>
              <a:rPr sz="4000" b="0" u="none" spc="-9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000" b="0" u="none" spc="-70" dirty="0">
                <a:solidFill>
                  <a:srgbClr val="000000"/>
                </a:solidFill>
                <a:latin typeface="Calibri Light"/>
                <a:cs typeface="Calibri Light"/>
              </a:rPr>
              <a:t>Week</a:t>
            </a:r>
            <a:r>
              <a:rPr sz="4000" b="0" u="none" spc="-10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000" b="0" u="none" spc="-5" dirty="0">
                <a:solidFill>
                  <a:srgbClr val="000000"/>
                </a:solidFill>
                <a:latin typeface="Calibri Light"/>
                <a:cs typeface="Calibri Light"/>
              </a:rPr>
              <a:t>#</a:t>
            </a:r>
            <a:r>
              <a:rPr sz="4000" b="0" u="none" spc="-6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000" b="0" u="none" spc="-5" dirty="0">
                <a:solidFill>
                  <a:srgbClr val="000000"/>
                </a:solidFill>
                <a:latin typeface="Calibri Light"/>
                <a:cs typeface="Calibri Light"/>
              </a:rPr>
              <a:t>2 </a:t>
            </a:r>
            <a:r>
              <a:rPr sz="4000" b="0" u="none" spc="-89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200" b="0" u="none" spc="-40" dirty="0">
                <a:solidFill>
                  <a:srgbClr val="000000"/>
                </a:solidFill>
                <a:latin typeface="Calibri Light"/>
                <a:cs typeface="Calibri Light"/>
              </a:rPr>
              <a:t>Course:</a:t>
            </a:r>
            <a:r>
              <a:rPr sz="3200" b="0" u="none" spc="-6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200" b="0" u="none" spc="-40" dirty="0">
                <a:solidFill>
                  <a:srgbClr val="000000"/>
                </a:solidFill>
                <a:latin typeface="Calibri Light"/>
                <a:cs typeface="Calibri Light"/>
              </a:rPr>
              <a:t>ME</a:t>
            </a:r>
            <a:r>
              <a:rPr lang="en-IN" sz="3200" b="0" u="none" spc="-40" dirty="0">
                <a:solidFill>
                  <a:srgbClr val="000000"/>
                </a:solidFill>
                <a:latin typeface="Calibri Light"/>
                <a:cs typeface="Calibri Light"/>
              </a:rPr>
              <a:t>E</a:t>
            </a:r>
            <a:r>
              <a:rPr sz="3200" b="0" u="none" spc="-40" dirty="0">
                <a:solidFill>
                  <a:srgbClr val="000000"/>
                </a:solidFill>
                <a:latin typeface="Calibri Light"/>
                <a:cs typeface="Calibri Light"/>
              </a:rPr>
              <a:t>2000</a:t>
            </a:r>
            <a:r>
              <a:rPr lang="en-IN" sz="3200" b="0" u="none" spc="-40" dirty="0">
                <a:solidFill>
                  <a:srgbClr val="000000"/>
                </a:solidFill>
                <a:latin typeface="Calibri Light"/>
                <a:cs typeface="Calibri Light"/>
              </a:rPr>
              <a:t>7</a:t>
            </a:r>
            <a:br>
              <a:rPr lang="en-IN" sz="4000" b="0" u="none" spc="-40" dirty="0">
                <a:solidFill>
                  <a:srgbClr val="000000"/>
                </a:solidFill>
                <a:latin typeface="Calibri Light"/>
                <a:cs typeface="Calibri Light"/>
              </a:rPr>
            </a:br>
            <a:r>
              <a:rPr lang="en-IN" sz="2800" b="0" u="none" spc="-40" dirty="0">
                <a:solidFill>
                  <a:srgbClr val="000000"/>
                </a:solidFill>
                <a:latin typeface="Calibri Light"/>
                <a:cs typeface="Calibri Light"/>
              </a:rPr>
              <a:t>Associate Professor Dr Ambarish Kulkarni</a:t>
            </a:r>
            <a:br>
              <a:rPr lang="en-IN" sz="2800" b="0" u="none" spc="-40" dirty="0">
                <a:solidFill>
                  <a:srgbClr val="000000"/>
                </a:solidFill>
                <a:latin typeface="Calibri Light"/>
                <a:cs typeface="Calibri Light"/>
              </a:rPr>
            </a:br>
            <a:r>
              <a:rPr lang="en-IN" sz="2400" b="0" u="none" spc="-40" dirty="0">
                <a:solidFill>
                  <a:srgbClr val="000000"/>
                </a:solidFill>
                <a:latin typeface="Calibri Light"/>
                <a:cs typeface="Calibri Light"/>
              </a:rPr>
              <a:t>9/03/2023</a:t>
            </a:r>
            <a:endParaRPr sz="40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8800" y="2895600"/>
            <a:ext cx="5938520" cy="3149580"/>
          </a:xfrm>
          <a:prstGeom prst="rect">
            <a:avLst/>
          </a:prstGeom>
        </p:spPr>
        <p:txBody>
          <a:bodyPr vert="horz" wrap="square" lIns="0" tIns="364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24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Topics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Covered: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spc="-10" dirty="0">
                <a:latin typeface="Calibri"/>
                <a:cs typeface="Calibri"/>
              </a:rPr>
              <a:t>Programming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Matlab</a:t>
            </a:r>
            <a:endParaRPr sz="2400" dirty="0">
              <a:latin typeface="Calibri"/>
              <a:cs typeface="Calibri"/>
            </a:endParaRPr>
          </a:p>
          <a:p>
            <a:pPr marL="333375" indent="-321310">
              <a:lnSpc>
                <a:spcPct val="100000"/>
              </a:lnSpc>
              <a:spcBef>
                <a:spcPts val="430"/>
              </a:spcBef>
              <a:buAutoNum type="romanLcParenBoth"/>
              <a:tabLst>
                <a:tab pos="334010" algn="l"/>
              </a:tabLst>
            </a:pPr>
            <a:r>
              <a:rPr sz="2400" spc="-10" dirty="0">
                <a:latin typeface="Calibri"/>
                <a:cs typeface="Calibri"/>
              </a:rPr>
              <a:t>Relational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Logical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Operations</a:t>
            </a:r>
            <a:endParaRPr sz="2400" dirty="0">
              <a:latin typeface="Calibri"/>
              <a:cs typeface="Calibri"/>
            </a:endParaRPr>
          </a:p>
          <a:p>
            <a:pPr marL="403225" indent="-391160">
              <a:lnSpc>
                <a:spcPct val="100000"/>
              </a:lnSpc>
              <a:spcBef>
                <a:spcPts val="420"/>
              </a:spcBef>
              <a:buAutoNum type="romanLcParenBoth"/>
              <a:tabLst>
                <a:tab pos="403860" algn="l"/>
              </a:tabLst>
            </a:pPr>
            <a:r>
              <a:rPr sz="2400" spc="-5" dirty="0">
                <a:latin typeface="Calibri"/>
                <a:cs typeface="Calibri"/>
              </a:rPr>
              <a:t>Matlab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endParaRPr sz="2400" dirty="0">
              <a:latin typeface="Calibri"/>
              <a:cs typeface="Calibri"/>
            </a:endParaRPr>
          </a:p>
          <a:p>
            <a:pPr marL="1841500" marR="3019425">
              <a:lnSpc>
                <a:spcPct val="102800"/>
              </a:lnSpc>
              <a:spcBef>
                <a:spcPts val="35"/>
              </a:spcBef>
            </a:pPr>
            <a:r>
              <a:rPr sz="1800" dirty="0">
                <a:latin typeface="Calibri"/>
                <a:cs typeface="Calibri"/>
              </a:rPr>
              <a:t>If-th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n-else  </a:t>
            </a: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loop</a:t>
            </a:r>
            <a:endParaRPr sz="1800" dirty="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75"/>
              </a:spcBef>
            </a:pPr>
            <a:r>
              <a:rPr sz="1800" spc="-15" dirty="0">
                <a:latin typeface="Calibri"/>
                <a:cs typeface="Calibri"/>
              </a:rPr>
              <a:t>Switch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5" dirty="0">
                <a:latin typeface="Calibri"/>
                <a:cs typeface="Calibri"/>
              </a:rPr>
              <a:t> case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structures</a:t>
            </a:r>
            <a:endParaRPr sz="1800" dirty="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70"/>
              </a:spcBef>
            </a:pPr>
            <a:r>
              <a:rPr sz="1800" spc="-5" dirty="0">
                <a:latin typeface="Calibri"/>
                <a:cs typeface="Calibri"/>
              </a:rPr>
              <a:t>While-break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statements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3980"/>
            <a:ext cx="31737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Examples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of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FOR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loop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in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-25" dirty="0">
                <a:latin typeface="Arial"/>
                <a:cs typeface="Arial"/>
              </a:rPr>
              <a:t>MATLAB: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564896"/>
            <a:ext cx="35782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(A)</a:t>
            </a:r>
            <a:r>
              <a:rPr sz="1500" spc="275" dirty="0">
                <a:latin typeface="Arial"/>
                <a:cs typeface="Arial"/>
              </a:rPr>
              <a:t> </a:t>
            </a:r>
            <a:r>
              <a:rPr sz="1500" spc="-30" dirty="0">
                <a:latin typeface="Arial"/>
                <a:cs typeface="Arial"/>
              </a:rPr>
              <a:t>Type</a:t>
            </a:r>
            <a:r>
              <a:rPr sz="1500" spc="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following </a:t>
            </a:r>
            <a:r>
              <a:rPr sz="1500" dirty="0">
                <a:latin typeface="Arial"/>
                <a:cs typeface="Arial"/>
              </a:rPr>
              <a:t>code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in a </a:t>
            </a:r>
            <a:r>
              <a:rPr sz="1500" dirty="0">
                <a:latin typeface="Arial"/>
                <a:cs typeface="Arial"/>
              </a:rPr>
              <a:t>script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file: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51" y="879347"/>
            <a:ext cx="5442585" cy="2882265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1187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935"/>
              </a:spcBef>
            </a:pPr>
            <a:r>
              <a:rPr sz="1500" spc="-5" dirty="0">
                <a:latin typeface="Arial"/>
                <a:cs typeface="Arial"/>
              </a:rPr>
              <a:t>N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=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  <a:p>
            <a:pPr marL="55880" marR="1556385" indent="-62865" algn="ctr">
              <a:lnSpc>
                <a:spcPct val="158700"/>
              </a:lnSpc>
              <a:spcBef>
                <a:spcPts val="60"/>
              </a:spcBef>
              <a:tabLst>
                <a:tab pos="1076325" algn="l"/>
              </a:tabLst>
            </a:pPr>
            <a:r>
              <a:rPr sz="1500" dirty="0">
                <a:solidFill>
                  <a:srgbClr val="933634"/>
                </a:solidFill>
                <a:latin typeface="Arial"/>
                <a:cs typeface="Arial"/>
              </a:rPr>
              <a:t>for</a:t>
            </a:r>
            <a:r>
              <a:rPr sz="1500" spc="-15" dirty="0">
                <a:solidFill>
                  <a:srgbClr val="933634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933634"/>
                </a:solidFill>
                <a:latin typeface="Arial"/>
                <a:cs typeface="Arial"/>
              </a:rPr>
              <a:t>R</a:t>
            </a:r>
            <a:r>
              <a:rPr sz="1500" spc="10" dirty="0">
                <a:solidFill>
                  <a:srgbClr val="93363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933634"/>
                </a:solidFill>
                <a:latin typeface="Arial"/>
                <a:cs typeface="Arial"/>
              </a:rPr>
              <a:t>=</a:t>
            </a:r>
            <a:r>
              <a:rPr sz="1500" spc="-5" dirty="0">
                <a:solidFill>
                  <a:srgbClr val="933634"/>
                </a:solidFill>
                <a:latin typeface="Arial"/>
                <a:cs typeface="Arial"/>
              </a:rPr>
              <a:t> 1:N	% R </a:t>
            </a:r>
            <a:r>
              <a:rPr sz="1500" dirty="0">
                <a:solidFill>
                  <a:srgbClr val="933634"/>
                </a:solidFill>
                <a:latin typeface="Arial"/>
                <a:cs typeface="Arial"/>
              </a:rPr>
              <a:t>represents </a:t>
            </a:r>
            <a:r>
              <a:rPr sz="1500" spc="-5" dirty="0">
                <a:solidFill>
                  <a:srgbClr val="933634"/>
                </a:solidFill>
                <a:latin typeface="Arial"/>
                <a:cs typeface="Arial"/>
              </a:rPr>
              <a:t>number </a:t>
            </a:r>
            <a:r>
              <a:rPr sz="1500" dirty="0">
                <a:solidFill>
                  <a:srgbClr val="933634"/>
                </a:solidFill>
                <a:latin typeface="Arial"/>
                <a:cs typeface="Arial"/>
              </a:rPr>
              <a:t>of </a:t>
            </a:r>
            <a:r>
              <a:rPr sz="1500" spc="-5" dirty="0">
                <a:solidFill>
                  <a:srgbClr val="933634"/>
                </a:solidFill>
                <a:latin typeface="Arial"/>
                <a:cs typeface="Arial"/>
              </a:rPr>
              <a:t>rows </a:t>
            </a:r>
            <a:r>
              <a:rPr sz="1500" dirty="0">
                <a:solidFill>
                  <a:srgbClr val="93363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B9BD4"/>
                </a:solidFill>
                <a:latin typeface="Arial"/>
                <a:cs typeface="Arial"/>
              </a:rPr>
              <a:t>for</a:t>
            </a:r>
            <a:r>
              <a:rPr sz="1500" spc="-20" dirty="0">
                <a:solidFill>
                  <a:srgbClr val="5B9BD4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5B9BD4"/>
                </a:solidFill>
                <a:latin typeface="Arial"/>
                <a:cs typeface="Arial"/>
              </a:rPr>
              <a:t>C</a:t>
            </a:r>
            <a:r>
              <a:rPr sz="1500" dirty="0">
                <a:solidFill>
                  <a:srgbClr val="5B9BD4"/>
                </a:solidFill>
                <a:latin typeface="Arial"/>
                <a:cs typeface="Arial"/>
              </a:rPr>
              <a:t> =</a:t>
            </a:r>
            <a:r>
              <a:rPr sz="1500" spc="-10" dirty="0">
                <a:solidFill>
                  <a:srgbClr val="5B9BD4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5B9BD4"/>
                </a:solidFill>
                <a:latin typeface="Arial"/>
                <a:cs typeface="Arial"/>
              </a:rPr>
              <a:t>1:N</a:t>
            </a:r>
            <a:r>
              <a:rPr sz="1500" spc="5" dirty="0">
                <a:solidFill>
                  <a:srgbClr val="5B9BD4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6FAC46"/>
                </a:solidFill>
                <a:latin typeface="Arial"/>
                <a:cs typeface="Arial"/>
              </a:rPr>
              <a:t>%</a:t>
            </a:r>
            <a:r>
              <a:rPr sz="1500" dirty="0">
                <a:solidFill>
                  <a:srgbClr val="6FAC46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6FAC46"/>
                </a:solidFill>
                <a:latin typeface="Arial"/>
                <a:cs typeface="Arial"/>
              </a:rPr>
              <a:t>C</a:t>
            </a:r>
            <a:r>
              <a:rPr sz="1500" dirty="0">
                <a:solidFill>
                  <a:srgbClr val="6FAC46"/>
                </a:solidFill>
                <a:latin typeface="Arial"/>
                <a:cs typeface="Arial"/>
              </a:rPr>
              <a:t> refers</a:t>
            </a:r>
            <a:r>
              <a:rPr sz="1500" spc="-25" dirty="0">
                <a:solidFill>
                  <a:srgbClr val="6FAC4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FAC46"/>
                </a:solidFill>
                <a:latin typeface="Arial"/>
                <a:cs typeface="Arial"/>
              </a:rPr>
              <a:t>to number</a:t>
            </a:r>
            <a:r>
              <a:rPr sz="1500" spc="-20" dirty="0">
                <a:solidFill>
                  <a:srgbClr val="6FAC4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FAC46"/>
                </a:solidFill>
                <a:latin typeface="Arial"/>
                <a:cs typeface="Arial"/>
              </a:rPr>
              <a:t>of</a:t>
            </a:r>
            <a:r>
              <a:rPr sz="1500" spc="-10" dirty="0">
                <a:solidFill>
                  <a:srgbClr val="6FAC4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FAC46"/>
                </a:solidFill>
                <a:latin typeface="Arial"/>
                <a:cs typeface="Arial"/>
              </a:rPr>
              <a:t>columns</a:t>
            </a:r>
            <a:endParaRPr sz="1500">
              <a:latin typeface="Arial"/>
              <a:cs typeface="Arial"/>
            </a:endParaRPr>
          </a:p>
          <a:p>
            <a:pPr marR="105410" algn="ctr">
              <a:lnSpc>
                <a:spcPts val="1730"/>
              </a:lnSpc>
              <a:spcBef>
                <a:spcPts val="1170"/>
              </a:spcBef>
            </a:pPr>
            <a:r>
              <a:rPr sz="1500" spc="-5" dirty="0">
                <a:latin typeface="Arial"/>
                <a:cs typeface="Arial"/>
              </a:rPr>
              <a:t>A(R,C) </a:t>
            </a:r>
            <a:r>
              <a:rPr sz="1500" dirty="0">
                <a:latin typeface="Arial"/>
                <a:cs typeface="Arial"/>
              </a:rPr>
              <a:t>=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1/(R+C-1);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% </a:t>
            </a:r>
            <a:r>
              <a:rPr sz="1500" dirty="0">
                <a:latin typeface="Arial"/>
                <a:cs typeface="Arial"/>
              </a:rPr>
              <a:t>Generating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rows </a:t>
            </a:r>
            <a:r>
              <a:rPr sz="1500" dirty="0">
                <a:latin typeface="Arial"/>
                <a:cs typeface="Arial"/>
              </a:rPr>
              <a:t>and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columns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of</a:t>
            </a:r>
            <a:endParaRPr sz="1500">
              <a:latin typeface="Arial"/>
              <a:cs typeface="Arial"/>
            </a:endParaRPr>
          </a:p>
          <a:p>
            <a:pPr marR="176530" algn="ctr">
              <a:lnSpc>
                <a:spcPts val="1730"/>
              </a:lnSpc>
            </a:pPr>
            <a:r>
              <a:rPr sz="1500" spc="-5" dirty="0">
                <a:latin typeface="Arial"/>
                <a:cs typeface="Arial"/>
              </a:rPr>
              <a:t>% ma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r</a:t>
            </a:r>
            <a:r>
              <a:rPr sz="1500" spc="-5" dirty="0">
                <a:latin typeface="Arial"/>
                <a:cs typeface="Arial"/>
              </a:rPr>
              <a:t>ix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318135">
              <a:lnSpc>
                <a:spcPct val="100000"/>
              </a:lnSpc>
            </a:pPr>
            <a:r>
              <a:rPr sz="1500" dirty="0">
                <a:solidFill>
                  <a:srgbClr val="5B9BD4"/>
                </a:solidFill>
                <a:latin typeface="Arial"/>
                <a:cs typeface="Arial"/>
              </a:rPr>
              <a:t>end</a:t>
            </a:r>
            <a:r>
              <a:rPr sz="1500" spc="400" dirty="0">
                <a:solidFill>
                  <a:srgbClr val="5B9BD4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76923B"/>
                </a:solidFill>
                <a:latin typeface="Arial"/>
                <a:cs typeface="Arial"/>
              </a:rPr>
              <a:t>%</a:t>
            </a:r>
            <a:r>
              <a:rPr sz="1500" spc="-20" dirty="0">
                <a:solidFill>
                  <a:srgbClr val="76923B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76923B"/>
                </a:solidFill>
                <a:latin typeface="Arial"/>
                <a:cs typeface="Arial"/>
              </a:rPr>
              <a:t>Inner</a:t>
            </a:r>
            <a:r>
              <a:rPr sz="1500" spc="-25" dirty="0">
                <a:solidFill>
                  <a:srgbClr val="76923B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76923B"/>
                </a:solidFill>
                <a:latin typeface="Arial"/>
                <a:cs typeface="Arial"/>
              </a:rPr>
              <a:t>loop</a:t>
            </a:r>
            <a:r>
              <a:rPr sz="1500" spc="-15" dirty="0">
                <a:solidFill>
                  <a:srgbClr val="76923B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76923B"/>
                </a:solidFill>
                <a:latin typeface="Arial"/>
                <a:cs typeface="Arial"/>
              </a:rPr>
              <a:t>ends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Arial"/>
              <a:cs typeface="Arial"/>
            </a:endParaRPr>
          </a:p>
          <a:p>
            <a:pPr marL="55880">
              <a:lnSpc>
                <a:spcPct val="100000"/>
              </a:lnSpc>
            </a:pPr>
            <a:r>
              <a:rPr sz="1500" dirty="0">
                <a:solidFill>
                  <a:srgbClr val="933634"/>
                </a:solidFill>
                <a:latin typeface="Arial"/>
                <a:cs typeface="Arial"/>
              </a:rPr>
              <a:t>end</a:t>
            </a:r>
            <a:r>
              <a:rPr sz="1500" spc="-25" dirty="0">
                <a:solidFill>
                  <a:srgbClr val="93363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933634"/>
                </a:solidFill>
                <a:latin typeface="Arial"/>
                <a:cs typeface="Arial"/>
              </a:rPr>
              <a:t>%</a:t>
            </a:r>
            <a:r>
              <a:rPr sz="1500" spc="-10" dirty="0">
                <a:solidFill>
                  <a:srgbClr val="93363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933634"/>
                </a:solidFill>
                <a:latin typeface="Arial"/>
                <a:cs typeface="Arial"/>
              </a:rPr>
              <a:t>Outer</a:t>
            </a:r>
            <a:r>
              <a:rPr sz="1500" spc="-40" dirty="0">
                <a:solidFill>
                  <a:srgbClr val="93363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933634"/>
                </a:solidFill>
                <a:latin typeface="Arial"/>
                <a:cs typeface="Arial"/>
              </a:rPr>
              <a:t>loop</a:t>
            </a:r>
            <a:r>
              <a:rPr sz="1500" spc="-20" dirty="0">
                <a:solidFill>
                  <a:srgbClr val="93363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933634"/>
                </a:solidFill>
                <a:latin typeface="Arial"/>
                <a:cs typeface="Arial"/>
              </a:rPr>
              <a:t>ends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895" y="4102989"/>
            <a:ext cx="43453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"/>
                <a:cs typeface="Arial"/>
              </a:rPr>
              <a:t>Executing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loop</a:t>
            </a:r>
            <a:r>
              <a:rPr sz="1500" spc="-5" dirty="0">
                <a:latin typeface="Arial"/>
                <a:cs typeface="Arial"/>
              </a:rPr>
              <a:t> will</a:t>
            </a:r>
            <a:r>
              <a:rPr sz="1500" spc="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give </a:t>
            </a:r>
            <a:r>
              <a:rPr sz="1500" spc="-10" dirty="0">
                <a:latin typeface="Arial"/>
                <a:cs typeface="Arial"/>
              </a:rPr>
              <a:t>you</a:t>
            </a:r>
            <a:r>
              <a:rPr sz="1500" spc="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matrix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as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follows: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689" y="4598935"/>
          <a:ext cx="2811145" cy="1160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632">
                <a:tc>
                  <a:txBody>
                    <a:bodyPr/>
                    <a:lstStyle/>
                    <a:p>
                      <a:pPr marL="31750">
                        <a:lnSpc>
                          <a:spcPts val="166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=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66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1.0000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66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0.5000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66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0.3333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9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0.5000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0.3333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0.2500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17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ts val="1720"/>
                        </a:lnSpc>
                        <a:spcBef>
                          <a:spcPts val="89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0.3333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303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720"/>
                        </a:lnSpc>
                        <a:spcBef>
                          <a:spcPts val="89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0.2500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303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720"/>
                        </a:lnSpc>
                        <a:spcBef>
                          <a:spcPts val="89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0.2000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30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039739" y="564896"/>
            <a:ext cx="9734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1" spc="-25" dirty="0">
                <a:latin typeface="Arial"/>
                <a:cs typeface="Arial"/>
              </a:rPr>
              <a:t>Your</a:t>
            </a:r>
            <a:r>
              <a:rPr sz="1500" i="1" spc="-5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tasks: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9739" y="979678"/>
            <a:ext cx="59035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1" dirty="0">
                <a:latin typeface="Arial"/>
                <a:cs typeface="Arial"/>
              </a:rPr>
              <a:t>1.</a:t>
            </a:r>
            <a:r>
              <a:rPr sz="1500" i="1" spc="-10" dirty="0">
                <a:latin typeface="Arial"/>
                <a:cs typeface="Arial"/>
              </a:rPr>
              <a:t> </a:t>
            </a:r>
            <a:r>
              <a:rPr sz="1500" i="1" spc="-5" dirty="0">
                <a:solidFill>
                  <a:srgbClr val="933634"/>
                </a:solidFill>
                <a:latin typeface="Arial"/>
                <a:cs typeface="Arial"/>
              </a:rPr>
              <a:t>Find</a:t>
            </a:r>
            <a:r>
              <a:rPr sz="1500" i="1" dirty="0">
                <a:solidFill>
                  <a:srgbClr val="933634"/>
                </a:solidFill>
                <a:latin typeface="Arial"/>
                <a:cs typeface="Arial"/>
              </a:rPr>
              <a:t> </a:t>
            </a:r>
            <a:r>
              <a:rPr sz="1500" i="1" spc="-5" dirty="0">
                <a:solidFill>
                  <a:srgbClr val="933634"/>
                </a:solidFill>
                <a:latin typeface="Arial"/>
                <a:cs typeface="Arial"/>
              </a:rPr>
              <a:t>out</a:t>
            </a:r>
            <a:r>
              <a:rPr sz="1500" i="1" spc="-20" dirty="0">
                <a:solidFill>
                  <a:srgbClr val="933634"/>
                </a:solidFill>
                <a:latin typeface="Arial"/>
                <a:cs typeface="Arial"/>
              </a:rPr>
              <a:t> </a:t>
            </a:r>
            <a:r>
              <a:rPr sz="1500" i="1" spc="-5" dirty="0">
                <a:solidFill>
                  <a:srgbClr val="933634"/>
                </a:solidFill>
                <a:latin typeface="Arial"/>
                <a:cs typeface="Arial"/>
              </a:rPr>
              <a:t>how</a:t>
            </a:r>
            <a:r>
              <a:rPr sz="1500" i="1" spc="5" dirty="0">
                <a:solidFill>
                  <a:srgbClr val="933634"/>
                </a:solidFill>
                <a:latin typeface="Arial"/>
                <a:cs typeface="Arial"/>
              </a:rPr>
              <a:t> </a:t>
            </a:r>
            <a:r>
              <a:rPr sz="1500" i="1" spc="-5" dirty="0">
                <a:solidFill>
                  <a:srgbClr val="933634"/>
                </a:solidFill>
                <a:latin typeface="Arial"/>
                <a:cs typeface="Arial"/>
              </a:rPr>
              <a:t>Rows</a:t>
            </a:r>
            <a:r>
              <a:rPr sz="1500" i="1" dirty="0">
                <a:solidFill>
                  <a:srgbClr val="933634"/>
                </a:solidFill>
                <a:latin typeface="Arial"/>
                <a:cs typeface="Arial"/>
              </a:rPr>
              <a:t> (R)</a:t>
            </a:r>
            <a:r>
              <a:rPr sz="1500" i="1" spc="-5" dirty="0">
                <a:solidFill>
                  <a:srgbClr val="933634"/>
                </a:solidFill>
                <a:latin typeface="Arial"/>
                <a:cs typeface="Arial"/>
              </a:rPr>
              <a:t> and</a:t>
            </a:r>
            <a:r>
              <a:rPr sz="1500" i="1" dirty="0">
                <a:solidFill>
                  <a:srgbClr val="933634"/>
                </a:solidFill>
                <a:latin typeface="Arial"/>
                <a:cs typeface="Arial"/>
              </a:rPr>
              <a:t> columns</a:t>
            </a:r>
            <a:r>
              <a:rPr sz="1500" i="1" spc="-20" dirty="0">
                <a:solidFill>
                  <a:srgbClr val="933634"/>
                </a:solidFill>
                <a:latin typeface="Arial"/>
                <a:cs typeface="Arial"/>
              </a:rPr>
              <a:t> </a:t>
            </a:r>
            <a:r>
              <a:rPr sz="1500" i="1" spc="-5" dirty="0">
                <a:solidFill>
                  <a:srgbClr val="933634"/>
                </a:solidFill>
                <a:latin typeface="Arial"/>
                <a:cs typeface="Arial"/>
              </a:rPr>
              <a:t>(C)</a:t>
            </a:r>
            <a:r>
              <a:rPr sz="1500" i="1" dirty="0">
                <a:solidFill>
                  <a:srgbClr val="933634"/>
                </a:solidFill>
                <a:latin typeface="Arial"/>
                <a:cs typeface="Arial"/>
              </a:rPr>
              <a:t> of</a:t>
            </a:r>
            <a:r>
              <a:rPr sz="1500" i="1" spc="-10" dirty="0">
                <a:solidFill>
                  <a:srgbClr val="933634"/>
                </a:solidFill>
                <a:latin typeface="Arial"/>
                <a:cs typeface="Arial"/>
              </a:rPr>
              <a:t> </a:t>
            </a:r>
            <a:r>
              <a:rPr sz="1500" i="1" dirty="0">
                <a:solidFill>
                  <a:srgbClr val="933634"/>
                </a:solidFill>
                <a:latin typeface="Arial"/>
                <a:cs typeface="Arial"/>
              </a:rPr>
              <a:t>matrix</a:t>
            </a:r>
            <a:r>
              <a:rPr sz="1500" i="1" spc="-10" dirty="0">
                <a:solidFill>
                  <a:srgbClr val="933634"/>
                </a:solidFill>
                <a:latin typeface="Arial"/>
                <a:cs typeface="Arial"/>
              </a:rPr>
              <a:t> </a:t>
            </a:r>
            <a:r>
              <a:rPr sz="1500" i="1" dirty="0">
                <a:solidFill>
                  <a:srgbClr val="933634"/>
                </a:solidFill>
                <a:latin typeface="Arial"/>
                <a:cs typeface="Arial"/>
              </a:rPr>
              <a:t>'A'</a:t>
            </a:r>
            <a:r>
              <a:rPr sz="1500" i="1" spc="-15" dirty="0">
                <a:solidFill>
                  <a:srgbClr val="933634"/>
                </a:solidFill>
                <a:latin typeface="Arial"/>
                <a:cs typeface="Arial"/>
              </a:rPr>
              <a:t> </a:t>
            </a:r>
            <a:r>
              <a:rPr sz="1500" i="1" spc="-5" dirty="0">
                <a:solidFill>
                  <a:srgbClr val="933634"/>
                </a:solidFill>
                <a:latin typeface="Arial"/>
                <a:cs typeface="Arial"/>
              </a:rPr>
              <a:t>are</a:t>
            </a:r>
            <a:r>
              <a:rPr sz="1500" i="1" spc="5" dirty="0">
                <a:solidFill>
                  <a:srgbClr val="933634"/>
                </a:solidFill>
                <a:latin typeface="Arial"/>
                <a:cs typeface="Arial"/>
              </a:rPr>
              <a:t> </a:t>
            </a:r>
            <a:r>
              <a:rPr sz="1500" i="1" dirty="0">
                <a:solidFill>
                  <a:srgbClr val="933634"/>
                </a:solidFill>
                <a:latin typeface="Arial"/>
                <a:cs typeface="Arial"/>
              </a:rPr>
              <a:t>generated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39739" y="1406397"/>
            <a:ext cx="5678170" cy="47053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700"/>
              </a:lnSpc>
              <a:spcBef>
                <a:spcPts val="240"/>
              </a:spcBef>
            </a:pPr>
            <a:r>
              <a:rPr sz="1500" i="1" dirty="0">
                <a:latin typeface="Arial"/>
                <a:cs typeface="Arial"/>
              </a:rPr>
              <a:t>2.</a:t>
            </a:r>
            <a:r>
              <a:rPr sz="1500" i="1" spc="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How inner loop </a:t>
            </a:r>
            <a:r>
              <a:rPr sz="1500" i="1" spc="-5" dirty="0">
                <a:latin typeface="Arial"/>
                <a:cs typeface="Arial"/>
              </a:rPr>
              <a:t>is </a:t>
            </a:r>
            <a:r>
              <a:rPr sz="1500" i="1" dirty="0">
                <a:latin typeface="Arial"/>
                <a:cs typeface="Arial"/>
              </a:rPr>
              <a:t>executed within outer loop. </a:t>
            </a:r>
            <a:r>
              <a:rPr sz="1500" i="1" spc="-40" dirty="0">
                <a:latin typeface="Arial"/>
                <a:cs typeface="Arial"/>
              </a:rPr>
              <a:t>Try </a:t>
            </a:r>
            <a:r>
              <a:rPr sz="1500" i="1" dirty="0">
                <a:latin typeface="Arial"/>
                <a:cs typeface="Arial"/>
              </a:rPr>
              <a:t>to make </a:t>
            </a:r>
            <a:r>
              <a:rPr sz="1500" i="1" spc="-5" dirty="0">
                <a:latin typeface="Arial"/>
                <a:cs typeface="Arial"/>
              </a:rPr>
              <a:t>a </a:t>
            </a:r>
            <a:r>
              <a:rPr sz="1500" i="1" dirty="0">
                <a:latin typeface="Arial"/>
                <a:cs typeface="Arial"/>
              </a:rPr>
              <a:t>flow </a:t>
            </a:r>
            <a:r>
              <a:rPr sz="1500" i="1" spc="-40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chart.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39739" y="2089530"/>
            <a:ext cx="5987415" cy="193421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algn="just">
              <a:lnSpc>
                <a:spcPct val="95000"/>
              </a:lnSpc>
              <a:spcBef>
                <a:spcPts val="190"/>
              </a:spcBef>
            </a:pPr>
            <a:r>
              <a:rPr sz="1500" b="1" dirty="0">
                <a:latin typeface="Calibri"/>
                <a:cs typeface="Calibri"/>
              </a:rPr>
              <a:t>(B)</a:t>
            </a:r>
            <a:r>
              <a:rPr sz="1500" b="1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Arial"/>
                <a:cs typeface="Arial"/>
              </a:rPr>
              <a:t>The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expression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in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"for"</a:t>
            </a:r>
            <a:r>
              <a:rPr sz="1500" dirty="0">
                <a:latin typeface="Arial"/>
                <a:cs typeface="Arial"/>
              </a:rPr>
              <a:t> loop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can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have</a:t>
            </a:r>
            <a:r>
              <a:rPr sz="1500" spc="-5" dirty="0">
                <a:latin typeface="Arial"/>
                <a:cs typeface="Arial"/>
              </a:rPr>
              <a:t> Step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increments</a:t>
            </a:r>
            <a:r>
              <a:rPr sz="1500" dirty="0">
                <a:latin typeface="Arial"/>
                <a:cs typeface="Arial"/>
              </a:rPr>
              <a:t> or 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decrements to </a:t>
            </a:r>
            <a:r>
              <a:rPr sz="1500" spc="-5" dirty="0">
                <a:latin typeface="Arial"/>
                <a:cs typeface="Arial"/>
              </a:rPr>
              <a:t>give more control over </a:t>
            </a:r>
            <a:r>
              <a:rPr sz="1500" dirty="0">
                <a:latin typeface="Arial"/>
                <a:cs typeface="Arial"/>
              </a:rPr>
              <a:t>the </a:t>
            </a:r>
            <a:r>
              <a:rPr sz="1500" spc="-5" dirty="0">
                <a:latin typeface="Arial"/>
                <a:cs typeface="Arial"/>
              </a:rPr>
              <a:t>use of variable defined in </a:t>
            </a:r>
            <a:r>
              <a:rPr sz="1500" dirty="0">
                <a:latin typeface="Arial"/>
                <a:cs typeface="Arial"/>
              </a:rPr>
              <a:t>the </a:t>
            </a:r>
            <a:r>
              <a:rPr sz="1500" spc="-40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expression.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For example</a:t>
            </a:r>
            <a:r>
              <a:rPr sz="1500" spc="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type</a:t>
            </a:r>
            <a:r>
              <a:rPr sz="1500" spc="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these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lines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Command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Window: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ts val="1620"/>
              </a:lnSpc>
              <a:spcBef>
                <a:spcPts val="1280"/>
              </a:spcBef>
              <a:tabLst>
                <a:tab pos="1888489" algn="l"/>
              </a:tabLst>
            </a:pPr>
            <a:r>
              <a:rPr sz="1500" dirty="0">
                <a:latin typeface="Arial"/>
                <a:cs typeface="Arial"/>
              </a:rPr>
              <a:t>&gt;&gt;</a:t>
            </a:r>
            <a:r>
              <a:rPr sz="1500" spc="4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for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s=1.0:-0.25:0	</a:t>
            </a:r>
            <a:r>
              <a:rPr sz="1500" spc="-5" dirty="0">
                <a:solidFill>
                  <a:srgbClr val="76923B"/>
                </a:solidFill>
                <a:latin typeface="Arial"/>
                <a:cs typeface="Arial"/>
              </a:rPr>
              <a:t>%</a:t>
            </a:r>
            <a:r>
              <a:rPr sz="1500" dirty="0">
                <a:solidFill>
                  <a:srgbClr val="76923B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76923B"/>
                </a:solidFill>
                <a:latin typeface="Arial"/>
                <a:cs typeface="Arial"/>
              </a:rPr>
              <a:t>a</a:t>
            </a:r>
            <a:r>
              <a:rPr sz="1500" spc="-10" dirty="0">
                <a:solidFill>
                  <a:srgbClr val="76923B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76923B"/>
                </a:solidFill>
                <a:latin typeface="Arial"/>
                <a:cs typeface="Arial"/>
              </a:rPr>
              <a:t>negative </a:t>
            </a:r>
            <a:r>
              <a:rPr sz="1500" dirty="0">
                <a:solidFill>
                  <a:srgbClr val="76923B"/>
                </a:solidFill>
                <a:latin typeface="Arial"/>
                <a:cs typeface="Arial"/>
              </a:rPr>
              <a:t>step</a:t>
            </a:r>
            <a:r>
              <a:rPr sz="1500" spc="-35" dirty="0">
                <a:solidFill>
                  <a:srgbClr val="76923B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76923B"/>
                </a:solidFill>
                <a:latin typeface="Arial"/>
                <a:cs typeface="Arial"/>
              </a:rPr>
              <a:t>with</a:t>
            </a:r>
            <a:r>
              <a:rPr sz="1500" spc="15" dirty="0">
                <a:solidFill>
                  <a:srgbClr val="76923B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76923B"/>
                </a:solidFill>
                <a:latin typeface="Arial"/>
                <a:cs typeface="Arial"/>
              </a:rPr>
              <a:t>decrement</a:t>
            </a:r>
            <a:r>
              <a:rPr sz="1500" spc="-35" dirty="0">
                <a:solidFill>
                  <a:srgbClr val="76923B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76923B"/>
                </a:solidFill>
                <a:latin typeface="Arial"/>
                <a:cs typeface="Arial"/>
              </a:rPr>
              <a:t>of</a:t>
            </a:r>
            <a:r>
              <a:rPr sz="1500" spc="-25" dirty="0">
                <a:solidFill>
                  <a:srgbClr val="76923B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76923B"/>
                </a:solidFill>
                <a:latin typeface="Arial"/>
                <a:cs typeface="Arial"/>
              </a:rPr>
              <a:t>0.25</a:t>
            </a:r>
            <a:r>
              <a:rPr sz="1500" spc="-25" dirty="0">
                <a:solidFill>
                  <a:srgbClr val="76923B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76923B"/>
                </a:solidFill>
                <a:latin typeface="Arial"/>
                <a:cs typeface="Arial"/>
              </a:rPr>
              <a:t>with</a:t>
            </a:r>
            <a:endParaRPr sz="1500">
              <a:latin typeface="Arial"/>
              <a:cs typeface="Arial"/>
            </a:endParaRPr>
          </a:p>
          <a:p>
            <a:pPr marL="1841500">
              <a:lnSpc>
                <a:spcPts val="1620"/>
              </a:lnSpc>
            </a:pPr>
            <a:r>
              <a:rPr sz="1500" dirty="0">
                <a:solidFill>
                  <a:srgbClr val="76923B"/>
                </a:solidFill>
                <a:latin typeface="Arial"/>
                <a:cs typeface="Arial"/>
              </a:rPr>
              <a:t>%</a:t>
            </a:r>
            <a:r>
              <a:rPr sz="1500" spc="-15" dirty="0">
                <a:solidFill>
                  <a:srgbClr val="76923B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76923B"/>
                </a:solidFill>
                <a:latin typeface="Arial"/>
                <a:cs typeface="Arial"/>
              </a:rPr>
              <a:t>every</a:t>
            </a:r>
            <a:r>
              <a:rPr sz="1500" spc="-20" dirty="0">
                <a:solidFill>
                  <a:srgbClr val="76923B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76923B"/>
                </a:solidFill>
                <a:latin typeface="Arial"/>
                <a:cs typeface="Arial"/>
              </a:rPr>
              <a:t>repetition</a:t>
            </a:r>
            <a:endParaRPr sz="1500">
              <a:latin typeface="Arial"/>
              <a:cs typeface="Arial"/>
            </a:endParaRPr>
          </a:p>
          <a:p>
            <a:pPr marL="328295" marR="4885055" indent="208279">
              <a:lnSpc>
                <a:spcPts val="2660"/>
              </a:lnSpc>
              <a:spcBef>
                <a:spcPts val="65"/>
              </a:spcBef>
            </a:pPr>
            <a:r>
              <a:rPr sz="1500" spc="-5" dirty="0">
                <a:latin typeface="Arial"/>
                <a:cs typeface="Arial"/>
              </a:rPr>
              <a:t>a=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s^2 </a:t>
            </a:r>
            <a:r>
              <a:rPr sz="1500" spc="-40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end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39739" y="4335369"/>
            <a:ext cx="5835015" cy="1026794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Arial"/>
                <a:cs typeface="Arial"/>
              </a:rPr>
              <a:t>Upon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execution of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these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lines,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few values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will</a:t>
            </a:r>
            <a:r>
              <a:rPr sz="1500" spc="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be displayed.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Find out:</a:t>
            </a:r>
            <a:endParaRPr sz="15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819"/>
              </a:spcBef>
              <a:buAutoNum type="romanLcParenBoth"/>
              <a:tabLst>
                <a:tab pos="527685" algn="l"/>
                <a:tab pos="528320" algn="l"/>
              </a:tabLst>
            </a:pPr>
            <a:r>
              <a:rPr sz="1500" spc="-5" dirty="0">
                <a:latin typeface="Calibri"/>
                <a:cs typeface="Calibri"/>
              </a:rPr>
              <a:t>How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many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values</a:t>
            </a:r>
            <a:r>
              <a:rPr sz="1500" spc="-15" dirty="0">
                <a:latin typeface="Calibri"/>
                <a:cs typeface="Calibri"/>
              </a:rPr>
              <a:t> were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printed</a:t>
            </a:r>
            <a:endParaRPr sz="15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840"/>
              </a:spcBef>
              <a:buAutoNum type="romanLcParenBoth"/>
              <a:tabLst>
                <a:tab pos="527685" algn="l"/>
                <a:tab pos="528320" algn="l"/>
              </a:tabLst>
            </a:pPr>
            <a:r>
              <a:rPr sz="1500" spc="-5" dirty="0">
                <a:latin typeface="Calibri"/>
                <a:cs typeface="Calibri"/>
              </a:rPr>
              <a:t>What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 the </a:t>
            </a:r>
            <a:r>
              <a:rPr sz="1500" spc="-10" dirty="0">
                <a:latin typeface="Calibri"/>
                <a:cs typeface="Calibri"/>
              </a:rPr>
              <a:t>difference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between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successive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values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&amp;</a:t>
            </a:r>
            <a:r>
              <a:rPr sz="1500" spc="-10" dirty="0">
                <a:latin typeface="Calibri"/>
                <a:cs typeface="Calibri"/>
              </a:rPr>
              <a:t> why?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977" y="10160"/>
            <a:ext cx="4626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While</a:t>
            </a:r>
            <a:r>
              <a:rPr sz="2000" u="heavy" spc="-3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Loop</a:t>
            </a:r>
            <a:r>
              <a:rPr sz="2000" u="heavy" spc="-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–</a:t>
            </a:r>
            <a:r>
              <a:rPr sz="2000" u="heavy" spc="-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condition-based</a:t>
            </a:r>
            <a:r>
              <a:rPr sz="2000" u="heavy" spc="-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looping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977" y="492607"/>
            <a:ext cx="5742940" cy="201739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700" spc="5" dirty="0">
                <a:latin typeface="Arial"/>
                <a:cs typeface="Arial"/>
              </a:rPr>
              <a:t>The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general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form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of </a:t>
            </a:r>
            <a:r>
              <a:rPr sz="1700" spc="-5" dirty="0">
                <a:latin typeface="Arial"/>
                <a:cs typeface="Arial"/>
              </a:rPr>
              <a:t>the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while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loops </a:t>
            </a:r>
            <a:r>
              <a:rPr sz="1700" spc="-5" dirty="0">
                <a:latin typeface="Arial"/>
                <a:cs typeface="Arial"/>
              </a:rPr>
              <a:t>are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735"/>
              </a:lnSpc>
              <a:spcBef>
                <a:spcPts val="470"/>
              </a:spcBef>
              <a:tabLst>
                <a:tab pos="774065" algn="l"/>
              </a:tabLst>
            </a:pPr>
            <a:r>
              <a:rPr sz="1700" b="1" dirty="0">
                <a:solidFill>
                  <a:srgbClr val="993366"/>
                </a:solidFill>
                <a:latin typeface="Times New Roman"/>
                <a:cs typeface="Times New Roman"/>
              </a:rPr>
              <a:t>while	</a:t>
            </a:r>
            <a:r>
              <a:rPr sz="1700" b="1" spc="-5" dirty="0">
                <a:solidFill>
                  <a:srgbClr val="4F6128"/>
                </a:solidFill>
                <a:latin typeface="Times New Roman"/>
                <a:cs typeface="Times New Roman"/>
              </a:rPr>
              <a:t>condition</a:t>
            </a:r>
            <a:r>
              <a:rPr sz="1700" b="1" spc="-5" dirty="0">
                <a:latin typeface="Times New Roman"/>
                <a:cs typeface="Times New Roman"/>
              </a:rPr>
              <a:t>/</a:t>
            </a:r>
            <a:r>
              <a:rPr sz="1700" b="1" spc="-5" dirty="0">
                <a:solidFill>
                  <a:srgbClr val="009900"/>
                </a:solidFill>
                <a:latin typeface="Times New Roman"/>
                <a:cs typeface="Times New Roman"/>
              </a:rPr>
              <a:t>expression</a:t>
            </a:r>
            <a:endParaRPr sz="1700">
              <a:latin typeface="Times New Roman"/>
              <a:cs typeface="Times New Roman"/>
            </a:endParaRPr>
          </a:p>
          <a:p>
            <a:pPr marL="445134">
              <a:lnSpc>
                <a:spcPts val="1430"/>
              </a:lnSpc>
            </a:pPr>
            <a:r>
              <a:rPr sz="1700" b="1" dirty="0">
                <a:latin typeface="Times New Roman"/>
                <a:cs typeface="Times New Roman"/>
              </a:rPr>
              <a:t>commands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1735"/>
              </a:lnSpc>
            </a:pPr>
            <a:r>
              <a:rPr sz="1700" b="1" dirty="0">
                <a:solidFill>
                  <a:srgbClr val="993366"/>
                </a:solidFill>
                <a:latin typeface="Times New Roman"/>
                <a:cs typeface="Times New Roman"/>
              </a:rPr>
              <a:t>end</a:t>
            </a: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330"/>
              </a:spcBef>
            </a:pPr>
            <a:r>
              <a:rPr sz="1700" b="1" spc="-5" dirty="0">
                <a:solidFill>
                  <a:srgbClr val="330033"/>
                </a:solidFill>
                <a:latin typeface="Times New Roman"/>
                <a:cs typeface="Times New Roman"/>
              </a:rPr>
              <a:t>E</a:t>
            </a:r>
            <a:r>
              <a:rPr sz="1800" b="1" spc="-5" dirty="0">
                <a:solidFill>
                  <a:srgbClr val="330033"/>
                </a:solidFill>
                <a:latin typeface="Calibri"/>
                <a:cs typeface="Calibri"/>
              </a:rPr>
              <a:t>xamples: </a:t>
            </a:r>
            <a:r>
              <a:rPr sz="1800" b="1" dirty="0">
                <a:solidFill>
                  <a:srgbClr val="330033"/>
                </a:solidFill>
                <a:latin typeface="Calibri"/>
                <a:cs typeface="Calibri"/>
              </a:rPr>
              <a:t>(A) In the </a:t>
            </a:r>
            <a:r>
              <a:rPr sz="1800" b="1" spc="-10" dirty="0">
                <a:solidFill>
                  <a:srgbClr val="330033"/>
                </a:solidFill>
                <a:latin typeface="Calibri"/>
                <a:cs typeface="Calibri"/>
              </a:rPr>
              <a:t>example </a:t>
            </a:r>
            <a:r>
              <a:rPr sz="1800" b="1" spc="-30" dirty="0">
                <a:solidFill>
                  <a:srgbClr val="330033"/>
                </a:solidFill>
                <a:latin typeface="Calibri"/>
                <a:cs typeface="Calibri"/>
              </a:rPr>
              <a:t>below, </a:t>
            </a:r>
            <a:r>
              <a:rPr sz="1800" b="1" dirty="0">
                <a:solidFill>
                  <a:srgbClr val="330033"/>
                </a:solidFill>
                <a:latin typeface="Calibri"/>
                <a:cs typeface="Calibri"/>
              </a:rPr>
              <a:t>the </a:t>
            </a:r>
            <a:r>
              <a:rPr sz="1800" b="1" spc="-15" dirty="0">
                <a:solidFill>
                  <a:srgbClr val="330033"/>
                </a:solidFill>
                <a:latin typeface="Calibri"/>
                <a:cs typeface="Calibri"/>
              </a:rPr>
              <a:t>statements </a:t>
            </a:r>
            <a:r>
              <a:rPr sz="1800" b="1" spc="-5" dirty="0">
                <a:solidFill>
                  <a:srgbClr val="330033"/>
                </a:solidFill>
                <a:latin typeface="Calibri"/>
                <a:cs typeface="Calibri"/>
              </a:rPr>
              <a:t>within </a:t>
            </a:r>
            <a:r>
              <a:rPr sz="1800" b="1" dirty="0">
                <a:solidFill>
                  <a:srgbClr val="3300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0033"/>
                </a:solidFill>
                <a:latin typeface="Calibri"/>
                <a:cs typeface="Calibri"/>
              </a:rPr>
              <a:t>"while</a:t>
            </a:r>
            <a:r>
              <a:rPr sz="1800" b="1" spc="-10" dirty="0">
                <a:solidFill>
                  <a:srgbClr val="3300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0033"/>
                </a:solidFill>
                <a:latin typeface="Calibri"/>
                <a:cs typeface="Calibri"/>
              </a:rPr>
              <a:t>–</a:t>
            </a:r>
            <a:r>
              <a:rPr sz="1800" b="1" spc="-20" dirty="0">
                <a:solidFill>
                  <a:srgbClr val="3300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0033"/>
                </a:solidFill>
                <a:latin typeface="Calibri"/>
                <a:cs typeface="Calibri"/>
              </a:rPr>
              <a:t>end"</a:t>
            </a:r>
            <a:r>
              <a:rPr sz="1800" b="1" spc="-35" dirty="0">
                <a:solidFill>
                  <a:srgbClr val="3300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0033"/>
                </a:solidFill>
                <a:latin typeface="Calibri"/>
                <a:cs typeface="Calibri"/>
              </a:rPr>
              <a:t>loop</a:t>
            </a:r>
            <a:r>
              <a:rPr sz="1800" b="1" spc="-20" dirty="0">
                <a:solidFill>
                  <a:srgbClr val="3300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0033"/>
                </a:solidFill>
                <a:latin typeface="Calibri"/>
                <a:cs typeface="Calibri"/>
              </a:rPr>
              <a:t>will</a:t>
            </a:r>
            <a:r>
              <a:rPr sz="1800" b="1" spc="-25" dirty="0">
                <a:solidFill>
                  <a:srgbClr val="3300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0033"/>
                </a:solidFill>
                <a:latin typeface="Calibri"/>
                <a:cs typeface="Calibri"/>
              </a:rPr>
              <a:t>be</a:t>
            </a:r>
            <a:r>
              <a:rPr sz="1800" b="1" spc="-10" dirty="0">
                <a:solidFill>
                  <a:srgbClr val="330033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330033"/>
                </a:solidFill>
                <a:latin typeface="Calibri"/>
                <a:cs typeface="Calibri"/>
              </a:rPr>
              <a:t>executed</a:t>
            </a:r>
            <a:r>
              <a:rPr sz="1800" b="1" spc="-35" dirty="0">
                <a:solidFill>
                  <a:srgbClr val="3300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0033"/>
                </a:solidFill>
                <a:latin typeface="Calibri"/>
                <a:cs typeface="Calibri"/>
              </a:rPr>
              <a:t>without</a:t>
            </a:r>
            <a:r>
              <a:rPr sz="1800" b="1" spc="-35" dirty="0">
                <a:solidFill>
                  <a:srgbClr val="330033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330033"/>
                </a:solidFill>
                <a:latin typeface="Calibri"/>
                <a:cs typeface="Calibri"/>
              </a:rPr>
              <a:t>break</a:t>
            </a:r>
            <a:r>
              <a:rPr sz="1800" b="1" spc="-15" dirty="0">
                <a:solidFill>
                  <a:srgbClr val="3300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0033"/>
                </a:solidFill>
                <a:latin typeface="Calibri"/>
                <a:cs typeface="Calibri"/>
              </a:rPr>
              <a:t>as long</a:t>
            </a:r>
            <a:r>
              <a:rPr sz="1800" b="1" spc="-25" dirty="0">
                <a:solidFill>
                  <a:srgbClr val="3300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0033"/>
                </a:solidFill>
                <a:latin typeface="Calibri"/>
                <a:cs typeface="Calibri"/>
              </a:rPr>
              <a:t>as </a:t>
            </a:r>
            <a:r>
              <a:rPr sz="1800" b="1" spc="-395" dirty="0">
                <a:solidFill>
                  <a:srgbClr val="3300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0033"/>
                </a:solidFill>
                <a:latin typeface="Calibri"/>
                <a:cs typeface="Calibri"/>
              </a:rPr>
              <a:t>the</a:t>
            </a:r>
            <a:r>
              <a:rPr sz="1800" b="1" spc="-10" dirty="0">
                <a:solidFill>
                  <a:srgbClr val="3300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0033"/>
                </a:solidFill>
                <a:latin typeface="Calibri"/>
                <a:cs typeface="Calibri"/>
              </a:rPr>
              <a:t>value</a:t>
            </a:r>
            <a:r>
              <a:rPr sz="1800" b="1" spc="-30" dirty="0">
                <a:solidFill>
                  <a:srgbClr val="3300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0033"/>
                </a:solidFill>
                <a:latin typeface="Calibri"/>
                <a:cs typeface="Calibri"/>
              </a:rPr>
              <a:t>of</a:t>
            </a:r>
            <a:r>
              <a:rPr sz="1800" b="1" spc="10" dirty="0">
                <a:solidFill>
                  <a:srgbClr val="3300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0033"/>
                </a:solidFill>
                <a:latin typeface="Calibri"/>
                <a:cs typeface="Calibri"/>
              </a:rPr>
              <a:t>variable</a:t>
            </a:r>
            <a:r>
              <a:rPr sz="1800" b="1" spc="-35" dirty="0">
                <a:solidFill>
                  <a:srgbClr val="33003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30033"/>
                </a:solidFill>
                <a:latin typeface="Calibri"/>
                <a:cs typeface="Calibri"/>
              </a:rPr>
              <a:t>'count‘</a:t>
            </a:r>
            <a:r>
              <a:rPr sz="1800" b="1" spc="-35" dirty="0">
                <a:solidFill>
                  <a:srgbClr val="3300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0033"/>
                </a:solidFill>
                <a:latin typeface="Calibri"/>
                <a:cs typeface="Calibri"/>
              </a:rPr>
              <a:t>is</a:t>
            </a:r>
            <a:r>
              <a:rPr sz="1800" b="1" spc="-10" dirty="0">
                <a:solidFill>
                  <a:srgbClr val="3300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0033"/>
                </a:solidFill>
                <a:latin typeface="Calibri"/>
                <a:cs typeface="Calibri"/>
              </a:rPr>
              <a:t>less</a:t>
            </a:r>
            <a:r>
              <a:rPr sz="1800" b="1" spc="-25" dirty="0">
                <a:solidFill>
                  <a:srgbClr val="3300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0033"/>
                </a:solidFill>
                <a:latin typeface="Calibri"/>
                <a:cs typeface="Calibri"/>
              </a:rPr>
              <a:t>than</a:t>
            </a:r>
            <a:r>
              <a:rPr sz="1800" b="1" spc="-5" dirty="0">
                <a:solidFill>
                  <a:srgbClr val="33003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0033"/>
                </a:solidFill>
                <a:latin typeface="Calibri"/>
                <a:cs typeface="Calibri"/>
              </a:rPr>
              <a:t>10.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2665476"/>
            <a:ext cx="5933440" cy="3080385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163195">
              <a:lnSpc>
                <a:spcPts val="1985"/>
              </a:lnSpc>
              <a:spcBef>
                <a:spcPts val="10"/>
              </a:spcBef>
            </a:pPr>
            <a:r>
              <a:rPr sz="1700" spc="-5" dirty="0">
                <a:latin typeface="Calibri"/>
                <a:cs typeface="Calibri"/>
              </a:rPr>
              <a:t>count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 1; num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2;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6FAC46"/>
                </a:solidFill>
                <a:latin typeface="Calibri"/>
                <a:cs typeface="Calibri"/>
              </a:rPr>
              <a:t>%</a:t>
            </a:r>
            <a:r>
              <a:rPr sz="1700" b="1" spc="-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6FAC46"/>
                </a:solidFill>
                <a:latin typeface="Calibri"/>
                <a:cs typeface="Calibri"/>
              </a:rPr>
              <a:t>initializing</a:t>
            </a:r>
            <a:r>
              <a:rPr sz="1700" b="1" spc="-4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6FAC46"/>
                </a:solidFill>
                <a:latin typeface="Calibri"/>
                <a:cs typeface="Calibri"/>
              </a:rPr>
              <a:t>the</a:t>
            </a:r>
            <a:r>
              <a:rPr sz="1700" b="1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6FAC46"/>
                </a:solidFill>
                <a:latin typeface="Calibri"/>
                <a:cs typeface="Calibri"/>
              </a:rPr>
              <a:t>variables</a:t>
            </a:r>
            <a:endParaRPr sz="1700">
              <a:latin typeface="Calibri"/>
              <a:cs typeface="Calibri"/>
            </a:endParaRPr>
          </a:p>
          <a:p>
            <a:pPr marL="212090" marR="996950" indent="-48895">
              <a:lnSpc>
                <a:spcPts val="1939"/>
              </a:lnSpc>
              <a:spcBef>
                <a:spcPts val="90"/>
              </a:spcBef>
              <a:tabLst>
                <a:tab pos="2005330" algn="l"/>
              </a:tabLst>
            </a:pPr>
            <a:r>
              <a:rPr sz="1700" dirty="0">
                <a:solidFill>
                  <a:srgbClr val="365F91"/>
                </a:solidFill>
                <a:latin typeface="Calibri"/>
                <a:cs typeface="Calibri"/>
              </a:rPr>
              <a:t>while </a:t>
            </a:r>
            <a:r>
              <a:rPr sz="1700" spc="-10" dirty="0">
                <a:solidFill>
                  <a:srgbClr val="365F91"/>
                </a:solidFill>
                <a:latin typeface="Calibri"/>
                <a:cs typeface="Calibri"/>
              </a:rPr>
              <a:t>count</a:t>
            </a:r>
            <a:r>
              <a:rPr sz="1700" dirty="0">
                <a:solidFill>
                  <a:srgbClr val="365F91"/>
                </a:solidFill>
                <a:latin typeface="Calibri"/>
                <a:cs typeface="Calibri"/>
              </a:rPr>
              <a:t> &lt;</a:t>
            </a:r>
            <a:r>
              <a:rPr sz="1700" spc="-5" dirty="0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6FAC46"/>
                </a:solidFill>
                <a:latin typeface="Calibri"/>
                <a:cs typeface="Calibri"/>
              </a:rPr>
              <a:t>10	%</a:t>
            </a:r>
            <a:r>
              <a:rPr sz="1700" spc="-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6FAC46"/>
                </a:solidFill>
                <a:latin typeface="Calibri"/>
                <a:cs typeface="Calibri"/>
              </a:rPr>
              <a:t>The</a:t>
            </a:r>
            <a:r>
              <a:rPr sz="1700" spc="-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6FAC46"/>
                </a:solidFill>
                <a:latin typeface="Calibri"/>
                <a:cs typeface="Calibri"/>
              </a:rPr>
              <a:t>commands</a:t>
            </a:r>
            <a:r>
              <a:rPr sz="1700" spc="-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6FAC46"/>
                </a:solidFill>
                <a:latin typeface="Calibri"/>
                <a:cs typeface="Calibri"/>
              </a:rPr>
              <a:t>within</a:t>
            </a:r>
            <a:r>
              <a:rPr sz="1700" spc="-5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6FAC46"/>
                </a:solidFill>
                <a:latin typeface="Calibri"/>
                <a:cs typeface="Calibri"/>
              </a:rPr>
              <a:t>the</a:t>
            </a:r>
            <a:r>
              <a:rPr sz="1700" spc="-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6FAC46"/>
                </a:solidFill>
                <a:latin typeface="Calibri"/>
                <a:cs typeface="Calibri"/>
              </a:rPr>
              <a:t>loop </a:t>
            </a:r>
            <a:r>
              <a:rPr sz="1700" spc="-37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6FAC46"/>
                </a:solidFill>
                <a:latin typeface="Calibri"/>
                <a:cs typeface="Calibri"/>
              </a:rPr>
              <a:t>will</a:t>
            </a:r>
            <a:r>
              <a:rPr sz="1700" spc="-3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6FAC46"/>
                </a:solidFill>
                <a:latin typeface="Calibri"/>
                <a:cs typeface="Calibri"/>
              </a:rPr>
              <a:t>keep</a:t>
            </a:r>
            <a:r>
              <a:rPr sz="1700" spc="-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6FAC46"/>
                </a:solidFill>
                <a:latin typeface="Calibri"/>
                <a:cs typeface="Calibri"/>
              </a:rPr>
              <a:t>on</a:t>
            </a:r>
            <a:r>
              <a:rPr sz="1700" spc="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6FAC46"/>
                </a:solidFill>
                <a:latin typeface="Calibri"/>
                <a:cs typeface="Calibri"/>
              </a:rPr>
              <a:t>executing</a:t>
            </a:r>
            <a:r>
              <a:rPr sz="1700" spc="-3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6FAC46"/>
                </a:solidFill>
                <a:latin typeface="Calibri"/>
                <a:cs typeface="Calibri"/>
              </a:rPr>
              <a:t>till</a:t>
            </a:r>
            <a:r>
              <a:rPr sz="1700" spc="-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6FAC46"/>
                </a:solidFill>
                <a:latin typeface="Calibri"/>
                <a:cs typeface="Calibri"/>
              </a:rPr>
              <a:t>the</a:t>
            </a:r>
            <a:r>
              <a:rPr sz="1700" spc="-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6FAC46"/>
                </a:solidFill>
                <a:latin typeface="Calibri"/>
                <a:cs typeface="Calibri"/>
              </a:rPr>
              <a:t>test</a:t>
            </a:r>
            <a:r>
              <a:rPr sz="1700" spc="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6FAC46"/>
                </a:solidFill>
                <a:latin typeface="Calibri"/>
                <a:cs typeface="Calibri"/>
              </a:rPr>
              <a:t>condition</a:t>
            </a:r>
            <a:r>
              <a:rPr sz="1700" spc="-4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6FAC46"/>
                </a:solidFill>
                <a:latin typeface="Calibri"/>
                <a:cs typeface="Calibri"/>
              </a:rPr>
              <a:t>is </a:t>
            </a:r>
            <a:r>
              <a:rPr sz="1700" spc="-20" dirty="0">
                <a:solidFill>
                  <a:srgbClr val="6FAC46"/>
                </a:solidFill>
                <a:latin typeface="Calibri"/>
                <a:cs typeface="Calibri"/>
              </a:rPr>
              <a:t>FALSE</a:t>
            </a:r>
            <a:endParaRPr sz="1700">
              <a:latin typeface="Calibri"/>
              <a:cs typeface="Calibri"/>
            </a:endParaRPr>
          </a:p>
          <a:p>
            <a:pPr marL="360045" marR="1091565">
              <a:lnSpc>
                <a:spcPct val="95000"/>
              </a:lnSpc>
              <a:spcBef>
                <a:spcPts val="950"/>
              </a:spcBef>
              <a:tabLst>
                <a:tab pos="2091689" algn="l"/>
              </a:tabLst>
            </a:pPr>
            <a:r>
              <a:rPr sz="1700" dirty="0">
                <a:latin typeface="Calibri"/>
                <a:cs typeface="Calibri"/>
              </a:rPr>
              <a:t>cnum=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[count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num];</a:t>
            </a:r>
            <a:r>
              <a:rPr sz="1700" spc="400" dirty="0"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6FAC46"/>
                </a:solidFill>
                <a:latin typeface="Calibri"/>
                <a:cs typeface="Calibri"/>
              </a:rPr>
              <a:t>%</a:t>
            </a:r>
            <a:r>
              <a:rPr sz="1700" spc="4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6FAC46"/>
                </a:solidFill>
                <a:latin typeface="Calibri"/>
                <a:cs typeface="Calibri"/>
              </a:rPr>
              <a:t>creates</a:t>
            </a:r>
            <a:r>
              <a:rPr sz="1700" spc="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6FAC46"/>
                </a:solidFill>
                <a:latin typeface="Calibri"/>
                <a:cs typeface="Calibri"/>
              </a:rPr>
              <a:t>a</a:t>
            </a:r>
            <a:r>
              <a:rPr sz="1700" spc="4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6FAC46"/>
                </a:solidFill>
                <a:latin typeface="Calibri"/>
                <a:cs typeface="Calibri"/>
              </a:rPr>
              <a:t>vector </a:t>
            </a:r>
            <a:r>
              <a:rPr sz="170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disp(cnum)	</a:t>
            </a:r>
            <a:r>
              <a:rPr sz="1700" dirty="0">
                <a:solidFill>
                  <a:srgbClr val="6FAC46"/>
                </a:solidFill>
                <a:latin typeface="Calibri"/>
                <a:cs typeface="Calibri"/>
              </a:rPr>
              <a:t>%</a:t>
            </a:r>
            <a:r>
              <a:rPr sz="1700" spc="-10" dirty="0">
                <a:solidFill>
                  <a:srgbClr val="6FAC46"/>
                </a:solidFill>
                <a:latin typeface="Calibri"/>
                <a:cs typeface="Calibri"/>
              </a:rPr>
              <a:t> displays</a:t>
            </a:r>
            <a:r>
              <a:rPr sz="1700" spc="-4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6FAC46"/>
                </a:solidFill>
                <a:latin typeface="Calibri"/>
                <a:cs typeface="Calibri"/>
              </a:rPr>
              <a:t>the</a:t>
            </a:r>
            <a:r>
              <a:rPr sz="1700" spc="-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6FAC46"/>
                </a:solidFill>
                <a:latin typeface="Calibri"/>
                <a:cs typeface="Calibri"/>
              </a:rPr>
              <a:t>vector</a:t>
            </a:r>
            <a:r>
              <a:rPr sz="1700" spc="-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6FAC46"/>
                </a:solidFill>
                <a:latin typeface="Calibri"/>
                <a:cs typeface="Calibri"/>
              </a:rPr>
              <a:t>on screen </a:t>
            </a:r>
            <a:r>
              <a:rPr sz="1700" spc="-37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num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 </a:t>
            </a:r>
            <a:r>
              <a:rPr sz="1700" spc="-5" dirty="0">
                <a:latin typeface="Calibri"/>
                <a:cs typeface="Calibri"/>
              </a:rPr>
              <a:t>num*2;</a:t>
            </a:r>
            <a:endParaRPr sz="1700">
              <a:latin typeface="Calibri"/>
              <a:cs typeface="Calibri"/>
            </a:endParaRPr>
          </a:p>
          <a:p>
            <a:pPr marL="360045">
              <a:lnSpc>
                <a:spcPts val="1945"/>
              </a:lnSpc>
            </a:pPr>
            <a:r>
              <a:rPr sz="1700" spc="-5" dirty="0">
                <a:latin typeface="Calibri"/>
                <a:cs typeface="Calibri"/>
              </a:rPr>
              <a:t>count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 </a:t>
            </a:r>
            <a:r>
              <a:rPr sz="1700" spc="-5" dirty="0">
                <a:latin typeface="Calibri"/>
                <a:cs typeface="Calibri"/>
              </a:rPr>
              <a:t>count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+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1; </a:t>
            </a:r>
            <a:r>
              <a:rPr sz="1700" dirty="0">
                <a:solidFill>
                  <a:srgbClr val="6FAC46"/>
                </a:solidFill>
                <a:latin typeface="Calibri"/>
                <a:cs typeface="Calibri"/>
              </a:rPr>
              <a:t>% </a:t>
            </a:r>
            <a:r>
              <a:rPr sz="1700" spc="-5" dirty="0">
                <a:solidFill>
                  <a:srgbClr val="6FAC46"/>
                </a:solidFill>
                <a:latin typeface="Calibri"/>
                <a:cs typeface="Calibri"/>
              </a:rPr>
              <a:t>increase</a:t>
            </a:r>
            <a:r>
              <a:rPr sz="1700" spc="-4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6FAC46"/>
                </a:solidFill>
                <a:latin typeface="Calibri"/>
                <a:cs typeface="Calibri"/>
              </a:rPr>
              <a:t>the</a:t>
            </a:r>
            <a:r>
              <a:rPr sz="1700" spc="-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6FAC46"/>
                </a:solidFill>
                <a:latin typeface="Calibri"/>
                <a:cs typeface="Calibri"/>
              </a:rPr>
              <a:t>value</a:t>
            </a:r>
            <a:r>
              <a:rPr sz="1700" spc="-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6FAC46"/>
                </a:solidFill>
                <a:latin typeface="Calibri"/>
                <a:cs typeface="Calibri"/>
              </a:rPr>
              <a:t>of</a:t>
            </a:r>
            <a:r>
              <a:rPr sz="1700" spc="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6FAC46"/>
                </a:solidFill>
                <a:latin typeface="Calibri"/>
                <a:cs typeface="Calibri"/>
              </a:rPr>
              <a:t>count</a:t>
            </a:r>
            <a:r>
              <a:rPr sz="1700" spc="-2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6FAC46"/>
                </a:solidFill>
                <a:latin typeface="Calibri"/>
                <a:cs typeface="Calibri"/>
              </a:rPr>
              <a:t>by</a:t>
            </a:r>
            <a:r>
              <a:rPr sz="1700" dirty="0">
                <a:solidFill>
                  <a:srgbClr val="6FAC46"/>
                </a:solidFill>
                <a:latin typeface="Calibri"/>
                <a:cs typeface="Calibri"/>
              </a:rPr>
              <a:t> 1.</a:t>
            </a:r>
            <a:endParaRPr sz="1700">
              <a:latin typeface="Calibri"/>
              <a:cs typeface="Calibri"/>
            </a:endParaRPr>
          </a:p>
          <a:p>
            <a:pPr marL="163195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365F91"/>
                </a:solidFill>
                <a:latin typeface="Calibri"/>
                <a:cs typeface="Calibri"/>
              </a:rPr>
              <a:t>end</a:t>
            </a:r>
            <a:endParaRPr sz="1700">
              <a:latin typeface="Calibri"/>
              <a:cs typeface="Calibri"/>
            </a:endParaRPr>
          </a:p>
          <a:p>
            <a:pPr marL="163195">
              <a:lnSpc>
                <a:spcPts val="1985"/>
              </a:lnSpc>
              <a:spcBef>
                <a:spcPts val="900"/>
              </a:spcBef>
            </a:pPr>
            <a:r>
              <a:rPr sz="1700" i="1" spc="-5" dirty="0">
                <a:solidFill>
                  <a:srgbClr val="365F91"/>
                </a:solidFill>
                <a:latin typeface="Calibri"/>
                <a:cs typeface="Calibri"/>
              </a:rPr>
              <a:t>Q.</a:t>
            </a:r>
            <a:r>
              <a:rPr sz="1700" i="1" spc="-20" dirty="0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What</a:t>
            </a:r>
            <a:r>
              <a:rPr sz="1700" i="1" spc="10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is</a:t>
            </a:r>
            <a:r>
              <a:rPr sz="1700" i="1" spc="-10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the </a:t>
            </a:r>
            <a:r>
              <a:rPr sz="1700" i="1" spc="-5" dirty="0">
                <a:latin typeface="Calibri"/>
                <a:cs typeface="Calibri"/>
              </a:rPr>
              <a:t>meaning</a:t>
            </a:r>
            <a:r>
              <a:rPr sz="1700" i="1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of</a:t>
            </a:r>
            <a:r>
              <a:rPr sz="1700" i="1" spc="5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the</a:t>
            </a:r>
            <a:r>
              <a:rPr sz="1700" i="1" spc="-15" dirty="0">
                <a:latin typeface="Calibri"/>
                <a:cs typeface="Calibri"/>
              </a:rPr>
              <a:t> </a:t>
            </a:r>
            <a:r>
              <a:rPr sz="1700" i="1" spc="-10" dirty="0">
                <a:latin typeface="Calibri"/>
                <a:cs typeface="Calibri"/>
              </a:rPr>
              <a:t>statement:</a:t>
            </a:r>
            <a:r>
              <a:rPr sz="1700" i="1" spc="15" dirty="0">
                <a:latin typeface="Calibri"/>
                <a:cs typeface="Calibri"/>
              </a:rPr>
              <a:t> </a:t>
            </a:r>
            <a:r>
              <a:rPr sz="1700" b="1" i="1" spc="-5" dirty="0">
                <a:latin typeface="Calibri"/>
                <a:cs typeface="Calibri"/>
              </a:rPr>
              <a:t>count=</a:t>
            </a:r>
            <a:r>
              <a:rPr sz="1700" b="1" i="1" spc="-15" dirty="0">
                <a:latin typeface="Calibri"/>
                <a:cs typeface="Calibri"/>
              </a:rPr>
              <a:t> </a:t>
            </a:r>
            <a:r>
              <a:rPr sz="1700" b="1" i="1" spc="-5" dirty="0">
                <a:latin typeface="Calibri"/>
                <a:cs typeface="Calibri"/>
              </a:rPr>
              <a:t>count+1</a:t>
            </a:r>
            <a:endParaRPr sz="1700">
              <a:latin typeface="Calibri"/>
              <a:cs typeface="Calibri"/>
            </a:endParaRPr>
          </a:p>
          <a:p>
            <a:pPr marL="163195">
              <a:lnSpc>
                <a:spcPts val="1985"/>
              </a:lnSpc>
            </a:pPr>
            <a:r>
              <a:rPr sz="1700" i="1" spc="-5" dirty="0">
                <a:latin typeface="Calibri"/>
                <a:cs typeface="Calibri"/>
              </a:rPr>
              <a:t>What</a:t>
            </a:r>
            <a:r>
              <a:rPr sz="1700" i="1" dirty="0">
                <a:latin typeface="Calibri"/>
                <a:cs typeface="Calibri"/>
              </a:rPr>
              <a:t> will</a:t>
            </a:r>
            <a:r>
              <a:rPr sz="1700" i="1" spc="-35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happen</a:t>
            </a:r>
            <a:r>
              <a:rPr sz="1700" i="1" spc="-10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in</a:t>
            </a:r>
            <a:r>
              <a:rPr sz="1700" i="1" spc="-10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the </a:t>
            </a:r>
            <a:r>
              <a:rPr sz="1700" i="1" spc="-5" dirty="0">
                <a:latin typeface="Calibri"/>
                <a:cs typeface="Calibri"/>
              </a:rPr>
              <a:t>absence</a:t>
            </a:r>
            <a:r>
              <a:rPr sz="1700" i="1" spc="10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of</a:t>
            </a:r>
            <a:r>
              <a:rPr sz="1700" i="1" spc="5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this</a:t>
            </a:r>
            <a:r>
              <a:rPr sz="1700" i="1" spc="-20" dirty="0">
                <a:latin typeface="Calibri"/>
                <a:cs typeface="Calibri"/>
              </a:rPr>
              <a:t> </a:t>
            </a:r>
            <a:r>
              <a:rPr sz="1700" i="1" spc="-10" dirty="0">
                <a:latin typeface="Calibri"/>
                <a:cs typeface="Calibri"/>
              </a:rPr>
              <a:t>statement.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977" y="5999479"/>
            <a:ext cx="5280660" cy="5003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820"/>
              </a:lnSpc>
              <a:spcBef>
                <a:spcPts val="240"/>
              </a:spcBef>
            </a:pPr>
            <a:r>
              <a:rPr sz="1400" b="1" spc="-5" dirty="0">
                <a:latin typeface="Calibri"/>
                <a:cs typeface="Calibri"/>
              </a:rPr>
              <a:t>(B)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Another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example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is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using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while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loop in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finding</a:t>
            </a:r>
            <a:r>
              <a:rPr sz="1600" b="1" spc="3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out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value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of 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quadratic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function.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Make</a:t>
            </a:r>
            <a:r>
              <a:rPr sz="1600" b="1" spc="-5" dirty="0">
                <a:latin typeface="Calibri"/>
                <a:cs typeface="Calibri"/>
              </a:rPr>
              <a:t> it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script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file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and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save</a:t>
            </a:r>
            <a:r>
              <a:rPr sz="1600" b="1" spc="-5" dirty="0">
                <a:latin typeface="Calibri"/>
                <a:cs typeface="Calibri"/>
              </a:rPr>
              <a:t> as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QuadVal.m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9715" y="0"/>
            <a:ext cx="5093335" cy="655320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solidFill>
                  <a:srgbClr val="30849B"/>
                </a:solidFill>
                <a:latin typeface="Calibri"/>
                <a:cs typeface="Calibri"/>
              </a:rPr>
              <a:t>% </a:t>
            </a:r>
            <a:r>
              <a:rPr sz="1800" spc="-10" dirty="0">
                <a:solidFill>
                  <a:srgbClr val="30849B"/>
                </a:solidFill>
                <a:latin typeface="Calibri"/>
                <a:cs typeface="Calibri"/>
              </a:rPr>
              <a:t>Script</a:t>
            </a:r>
            <a:r>
              <a:rPr sz="1800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0849B"/>
                </a:solidFill>
                <a:latin typeface="Calibri"/>
                <a:cs typeface="Calibri"/>
              </a:rPr>
              <a:t>to compute</a:t>
            </a:r>
            <a:r>
              <a:rPr sz="1800" spc="20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0849B"/>
                </a:solidFill>
                <a:latin typeface="Calibri"/>
                <a:cs typeface="Calibri"/>
              </a:rPr>
              <a:t>value</a:t>
            </a:r>
            <a:r>
              <a:rPr sz="1800" spc="-10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0849B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0849B"/>
                </a:solidFill>
                <a:latin typeface="Calibri"/>
                <a:cs typeface="Calibri"/>
              </a:rPr>
              <a:t>“ax^2</a:t>
            </a:r>
            <a:r>
              <a:rPr sz="1800" spc="-10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0849B"/>
                </a:solidFill>
                <a:latin typeface="Calibri"/>
                <a:cs typeface="Calibri"/>
              </a:rPr>
              <a:t>+bx </a:t>
            </a:r>
            <a:r>
              <a:rPr sz="1800" dirty="0">
                <a:solidFill>
                  <a:srgbClr val="30849B"/>
                </a:solidFill>
                <a:latin typeface="Calibri"/>
                <a:cs typeface="Calibri"/>
              </a:rPr>
              <a:t>+</a:t>
            </a:r>
            <a:r>
              <a:rPr sz="1800" spc="-10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0849B"/>
                </a:solidFill>
                <a:latin typeface="Calibri"/>
                <a:cs typeface="Calibri"/>
              </a:rPr>
              <a:t>c”</a:t>
            </a:r>
            <a:endParaRPr sz="1800">
              <a:latin typeface="Calibri"/>
              <a:cs typeface="Calibri"/>
            </a:endParaRPr>
          </a:p>
          <a:p>
            <a:pPr marL="280035">
              <a:lnSpc>
                <a:spcPct val="100000"/>
              </a:lnSpc>
              <a:spcBef>
                <a:spcPts val="905"/>
              </a:spcBef>
            </a:pPr>
            <a:r>
              <a:rPr sz="1800" spc="-15" dirty="0">
                <a:latin typeface="Calibri"/>
                <a:cs typeface="Calibri"/>
              </a:rPr>
              <a:t>disp(’Quadratic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ax^2+bx+c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evaluated’)</a:t>
            </a:r>
            <a:endParaRPr sz="1800">
              <a:latin typeface="Calibri"/>
              <a:cs typeface="Calibri"/>
            </a:endParaRPr>
          </a:p>
          <a:p>
            <a:pPr marL="280035">
              <a:lnSpc>
                <a:spcPct val="100000"/>
              </a:lnSpc>
              <a:spcBef>
                <a:spcPts val="885"/>
              </a:spcBef>
            </a:pPr>
            <a:r>
              <a:rPr sz="1800" spc="-10" dirty="0">
                <a:latin typeface="Calibri"/>
                <a:cs typeface="Calibri"/>
              </a:rPr>
              <a:t>disp(’for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 </a:t>
            </a:r>
            <a:r>
              <a:rPr sz="1800" dirty="0">
                <a:latin typeface="Calibri"/>
                <a:cs typeface="Calibri"/>
              </a:rPr>
              <a:t>input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a, </a:t>
            </a:r>
            <a:r>
              <a:rPr sz="1800" spc="-5" dirty="0">
                <a:latin typeface="Calibri"/>
                <a:cs typeface="Calibri"/>
              </a:rPr>
              <a:t>b,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c,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x’)</a:t>
            </a:r>
            <a:endParaRPr sz="1800">
              <a:latin typeface="Calibri"/>
              <a:cs typeface="Calibri"/>
            </a:endParaRPr>
          </a:p>
          <a:p>
            <a:pPr marL="280035">
              <a:lnSpc>
                <a:spcPct val="100000"/>
              </a:lnSpc>
              <a:spcBef>
                <a:spcPts val="890"/>
              </a:spcBef>
            </a:pPr>
            <a:r>
              <a:rPr sz="1800" dirty="0">
                <a:latin typeface="Calibri"/>
                <a:cs typeface="Calibri"/>
              </a:rPr>
              <a:t>a=1; </a:t>
            </a:r>
            <a:r>
              <a:rPr sz="1800" spc="-5" dirty="0">
                <a:latin typeface="Calibri"/>
                <a:cs typeface="Calibri"/>
              </a:rPr>
              <a:t>b=1;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c=1;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x=0;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%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Initializing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</a:t>
            </a:r>
            <a:endParaRPr sz="1800">
              <a:latin typeface="Calibri"/>
              <a:cs typeface="Calibri"/>
            </a:endParaRPr>
          </a:p>
          <a:p>
            <a:pPr marL="280035" marR="1403985">
              <a:lnSpc>
                <a:spcPct val="1412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while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a~=0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|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b~=0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|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c~=0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|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x~=0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disp(’Enter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a=b=c=x=0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terminate’)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input(’Enter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’);</a:t>
            </a:r>
            <a:endParaRPr sz="1800">
              <a:latin typeface="Calibri"/>
              <a:cs typeface="Calibri"/>
            </a:endParaRPr>
          </a:p>
          <a:p>
            <a:pPr marL="280035" marR="2047239" algn="just">
              <a:lnSpc>
                <a:spcPct val="1413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b = </a:t>
            </a:r>
            <a:r>
              <a:rPr sz="1800" spc="-5" dirty="0">
                <a:latin typeface="Calibri"/>
                <a:cs typeface="Calibri"/>
              </a:rPr>
              <a:t>input(’Enter </a:t>
            </a:r>
            <a:r>
              <a:rPr sz="1800" spc="-10" dirty="0">
                <a:latin typeface="Calibri"/>
                <a:cs typeface="Calibri"/>
              </a:rPr>
              <a:t>value </a:t>
            </a:r>
            <a:r>
              <a:rPr sz="1800" spc="-5" dirty="0">
                <a:latin typeface="Calibri"/>
                <a:cs typeface="Calibri"/>
              </a:rPr>
              <a:t>of b: </a:t>
            </a:r>
            <a:r>
              <a:rPr sz="1800" spc="-10" dirty="0">
                <a:latin typeface="Calibri"/>
                <a:cs typeface="Calibri"/>
              </a:rPr>
              <a:t>’);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 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input(’Enter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’); </a:t>
            </a:r>
            <a:r>
              <a:rPr sz="1800" dirty="0">
                <a:latin typeface="Calibri"/>
                <a:cs typeface="Calibri"/>
              </a:rPr>
              <a:t> x = </a:t>
            </a:r>
            <a:r>
              <a:rPr sz="1800" spc="-5" dirty="0">
                <a:latin typeface="Calibri"/>
                <a:cs typeface="Calibri"/>
              </a:rPr>
              <a:t>input(’Enter value of x: </a:t>
            </a:r>
            <a:r>
              <a:rPr sz="1800" spc="-10" dirty="0">
                <a:latin typeface="Calibri"/>
                <a:cs typeface="Calibri"/>
              </a:rPr>
              <a:t>’); </a:t>
            </a:r>
            <a:r>
              <a:rPr sz="1800" spc="-5" dirty="0">
                <a:latin typeface="Calibri"/>
                <a:cs typeface="Calibri"/>
              </a:rPr>
              <a:t> if</a:t>
            </a:r>
            <a:r>
              <a:rPr sz="1800" dirty="0">
                <a:latin typeface="Calibri"/>
                <a:cs typeface="Calibri"/>
              </a:rPr>
              <a:t> a==0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b==0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10" dirty="0">
                <a:latin typeface="Calibri"/>
                <a:cs typeface="Calibri"/>
              </a:rPr>
              <a:t> c==0</a:t>
            </a:r>
            <a:r>
              <a:rPr sz="1800" dirty="0">
                <a:latin typeface="Calibri"/>
                <a:cs typeface="Calibri"/>
              </a:rPr>
              <a:t> &amp; </a:t>
            </a:r>
            <a:r>
              <a:rPr sz="1800" spc="-5" dirty="0">
                <a:latin typeface="Calibri"/>
                <a:cs typeface="Calibri"/>
              </a:rPr>
              <a:t>x==0</a:t>
            </a:r>
            <a:endParaRPr sz="1800">
              <a:latin typeface="Calibri"/>
              <a:cs typeface="Calibri"/>
            </a:endParaRPr>
          </a:p>
          <a:p>
            <a:pPr marL="280035" marR="1243965">
              <a:lnSpc>
                <a:spcPct val="1411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break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6FAC46"/>
                </a:solidFill>
                <a:latin typeface="Calibri"/>
                <a:cs typeface="Calibri"/>
              </a:rPr>
              <a:t>% </a:t>
            </a:r>
            <a:r>
              <a:rPr sz="1800" spc="-25" dirty="0">
                <a:solidFill>
                  <a:srgbClr val="6FAC46"/>
                </a:solidFill>
                <a:latin typeface="Calibri"/>
                <a:cs typeface="Calibri"/>
              </a:rPr>
              <a:t>Terminates</a:t>
            </a:r>
            <a:r>
              <a:rPr sz="1800" spc="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AC46"/>
                </a:solidFill>
                <a:latin typeface="Calibri"/>
                <a:cs typeface="Calibri"/>
              </a:rPr>
              <a:t>or</a:t>
            </a:r>
            <a:r>
              <a:rPr sz="1800" spc="-10" dirty="0">
                <a:solidFill>
                  <a:srgbClr val="6FAC46"/>
                </a:solidFill>
                <a:latin typeface="Calibri"/>
                <a:cs typeface="Calibri"/>
              </a:rPr>
              <a:t> breaks</a:t>
            </a:r>
            <a:r>
              <a:rPr sz="1800" spc="-1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6FAC46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AC46"/>
                </a:solidFill>
                <a:latin typeface="Calibri"/>
                <a:cs typeface="Calibri"/>
              </a:rPr>
              <a:t>loop </a:t>
            </a:r>
            <a:r>
              <a:rPr sz="1800" spc="-39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end</a:t>
            </a:r>
            <a:endParaRPr sz="1800">
              <a:latin typeface="Calibri"/>
              <a:cs typeface="Calibri"/>
            </a:endParaRPr>
          </a:p>
          <a:p>
            <a:pPr marL="280035" marR="2228215">
              <a:lnSpc>
                <a:spcPct val="141200"/>
              </a:lnSpc>
              <a:spcBef>
                <a:spcPts val="10"/>
              </a:spcBef>
            </a:pPr>
            <a:r>
              <a:rPr sz="1800" spc="-10" dirty="0">
                <a:latin typeface="Calibri"/>
                <a:cs typeface="Calibri"/>
              </a:rPr>
              <a:t>quadratic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a*x^2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-5" dirty="0">
                <a:latin typeface="Calibri"/>
                <a:cs typeface="Calibri"/>
              </a:rPr>
              <a:t>b*x </a:t>
            </a:r>
            <a:r>
              <a:rPr sz="1800" dirty="0">
                <a:latin typeface="Calibri"/>
                <a:cs typeface="Calibri"/>
              </a:rPr>
              <a:t>+ c;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disp(’Quadratic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result:’)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disp(quadratic)</a:t>
            </a:r>
            <a:endParaRPr sz="1800">
              <a:latin typeface="Calibri"/>
              <a:cs typeface="Calibri"/>
            </a:endParaRPr>
          </a:p>
          <a:p>
            <a:pPr marL="280035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solidFill>
                  <a:srgbClr val="30849B"/>
                </a:solidFill>
                <a:latin typeface="Calibri"/>
                <a:cs typeface="Calibri"/>
              </a:rPr>
              <a:t>end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86" y="1015"/>
            <a:ext cx="23507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none" spc="-10" dirty="0">
                <a:solidFill>
                  <a:srgbClr val="000000"/>
                </a:solidFill>
              </a:rPr>
              <a:t>Programs</a:t>
            </a:r>
            <a:r>
              <a:rPr sz="2000" u="none" spc="-45" dirty="0">
                <a:solidFill>
                  <a:srgbClr val="000000"/>
                </a:solidFill>
              </a:rPr>
              <a:t> </a:t>
            </a:r>
            <a:r>
              <a:rPr sz="2000" u="none" spc="-15" dirty="0">
                <a:solidFill>
                  <a:srgbClr val="000000"/>
                </a:solidFill>
              </a:rPr>
              <a:t>for</a:t>
            </a:r>
            <a:r>
              <a:rPr sz="2000" u="none" spc="-30" dirty="0">
                <a:solidFill>
                  <a:srgbClr val="000000"/>
                </a:solidFill>
              </a:rPr>
              <a:t> </a:t>
            </a:r>
            <a:r>
              <a:rPr sz="2000" u="none" spc="-5" dirty="0">
                <a:solidFill>
                  <a:srgbClr val="000000"/>
                </a:solidFill>
              </a:rPr>
              <a:t>Practice: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18186" y="421894"/>
            <a:ext cx="6081395" cy="368871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 marR="17780" algn="just">
              <a:lnSpc>
                <a:spcPct val="95000"/>
              </a:lnSpc>
              <a:spcBef>
                <a:spcPts val="204"/>
              </a:spcBef>
            </a:pPr>
            <a:r>
              <a:rPr sz="1800" b="1" spc="-10" dirty="0">
                <a:latin typeface="Calibri"/>
                <a:cs typeface="Calibri"/>
              </a:rPr>
              <a:t>Problem </a:t>
            </a:r>
            <a:r>
              <a:rPr sz="1800" b="1" spc="-5" dirty="0">
                <a:latin typeface="Calibri"/>
                <a:cs typeface="Calibri"/>
              </a:rPr>
              <a:t>1: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of soda </a:t>
            </a:r>
            <a:r>
              <a:rPr sz="1800" spc="-10" dirty="0">
                <a:latin typeface="Calibri"/>
                <a:cs typeface="Calibri"/>
              </a:rPr>
              <a:t>at temperature </a:t>
            </a:r>
            <a:r>
              <a:rPr sz="1800" spc="-5" dirty="0">
                <a:latin typeface="Calibri"/>
                <a:cs typeface="Calibri"/>
              </a:rPr>
              <a:t>25</a:t>
            </a:r>
            <a:r>
              <a:rPr sz="1800" i="1" spc="-7" baseline="25462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C is placed in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refrigerator, </a:t>
            </a:r>
            <a:r>
              <a:rPr sz="1800" spc="-5" dirty="0">
                <a:latin typeface="Calibri"/>
                <a:cs typeface="Calibri"/>
              </a:rPr>
              <a:t>where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ambient </a:t>
            </a:r>
            <a:r>
              <a:rPr sz="1800" spc="-10" dirty="0">
                <a:latin typeface="Calibri"/>
                <a:cs typeface="Calibri"/>
              </a:rPr>
              <a:t>temperature </a:t>
            </a:r>
            <a:r>
              <a:rPr sz="1800" i="1" dirty="0">
                <a:latin typeface="Calibri"/>
                <a:cs typeface="Calibri"/>
              </a:rPr>
              <a:t>F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10</a:t>
            </a:r>
            <a:r>
              <a:rPr sz="1800" i="1" spc="-7" baseline="25462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C. </a:t>
            </a:r>
            <a:r>
              <a:rPr sz="1800" spc="-35" dirty="0">
                <a:latin typeface="Calibri"/>
                <a:cs typeface="Calibri"/>
              </a:rPr>
              <a:t>We </a:t>
            </a:r>
            <a:r>
              <a:rPr sz="1800" spc="-10" dirty="0">
                <a:latin typeface="Calibri"/>
                <a:cs typeface="Calibri"/>
              </a:rPr>
              <a:t>want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determine </a:t>
            </a:r>
            <a:r>
              <a:rPr sz="1800" dirty="0">
                <a:latin typeface="Calibri"/>
                <a:cs typeface="Calibri"/>
              </a:rPr>
              <a:t>how the </a:t>
            </a:r>
            <a:r>
              <a:rPr sz="1800" spc="-10" dirty="0">
                <a:latin typeface="Calibri"/>
                <a:cs typeface="Calibri"/>
              </a:rPr>
              <a:t>temperature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soda changes </a:t>
            </a:r>
            <a:r>
              <a:rPr sz="1800" spc="-10" dirty="0">
                <a:latin typeface="Calibri"/>
                <a:cs typeface="Calibri"/>
              </a:rPr>
              <a:t>over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period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time.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standard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way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approaching</a:t>
            </a:r>
            <a:r>
              <a:rPr sz="1800" dirty="0">
                <a:latin typeface="Calibri"/>
                <a:cs typeface="Calibri"/>
              </a:rPr>
              <a:t> this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subdivide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time </a:t>
            </a:r>
            <a:r>
              <a:rPr sz="1800" spc="-10" dirty="0">
                <a:latin typeface="Calibri"/>
                <a:cs typeface="Calibri"/>
              </a:rPr>
              <a:t>interval </a:t>
            </a:r>
            <a:r>
              <a:rPr sz="1800" spc="-15" dirty="0">
                <a:latin typeface="Calibri"/>
                <a:cs typeface="Calibri"/>
              </a:rPr>
              <a:t>into </a:t>
            </a:r>
            <a:r>
              <a:rPr sz="1800" dirty="0">
                <a:latin typeface="Calibri"/>
                <a:cs typeface="Calibri"/>
              </a:rPr>
              <a:t>a number </a:t>
            </a:r>
            <a:r>
              <a:rPr sz="1800" spc="-5" dirty="0">
                <a:latin typeface="Calibri"/>
                <a:cs typeface="Calibri"/>
              </a:rPr>
              <a:t>of small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steps,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duration</a:t>
            </a:r>
            <a:r>
              <a:rPr sz="1800" spc="-5" dirty="0">
                <a:latin typeface="Calibri"/>
                <a:cs typeface="Calibri"/>
              </a:rPr>
              <a:t> Δ</a:t>
            </a:r>
            <a:r>
              <a:rPr sz="1800" i="1" spc="-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.</a:t>
            </a:r>
            <a:r>
              <a:rPr sz="1800" dirty="0">
                <a:latin typeface="Calibri"/>
                <a:cs typeface="Calibri"/>
              </a:rPr>
              <a:t> 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T</a:t>
            </a:r>
            <a:r>
              <a:rPr sz="1800" i="1" spc="-7" baseline="-20833" dirty="0">
                <a:latin typeface="Calibri"/>
                <a:cs typeface="Calibri"/>
              </a:rPr>
              <a:t>i</a:t>
            </a:r>
            <a:r>
              <a:rPr sz="1800" i="1" baseline="-20833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temperature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beginning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step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determine </a:t>
            </a:r>
            <a:r>
              <a:rPr sz="1800" i="1" spc="-5" dirty="0">
                <a:latin typeface="Calibri"/>
                <a:cs typeface="Calibri"/>
              </a:rPr>
              <a:t>T</a:t>
            </a:r>
            <a:r>
              <a:rPr sz="1800" i="1" spc="-7" baseline="-20833" dirty="0">
                <a:latin typeface="Calibri"/>
                <a:cs typeface="Calibri"/>
              </a:rPr>
              <a:t>i</a:t>
            </a:r>
            <a:r>
              <a:rPr sz="1800" spc="-7" baseline="-20833" dirty="0">
                <a:latin typeface="Calibri"/>
                <a:cs typeface="Calibri"/>
              </a:rPr>
              <a:t>+1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T</a:t>
            </a:r>
            <a:r>
              <a:rPr sz="1800" i="1" spc="-7" baseline="-20833" dirty="0">
                <a:latin typeface="Calibri"/>
                <a:cs typeface="Calibri"/>
              </a:rPr>
              <a:t>i</a:t>
            </a:r>
            <a:r>
              <a:rPr sz="1800" spc="-7" baseline="-20833" dirty="0">
                <a:latin typeface="Calibri"/>
                <a:cs typeface="Calibri"/>
              </a:rPr>
              <a:t>+1</a:t>
            </a:r>
            <a:r>
              <a:rPr sz="1800" baseline="-20833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i="1" spc="-5" dirty="0">
                <a:latin typeface="Calibri"/>
                <a:cs typeface="Calibri"/>
              </a:rPr>
              <a:t>T</a:t>
            </a:r>
            <a:r>
              <a:rPr sz="1800" i="1" spc="-7" baseline="-20833" dirty="0">
                <a:latin typeface="Calibri"/>
                <a:cs typeface="Calibri"/>
              </a:rPr>
              <a:t>i</a:t>
            </a:r>
            <a:r>
              <a:rPr sz="1800" i="1" baseline="-20833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i="1" spc="-5" dirty="0">
                <a:latin typeface="Calibri"/>
                <a:cs typeface="Calibri"/>
              </a:rPr>
              <a:t>K</a:t>
            </a:r>
            <a:r>
              <a:rPr sz="1800" spc="-5" dirty="0">
                <a:latin typeface="Calibri"/>
                <a:cs typeface="Calibri"/>
              </a:rPr>
              <a:t>Δ</a:t>
            </a:r>
            <a:r>
              <a:rPr sz="1800" i="1" spc="-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i="1" spc="-5" dirty="0">
                <a:latin typeface="Calibri"/>
                <a:cs typeface="Calibri"/>
              </a:rPr>
              <a:t>F </a:t>
            </a:r>
            <a:r>
              <a:rPr sz="1800" i="1" dirty="0">
                <a:latin typeface="Calibri"/>
                <a:cs typeface="Calibri"/>
              </a:rPr>
              <a:t>− T</a:t>
            </a:r>
            <a:r>
              <a:rPr sz="1800" i="1" baseline="-20833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); </a:t>
            </a:r>
            <a:r>
              <a:rPr sz="1800" spc="-10" dirty="0">
                <a:latin typeface="Calibri"/>
                <a:cs typeface="Calibri"/>
              </a:rPr>
              <a:t>where </a:t>
            </a:r>
            <a:r>
              <a:rPr sz="1800" i="1" dirty="0">
                <a:latin typeface="Calibri"/>
                <a:cs typeface="Calibri"/>
              </a:rPr>
              <a:t>K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i="1" spc="-5" dirty="0">
                <a:latin typeface="Calibri"/>
                <a:cs typeface="Calibri"/>
              </a:rPr>
              <a:t>conduction 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coefficient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parameter</a:t>
            </a:r>
            <a:r>
              <a:rPr sz="1800" spc="-5" dirty="0">
                <a:latin typeface="Calibri"/>
                <a:cs typeface="Calibri"/>
              </a:rPr>
              <a:t> that</a:t>
            </a:r>
            <a:r>
              <a:rPr sz="1800" dirty="0">
                <a:latin typeface="Calibri"/>
                <a:cs typeface="Calibri"/>
              </a:rPr>
              <a:t> depends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insulating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properties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dirty="0">
                <a:latin typeface="Calibri"/>
                <a:cs typeface="Calibri"/>
              </a:rPr>
              <a:t>and the </a:t>
            </a:r>
            <a:r>
              <a:rPr sz="1800" spc="-5" dirty="0">
                <a:latin typeface="Calibri"/>
                <a:cs typeface="Calibri"/>
              </a:rPr>
              <a:t>thermal properties 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soda.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Assume that units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chosen </a:t>
            </a:r>
            <a:r>
              <a:rPr sz="1800" dirty="0">
                <a:latin typeface="Calibri"/>
                <a:cs typeface="Calibri"/>
              </a:rPr>
              <a:t>so </a:t>
            </a:r>
            <a:r>
              <a:rPr sz="1800" spc="-5" dirty="0">
                <a:latin typeface="Calibri"/>
                <a:cs typeface="Calibri"/>
              </a:rPr>
              <a:t>that time is in minutes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 an </a:t>
            </a:r>
            <a:r>
              <a:rPr sz="1800" spc="-10" dirty="0">
                <a:latin typeface="Calibri"/>
                <a:cs typeface="Calibri"/>
              </a:rPr>
              <a:t>interval </a:t>
            </a:r>
            <a:r>
              <a:rPr sz="1800" dirty="0">
                <a:latin typeface="Calibri"/>
                <a:cs typeface="Calibri"/>
              </a:rPr>
              <a:t>Δ</a:t>
            </a:r>
            <a:r>
              <a:rPr sz="1800" i="1" dirty="0">
                <a:latin typeface="Calibri"/>
                <a:cs typeface="Calibri"/>
              </a:rPr>
              <a:t>t </a:t>
            </a:r>
            <a:r>
              <a:rPr sz="1800" dirty="0">
                <a:latin typeface="Calibri"/>
                <a:cs typeface="Calibri"/>
              </a:rPr>
              <a:t>= 1 </a:t>
            </a:r>
            <a:r>
              <a:rPr sz="1800" spc="-5" dirty="0">
                <a:latin typeface="Calibri"/>
                <a:cs typeface="Calibri"/>
              </a:rPr>
              <a:t>minute </a:t>
            </a:r>
            <a:r>
              <a:rPr sz="1800" spc="-10" dirty="0">
                <a:latin typeface="Calibri"/>
                <a:cs typeface="Calibri"/>
              </a:rPr>
              <a:t>provides sufficient </a:t>
            </a:r>
            <a:r>
              <a:rPr sz="1800" spc="-20" dirty="0">
                <a:latin typeface="Calibri"/>
                <a:cs typeface="Calibri"/>
              </a:rPr>
              <a:t>accuracy. Write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Matlab script </a:t>
            </a:r>
            <a:r>
              <a:rPr sz="1800" spc="-10" dirty="0">
                <a:latin typeface="Calibri"/>
                <a:cs typeface="Calibri"/>
              </a:rPr>
              <a:t>to compute, </a:t>
            </a:r>
            <a:r>
              <a:rPr sz="1800" spc="-25" dirty="0">
                <a:latin typeface="Calibri"/>
                <a:cs typeface="Calibri"/>
              </a:rPr>
              <a:t>display, </a:t>
            </a:r>
            <a:r>
              <a:rPr sz="1800" dirty="0">
                <a:latin typeface="Calibri"/>
                <a:cs typeface="Calibri"/>
              </a:rPr>
              <a:t>and plot </a:t>
            </a: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update process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K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0</a:t>
            </a:r>
            <a:r>
              <a:rPr sz="1800" i="1" spc="-5" dirty="0">
                <a:latin typeface="Calibri"/>
                <a:cs typeface="Calibri"/>
              </a:rPr>
              <a:t>.</a:t>
            </a:r>
            <a:r>
              <a:rPr sz="1800" spc="-5" dirty="0">
                <a:latin typeface="Calibri"/>
                <a:cs typeface="Calibri"/>
              </a:rPr>
              <a:t>05.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86" y="4121657"/>
            <a:ext cx="6052185" cy="7264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b="1" spc="-5" dirty="0">
                <a:latin typeface="Calibri"/>
                <a:cs typeface="Calibri"/>
              </a:rPr>
              <a:t>Solution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Tips: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zeros(1,101)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preallocates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row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vector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886" y="4822697"/>
            <a:ext cx="6053455" cy="1824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101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columns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hundred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subsequently </a:t>
            </a:r>
            <a:r>
              <a:rPr sz="1800" spc="-15" dirty="0">
                <a:latin typeface="Calibri"/>
                <a:cs typeface="Calibri"/>
              </a:rPr>
              <a:t>recorded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temperatures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soda with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step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minute.</a:t>
            </a:r>
            <a:endParaRPr sz="1800">
              <a:latin typeface="Calibri"/>
              <a:cs typeface="Calibri"/>
            </a:endParaRPr>
          </a:p>
          <a:p>
            <a:pPr marL="241300" marR="5715" indent="-228600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1300" algn="l"/>
              </a:tabLst>
            </a:pPr>
            <a:r>
              <a:rPr sz="1800" spc="-15" dirty="0">
                <a:latin typeface="Calibri"/>
                <a:cs typeface="Calibri"/>
              </a:rPr>
              <a:t>Why </a:t>
            </a:r>
            <a:r>
              <a:rPr sz="1800" spc="-5" dirty="0">
                <a:latin typeface="Calibri"/>
                <a:cs typeface="Calibri"/>
              </a:rPr>
              <a:t>use </a:t>
            </a:r>
            <a:r>
              <a:rPr sz="1800" spc="-10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loop? Because same </a:t>
            </a:r>
            <a:r>
              <a:rPr sz="1800" spc="-10" dirty="0">
                <a:latin typeface="Calibri"/>
                <a:cs typeface="Calibri"/>
              </a:rPr>
              <a:t>formula </a:t>
            </a:r>
            <a:r>
              <a:rPr sz="1800" spc="-5" dirty="0">
                <a:latin typeface="Calibri"/>
                <a:cs typeface="Calibri"/>
              </a:rPr>
              <a:t>has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calculated </a:t>
            </a:r>
            <a:r>
              <a:rPr sz="1800" spc="-5" dirty="0">
                <a:latin typeface="Calibri"/>
                <a:cs typeface="Calibri"/>
              </a:rPr>
              <a:t> 100 </a:t>
            </a:r>
            <a:r>
              <a:rPr sz="1800" dirty="0">
                <a:latin typeface="Calibri"/>
                <a:cs typeface="Calibri"/>
              </a:rPr>
              <a:t>times.</a:t>
            </a:r>
            <a:endParaRPr sz="18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1300" algn="l"/>
              </a:tabLst>
            </a:pPr>
            <a:r>
              <a:rPr sz="1800" spc="-20" dirty="0">
                <a:latin typeface="Calibri"/>
                <a:cs typeface="Calibri"/>
              </a:rPr>
              <a:t>‘disp’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command plots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table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8747" y="147234"/>
            <a:ext cx="5666740" cy="398081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400" dirty="0">
                <a:solidFill>
                  <a:srgbClr val="218A21"/>
                </a:solidFill>
                <a:latin typeface="Courier New"/>
                <a:cs typeface="Courier New"/>
              </a:rPr>
              <a:t>%</a:t>
            </a:r>
            <a:r>
              <a:rPr sz="1400" spc="-2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218A21"/>
                </a:solidFill>
                <a:latin typeface="Courier New"/>
                <a:cs typeface="Courier New"/>
              </a:rPr>
              <a:t>Define</a:t>
            </a:r>
            <a:r>
              <a:rPr sz="1400" spc="-2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218A21"/>
                </a:solidFill>
                <a:latin typeface="Courier New"/>
                <a:cs typeface="Courier New"/>
              </a:rPr>
              <a:t>input</a:t>
            </a:r>
            <a:r>
              <a:rPr sz="1400" spc="-3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218A21"/>
                </a:solidFill>
                <a:latin typeface="Courier New"/>
                <a:cs typeface="Courier New"/>
              </a:rPr>
              <a:t>values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400" dirty="0">
                <a:latin typeface="Courier New"/>
                <a:cs typeface="Courier New"/>
              </a:rPr>
              <a:t>K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0.05;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18A21"/>
                </a:solidFill>
                <a:latin typeface="Courier New"/>
                <a:cs typeface="Courier New"/>
              </a:rPr>
              <a:t>%</a:t>
            </a:r>
            <a:r>
              <a:rPr sz="1400" spc="-2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218A21"/>
                </a:solidFill>
                <a:latin typeface="Courier New"/>
                <a:cs typeface="Courier New"/>
              </a:rPr>
              <a:t>Conduction</a:t>
            </a:r>
            <a:r>
              <a:rPr sz="1400" spc="-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218A21"/>
                </a:solidFill>
                <a:latin typeface="Courier New"/>
                <a:cs typeface="Courier New"/>
              </a:rPr>
              <a:t>coefficient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400" dirty="0">
                <a:latin typeface="Courier New"/>
                <a:cs typeface="Courier New"/>
              </a:rPr>
              <a:t>F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10;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18A21"/>
                </a:solidFill>
                <a:latin typeface="Courier New"/>
                <a:cs typeface="Courier New"/>
              </a:rPr>
              <a:t>%</a:t>
            </a:r>
            <a:r>
              <a:rPr sz="1400" spc="-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218A21"/>
                </a:solidFill>
                <a:latin typeface="Courier New"/>
                <a:cs typeface="Courier New"/>
              </a:rPr>
              <a:t>Refrigerator</a:t>
            </a:r>
            <a:r>
              <a:rPr sz="1400" spc="-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218A21"/>
                </a:solidFill>
                <a:latin typeface="Courier New"/>
                <a:cs typeface="Courier New"/>
              </a:rPr>
              <a:t>temperature</a:t>
            </a:r>
            <a:r>
              <a:rPr sz="1400" spc="-2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18A21"/>
                </a:solidFill>
                <a:latin typeface="Courier New"/>
                <a:cs typeface="Courier New"/>
              </a:rPr>
              <a:t>(degrees </a:t>
            </a:r>
            <a:r>
              <a:rPr sz="1400" spc="-5" dirty="0">
                <a:solidFill>
                  <a:srgbClr val="218A21"/>
                </a:solidFill>
                <a:latin typeface="Courier New"/>
                <a:cs typeface="Courier New"/>
              </a:rPr>
              <a:t>C)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400" dirty="0">
                <a:solidFill>
                  <a:srgbClr val="218A21"/>
                </a:solidFill>
                <a:latin typeface="Courier New"/>
                <a:cs typeface="Courier New"/>
              </a:rPr>
              <a:t>%</a:t>
            </a:r>
            <a:r>
              <a:rPr sz="1400" spc="-2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218A21"/>
                </a:solidFill>
                <a:latin typeface="Courier New"/>
                <a:cs typeface="Courier New"/>
              </a:rPr>
              <a:t>Define</a:t>
            </a:r>
            <a:r>
              <a:rPr sz="1400" spc="-1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18A21"/>
                </a:solidFill>
                <a:latin typeface="Courier New"/>
                <a:cs typeface="Courier New"/>
              </a:rPr>
              <a:t>vector</a:t>
            </a:r>
            <a:r>
              <a:rPr sz="1400" spc="-1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218A21"/>
                </a:solidFill>
                <a:latin typeface="Courier New"/>
                <a:cs typeface="Courier New"/>
              </a:rPr>
              <a:t>variables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400" dirty="0">
                <a:latin typeface="Courier New"/>
                <a:cs typeface="Courier New"/>
              </a:rPr>
              <a:t>t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0:100;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18A21"/>
                </a:solidFill>
                <a:latin typeface="Courier New"/>
                <a:cs typeface="Courier New"/>
              </a:rPr>
              <a:t>%</a:t>
            </a:r>
            <a:r>
              <a:rPr sz="1400" spc="-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218A21"/>
                </a:solidFill>
                <a:latin typeface="Courier New"/>
                <a:cs typeface="Courier New"/>
              </a:rPr>
              <a:t>Time</a:t>
            </a:r>
            <a:r>
              <a:rPr sz="1400" spc="-10" dirty="0">
                <a:solidFill>
                  <a:srgbClr val="218A21"/>
                </a:solidFill>
                <a:latin typeface="Courier New"/>
                <a:cs typeface="Courier New"/>
              </a:rPr>
              <a:t> variable</a:t>
            </a:r>
            <a:r>
              <a:rPr sz="1400" spc="-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18A21"/>
                </a:solidFill>
                <a:latin typeface="Courier New"/>
                <a:cs typeface="Courier New"/>
              </a:rPr>
              <a:t>(min)</a:t>
            </a:r>
            <a:endParaRPr sz="1400">
              <a:latin typeface="Courier New"/>
              <a:cs typeface="Courier New"/>
            </a:endParaRPr>
          </a:p>
          <a:p>
            <a:pPr marL="12700" marR="325755">
              <a:lnSpc>
                <a:spcPct val="154300"/>
              </a:lnSpc>
              <a:spcBef>
                <a:spcPts val="15"/>
              </a:spcBef>
            </a:pPr>
            <a:r>
              <a:rPr sz="1400" dirty="0">
                <a:latin typeface="Courier New"/>
                <a:cs typeface="Courier New"/>
              </a:rPr>
              <a:t>T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zeros(1,101);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18A21"/>
                </a:solidFill>
                <a:latin typeface="Courier New"/>
                <a:cs typeface="Courier New"/>
              </a:rPr>
              <a:t>%</a:t>
            </a:r>
            <a:r>
              <a:rPr sz="1400" spc="-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18A21"/>
                </a:solidFill>
                <a:latin typeface="Courier New"/>
                <a:cs typeface="Courier New"/>
              </a:rPr>
              <a:t>Preallocate</a:t>
            </a:r>
            <a:r>
              <a:rPr sz="1400" spc="-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18A21"/>
                </a:solidFill>
                <a:latin typeface="Courier New"/>
                <a:cs typeface="Courier New"/>
              </a:rPr>
              <a:t>temperature</a:t>
            </a:r>
            <a:r>
              <a:rPr sz="140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218A21"/>
                </a:solidFill>
                <a:latin typeface="Courier New"/>
                <a:cs typeface="Courier New"/>
              </a:rPr>
              <a:t>vector </a:t>
            </a:r>
            <a:r>
              <a:rPr sz="1400" spc="-82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T(1)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25;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18A21"/>
                </a:solidFill>
                <a:latin typeface="Courier New"/>
                <a:cs typeface="Courier New"/>
              </a:rPr>
              <a:t>%</a:t>
            </a:r>
            <a:r>
              <a:rPr sz="1400" spc="-5" dirty="0">
                <a:solidFill>
                  <a:srgbClr val="218A21"/>
                </a:solidFill>
                <a:latin typeface="Courier New"/>
                <a:cs typeface="Courier New"/>
              </a:rPr>
              <a:t> Initial</a:t>
            </a:r>
            <a:r>
              <a:rPr sz="1400" spc="-1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218A21"/>
                </a:solidFill>
                <a:latin typeface="Courier New"/>
                <a:cs typeface="Courier New"/>
              </a:rPr>
              <a:t>soda</a:t>
            </a:r>
            <a:r>
              <a:rPr sz="1400" spc="-1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218A21"/>
                </a:solidFill>
                <a:latin typeface="Courier New"/>
                <a:cs typeface="Courier New"/>
              </a:rPr>
              <a:t>temperature </a:t>
            </a:r>
            <a:r>
              <a:rPr sz="1400" spc="-10" dirty="0">
                <a:solidFill>
                  <a:srgbClr val="218A21"/>
                </a:solidFill>
                <a:latin typeface="Courier New"/>
                <a:cs typeface="Courier New"/>
              </a:rPr>
              <a:t>(degrees</a:t>
            </a:r>
            <a:r>
              <a:rPr sz="140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218A21"/>
                </a:solidFill>
                <a:latin typeface="Courier New"/>
                <a:cs typeface="Courier New"/>
              </a:rPr>
              <a:t>C)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400" dirty="0">
                <a:solidFill>
                  <a:srgbClr val="218A21"/>
                </a:solidFill>
                <a:latin typeface="Courier New"/>
                <a:cs typeface="Courier New"/>
              </a:rPr>
              <a:t>%</a:t>
            </a:r>
            <a:r>
              <a:rPr sz="1400" spc="-2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218A21"/>
                </a:solidFill>
                <a:latin typeface="Courier New"/>
                <a:cs typeface="Courier New"/>
              </a:rPr>
              <a:t>Update</a:t>
            </a:r>
            <a:r>
              <a:rPr sz="1400" spc="-1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218A21"/>
                </a:solidFill>
                <a:latin typeface="Courier New"/>
                <a:cs typeface="Courier New"/>
              </a:rPr>
              <a:t>to</a:t>
            </a:r>
            <a:r>
              <a:rPr sz="1400" spc="-2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218A21"/>
                </a:solidFill>
                <a:latin typeface="Courier New"/>
                <a:cs typeface="Courier New"/>
              </a:rPr>
              <a:t>compute</a:t>
            </a:r>
            <a:r>
              <a:rPr sz="1400" spc="-2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18A21"/>
                </a:solidFill>
                <a:latin typeface="Courier New"/>
                <a:cs typeface="Courier New"/>
              </a:rPr>
              <a:t>T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4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1:100;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18A21"/>
                </a:solidFill>
                <a:latin typeface="Courier New"/>
                <a:cs typeface="Courier New"/>
              </a:rPr>
              <a:t>%</a:t>
            </a:r>
            <a:r>
              <a:rPr sz="1400" spc="-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218A21"/>
                </a:solidFill>
                <a:latin typeface="Courier New"/>
                <a:cs typeface="Courier New"/>
              </a:rPr>
              <a:t>Time</a:t>
            </a:r>
            <a:r>
              <a:rPr sz="1400" spc="-2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218A21"/>
                </a:solidFill>
                <a:latin typeface="Courier New"/>
                <a:cs typeface="Courier New"/>
              </a:rPr>
              <a:t>in</a:t>
            </a:r>
            <a:r>
              <a:rPr sz="1400" spc="-2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218A21"/>
                </a:solidFill>
                <a:latin typeface="Courier New"/>
                <a:cs typeface="Courier New"/>
              </a:rPr>
              <a:t>minutes</a:t>
            </a:r>
            <a:endParaRPr sz="1400">
              <a:latin typeface="Courier New"/>
              <a:cs typeface="Courier New"/>
            </a:endParaRPr>
          </a:p>
          <a:p>
            <a:pPr marL="12700" marR="1071245">
              <a:lnSpc>
                <a:spcPct val="154300"/>
              </a:lnSpc>
            </a:pPr>
            <a:r>
              <a:rPr sz="1400" spc="-5" dirty="0">
                <a:latin typeface="Courier New"/>
                <a:cs typeface="Courier New"/>
              </a:rPr>
              <a:t>T(i+1)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T(i) </a:t>
            </a:r>
            <a:r>
              <a:rPr sz="1400" dirty="0">
                <a:latin typeface="Courier New"/>
                <a:cs typeface="Courier New"/>
              </a:rPr>
              <a:t>+ K * </a:t>
            </a:r>
            <a:r>
              <a:rPr sz="1400" spc="-10" dirty="0">
                <a:latin typeface="Courier New"/>
                <a:cs typeface="Courier New"/>
              </a:rPr>
              <a:t>(F </a:t>
            </a:r>
            <a:r>
              <a:rPr sz="1400" dirty="0">
                <a:latin typeface="Courier New"/>
                <a:cs typeface="Courier New"/>
              </a:rPr>
              <a:t>- </a:t>
            </a:r>
            <a:r>
              <a:rPr sz="1400" spc="-5" dirty="0">
                <a:latin typeface="Courier New"/>
                <a:cs typeface="Courier New"/>
              </a:rPr>
              <a:t>T(i)); </a:t>
            </a:r>
            <a:r>
              <a:rPr sz="1400" dirty="0">
                <a:solidFill>
                  <a:srgbClr val="218A21"/>
                </a:solidFill>
                <a:latin typeface="Courier New"/>
                <a:cs typeface="Courier New"/>
              </a:rPr>
              <a:t>% </a:t>
            </a:r>
            <a:r>
              <a:rPr sz="1400" spc="-10" dirty="0">
                <a:solidFill>
                  <a:srgbClr val="218A21"/>
                </a:solidFill>
                <a:latin typeface="Courier New"/>
                <a:cs typeface="Courier New"/>
              </a:rPr>
              <a:t>Compute </a:t>
            </a:r>
            <a:r>
              <a:rPr sz="1400" dirty="0">
                <a:solidFill>
                  <a:srgbClr val="218A21"/>
                </a:solidFill>
                <a:latin typeface="Courier New"/>
                <a:cs typeface="Courier New"/>
              </a:rPr>
              <a:t>T </a:t>
            </a:r>
            <a:r>
              <a:rPr sz="1400" spc="-83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end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400" dirty="0">
                <a:solidFill>
                  <a:srgbClr val="218A21"/>
                </a:solidFill>
                <a:latin typeface="Courier New"/>
                <a:cs typeface="Courier New"/>
              </a:rPr>
              <a:t>%</a:t>
            </a:r>
            <a:r>
              <a:rPr sz="1400" spc="-5" dirty="0">
                <a:solidFill>
                  <a:srgbClr val="218A21"/>
                </a:solidFill>
                <a:latin typeface="Courier New"/>
                <a:cs typeface="Courier New"/>
              </a:rPr>
              <a:t> Display </a:t>
            </a:r>
            <a:r>
              <a:rPr sz="1400" spc="-10" dirty="0">
                <a:solidFill>
                  <a:srgbClr val="218A21"/>
                </a:solidFill>
                <a:latin typeface="Courier New"/>
                <a:cs typeface="Courier New"/>
              </a:rPr>
              <a:t>results</a:t>
            </a:r>
            <a:r>
              <a:rPr sz="1400" spc="-5" dirty="0">
                <a:solidFill>
                  <a:srgbClr val="218A21"/>
                </a:solidFill>
                <a:latin typeface="Courier New"/>
                <a:cs typeface="Courier New"/>
              </a:rPr>
              <a:t> every </a:t>
            </a:r>
            <a:r>
              <a:rPr sz="1400" spc="-10" dirty="0">
                <a:solidFill>
                  <a:srgbClr val="218A21"/>
                </a:solidFill>
                <a:latin typeface="Courier New"/>
                <a:cs typeface="Courier New"/>
              </a:rPr>
              <a:t>10</a:t>
            </a:r>
            <a:r>
              <a:rPr sz="1400" spc="-5" dirty="0">
                <a:solidFill>
                  <a:srgbClr val="218A21"/>
                </a:solidFill>
                <a:latin typeface="Courier New"/>
                <a:cs typeface="Courier New"/>
              </a:rPr>
              <a:t> minutes,</a:t>
            </a:r>
            <a:r>
              <a:rPr sz="1400" spc="-1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18A21"/>
                </a:solidFill>
                <a:latin typeface="Courier New"/>
                <a:cs typeface="Courier New"/>
              </a:rPr>
              <a:t>plot</a:t>
            </a:r>
            <a:r>
              <a:rPr sz="1400" spc="-5" dirty="0">
                <a:solidFill>
                  <a:srgbClr val="218A21"/>
                </a:solidFill>
                <a:latin typeface="Courier New"/>
                <a:cs typeface="Courier New"/>
              </a:rPr>
              <a:t> every minute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0440" y="4073499"/>
            <a:ext cx="6055995" cy="1193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marR="5080" indent="-178435">
              <a:lnSpc>
                <a:spcPct val="1493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  <a:tab pos="2266315" algn="l"/>
              </a:tabLst>
            </a:pPr>
            <a:r>
              <a:rPr dirty="0"/>
              <a:t>	</a:t>
            </a:r>
            <a:r>
              <a:rPr sz="1400" spc="-5" dirty="0">
                <a:latin typeface="Courier New"/>
                <a:cs typeface="Courier New"/>
              </a:rPr>
              <a:t>fprintf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9F1FEF"/>
                </a:solidFill>
                <a:latin typeface="Courier New"/>
                <a:cs typeface="Courier New"/>
              </a:rPr>
              <a:t>'</a:t>
            </a:r>
            <a:r>
              <a:rPr sz="1400" spc="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9F1FEF"/>
                </a:solidFill>
                <a:latin typeface="Courier New"/>
                <a:cs typeface="Courier New"/>
              </a:rPr>
              <a:t>%6s	</a:t>
            </a:r>
            <a:r>
              <a:rPr sz="1400" spc="-10" dirty="0">
                <a:solidFill>
                  <a:srgbClr val="9F1FEF"/>
                </a:solidFill>
                <a:latin typeface="Courier New"/>
                <a:cs typeface="Courier New"/>
              </a:rPr>
              <a:t>%12s\n' </a:t>
            </a:r>
            <a:r>
              <a:rPr sz="1400" spc="-5" dirty="0">
                <a:latin typeface="Courier New"/>
                <a:cs typeface="Courier New"/>
              </a:rPr>
              <a:t>,</a:t>
            </a:r>
            <a:r>
              <a:rPr sz="1400" spc="-5" dirty="0">
                <a:solidFill>
                  <a:srgbClr val="9F1FEF"/>
                </a:solidFill>
                <a:latin typeface="Courier New"/>
                <a:cs typeface="Courier New"/>
              </a:rPr>
              <a:t>'Time'</a:t>
            </a:r>
            <a:r>
              <a:rPr sz="1400" spc="-5" dirty="0">
                <a:latin typeface="Courier New"/>
                <a:cs typeface="Courier New"/>
              </a:rPr>
              <a:t>,</a:t>
            </a:r>
            <a:r>
              <a:rPr sz="1400" spc="-5" dirty="0">
                <a:solidFill>
                  <a:srgbClr val="9F1FEF"/>
                </a:solidFill>
                <a:latin typeface="Courier New"/>
                <a:cs typeface="Courier New"/>
              </a:rPr>
              <a:t>'Temperature'</a:t>
            </a:r>
            <a:r>
              <a:rPr sz="1400" spc="-5" dirty="0">
                <a:latin typeface="Courier New"/>
                <a:cs typeface="Courier New"/>
              </a:rPr>
              <a:t>) disp([ t(1:10:101)'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T(1:10:101)' </a:t>
            </a:r>
            <a:r>
              <a:rPr sz="1400" spc="-5" dirty="0">
                <a:latin typeface="Courier New"/>
                <a:cs typeface="Courier New"/>
              </a:rPr>
              <a:t>])</a:t>
            </a:r>
            <a:endParaRPr sz="1400">
              <a:latin typeface="Courier New"/>
              <a:cs typeface="Courier New"/>
            </a:endParaRPr>
          </a:p>
          <a:p>
            <a:pPr marL="190500" marR="5080">
              <a:lnSpc>
                <a:spcPts val="1600"/>
              </a:lnSpc>
              <a:spcBef>
                <a:spcPts val="1019"/>
              </a:spcBef>
            </a:pPr>
            <a:r>
              <a:rPr sz="1400" spc="-10" dirty="0">
                <a:latin typeface="Courier New"/>
                <a:cs typeface="Courier New"/>
              </a:rPr>
              <a:t>plot(t,T),grid,xlabel(</a:t>
            </a:r>
            <a:r>
              <a:rPr sz="1400" spc="-10" dirty="0">
                <a:solidFill>
                  <a:srgbClr val="9F1FEF"/>
                </a:solidFill>
                <a:latin typeface="Courier New"/>
                <a:cs typeface="Courier New"/>
              </a:rPr>
              <a:t>'Time</a:t>
            </a:r>
            <a:r>
              <a:rPr sz="1400" spc="10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1FEF"/>
                </a:solidFill>
                <a:latin typeface="Courier New"/>
                <a:cs typeface="Courier New"/>
              </a:rPr>
              <a:t>(min)'</a:t>
            </a:r>
            <a:r>
              <a:rPr sz="1400" spc="-10" dirty="0">
                <a:latin typeface="Courier New"/>
                <a:cs typeface="Courier New"/>
              </a:rPr>
              <a:t>),ylabel(</a:t>
            </a:r>
            <a:r>
              <a:rPr sz="1400" spc="-10" dirty="0">
                <a:solidFill>
                  <a:srgbClr val="9F1FEF"/>
                </a:solidFill>
                <a:latin typeface="Courier New"/>
                <a:cs typeface="Courier New"/>
              </a:rPr>
              <a:t>'Temperature </a:t>
            </a:r>
            <a:r>
              <a:rPr sz="1400" spc="-82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9F1FEF"/>
                </a:solidFill>
                <a:latin typeface="Courier New"/>
                <a:cs typeface="Courier New"/>
              </a:rPr>
              <a:t>(degrees </a:t>
            </a:r>
            <a:r>
              <a:rPr sz="1400" spc="-10" dirty="0">
                <a:solidFill>
                  <a:srgbClr val="9F1FEF"/>
                </a:solidFill>
                <a:latin typeface="Courier New"/>
                <a:cs typeface="Courier New"/>
              </a:rPr>
              <a:t>C)'</a:t>
            </a:r>
            <a:r>
              <a:rPr sz="1400" spc="-10" dirty="0">
                <a:latin typeface="Courier New"/>
                <a:cs typeface="Courier New"/>
              </a:rPr>
              <a:t>),title(</a:t>
            </a:r>
            <a:r>
              <a:rPr sz="1400" spc="-10" dirty="0">
                <a:solidFill>
                  <a:srgbClr val="9F1FEF"/>
                </a:solidFill>
                <a:latin typeface="Courier New"/>
                <a:cs typeface="Courier New"/>
              </a:rPr>
              <a:t>'Cooling</a:t>
            </a:r>
            <a:r>
              <a:rPr sz="1400" spc="-1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9F1FEF"/>
                </a:solidFill>
                <a:latin typeface="Courier New"/>
                <a:cs typeface="Courier New"/>
              </a:rPr>
              <a:t>curve'</a:t>
            </a:r>
            <a:r>
              <a:rPr sz="1400" spc="-5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8747" y="5693155"/>
            <a:ext cx="13011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Points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to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Ponder: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38747" y="6023864"/>
            <a:ext cx="32543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How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FOR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loop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generates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the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desired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result?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38747" y="6353047"/>
            <a:ext cx="362140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How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the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table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time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vs</a:t>
            </a:r>
            <a:r>
              <a:rPr sz="1400" b="1" spc="-10" dirty="0">
                <a:latin typeface="Calibri"/>
                <a:cs typeface="Calibri"/>
              </a:rPr>
              <a:t> temperature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is </a:t>
            </a:r>
            <a:r>
              <a:rPr sz="1400" b="1" spc="-5" dirty="0">
                <a:latin typeface="Calibri"/>
                <a:cs typeface="Calibri"/>
              </a:rPr>
              <a:t>plotted?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41720" y="126492"/>
            <a:ext cx="5979160" cy="5473065"/>
          </a:xfrm>
          <a:custGeom>
            <a:avLst/>
            <a:gdLst/>
            <a:ahLst/>
            <a:cxnLst/>
            <a:rect l="l" t="t" r="r" b="b"/>
            <a:pathLst>
              <a:path w="5979159" h="5473065">
                <a:moveTo>
                  <a:pt x="0" y="5472683"/>
                </a:moveTo>
                <a:lnTo>
                  <a:pt x="5978652" y="5472683"/>
                </a:lnTo>
                <a:lnTo>
                  <a:pt x="5978652" y="0"/>
                </a:lnTo>
                <a:lnTo>
                  <a:pt x="0" y="0"/>
                </a:lnTo>
                <a:lnTo>
                  <a:pt x="0" y="5472683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948" y="0"/>
            <a:ext cx="11739880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40000"/>
              </a:lnSpc>
              <a:spcBef>
                <a:spcPts val="100"/>
              </a:spcBef>
            </a:pPr>
            <a:r>
              <a:rPr sz="1700" b="1" spc="-10" dirty="0">
                <a:latin typeface="Calibri"/>
                <a:cs typeface="Calibri"/>
              </a:rPr>
              <a:t>Problem </a:t>
            </a:r>
            <a:r>
              <a:rPr sz="1700" b="1" dirty="0">
                <a:latin typeface="Calibri"/>
                <a:cs typeface="Calibri"/>
              </a:rPr>
              <a:t>2</a:t>
            </a:r>
            <a:r>
              <a:rPr sz="1700" dirty="0">
                <a:latin typeface="Calibri"/>
                <a:cs typeface="Calibri"/>
              </a:rPr>
              <a:t>: </a:t>
            </a:r>
            <a:r>
              <a:rPr sz="1700" spc="-10" dirty="0">
                <a:latin typeface="Calibri"/>
                <a:cs typeface="Calibri"/>
              </a:rPr>
              <a:t>Figure shows </a:t>
            </a:r>
            <a:r>
              <a:rPr sz="1700" dirty="0">
                <a:latin typeface="Calibri"/>
                <a:cs typeface="Calibri"/>
              </a:rPr>
              <a:t>a </a:t>
            </a:r>
            <a:r>
              <a:rPr sz="1700" spc="-5" dirty="0">
                <a:latin typeface="Calibri"/>
                <a:cs typeface="Calibri"/>
              </a:rPr>
              <a:t>ship </a:t>
            </a:r>
            <a:r>
              <a:rPr sz="1700" spc="-10" dirty="0">
                <a:latin typeface="Calibri"/>
                <a:cs typeface="Calibri"/>
              </a:rPr>
              <a:t>sailing </a:t>
            </a:r>
            <a:r>
              <a:rPr sz="1700" dirty="0">
                <a:latin typeface="Calibri"/>
                <a:cs typeface="Calibri"/>
              </a:rPr>
              <a:t>on </a:t>
            </a:r>
            <a:r>
              <a:rPr sz="1700" spc="-5" dirty="0">
                <a:latin typeface="Calibri"/>
                <a:cs typeface="Calibri"/>
              </a:rPr>
              <a:t>bearing </a:t>
            </a:r>
            <a:r>
              <a:rPr sz="1700" spc="5" dirty="0">
                <a:latin typeface="Calibri"/>
                <a:cs typeface="Calibri"/>
              </a:rPr>
              <a:t>315</a:t>
            </a:r>
            <a:r>
              <a:rPr sz="1650" spc="7" baseline="25252" dirty="0">
                <a:latin typeface="Calibri"/>
                <a:cs typeface="Calibri"/>
              </a:rPr>
              <a:t>o </a:t>
            </a:r>
            <a:r>
              <a:rPr sz="1700" spc="-5" dirty="0">
                <a:latin typeface="Calibri"/>
                <a:cs typeface="Calibri"/>
              </a:rPr>
              <a:t>(NW) </a:t>
            </a:r>
            <a:r>
              <a:rPr sz="1700" dirty="0">
                <a:latin typeface="Calibri"/>
                <a:cs typeface="Calibri"/>
              </a:rPr>
              <a:t>with a </a:t>
            </a:r>
            <a:r>
              <a:rPr sz="1700" spc="-5" dirty="0">
                <a:latin typeface="Calibri"/>
                <a:cs typeface="Calibri"/>
              </a:rPr>
              <a:t>speed </a:t>
            </a:r>
            <a:r>
              <a:rPr sz="1700" dirty="0">
                <a:latin typeface="Calibri"/>
                <a:cs typeface="Calibri"/>
              </a:rPr>
              <a:t>of 20 knots. </a:t>
            </a:r>
            <a:r>
              <a:rPr sz="1700" spc="-5" dirty="0">
                <a:latin typeface="Calibri"/>
                <a:cs typeface="Calibri"/>
              </a:rPr>
              <a:t>The local </a:t>
            </a:r>
            <a:r>
              <a:rPr sz="1700" spc="-10" dirty="0">
                <a:latin typeface="Calibri"/>
                <a:cs typeface="Calibri"/>
              </a:rPr>
              <a:t>current </a:t>
            </a:r>
            <a:r>
              <a:rPr sz="1700" spc="-5" dirty="0">
                <a:latin typeface="Calibri"/>
                <a:cs typeface="Calibri"/>
              </a:rPr>
              <a:t>due to </a:t>
            </a:r>
            <a:r>
              <a:rPr sz="1700" spc="5" dirty="0">
                <a:latin typeface="Calibri"/>
                <a:cs typeface="Calibri"/>
              </a:rPr>
              <a:t>the </a:t>
            </a:r>
            <a:r>
              <a:rPr sz="1700" spc="-5" dirty="0">
                <a:latin typeface="Calibri"/>
                <a:cs typeface="Calibri"/>
              </a:rPr>
              <a:t>tide is </a:t>
            </a:r>
            <a:r>
              <a:rPr sz="1700" dirty="0">
                <a:latin typeface="Calibri"/>
                <a:cs typeface="Calibri"/>
              </a:rPr>
              <a:t>2 knots </a:t>
            </a:r>
            <a:r>
              <a:rPr sz="1700" spc="-10" dirty="0">
                <a:latin typeface="Calibri"/>
                <a:cs typeface="Calibri"/>
              </a:rPr>
              <a:t>in 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the </a:t>
            </a:r>
            <a:r>
              <a:rPr sz="1700" spc="-5" dirty="0">
                <a:latin typeface="Calibri"/>
                <a:cs typeface="Calibri"/>
              </a:rPr>
              <a:t>direction </a:t>
            </a:r>
            <a:r>
              <a:rPr sz="1700" dirty="0">
                <a:latin typeface="Calibri"/>
                <a:cs typeface="Calibri"/>
              </a:rPr>
              <a:t>67.5</a:t>
            </a:r>
            <a:r>
              <a:rPr sz="1650" baseline="25252" dirty="0">
                <a:latin typeface="Calibri"/>
                <a:cs typeface="Calibri"/>
              </a:rPr>
              <a:t>o </a:t>
            </a:r>
            <a:r>
              <a:rPr sz="1700" spc="-5" dirty="0">
                <a:latin typeface="Calibri"/>
                <a:cs typeface="Calibri"/>
              </a:rPr>
              <a:t>(ENE). The ship </a:t>
            </a:r>
            <a:r>
              <a:rPr sz="1700" dirty="0">
                <a:latin typeface="Calibri"/>
                <a:cs typeface="Calibri"/>
              </a:rPr>
              <a:t>also </a:t>
            </a:r>
            <a:r>
              <a:rPr sz="1700" spc="-5" dirty="0">
                <a:latin typeface="Calibri"/>
                <a:cs typeface="Calibri"/>
              </a:rPr>
              <a:t>drifts </a:t>
            </a:r>
            <a:r>
              <a:rPr sz="1700" spc="-10" dirty="0">
                <a:latin typeface="Calibri"/>
                <a:cs typeface="Calibri"/>
              </a:rPr>
              <a:t>at </a:t>
            </a:r>
            <a:r>
              <a:rPr sz="1700" spc="-5" dirty="0">
                <a:latin typeface="Calibri"/>
                <a:cs typeface="Calibri"/>
              </a:rPr>
              <a:t>0.5 </a:t>
            </a:r>
            <a:r>
              <a:rPr sz="1700" dirty="0">
                <a:latin typeface="Calibri"/>
                <a:cs typeface="Calibri"/>
              </a:rPr>
              <a:t>knots </a:t>
            </a:r>
            <a:r>
              <a:rPr sz="1700" spc="-10" dirty="0">
                <a:latin typeface="Calibri"/>
                <a:cs typeface="Calibri"/>
              </a:rPr>
              <a:t>under wind </a:t>
            </a:r>
            <a:r>
              <a:rPr sz="1700" spc="-5" dirty="0">
                <a:latin typeface="Calibri"/>
                <a:cs typeface="Calibri"/>
              </a:rPr>
              <a:t>in the direction </a:t>
            </a:r>
            <a:r>
              <a:rPr sz="1700" dirty="0">
                <a:latin typeface="Calibri"/>
                <a:cs typeface="Calibri"/>
              </a:rPr>
              <a:t>180</a:t>
            </a:r>
            <a:r>
              <a:rPr sz="1650" baseline="25252" dirty="0">
                <a:latin typeface="Calibri"/>
                <a:cs typeface="Calibri"/>
              </a:rPr>
              <a:t>◦</a:t>
            </a:r>
            <a:r>
              <a:rPr sz="1700" dirty="0">
                <a:latin typeface="Calibri"/>
                <a:cs typeface="Calibri"/>
              </a:rPr>
              <a:t>. </a:t>
            </a:r>
            <a:r>
              <a:rPr sz="1700" spc="-5" dirty="0">
                <a:latin typeface="Calibri"/>
                <a:cs typeface="Calibri"/>
              </a:rPr>
              <a:t>Calculate </a:t>
            </a:r>
            <a:r>
              <a:rPr sz="1700" spc="5" dirty="0">
                <a:latin typeface="Calibri"/>
                <a:cs typeface="Calibri"/>
              </a:rPr>
              <a:t>the </a:t>
            </a:r>
            <a:r>
              <a:rPr sz="1700" spc="-5" dirty="0">
                <a:latin typeface="Calibri"/>
                <a:cs typeface="Calibri"/>
              </a:rPr>
              <a:t>true </a:t>
            </a:r>
            <a:r>
              <a:rPr sz="1700" spc="-10" dirty="0">
                <a:latin typeface="Calibri"/>
                <a:cs typeface="Calibri"/>
              </a:rPr>
              <a:t>ship </a:t>
            </a:r>
            <a:r>
              <a:rPr sz="1700" spc="-5" dirty="0">
                <a:latin typeface="Calibri"/>
                <a:cs typeface="Calibri"/>
              </a:rPr>
              <a:t>speed, that is, </a:t>
            </a:r>
            <a:r>
              <a:rPr sz="1700" spc="5" dirty="0">
                <a:latin typeface="Calibri"/>
                <a:cs typeface="Calibri"/>
              </a:rPr>
              <a:t>the 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ship </a:t>
            </a:r>
            <a:r>
              <a:rPr sz="1700" spc="-5" dirty="0">
                <a:latin typeface="Calibri"/>
                <a:cs typeface="Calibri"/>
              </a:rPr>
              <a:t>speed with respect to the ocean </a:t>
            </a:r>
            <a:r>
              <a:rPr sz="1700" spc="-10" dirty="0">
                <a:latin typeface="Calibri"/>
                <a:cs typeface="Calibri"/>
              </a:rPr>
              <a:t>bottom. </a:t>
            </a:r>
            <a:r>
              <a:rPr sz="1700" spc="-5" dirty="0">
                <a:latin typeface="Calibri"/>
                <a:cs typeface="Calibri"/>
              </a:rPr>
              <a:t>Calculate the true </a:t>
            </a:r>
            <a:r>
              <a:rPr sz="1700" spc="-10" dirty="0">
                <a:latin typeface="Calibri"/>
                <a:cs typeface="Calibri"/>
              </a:rPr>
              <a:t>ship course, </a:t>
            </a:r>
            <a:r>
              <a:rPr sz="1700" spc="-5" dirty="0">
                <a:latin typeface="Calibri"/>
                <a:cs typeface="Calibri"/>
              </a:rPr>
              <a:t>that </a:t>
            </a:r>
            <a:r>
              <a:rPr sz="1700" spc="-10" dirty="0">
                <a:latin typeface="Calibri"/>
                <a:cs typeface="Calibri"/>
              </a:rPr>
              <a:t>is, </a:t>
            </a:r>
            <a:r>
              <a:rPr sz="1700" spc="5" dirty="0">
                <a:latin typeface="Calibri"/>
                <a:cs typeface="Calibri"/>
              </a:rPr>
              <a:t>the </a:t>
            </a:r>
            <a:r>
              <a:rPr sz="1700" spc="-5" dirty="0">
                <a:latin typeface="Calibri"/>
                <a:cs typeface="Calibri"/>
              </a:rPr>
              <a:t>direction </a:t>
            </a:r>
            <a:r>
              <a:rPr sz="1700" dirty="0">
                <a:latin typeface="Calibri"/>
                <a:cs typeface="Calibri"/>
              </a:rPr>
              <a:t>of </a:t>
            </a:r>
            <a:r>
              <a:rPr sz="1700" spc="-5" dirty="0">
                <a:latin typeface="Calibri"/>
                <a:cs typeface="Calibri"/>
              </a:rPr>
              <a:t>sailing </a:t>
            </a:r>
            <a:r>
              <a:rPr sz="1700" spc="-55" dirty="0">
                <a:latin typeface="Calibri"/>
                <a:cs typeface="Calibri"/>
              </a:rPr>
              <a:t>w.r.t. </a:t>
            </a:r>
            <a:r>
              <a:rPr sz="1700" spc="-5" dirty="0">
                <a:latin typeface="Calibri"/>
                <a:cs typeface="Calibri"/>
              </a:rPr>
              <a:t>ocean </a:t>
            </a:r>
            <a:r>
              <a:rPr sz="1700" spc="-10" dirty="0">
                <a:latin typeface="Calibri"/>
                <a:cs typeface="Calibri"/>
              </a:rPr>
              <a:t>bottom, </a:t>
            </a:r>
            <a:r>
              <a:rPr sz="1700" spc="-5" dirty="0">
                <a:latin typeface="Calibri"/>
                <a:cs typeface="Calibri"/>
              </a:rPr>
              <a:t> measured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degrees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clockwise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from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north.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348" y="3796665"/>
            <a:ext cx="1168717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latin typeface="Calibri"/>
                <a:cs typeface="Calibri"/>
              </a:rPr>
              <a:t>A</a:t>
            </a:r>
            <a:r>
              <a:rPr sz="1700" b="1" spc="-5" dirty="0">
                <a:latin typeface="Calibri"/>
                <a:cs typeface="Calibri"/>
              </a:rPr>
              <a:t> Matlab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script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is</a:t>
            </a:r>
            <a:r>
              <a:rPr sz="1700" b="1" spc="-5" dirty="0">
                <a:latin typeface="Calibri"/>
                <a:cs typeface="Calibri"/>
              </a:rPr>
              <a:t> </a:t>
            </a:r>
            <a:r>
              <a:rPr sz="1700" b="1" spc="-15" dirty="0">
                <a:latin typeface="Calibri"/>
                <a:cs typeface="Calibri"/>
              </a:rPr>
              <a:t>written</a:t>
            </a:r>
            <a:r>
              <a:rPr sz="1700" b="1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to</a:t>
            </a:r>
            <a:r>
              <a:rPr sz="1700" b="1" spc="-2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accomplish</a:t>
            </a:r>
            <a:r>
              <a:rPr sz="1700" b="1" spc="-1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the following</a:t>
            </a:r>
            <a:r>
              <a:rPr sz="1700" b="1" spc="-3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tasks:</a:t>
            </a:r>
            <a:endParaRPr sz="1700">
              <a:latin typeface="Calibri"/>
              <a:cs typeface="Calibri"/>
            </a:endParaRPr>
          </a:p>
          <a:p>
            <a:pPr marL="193675" indent="-181610">
              <a:lnSpc>
                <a:spcPct val="100000"/>
              </a:lnSpc>
              <a:spcBef>
                <a:spcPts val="1315"/>
              </a:spcBef>
              <a:buSzPct val="94117"/>
              <a:buAutoNum type="romanLcParenBoth"/>
              <a:tabLst>
                <a:tab pos="194310" algn="l"/>
              </a:tabLst>
            </a:pPr>
            <a:r>
              <a:rPr sz="1700" spc="-10" dirty="0">
                <a:latin typeface="Calibri"/>
                <a:cs typeface="Calibri"/>
              </a:rPr>
              <a:t>Represent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the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ship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velocity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as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 </a:t>
            </a:r>
            <a:r>
              <a:rPr sz="1700" spc="-5" dirty="0">
                <a:latin typeface="Calibri"/>
                <a:cs typeface="Calibri"/>
              </a:rPr>
              <a:t>vector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S,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the</a:t>
            </a:r>
            <a:r>
              <a:rPr sz="1700" spc="-5" dirty="0">
                <a:latin typeface="Calibri"/>
                <a:cs typeface="Calibri"/>
              </a:rPr>
              <a:t> flow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velocity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local</a:t>
            </a:r>
            <a:r>
              <a:rPr sz="1700" spc="-5" dirty="0">
                <a:latin typeface="Calibri"/>
                <a:cs typeface="Calibri"/>
              </a:rPr>
              <a:t> current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as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vector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C,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the</a:t>
            </a:r>
            <a:r>
              <a:rPr sz="1700" spc="-5" dirty="0">
                <a:latin typeface="Calibri"/>
                <a:cs typeface="Calibri"/>
              </a:rPr>
              <a:t> wind-drift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velocity as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vector </a:t>
            </a:r>
            <a:r>
              <a:rPr sz="1700" spc="-90" dirty="0">
                <a:latin typeface="Calibri"/>
                <a:cs typeface="Calibri"/>
              </a:rPr>
              <a:t>W.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30000"/>
              </a:lnSpc>
              <a:spcBef>
                <a:spcPts val="994"/>
              </a:spcBef>
              <a:buSzPct val="94117"/>
              <a:buAutoNum type="romanLcParenBoth"/>
              <a:tabLst>
                <a:tab pos="300990" algn="l"/>
              </a:tabLst>
            </a:pPr>
            <a:r>
              <a:rPr sz="1700" spc="-10" dirty="0">
                <a:latin typeface="Calibri"/>
                <a:cs typeface="Calibri"/>
              </a:rPr>
              <a:t>Calculate</a:t>
            </a:r>
            <a:r>
              <a:rPr sz="1700" spc="8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the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true-velocity</a:t>
            </a:r>
            <a:r>
              <a:rPr sz="1700" spc="7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vector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(velocity</a:t>
            </a:r>
            <a:r>
              <a:rPr sz="1700" spc="8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with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respect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the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ocean</a:t>
            </a:r>
            <a:r>
              <a:rPr sz="1700" spc="8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bottom)</a:t>
            </a:r>
            <a:r>
              <a:rPr sz="1700" spc="8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as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the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vector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sum</a:t>
            </a:r>
            <a:r>
              <a:rPr sz="1700" spc="7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three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calculated</a:t>
            </a:r>
            <a:r>
              <a:rPr sz="1700" spc="7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quantities.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The vectors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are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resolved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along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North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(first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component)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East</a:t>
            </a:r>
            <a:r>
              <a:rPr sz="1700" dirty="0">
                <a:latin typeface="Calibri"/>
                <a:cs typeface="Calibri"/>
              </a:rPr>
              <a:t> (the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second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component).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30000"/>
              </a:lnSpc>
              <a:spcBef>
                <a:spcPts val="994"/>
              </a:spcBef>
              <a:buSzPct val="94117"/>
              <a:buAutoNum type="romanLcParenBoth"/>
              <a:tabLst>
                <a:tab pos="343535" algn="l"/>
              </a:tabLst>
            </a:pPr>
            <a:r>
              <a:rPr sz="1700" spc="-10" dirty="0">
                <a:latin typeface="Calibri"/>
                <a:cs typeface="Calibri"/>
              </a:rPr>
              <a:t>Calculate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the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ship's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true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course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with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respect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ocean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bottom.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Note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the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three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speeds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are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sought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as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inputs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from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user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make </a:t>
            </a:r>
            <a:r>
              <a:rPr sz="1700" spc="-36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program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more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flexible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remind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you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about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importance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using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'input'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command.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4155" y="1719072"/>
            <a:ext cx="1738883" cy="17907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93307" y="1778515"/>
            <a:ext cx="2022424" cy="17312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814" y="189356"/>
            <a:ext cx="11684000" cy="653351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500" spc="-5" dirty="0">
                <a:solidFill>
                  <a:srgbClr val="218A21"/>
                </a:solidFill>
                <a:latin typeface="Courier New"/>
                <a:cs typeface="Courier New"/>
              </a:rPr>
              <a:t>%Matlab</a:t>
            </a:r>
            <a:r>
              <a:rPr sz="1500" spc="-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218A21"/>
                </a:solidFill>
                <a:latin typeface="Courier New"/>
                <a:cs typeface="Courier New"/>
              </a:rPr>
              <a:t>script</a:t>
            </a:r>
            <a:r>
              <a:rPr sz="1500" spc="-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218A21"/>
                </a:solidFill>
                <a:latin typeface="Courier New"/>
                <a:cs typeface="Courier New"/>
              </a:rPr>
              <a:t>for</a:t>
            </a:r>
            <a:r>
              <a:rPr sz="1500" spc="-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218A21"/>
                </a:solidFill>
                <a:latin typeface="Courier New"/>
                <a:cs typeface="Courier New"/>
              </a:rPr>
              <a:t>calculating</a:t>
            </a:r>
            <a:r>
              <a:rPr sz="1500" spc="-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218A21"/>
                </a:solidFill>
                <a:latin typeface="Courier New"/>
                <a:cs typeface="Courier New"/>
              </a:rPr>
              <a:t>true velocity</a:t>
            </a:r>
            <a:r>
              <a:rPr sz="1500" spc="-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218A21"/>
                </a:solidFill>
                <a:latin typeface="Courier New"/>
                <a:cs typeface="Courier New"/>
              </a:rPr>
              <a:t>and</a:t>
            </a:r>
            <a:r>
              <a:rPr sz="1500" spc="-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218A21"/>
                </a:solidFill>
                <a:latin typeface="Courier New"/>
                <a:cs typeface="Courier New"/>
              </a:rPr>
              <a:t>direction</a:t>
            </a:r>
            <a:r>
              <a:rPr sz="1500" spc="-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218A21"/>
                </a:solidFill>
                <a:latin typeface="Courier New"/>
                <a:cs typeface="Courier New"/>
              </a:rPr>
              <a:t>of</a:t>
            </a:r>
            <a:r>
              <a:rPr sz="1500" spc="-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218A21"/>
                </a:solidFill>
                <a:latin typeface="Courier New"/>
                <a:cs typeface="Courier New"/>
              </a:rPr>
              <a:t>a</a:t>
            </a:r>
            <a:r>
              <a:rPr sz="1500" spc="-5" dirty="0">
                <a:solidFill>
                  <a:srgbClr val="218A21"/>
                </a:solidFill>
                <a:latin typeface="Courier New"/>
                <a:cs typeface="Courier New"/>
              </a:rPr>
              <a:t> cruising</a:t>
            </a:r>
            <a:r>
              <a:rPr sz="1500" spc="-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218A21"/>
                </a:solidFill>
                <a:latin typeface="Courier New"/>
                <a:cs typeface="Courier New"/>
              </a:rPr>
              <a:t>ship</a:t>
            </a:r>
            <a:endParaRPr sz="15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355600" algn="l"/>
              </a:tabLst>
            </a:pPr>
            <a:r>
              <a:rPr sz="1500" spc="-5" dirty="0">
                <a:latin typeface="Courier New"/>
                <a:cs typeface="Courier New"/>
              </a:rPr>
              <a:t>VShip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1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input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(</a:t>
            </a:r>
            <a:r>
              <a:rPr sz="1500" spc="-5" dirty="0">
                <a:solidFill>
                  <a:srgbClr val="9F1FEF"/>
                </a:solidFill>
                <a:latin typeface="Courier New"/>
                <a:cs typeface="Courier New"/>
              </a:rPr>
              <a:t>'Enter</a:t>
            </a:r>
            <a:r>
              <a:rPr sz="1500" spc="-1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9F1FEF"/>
                </a:solidFill>
                <a:latin typeface="Courier New"/>
                <a:cs typeface="Courier New"/>
              </a:rPr>
              <a:t>ship</a:t>
            </a:r>
            <a:r>
              <a:rPr sz="1500" spc="-1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9F1FEF"/>
                </a:solidFill>
                <a:latin typeface="Courier New"/>
                <a:cs typeface="Courier New"/>
              </a:rPr>
              <a:t>speed</a:t>
            </a:r>
            <a:r>
              <a:rPr sz="1500" spc="-1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9F1FEF"/>
                </a:solidFill>
                <a:latin typeface="Courier New"/>
                <a:cs typeface="Courier New"/>
              </a:rPr>
              <a:t>(in</a:t>
            </a:r>
            <a:r>
              <a:rPr sz="1500" spc="-1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9F1FEF"/>
                </a:solidFill>
                <a:latin typeface="Courier New"/>
                <a:cs typeface="Courier New"/>
              </a:rPr>
              <a:t>knots)'</a:t>
            </a:r>
            <a:r>
              <a:rPr sz="1500" spc="-5" dirty="0">
                <a:latin typeface="Courier New"/>
                <a:cs typeface="Courier New"/>
              </a:rPr>
              <a:t>);</a:t>
            </a:r>
            <a:endParaRPr sz="15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355600" algn="l"/>
              </a:tabLst>
            </a:pPr>
            <a:r>
              <a:rPr sz="1500" spc="-5" dirty="0">
                <a:latin typeface="Courier New"/>
                <a:cs typeface="Courier New"/>
              </a:rPr>
              <a:t>VCurrent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=input(</a:t>
            </a:r>
            <a:r>
              <a:rPr sz="1500" spc="-5" dirty="0">
                <a:solidFill>
                  <a:srgbClr val="9F1FEF"/>
                </a:solidFill>
                <a:latin typeface="Courier New"/>
                <a:cs typeface="Courier New"/>
              </a:rPr>
              <a:t>'Enter</a:t>
            </a:r>
            <a:r>
              <a:rPr sz="1500" spc="-1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9F1FEF"/>
                </a:solidFill>
                <a:latin typeface="Courier New"/>
                <a:cs typeface="Courier New"/>
              </a:rPr>
              <a:t>speed</a:t>
            </a:r>
            <a:r>
              <a:rPr sz="1500" spc="-1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9F1FEF"/>
                </a:solidFill>
                <a:latin typeface="Courier New"/>
                <a:cs typeface="Courier New"/>
              </a:rPr>
              <a:t>of</a:t>
            </a:r>
            <a:r>
              <a:rPr sz="1500" spc="-1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9F1FEF"/>
                </a:solidFill>
                <a:latin typeface="Courier New"/>
                <a:cs typeface="Courier New"/>
              </a:rPr>
              <a:t>current'</a:t>
            </a:r>
            <a:r>
              <a:rPr sz="1500" spc="-5" dirty="0">
                <a:latin typeface="Courier New"/>
                <a:cs typeface="Courier New"/>
              </a:rPr>
              <a:t>);</a:t>
            </a:r>
            <a:endParaRPr sz="15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355600" algn="l"/>
              </a:tabLst>
            </a:pPr>
            <a:r>
              <a:rPr sz="1500" spc="-5" dirty="0">
                <a:latin typeface="Courier New"/>
                <a:cs typeface="Courier New"/>
              </a:rPr>
              <a:t>VWind=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input(</a:t>
            </a:r>
            <a:r>
              <a:rPr sz="1500" spc="-5" dirty="0">
                <a:solidFill>
                  <a:srgbClr val="9F1FEF"/>
                </a:solidFill>
                <a:latin typeface="Courier New"/>
                <a:cs typeface="Courier New"/>
              </a:rPr>
              <a:t>'Enter</a:t>
            </a:r>
            <a:r>
              <a:rPr sz="1500" spc="-1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9F1FEF"/>
                </a:solidFill>
                <a:latin typeface="Courier New"/>
                <a:cs typeface="Courier New"/>
              </a:rPr>
              <a:t>wind</a:t>
            </a:r>
            <a:r>
              <a:rPr sz="1500" spc="-1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9F1FEF"/>
                </a:solidFill>
                <a:latin typeface="Courier New"/>
                <a:cs typeface="Courier New"/>
              </a:rPr>
              <a:t>speed'</a:t>
            </a:r>
            <a:r>
              <a:rPr sz="1500" spc="-5" dirty="0">
                <a:latin typeface="Courier New"/>
                <a:cs typeface="Courier New"/>
              </a:rPr>
              <a:t>);</a:t>
            </a:r>
            <a:endParaRPr sz="15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355600" algn="l"/>
              </a:tabLst>
            </a:pPr>
            <a:r>
              <a:rPr sz="1500" spc="-5" dirty="0">
                <a:latin typeface="Courier New"/>
                <a:cs typeface="Courier New"/>
              </a:rPr>
              <a:t>disp(</a:t>
            </a:r>
            <a:r>
              <a:rPr sz="1500" spc="-5" dirty="0">
                <a:solidFill>
                  <a:srgbClr val="9F1FEF"/>
                </a:solidFill>
                <a:latin typeface="Courier New"/>
                <a:cs typeface="Courier New"/>
              </a:rPr>
              <a:t>'Ship</a:t>
            </a:r>
            <a:r>
              <a:rPr sz="1500" spc="-3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9F1FEF"/>
                </a:solidFill>
                <a:latin typeface="Courier New"/>
                <a:cs typeface="Courier New"/>
              </a:rPr>
              <a:t>velocity</a:t>
            </a:r>
            <a:r>
              <a:rPr sz="1500" spc="-2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9F1FEF"/>
                </a:solidFill>
                <a:latin typeface="Courier New"/>
                <a:cs typeface="Courier New"/>
              </a:rPr>
              <a:t>vector:'</a:t>
            </a:r>
            <a:r>
              <a:rPr sz="1500" spc="-5" dirty="0">
                <a:latin typeface="Courier New"/>
                <a:cs typeface="Courier New"/>
              </a:rPr>
              <a:t>)</a:t>
            </a:r>
            <a:endParaRPr sz="15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355600" algn="l"/>
              </a:tabLst>
            </a:pPr>
            <a:r>
              <a:rPr sz="1500" dirty="0">
                <a:latin typeface="Courier New"/>
                <a:cs typeface="Courier New"/>
              </a:rPr>
              <a:t>S</a:t>
            </a:r>
            <a:r>
              <a:rPr sz="1500" spc="-1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5" dirty="0">
                <a:latin typeface="Courier New"/>
                <a:cs typeface="Courier New"/>
              </a:rPr>
              <a:t> VShip*[cos(315*pi/180)</a:t>
            </a:r>
            <a:r>
              <a:rPr sz="1500" dirty="0">
                <a:latin typeface="Courier New"/>
                <a:cs typeface="Courier New"/>
              </a:rPr>
              <a:t> sin(315*pi/180)]</a:t>
            </a:r>
            <a:r>
              <a:rPr sz="1500" spc="-75" dirty="0"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218A21"/>
                </a:solidFill>
                <a:latin typeface="Courier New"/>
                <a:cs typeface="Courier New"/>
              </a:rPr>
              <a:t>%</a:t>
            </a:r>
            <a:r>
              <a:rPr sz="1500" spc="-5" dirty="0">
                <a:solidFill>
                  <a:srgbClr val="218A21"/>
                </a:solidFill>
                <a:latin typeface="Courier New"/>
                <a:cs typeface="Courier New"/>
              </a:rPr>
              <a:t> ship vector</a:t>
            </a:r>
            <a:endParaRPr sz="15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355600" algn="l"/>
              </a:tabLst>
            </a:pPr>
            <a:r>
              <a:rPr sz="1500" spc="-5" dirty="0">
                <a:latin typeface="Courier New"/>
                <a:cs typeface="Courier New"/>
              </a:rPr>
              <a:t>disp(</a:t>
            </a:r>
            <a:r>
              <a:rPr sz="1500" spc="-5" dirty="0">
                <a:solidFill>
                  <a:srgbClr val="9F1FEF"/>
                </a:solidFill>
                <a:latin typeface="Courier New"/>
                <a:cs typeface="Courier New"/>
              </a:rPr>
              <a:t>'Current</a:t>
            </a:r>
            <a:r>
              <a:rPr sz="1500" spc="-3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9F1FEF"/>
                </a:solidFill>
                <a:latin typeface="Courier New"/>
                <a:cs typeface="Courier New"/>
              </a:rPr>
              <a:t>velocity</a:t>
            </a:r>
            <a:r>
              <a:rPr sz="1500" spc="-2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9F1FEF"/>
                </a:solidFill>
                <a:latin typeface="Courier New"/>
                <a:cs typeface="Courier New"/>
              </a:rPr>
              <a:t>vector:'</a:t>
            </a:r>
            <a:r>
              <a:rPr sz="1500" spc="-5" dirty="0">
                <a:latin typeface="Courier New"/>
                <a:cs typeface="Courier New"/>
              </a:rPr>
              <a:t>)</a:t>
            </a:r>
            <a:endParaRPr sz="15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355600" algn="l"/>
              </a:tabLst>
            </a:pPr>
            <a:r>
              <a:rPr sz="1500" dirty="0">
                <a:latin typeface="Courier New"/>
                <a:cs typeface="Courier New"/>
              </a:rPr>
              <a:t>C</a:t>
            </a:r>
            <a:r>
              <a:rPr sz="1500" spc="-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5" dirty="0">
                <a:latin typeface="Courier New"/>
                <a:cs typeface="Courier New"/>
              </a:rPr>
              <a:t> VCurrent*[cos(67.5*pi/180) sin(67.5*pi/180)]</a:t>
            </a:r>
            <a:r>
              <a:rPr sz="1500" spc="5" dirty="0"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218A21"/>
                </a:solidFill>
                <a:latin typeface="Courier New"/>
                <a:cs typeface="Courier New"/>
              </a:rPr>
              <a:t>%</a:t>
            </a:r>
            <a:r>
              <a:rPr sz="1500" spc="-5" dirty="0">
                <a:solidFill>
                  <a:srgbClr val="218A21"/>
                </a:solidFill>
                <a:latin typeface="Courier New"/>
                <a:cs typeface="Courier New"/>
              </a:rPr>
              <a:t> current vector</a:t>
            </a:r>
            <a:endParaRPr sz="15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355600" algn="l"/>
              </a:tabLst>
            </a:pPr>
            <a:r>
              <a:rPr sz="1500" spc="-5" dirty="0">
                <a:latin typeface="Courier New"/>
                <a:cs typeface="Courier New"/>
              </a:rPr>
              <a:t>disp(</a:t>
            </a:r>
            <a:r>
              <a:rPr sz="1500" spc="-5" dirty="0">
                <a:solidFill>
                  <a:srgbClr val="9F1FEF"/>
                </a:solidFill>
                <a:latin typeface="Courier New"/>
                <a:cs typeface="Courier New"/>
              </a:rPr>
              <a:t>'Wind</a:t>
            </a:r>
            <a:r>
              <a:rPr sz="1500" spc="-2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9F1FEF"/>
                </a:solidFill>
                <a:latin typeface="Courier New"/>
                <a:cs typeface="Courier New"/>
              </a:rPr>
              <a:t>drift</a:t>
            </a:r>
            <a:r>
              <a:rPr sz="1500" spc="-2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9F1FEF"/>
                </a:solidFill>
                <a:latin typeface="Courier New"/>
                <a:cs typeface="Courier New"/>
              </a:rPr>
              <a:t>velocity</a:t>
            </a:r>
            <a:r>
              <a:rPr sz="1500" spc="-2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9F1FEF"/>
                </a:solidFill>
                <a:latin typeface="Courier New"/>
                <a:cs typeface="Courier New"/>
              </a:rPr>
              <a:t>vector:'</a:t>
            </a:r>
            <a:r>
              <a:rPr sz="1500" spc="-5" dirty="0">
                <a:latin typeface="Courier New"/>
                <a:cs typeface="Courier New"/>
              </a:rPr>
              <a:t>)</a:t>
            </a:r>
            <a:endParaRPr sz="1500">
              <a:latin typeface="Courier New"/>
              <a:cs typeface="Courier New"/>
            </a:endParaRPr>
          </a:p>
          <a:p>
            <a:pPr marL="12700" marR="7891145">
              <a:lnSpc>
                <a:spcPct val="135300"/>
              </a:lnSpc>
              <a:spcBef>
                <a:spcPts val="15"/>
              </a:spcBef>
              <a:buAutoNum type="arabicPeriod"/>
              <a:tabLst>
                <a:tab pos="355600" algn="l"/>
              </a:tabLst>
            </a:pPr>
            <a:r>
              <a:rPr sz="1500" dirty="0">
                <a:latin typeface="Courier New"/>
                <a:cs typeface="Courier New"/>
              </a:rPr>
              <a:t>W = </a:t>
            </a:r>
            <a:r>
              <a:rPr sz="1500" spc="-5" dirty="0">
                <a:latin typeface="Courier New"/>
                <a:cs typeface="Courier New"/>
              </a:rPr>
              <a:t>VWind*[-1 0] </a:t>
            </a:r>
            <a:r>
              <a:rPr sz="1500" dirty="0">
                <a:solidFill>
                  <a:srgbClr val="218A21"/>
                </a:solidFill>
                <a:latin typeface="Courier New"/>
                <a:cs typeface="Courier New"/>
              </a:rPr>
              <a:t>% </a:t>
            </a:r>
            <a:r>
              <a:rPr sz="1500" spc="-5" dirty="0">
                <a:solidFill>
                  <a:srgbClr val="218A21"/>
                </a:solidFill>
                <a:latin typeface="Courier New"/>
                <a:cs typeface="Courier New"/>
              </a:rPr>
              <a:t>wind vector </a:t>
            </a:r>
            <a:r>
              <a:rPr sz="1500" spc="-89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10.disp(</a:t>
            </a:r>
            <a:r>
              <a:rPr sz="1500" spc="-5" dirty="0">
                <a:solidFill>
                  <a:srgbClr val="9F1FEF"/>
                </a:solidFill>
                <a:latin typeface="Courier New"/>
                <a:cs typeface="Courier New"/>
              </a:rPr>
              <a:t>'True</a:t>
            </a:r>
            <a:r>
              <a:rPr sz="1500" spc="-3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9F1FEF"/>
                </a:solidFill>
                <a:latin typeface="Courier New"/>
                <a:cs typeface="Courier New"/>
              </a:rPr>
              <a:t>velocity</a:t>
            </a:r>
            <a:r>
              <a:rPr sz="1500" spc="-3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9F1FEF"/>
                </a:solidFill>
                <a:latin typeface="Courier New"/>
                <a:cs typeface="Courier New"/>
              </a:rPr>
              <a:t>vector:'</a:t>
            </a:r>
            <a:r>
              <a:rPr sz="1500" spc="-5" dirty="0">
                <a:latin typeface="Courier New"/>
                <a:cs typeface="Courier New"/>
              </a:rPr>
              <a:t>)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500" spc="-5" dirty="0">
                <a:latin typeface="Courier New"/>
                <a:cs typeface="Courier New"/>
              </a:rPr>
              <a:t>11.T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S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+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C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+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W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500" spc="-5" dirty="0">
                <a:latin typeface="Courier New"/>
                <a:cs typeface="Courier New"/>
              </a:rPr>
              <a:t>12.disp(</a:t>
            </a:r>
            <a:r>
              <a:rPr sz="1500" spc="-5" dirty="0">
                <a:solidFill>
                  <a:srgbClr val="9F1FEF"/>
                </a:solidFill>
                <a:latin typeface="Courier New"/>
                <a:cs typeface="Courier New"/>
              </a:rPr>
              <a:t>'Ship</a:t>
            </a:r>
            <a:r>
              <a:rPr sz="1500" spc="-3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9F1FEF"/>
                </a:solidFill>
                <a:latin typeface="Courier New"/>
                <a:cs typeface="Courier New"/>
              </a:rPr>
              <a:t>speed</a:t>
            </a:r>
            <a:r>
              <a:rPr sz="1500" spc="-2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9F1FEF"/>
                </a:solidFill>
                <a:latin typeface="Courier New"/>
                <a:cs typeface="Courier New"/>
              </a:rPr>
              <a:t>(knots):'</a:t>
            </a:r>
            <a:r>
              <a:rPr sz="1500" spc="-5" dirty="0">
                <a:latin typeface="Courier New"/>
                <a:cs typeface="Courier New"/>
              </a:rPr>
              <a:t>)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500" spc="-5" dirty="0">
                <a:latin typeface="Courier New"/>
                <a:cs typeface="Courier New"/>
              </a:rPr>
              <a:t>13.TrueSpeed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1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norm(T) </a:t>
            </a:r>
            <a:r>
              <a:rPr sz="1500" dirty="0">
                <a:solidFill>
                  <a:srgbClr val="218A21"/>
                </a:solidFill>
                <a:latin typeface="Courier New"/>
                <a:cs typeface="Courier New"/>
              </a:rPr>
              <a:t>%</a:t>
            </a:r>
            <a:r>
              <a:rPr sz="1500" spc="-5" dirty="0">
                <a:solidFill>
                  <a:srgbClr val="218A21"/>
                </a:solidFill>
                <a:latin typeface="Courier New"/>
                <a:cs typeface="Courier New"/>
              </a:rPr>
              <a:t> calculated</a:t>
            </a:r>
            <a:r>
              <a:rPr sz="1500" spc="-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218A21"/>
                </a:solidFill>
                <a:latin typeface="Courier New"/>
                <a:cs typeface="Courier New"/>
              </a:rPr>
              <a:t>by</a:t>
            </a:r>
            <a:r>
              <a:rPr sz="1500" spc="-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218A21"/>
                </a:solidFill>
                <a:latin typeface="Courier New"/>
                <a:cs typeface="Courier New"/>
              </a:rPr>
              <a:t>squaring the</a:t>
            </a:r>
            <a:r>
              <a:rPr sz="1500" spc="-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218A21"/>
                </a:solidFill>
                <a:latin typeface="Courier New"/>
                <a:cs typeface="Courier New"/>
              </a:rPr>
              <a:t>2</a:t>
            </a:r>
            <a:r>
              <a:rPr sz="1500" spc="-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218A21"/>
                </a:solidFill>
                <a:latin typeface="Courier New"/>
                <a:cs typeface="Courier New"/>
              </a:rPr>
              <a:t>terms of</a:t>
            </a:r>
            <a:r>
              <a:rPr sz="1500" spc="-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218A21"/>
                </a:solidFill>
                <a:latin typeface="Courier New"/>
                <a:cs typeface="Courier New"/>
              </a:rPr>
              <a:t>vector</a:t>
            </a:r>
            <a:r>
              <a:rPr sz="1500" spc="-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218A21"/>
                </a:solidFill>
                <a:latin typeface="Courier New"/>
                <a:cs typeface="Courier New"/>
              </a:rPr>
              <a:t>T, adding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2641600" algn="l"/>
              </a:tabLst>
            </a:pPr>
            <a:r>
              <a:rPr sz="1500" spc="-5" dirty="0">
                <a:latin typeface="Courier New"/>
                <a:cs typeface="Courier New"/>
              </a:rPr>
              <a:t>14.	</a:t>
            </a:r>
            <a:r>
              <a:rPr sz="1500" dirty="0">
                <a:solidFill>
                  <a:srgbClr val="218A21"/>
                </a:solidFill>
                <a:latin typeface="Courier New"/>
                <a:cs typeface="Courier New"/>
              </a:rPr>
              <a:t>%</a:t>
            </a:r>
            <a:r>
              <a:rPr sz="1500" spc="-1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218A21"/>
                </a:solidFill>
                <a:latin typeface="Courier New"/>
                <a:cs typeface="Courier New"/>
              </a:rPr>
              <a:t>them</a:t>
            </a:r>
            <a:r>
              <a:rPr sz="1500" spc="-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218A21"/>
                </a:solidFill>
                <a:latin typeface="Courier New"/>
                <a:cs typeface="Courier New"/>
              </a:rPr>
              <a:t>and</a:t>
            </a:r>
            <a:r>
              <a:rPr sz="1500" spc="-1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218A21"/>
                </a:solidFill>
                <a:latin typeface="Courier New"/>
                <a:cs typeface="Courier New"/>
              </a:rPr>
              <a:t>then</a:t>
            </a:r>
            <a:r>
              <a:rPr sz="1500" spc="-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218A21"/>
                </a:solidFill>
                <a:latin typeface="Courier New"/>
                <a:cs typeface="Courier New"/>
              </a:rPr>
              <a:t>taking</a:t>
            </a:r>
            <a:r>
              <a:rPr sz="1500" spc="-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218A21"/>
                </a:solidFill>
                <a:latin typeface="Courier New"/>
                <a:cs typeface="Courier New"/>
              </a:rPr>
              <a:t>square</a:t>
            </a:r>
            <a:r>
              <a:rPr sz="1500" spc="-1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218A21"/>
                </a:solidFill>
                <a:latin typeface="Courier New"/>
                <a:cs typeface="Courier New"/>
              </a:rPr>
              <a:t>of</a:t>
            </a:r>
            <a:r>
              <a:rPr sz="1500" spc="-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218A21"/>
                </a:solidFill>
                <a:latin typeface="Courier New"/>
                <a:cs typeface="Courier New"/>
              </a:rPr>
              <a:t>the</a:t>
            </a:r>
            <a:r>
              <a:rPr sz="1500" spc="-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218A21"/>
                </a:solidFill>
                <a:latin typeface="Courier New"/>
                <a:cs typeface="Courier New"/>
              </a:rPr>
              <a:t>sum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500" spc="-5" dirty="0">
                <a:latin typeface="Courier New"/>
                <a:cs typeface="Courier New"/>
              </a:rPr>
              <a:t>15.course</a:t>
            </a:r>
            <a:r>
              <a:rPr sz="1500" dirty="0">
                <a:latin typeface="Courier New"/>
                <a:cs typeface="Courier New"/>
              </a:rPr>
              <a:t> = </a:t>
            </a:r>
            <a:r>
              <a:rPr sz="1500" spc="-5" dirty="0">
                <a:latin typeface="Courier New"/>
                <a:cs typeface="Courier New"/>
              </a:rPr>
              <a:t>atan2(T(2),T(1))*180/pi;</a:t>
            </a:r>
            <a:r>
              <a:rPr sz="1500" spc="10" dirty="0"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218A21"/>
                </a:solidFill>
                <a:latin typeface="Courier New"/>
                <a:cs typeface="Courier New"/>
              </a:rPr>
              <a:t>% </a:t>
            </a:r>
            <a:r>
              <a:rPr sz="1500" spc="-5" dirty="0">
                <a:solidFill>
                  <a:srgbClr val="218A21"/>
                </a:solidFill>
                <a:latin typeface="Courier New"/>
                <a:cs typeface="Courier New"/>
              </a:rPr>
              <a:t>calculates</a:t>
            </a:r>
            <a:r>
              <a:rPr sz="150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218A21"/>
                </a:solidFill>
                <a:latin typeface="Courier New"/>
                <a:cs typeface="Courier New"/>
              </a:rPr>
              <a:t>arctangent</a:t>
            </a:r>
            <a:r>
              <a:rPr sz="150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218A21"/>
                </a:solidFill>
                <a:latin typeface="Courier New"/>
                <a:cs typeface="Courier New"/>
              </a:rPr>
              <a:t>from</a:t>
            </a:r>
            <a:r>
              <a:rPr sz="1500" dirty="0">
                <a:solidFill>
                  <a:srgbClr val="218A21"/>
                </a:solidFill>
                <a:latin typeface="Courier New"/>
                <a:cs typeface="Courier New"/>
              </a:rPr>
              <a:t> X </a:t>
            </a:r>
            <a:r>
              <a:rPr sz="1500" spc="-5" dirty="0">
                <a:solidFill>
                  <a:srgbClr val="218A21"/>
                </a:solidFill>
                <a:latin typeface="Courier New"/>
                <a:cs typeface="Courier New"/>
              </a:rPr>
              <a:t>and</a:t>
            </a:r>
            <a:r>
              <a:rPr sz="1500" dirty="0">
                <a:solidFill>
                  <a:srgbClr val="218A21"/>
                </a:solidFill>
                <a:latin typeface="Courier New"/>
                <a:cs typeface="Courier New"/>
              </a:rPr>
              <a:t> Y </a:t>
            </a:r>
            <a:r>
              <a:rPr sz="1500" spc="-5" dirty="0">
                <a:solidFill>
                  <a:srgbClr val="218A21"/>
                </a:solidFill>
                <a:latin typeface="Courier New"/>
                <a:cs typeface="Courier New"/>
              </a:rPr>
              <a:t>values:</a:t>
            </a:r>
            <a:r>
              <a:rPr sz="150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218A21"/>
                </a:solidFill>
                <a:latin typeface="Courier New"/>
                <a:cs typeface="Courier New"/>
              </a:rPr>
              <a:t>ship</a:t>
            </a:r>
            <a:r>
              <a:rPr sz="1500" spc="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218A21"/>
                </a:solidFill>
                <a:latin typeface="Courier New"/>
                <a:cs typeface="Courier New"/>
              </a:rPr>
              <a:t>course,</a:t>
            </a:r>
            <a:r>
              <a:rPr sz="150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218A21"/>
                </a:solidFill>
                <a:latin typeface="Courier New"/>
                <a:cs typeface="Courier New"/>
              </a:rPr>
              <a:t>degrees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500" spc="-5" dirty="0">
                <a:solidFill>
                  <a:srgbClr val="0000FF"/>
                </a:solidFill>
                <a:latin typeface="Courier New"/>
                <a:cs typeface="Courier New"/>
              </a:rPr>
              <a:t>16.if</a:t>
            </a:r>
            <a:r>
              <a:rPr sz="15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course</a:t>
            </a:r>
            <a:r>
              <a:rPr sz="1500" spc="-2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&lt;</a:t>
            </a:r>
            <a:r>
              <a:rPr sz="1500" spc="-2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0</a:t>
            </a:r>
            <a:endParaRPr sz="1500">
              <a:latin typeface="Courier New"/>
              <a:cs typeface="Courier New"/>
            </a:endParaRPr>
          </a:p>
          <a:p>
            <a:pPr marL="12700" marR="5490845">
              <a:lnSpc>
                <a:spcPts val="2450"/>
              </a:lnSpc>
              <a:spcBef>
                <a:spcPts val="175"/>
              </a:spcBef>
            </a:pPr>
            <a:r>
              <a:rPr sz="1500" spc="-5" dirty="0">
                <a:latin typeface="Courier New"/>
                <a:cs typeface="Courier New"/>
              </a:rPr>
              <a:t>17.course </a:t>
            </a:r>
            <a:r>
              <a:rPr sz="1500" dirty="0">
                <a:latin typeface="Courier New"/>
                <a:cs typeface="Courier New"/>
              </a:rPr>
              <a:t>= </a:t>
            </a:r>
            <a:r>
              <a:rPr sz="1500" spc="-5" dirty="0">
                <a:latin typeface="Courier New"/>
                <a:cs typeface="Courier New"/>
              </a:rPr>
              <a:t>360 </a:t>
            </a:r>
            <a:r>
              <a:rPr sz="1500" dirty="0">
                <a:latin typeface="Courier New"/>
                <a:cs typeface="Courier New"/>
              </a:rPr>
              <a:t>+ </a:t>
            </a:r>
            <a:r>
              <a:rPr sz="1500" spc="-5" dirty="0">
                <a:latin typeface="Courier New"/>
                <a:cs typeface="Courier New"/>
              </a:rPr>
              <a:t>course; </a:t>
            </a:r>
            <a:r>
              <a:rPr sz="1500" dirty="0">
                <a:solidFill>
                  <a:srgbClr val="218A21"/>
                </a:solidFill>
                <a:latin typeface="Courier New"/>
                <a:cs typeface="Courier New"/>
              </a:rPr>
              <a:t>% </a:t>
            </a:r>
            <a:r>
              <a:rPr sz="1500" spc="-5" dirty="0">
                <a:solidFill>
                  <a:srgbClr val="218A21"/>
                </a:solidFill>
                <a:latin typeface="Courier New"/>
                <a:cs typeface="Courier New"/>
              </a:rPr>
              <a:t>correct course if negative </a:t>
            </a:r>
            <a:r>
              <a:rPr sz="1500" spc="-89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Courier New"/>
                <a:cs typeface="Courier New"/>
              </a:rPr>
              <a:t>18.end</a:t>
            </a:r>
            <a:endParaRPr sz="1500">
              <a:latin typeface="Courier New"/>
              <a:cs typeface="Courier New"/>
            </a:endParaRPr>
          </a:p>
          <a:p>
            <a:pPr marL="356235" indent="-344170">
              <a:lnSpc>
                <a:spcPct val="100000"/>
              </a:lnSpc>
              <a:spcBef>
                <a:spcPts val="445"/>
              </a:spcBef>
              <a:buSzPct val="93333"/>
              <a:buAutoNum type="arabicPeriod" startAt="19"/>
              <a:tabLst>
                <a:tab pos="356870" algn="l"/>
              </a:tabLst>
            </a:pPr>
            <a:r>
              <a:rPr sz="1500" spc="-5" dirty="0">
                <a:latin typeface="Courier New"/>
                <a:cs typeface="Courier New"/>
              </a:rPr>
              <a:t>disp(</a:t>
            </a:r>
            <a:r>
              <a:rPr sz="1500" spc="-5" dirty="0">
                <a:solidFill>
                  <a:srgbClr val="9F1FEF"/>
                </a:solidFill>
                <a:latin typeface="Courier New"/>
                <a:cs typeface="Courier New"/>
              </a:rPr>
              <a:t>'Actual</a:t>
            </a:r>
            <a:r>
              <a:rPr sz="1500" spc="-1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9F1FEF"/>
                </a:solidFill>
                <a:latin typeface="Courier New"/>
                <a:cs typeface="Courier New"/>
              </a:rPr>
              <a:t>Ship</a:t>
            </a:r>
            <a:r>
              <a:rPr sz="1500" spc="-1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9F1FEF"/>
                </a:solidFill>
                <a:latin typeface="Courier New"/>
                <a:cs typeface="Courier New"/>
              </a:rPr>
              <a:t>course</a:t>
            </a:r>
            <a:r>
              <a:rPr sz="1500" spc="-1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9F1FEF"/>
                </a:solidFill>
                <a:latin typeface="Courier New"/>
                <a:cs typeface="Courier New"/>
              </a:rPr>
              <a:t>(degrees)'</a:t>
            </a:r>
            <a:r>
              <a:rPr sz="1500" spc="-5" dirty="0">
                <a:latin typeface="Courier New"/>
                <a:cs typeface="Courier New"/>
              </a:rPr>
              <a:t>)</a:t>
            </a:r>
            <a:endParaRPr sz="1500">
              <a:latin typeface="Courier New"/>
              <a:cs typeface="Courier New"/>
            </a:endParaRPr>
          </a:p>
          <a:p>
            <a:pPr marL="356235" indent="-344170">
              <a:lnSpc>
                <a:spcPct val="100000"/>
              </a:lnSpc>
              <a:spcBef>
                <a:spcPts val="635"/>
              </a:spcBef>
              <a:buSzPct val="93333"/>
              <a:buAutoNum type="arabicPeriod" startAt="19"/>
              <a:tabLst>
                <a:tab pos="356870" algn="l"/>
              </a:tabLst>
            </a:pPr>
            <a:r>
              <a:rPr sz="1500" spc="-5" dirty="0">
                <a:latin typeface="Courier New"/>
                <a:cs typeface="Courier New"/>
              </a:rPr>
              <a:t>course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468" y="144017"/>
            <a:ext cx="10765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u="none" dirty="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sz="1800" b="0" u="none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u="none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b="0" u="none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u="none" spc="-5" dirty="0">
                <a:solidFill>
                  <a:srgbClr val="000000"/>
                </a:solidFill>
                <a:latin typeface="Calibri"/>
                <a:cs typeface="Calibri"/>
              </a:rPr>
              <a:t>suggestion,</a:t>
            </a:r>
            <a:r>
              <a:rPr sz="1800" b="0" u="none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u="none" spc="-10" dirty="0">
                <a:solidFill>
                  <a:srgbClr val="000000"/>
                </a:solidFill>
                <a:latin typeface="Calibri"/>
                <a:cs typeface="Calibri"/>
              </a:rPr>
              <a:t>while</a:t>
            </a:r>
            <a:r>
              <a:rPr sz="1800" b="0" u="none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u="none" dirty="0">
                <a:solidFill>
                  <a:srgbClr val="000000"/>
                </a:solidFill>
                <a:latin typeface="Calibri"/>
                <a:cs typeface="Calibri"/>
              </a:rPr>
              <a:t>running</a:t>
            </a:r>
            <a:r>
              <a:rPr sz="1800" b="0" u="none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u="none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800" b="0" u="none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u="none" spc="-15" dirty="0">
                <a:solidFill>
                  <a:srgbClr val="000000"/>
                </a:solidFill>
                <a:latin typeface="Calibri"/>
                <a:cs typeface="Calibri"/>
              </a:rPr>
              <a:t>program</a:t>
            </a:r>
            <a:r>
              <a:rPr sz="1800" b="0" u="none" spc="-10" dirty="0">
                <a:solidFill>
                  <a:srgbClr val="000000"/>
                </a:solidFill>
                <a:latin typeface="Calibri"/>
                <a:cs typeface="Calibri"/>
              </a:rPr>
              <a:t> enter</a:t>
            </a:r>
            <a:r>
              <a:rPr sz="1800" b="0" u="none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u="none" dirty="0">
                <a:solidFill>
                  <a:srgbClr val="000000"/>
                </a:solidFill>
                <a:latin typeface="Calibri"/>
                <a:cs typeface="Calibri"/>
              </a:rPr>
              <a:t>20</a:t>
            </a:r>
            <a:r>
              <a:rPr sz="1800" b="0" u="none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u="none" dirty="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sz="1800" b="0" u="none" spc="-5" dirty="0">
                <a:solidFill>
                  <a:srgbClr val="000000"/>
                </a:solidFill>
                <a:latin typeface="Calibri"/>
                <a:cs typeface="Calibri"/>
              </a:rPr>
              <a:t> ship</a:t>
            </a:r>
            <a:r>
              <a:rPr sz="1800" b="0" u="none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u="none" dirty="0">
                <a:solidFill>
                  <a:srgbClr val="000000"/>
                </a:solidFill>
                <a:latin typeface="Calibri"/>
                <a:cs typeface="Calibri"/>
              </a:rPr>
              <a:t>speed,</a:t>
            </a:r>
            <a:r>
              <a:rPr sz="1800" b="0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u="none" dirty="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sz="1800" b="0" u="none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u="none" spc="-15" dirty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1800" b="0" u="none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u="none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800" b="0" u="none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u="none" spc="-10" dirty="0">
                <a:solidFill>
                  <a:srgbClr val="000000"/>
                </a:solidFill>
                <a:latin typeface="Calibri"/>
                <a:cs typeface="Calibri"/>
              </a:rPr>
              <a:t>current</a:t>
            </a:r>
            <a:r>
              <a:rPr sz="1800" b="0" u="none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u="none" spc="-5" dirty="0">
                <a:solidFill>
                  <a:srgbClr val="000000"/>
                </a:solidFill>
                <a:latin typeface="Calibri"/>
                <a:cs typeface="Calibri"/>
              </a:rPr>
              <a:t>velocity</a:t>
            </a:r>
            <a:r>
              <a:rPr sz="1800" b="0" u="none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u="none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1800" b="0" u="none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u="none" spc="-5" dirty="0">
                <a:solidFill>
                  <a:srgbClr val="000000"/>
                </a:solidFill>
                <a:latin typeface="Calibri"/>
                <a:cs typeface="Calibri"/>
              </a:rPr>
              <a:t>wind</a:t>
            </a:r>
            <a:r>
              <a:rPr sz="1800" b="0" u="none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u="none" dirty="0">
                <a:solidFill>
                  <a:srgbClr val="000000"/>
                </a:solidFill>
                <a:latin typeface="Calibri"/>
                <a:cs typeface="Calibri"/>
              </a:rPr>
              <a:t>speed as 0.5.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796" y="622553"/>
            <a:ext cx="10410190" cy="53428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050"/>
              </a:lnSpc>
              <a:spcBef>
                <a:spcPts val="26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evaluated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after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running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program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below,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inputs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given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above:</a:t>
            </a:r>
            <a:endParaRPr sz="1800">
              <a:latin typeface="Calibri"/>
              <a:cs typeface="Calibri"/>
            </a:endParaRPr>
          </a:p>
          <a:p>
            <a:pPr marL="1054735">
              <a:lnSpc>
                <a:spcPts val="1750"/>
              </a:lnSpc>
              <a:spcBef>
                <a:spcPts val="1595"/>
              </a:spcBef>
            </a:pPr>
            <a:r>
              <a:rPr sz="1500" spc="-5" dirty="0">
                <a:latin typeface="Calibri"/>
                <a:cs typeface="Calibri"/>
              </a:rPr>
              <a:t>Ship velocity</a:t>
            </a:r>
            <a:r>
              <a:rPr sz="1500" spc="-10" dirty="0">
                <a:latin typeface="Calibri"/>
                <a:cs typeface="Calibri"/>
              </a:rPr>
              <a:t> vector:</a:t>
            </a:r>
            <a:endParaRPr sz="1500">
              <a:latin typeface="Calibri"/>
              <a:cs typeface="Calibri"/>
            </a:endParaRPr>
          </a:p>
          <a:p>
            <a:pPr marL="1155065">
              <a:lnSpc>
                <a:spcPts val="1710"/>
              </a:lnSpc>
            </a:pPr>
            <a:r>
              <a:rPr sz="1500" dirty="0">
                <a:latin typeface="Calibri"/>
                <a:cs typeface="Calibri"/>
              </a:rPr>
              <a:t>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endParaRPr sz="1500">
              <a:latin typeface="Calibri"/>
              <a:cs typeface="Calibri"/>
            </a:endParaRPr>
          </a:p>
          <a:p>
            <a:pPr marL="1283335">
              <a:lnSpc>
                <a:spcPts val="1760"/>
              </a:lnSpc>
            </a:pPr>
            <a:r>
              <a:rPr sz="1500" spc="-5" dirty="0">
                <a:latin typeface="Calibri"/>
                <a:cs typeface="Calibri"/>
              </a:rPr>
              <a:t>14.1421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-14.1421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Calibri"/>
              <a:cs typeface="Calibri"/>
            </a:endParaRPr>
          </a:p>
          <a:p>
            <a:pPr marL="1155065" marR="7432675">
              <a:lnSpc>
                <a:spcPts val="1710"/>
              </a:lnSpc>
            </a:pPr>
            <a:r>
              <a:rPr sz="1500" spc="-5" dirty="0">
                <a:latin typeface="Calibri"/>
                <a:cs typeface="Calibri"/>
              </a:rPr>
              <a:t>Current velocity </a:t>
            </a:r>
            <a:r>
              <a:rPr sz="1500" spc="-10" dirty="0">
                <a:latin typeface="Calibri"/>
                <a:cs typeface="Calibri"/>
              </a:rPr>
              <a:t>vector: </a:t>
            </a:r>
            <a:r>
              <a:rPr sz="1500" spc="-3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endParaRPr sz="1500">
              <a:latin typeface="Calibri"/>
              <a:cs typeface="Calibri"/>
            </a:endParaRPr>
          </a:p>
          <a:p>
            <a:pPr marL="1325880">
              <a:lnSpc>
                <a:spcPts val="1670"/>
              </a:lnSpc>
              <a:tabLst>
                <a:tab pos="2030095" algn="l"/>
              </a:tabLst>
            </a:pPr>
            <a:r>
              <a:rPr sz="1500" spc="-5" dirty="0">
                <a:latin typeface="Calibri"/>
                <a:cs typeface="Calibri"/>
              </a:rPr>
              <a:t>1.1481	2.7716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Calibri"/>
              <a:cs typeface="Calibri"/>
            </a:endParaRPr>
          </a:p>
          <a:p>
            <a:pPr marL="1155065" marR="7231380">
              <a:lnSpc>
                <a:spcPts val="1700"/>
              </a:lnSpc>
            </a:pPr>
            <a:r>
              <a:rPr sz="1500" dirty="0">
                <a:latin typeface="Calibri"/>
                <a:cs typeface="Calibri"/>
              </a:rPr>
              <a:t>Wind </a:t>
            </a:r>
            <a:r>
              <a:rPr sz="1500" spc="-5" dirty="0">
                <a:latin typeface="Calibri"/>
                <a:cs typeface="Calibri"/>
              </a:rPr>
              <a:t>drift velocity </a:t>
            </a:r>
            <a:r>
              <a:rPr sz="1500" spc="-10" dirty="0">
                <a:latin typeface="Calibri"/>
                <a:cs typeface="Calibri"/>
              </a:rPr>
              <a:t>vector: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 =</a:t>
            </a:r>
            <a:endParaRPr sz="1500">
              <a:latin typeface="Calibri"/>
              <a:cs typeface="Calibri"/>
            </a:endParaRPr>
          </a:p>
          <a:p>
            <a:pPr marL="1283335">
              <a:lnSpc>
                <a:spcPts val="1680"/>
              </a:lnSpc>
              <a:tabLst>
                <a:tab pos="2259965" algn="l"/>
              </a:tabLst>
            </a:pPr>
            <a:r>
              <a:rPr sz="1500" spc="-10" dirty="0">
                <a:latin typeface="Calibri"/>
                <a:cs typeface="Calibri"/>
              </a:rPr>
              <a:t>-0.5000	</a:t>
            </a:r>
            <a:r>
              <a:rPr sz="1500" dirty="0">
                <a:latin typeface="Calibri"/>
                <a:cs typeface="Calibri"/>
              </a:rPr>
              <a:t>0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Calibri"/>
              <a:cs typeface="Calibri"/>
            </a:endParaRPr>
          </a:p>
          <a:p>
            <a:pPr marL="1155065" marR="7680959">
              <a:lnSpc>
                <a:spcPts val="1700"/>
              </a:lnSpc>
            </a:pPr>
            <a:r>
              <a:rPr sz="1500" spc="-25" dirty="0">
                <a:latin typeface="Calibri"/>
                <a:cs typeface="Calibri"/>
              </a:rPr>
              <a:t>True </a:t>
            </a:r>
            <a:r>
              <a:rPr sz="1500" spc="-5" dirty="0">
                <a:latin typeface="Calibri"/>
                <a:cs typeface="Calibri"/>
              </a:rPr>
              <a:t>velocity </a:t>
            </a:r>
            <a:r>
              <a:rPr sz="1500" spc="-10" dirty="0">
                <a:latin typeface="Calibri"/>
                <a:cs typeface="Calibri"/>
              </a:rPr>
              <a:t>vector: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endParaRPr sz="1500">
              <a:latin typeface="Calibri"/>
              <a:cs typeface="Calibri"/>
            </a:endParaRPr>
          </a:p>
          <a:p>
            <a:pPr marL="1283335">
              <a:lnSpc>
                <a:spcPts val="1680"/>
              </a:lnSpc>
            </a:pPr>
            <a:r>
              <a:rPr sz="1500" spc="-5" dirty="0">
                <a:latin typeface="Calibri"/>
                <a:cs typeface="Calibri"/>
              </a:rPr>
              <a:t>14.7902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-11.3705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Calibri"/>
              <a:cs typeface="Calibri"/>
            </a:endParaRPr>
          </a:p>
          <a:p>
            <a:pPr marL="1155065">
              <a:lnSpc>
                <a:spcPts val="1755"/>
              </a:lnSpc>
              <a:spcBef>
                <a:spcPts val="5"/>
              </a:spcBef>
            </a:pPr>
            <a:r>
              <a:rPr sz="1500" spc="-5" dirty="0">
                <a:latin typeface="Calibri"/>
                <a:cs typeface="Calibri"/>
              </a:rPr>
              <a:t>Ship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speed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(knots):</a:t>
            </a:r>
            <a:endParaRPr sz="1500">
              <a:latin typeface="Calibri"/>
              <a:cs typeface="Calibri"/>
            </a:endParaRPr>
          </a:p>
          <a:p>
            <a:pPr marL="1155065">
              <a:lnSpc>
                <a:spcPts val="1755"/>
              </a:lnSpc>
            </a:pPr>
            <a:r>
              <a:rPr sz="1500" spc="-15" dirty="0">
                <a:latin typeface="Calibri"/>
                <a:cs typeface="Calibri"/>
              </a:rPr>
              <a:t>TrueSpeed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3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18.6558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alibri"/>
              <a:cs typeface="Calibri"/>
            </a:endParaRPr>
          </a:p>
          <a:p>
            <a:pPr marL="1155065" marR="7058025">
              <a:lnSpc>
                <a:spcPts val="1720"/>
              </a:lnSpc>
              <a:spcBef>
                <a:spcPts val="5"/>
              </a:spcBef>
              <a:tabLst>
                <a:tab pos="1933575" algn="l"/>
              </a:tabLst>
            </a:pPr>
            <a:r>
              <a:rPr sz="1500" dirty="0">
                <a:latin typeface="Calibri"/>
                <a:cs typeface="Calibri"/>
              </a:rPr>
              <a:t>Actual </a:t>
            </a:r>
            <a:r>
              <a:rPr sz="1500" spc="-5" dirty="0">
                <a:latin typeface="Calibri"/>
                <a:cs typeface="Calibri"/>
              </a:rPr>
              <a:t>Ship </a:t>
            </a:r>
            <a:r>
              <a:rPr sz="1500" spc="-10" dirty="0">
                <a:latin typeface="Calibri"/>
                <a:cs typeface="Calibri"/>
              </a:rPr>
              <a:t>course (degrees)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course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	</a:t>
            </a:r>
            <a:r>
              <a:rPr sz="1500" spc="-5" dirty="0">
                <a:latin typeface="Calibri"/>
                <a:cs typeface="Calibri"/>
              </a:rPr>
              <a:t>322.4474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157" y="0"/>
            <a:ext cx="82080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u="none" spc="-70" dirty="0">
                <a:solidFill>
                  <a:srgbClr val="000000"/>
                </a:solidFill>
                <a:latin typeface="Calibri Light"/>
                <a:cs typeface="Calibri Light"/>
              </a:rPr>
              <a:t>Week</a:t>
            </a:r>
            <a:r>
              <a:rPr sz="4000" b="0" u="none" spc="-9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000" b="0" u="none" spc="-5" dirty="0">
                <a:solidFill>
                  <a:srgbClr val="000000"/>
                </a:solidFill>
                <a:latin typeface="Calibri Light"/>
                <a:cs typeface="Calibri Light"/>
              </a:rPr>
              <a:t>2</a:t>
            </a:r>
            <a:r>
              <a:rPr sz="4000" b="0" u="none" spc="-5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000" b="0" u="none" spc="-50" dirty="0">
                <a:solidFill>
                  <a:srgbClr val="000000"/>
                </a:solidFill>
                <a:latin typeface="Calibri Light"/>
                <a:cs typeface="Calibri Light"/>
              </a:rPr>
              <a:t>Exercises</a:t>
            </a:r>
            <a:r>
              <a:rPr sz="4000" b="0" u="none" spc="-8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000" b="0" u="none" spc="-45" dirty="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4000" b="0" u="none" spc="-8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000" b="0" u="none" spc="-65" dirty="0">
                <a:solidFill>
                  <a:srgbClr val="000000"/>
                </a:solidFill>
                <a:latin typeface="Calibri Light"/>
                <a:cs typeface="Calibri Light"/>
              </a:rPr>
              <a:t>CANVAS</a:t>
            </a:r>
            <a:r>
              <a:rPr sz="4000" b="0" u="none" spc="-9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000" b="0" u="none" spc="-30" dirty="0">
                <a:solidFill>
                  <a:srgbClr val="000000"/>
                </a:solidFill>
                <a:latin typeface="Calibri Light"/>
                <a:cs typeface="Calibri Light"/>
              </a:rPr>
              <a:t>submission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929" y="602437"/>
            <a:ext cx="11870055" cy="6040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5080" indent="-51562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1.</a:t>
            </a:r>
            <a:r>
              <a:rPr sz="2800" spc="1250" dirty="0">
                <a:latin typeface="Calibri"/>
                <a:cs typeface="Calibri"/>
              </a:rPr>
              <a:t> </a:t>
            </a:r>
            <a:r>
              <a:rPr sz="2800" spc="-70" dirty="0">
                <a:latin typeface="Calibri"/>
                <a:cs typeface="Calibri"/>
              </a:rPr>
              <a:t>You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given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vector </a:t>
            </a:r>
            <a:r>
              <a:rPr sz="2800" dirty="0">
                <a:latin typeface="Calibri"/>
                <a:cs typeface="Calibri"/>
              </a:rPr>
              <a:t>x=[12 64 </a:t>
            </a:r>
            <a:r>
              <a:rPr sz="2800" spc="-5" dirty="0">
                <a:latin typeface="Calibri"/>
                <a:cs typeface="Calibri"/>
              </a:rPr>
              <a:t>25]. </a:t>
            </a:r>
            <a:r>
              <a:rPr sz="2800" spc="-70" dirty="0">
                <a:latin typeface="Calibri"/>
                <a:cs typeface="Calibri"/>
              </a:rPr>
              <a:t>You </a:t>
            </a:r>
            <a:r>
              <a:rPr sz="2800" spc="-25" dirty="0">
                <a:latin typeface="Calibri"/>
                <a:cs typeface="Calibri"/>
              </a:rPr>
              <a:t>offer </a:t>
            </a:r>
            <a:r>
              <a:rPr sz="2800" spc="-5" dirty="0">
                <a:latin typeface="Calibri"/>
                <a:cs typeface="Calibri"/>
              </a:rPr>
              <a:t>the user THREE options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plot </a:t>
            </a:r>
            <a:r>
              <a:rPr sz="2800" spc="-5" dirty="0">
                <a:latin typeface="Calibri"/>
                <a:cs typeface="Calibri"/>
              </a:rPr>
              <a:t> the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as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bar </a:t>
            </a:r>
            <a:r>
              <a:rPr sz="2800" spc="-15" dirty="0">
                <a:latin typeface="Calibri"/>
                <a:cs typeface="Calibri"/>
              </a:rPr>
              <a:t>graph, </a:t>
            </a:r>
            <a:r>
              <a:rPr sz="2800" spc="-10" dirty="0">
                <a:latin typeface="Calibri"/>
                <a:cs typeface="Calibri"/>
              </a:rPr>
              <a:t>pie </a:t>
            </a:r>
            <a:r>
              <a:rPr sz="2800" dirty="0">
                <a:latin typeface="Calibri"/>
                <a:cs typeface="Calibri"/>
              </a:rPr>
              <a:t>chart </a:t>
            </a:r>
            <a:r>
              <a:rPr sz="2800" spc="-5" dirty="0">
                <a:latin typeface="Calibri"/>
                <a:cs typeface="Calibri"/>
              </a:rPr>
              <a:t>or a 3-D </a:t>
            </a:r>
            <a:r>
              <a:rPr sz="2800" spc="-10" dirty="0">
                <a:latin typeface="Calibri"/>
                <a:cs typeface="Calibri"/>
              </a:rPr>
              <a:t>pie diagram. The </a:t>
            </a:r>
            <a:r>
              <a:rPr sz="2800" spc="-5" dirty="0">
                <a:latin typeface="Calibri"/>
                <a:cs typeface="Calibri"/>
              </a:rPr>
              <a:t>Matlab </a:t>
            </a:r>
            <a:r>
              <a:rPr sz="2800" spc="-10" dirty="0">
                <a:latin typeface="Calibri"/>
                <a:cs typeface="Calibri"/>
              </a:rPr>
              <a:t>commands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these </a:t>
            </a:r>
            <a:r>
              <a:rPr sz="2800" spc="-10" dirty="0">
                <a:latin typeface="Calibri"/>
                <a:cs typeface="Calibri"/>
              </a:rPr>
              <a:t>plot </a:t>
            </a:r>
            <a:r>
              <a:rPr sz="2800" spc="-5" dirty="0">
                <a:latin typeface="Calibri"/>
                <a:cs typeface="Calibri"/>
              </a:rPr>
              <a:t>types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b="1" spc="-30" dirty="0">
                <a:latin typeface="Calibri"/>
                <a:cs typeface="Calibri"/>
              </a:rPr>
              <a:t>‘bar’, </a:t>
            </a:r>
            <a:r>
              <a:rPr sz="2800" b="1" spc="-5" dirty="0">
                <a:latin typeface="Calibri"/>
                <a:cs typeface="Calibri"/>
              </a:rPr>
              <a:t>‘pie’ </a:t>
            </a:r>
            <a:r>
              <a:rPr sz="2800" b="1" spc="-10" dirty="0">
                <a:latin typeface="Calibri"/>
                <a:cs typeface="Calibri"/>
              </a:rPr>
              <a:t>and </a:t>
            </a:r>
            <a:r>
              <a:rPr sz="2800" b="1" spc="-5" dirty="0">
                <a:latin typeface="Calibri"/>
                <a:cs typeface="Calibri"/>
              </a:rPr>
              <a:t>‘pie3</a:t>
            </a:r>
            <a:r>
              <a:rPr sz="2800" spc="-5" dirty="0">
                <a:latin typeface="Calibri"/>
                <a:cs typeface="Calibri"/>
              </a:rPr>
              <a:t>’ </a:t>
            </a:r>
            <a:r>
              <a:rPr sz="2800" spc="-25" dirty="0">
                <a:latin typeface="Calibri"/>
                <a:cs typeface="Calibri"/>
              </a:rPr>
              <a:t>respectively. </a:t>
            </a:r>
            <a:r>
              <a:rPr sz="2800" spc="-5" dirty="0">
                <a:latin typeface="Calibri"/>
                <a:cs typeface="Calibri"/>
              </a:rPr>
              <a:t>Using </a:t>
            </a:r>
            <a:r>
              <a:rPr sz="2800" spc="-10" dirty="0">
                <a:latin typeface="Calibri"/>
                <a:cs typeface="Calibri"/>
              </a:rPr>
              <a:t>switch-case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structure, </a:t>
            </a:r>
            <a:r>
              <a:rPr sz="2800" spc="-5" dirty="0">
                <a:latin typeface="Calibri"/>
                <a:cs typeface="Calibri"/>
              </a:rPr>
              <a:t>initially </a:t>
            </a:r>
            <a:r>
              <a:rPr sz="2800" spc="-30" dirty="0">
                <a:latin typeface="Calibri"/>
                <a:cs typeface="Calibri"/>
              </a:rPr>
              <a:t>take </a:t>
            </a:r>
            <a:r>
              <a:rPr sz="2800" spc="-10" dirty="0">
                <a:latin typeface="Calibri"/>
                <a:cs typeface="Calibri"/>
              </a:rPr>
              <a:t>input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the user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dirty="0">
                <a:latin typeface="Calibri"/>
                <a:cs typeface="Calibri"/>
              </a:rPr>
              <a:t>which </a:t>
            </a:r>
            <a:r>
              <a:rPr sz="2800" spc="-5" dirty="0">
                <a:latin typeface="Calibri"/>
                <a:cs typeface="Calibri"/>
              </a:rPr>
              <a:t>type of </a:t>
            </a:r>
            <a:r>
              <a:rPr sz="2800" spc="-10" dirty="0">
                <a:latin typeface="Calibri"/>
                <a:cs typeface="Calibri"/>
              </a:rPr>
              <a:t>plot he </a:t>
            </a:r>
            <a:r>
              <a:rPr sz="2800" spc="-5" dirty="0">
                <a:latin typeface="Calibri"/>
                <a:cs typeface="Calibri"/>
              </a:rPr>
              <a:t>or she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chooses then </a:t>
            </a:r>
            <a:r>
              <a:rPr sz="2800" spc="-10" dirty="0">
                <a:latin typeface="Calibri"/>
                <a:cs typeface="Calibri"/>
              </a:rPr>
              <a:t>plot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selected </a:t>
            </a:r>
            <a:r>
              <a:rPr sz="2800" spc="-5" dirty="0">
                <a:latin typeface="Calibri"/>
                <a:cs typeface="Calibri"/>
              </a:rPr>
              <a:t>type of </a:t>
            </a:r>
            <a:r>
              <a:rPr sz="2800" spc="-10" dirty="0">
                <a:latin typeface="Calibri"/>
                <a:cs typeface="Calibri"/>
              </a:rPr>
              <a:t>plot. </a:t>
            </a:r>
            <a:r>
              <a:rPr sz="2800" spc="-5" dirty="0">
                <a:latin typeface="Calibri"/>
                <a:cs typeface="Calibri"/>
              </a:rPr>
              <a:t>As a </a:t>
            </a:r>
            <a:r>
              <a:rPr sz="2800" spc="-10" dirty="0">
                <a:latin typeface="Calibri"/>
                <a:cs typeface="Calibri"/>
              </a:rPr>
              <a:t>hint,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first</a:t>
            </a:r>
            <a:r>
              <a:rPr sz="2800" spc="58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few</a:t>
            </a:r>
            <a:r>
              <a:rPr sz="2800" spc="5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lines of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program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may</a:t>
            </a:r>
            <a:r>
              <a:rPr sz="2800" spc="-5" dirty="0">
                <a:latin typeface="Calibri"/>
                <a:cs typeface="Calibri"/>
              </a:rPr>
              <a:t> be:</a:t>
            </a:r>
            <a:endParaRPr sz="2800">
              <a:latin typeface="Calibri"/>
              <a:cs typeface="Calibri"/>
            </a:endParaRPr>
          </a:p>
          <a:p>
            <a:pPr marL="1140460">
              <a:lnSpc>
                <a:spcPct val="100000"/>
              </a:lnSpc>
              <a:spcBef>
                <a:spcPts val="595"/>
              </a:spcBef>
            </a:pPr>
            <a:r>
              <a:rPr sz="2600" dirty="0">
                <a:latin typeface="Courier New"/>
                <a:cs typeface="Courier New"/>
              </a:rPr>
              <a:t>x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=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[12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64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25];</a:t>
            </a:r>
            <a:endParaRPr sz="2600">
              <a:latin typeface="Courier New"/>
              <a:cs typeface="Courier New"/>
            </a:endParaRPr>
          </a:p>
          <a:p>
            <a:pPr marL="927100" marR="423545">
              <a:lnSpc>
                <a:spcPts val="2500"/>
              </a:lnSpc>
              <a:spcBef>
                <a:spcPts val="994"/>
              </a:spcBef>
            </a:pPr>
            <a:r>
              <a:rPr sz="2600" spc="-5" dirty="0">
                <a:latin typeface="Courier New"/>
                <a:cs typeface="Courier New"/>
              </a:rPr>
              <a:t>plottype</a:t>
            </a:r>
            <a:r>
              <a:rPr sz="2600" dirty="0">
                <a:latin typeface="Courier New"/>
                <a:cs typeface="Courier New"/>
              </a:rPr>
              <a:t> =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input(</a:t>
            </a:r>
            <a:r>
              <a:rPr sz="2600" spc="-5" dirty="0">
                <a:solidFill>
                  <a:srgbClr val="9F1FEF"/>
                </a:solidFill>
                <a:latin typeface="Courier New"/>
                <a:cs typeface="Courier New"/>
              </a:rPr>
              <a:t>'Which</a:t>
            </a:r>
            <a:r>
              <a:rPr sz="260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9F1FEF"/>
                </a:solidFill>
                <a:latin typeface="Courier New"/>
                <a:cs typeface="Courier New"/>
              </a:rPr>
              <a:t>type</a:t>
            </a:r>
            <a:r>
              <a:rPr sz="2600" spc="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9F1FEF"/>
                </a:solidFill>
                <a:latin typeface="Courier New"/>
                <a:cs typeface="Courier New"/>
              </a:rPr>
              <a:t>of</a:t>
            </a:r>
            <a:r>
              <a:rPr sz="260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9F1FEF"/>
                </a:solidFill>
                <a:latin typeface="Courier New"/>
                <a:cs typeface="Courier New"/>
              </a:rPr>
              <a:t>plot</a:t>
            </a:r>
            <a:r>
              <a:rPr sz="2600" spc="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9F1FEF"/>
                </a:solidFill>
                <a:latin typeface="Courier New"/>
                <a:cs typeface="Courier New"/>
              </a:rPr>
              <a:t>do</a:t>
            </a:r>
            <a:r>
              <a:rPr sz="2600" spc="-1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9F1FEF"/>
                </a:solidFill>
                <a:latin typeface="Courier New"/>
                <a:cs typeface="Courier New"/>
              </a:rPr>
              <a:t>you</a:t>
            </a:r>
            <a:r>
              <a:rPr sz="2600" spc="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9F1FEF"/>
                </a:solidFill>
                <a:latin typeface="Courier New"/>
                <a:cs typeface="Courier New"/>
              </a:rPr>
              <a:t>like(bar, </a:t>
            </a:r>
            <a:r>
              <a:rPr sz="2600" spc="-154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9F1FEF"/>
                </a:solidFill>
                <a:latin typeface="Courier New"/>
                <a:cs typeface="Courier New"/>
              </a:rPr>
              <a:t>pie2D or</a:t>
            </a:r>
            <a:r>
              <a:rPr sz="260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9F1FEF"/>
                </a:solidFill>
                <a:latin typeface="Courier New"/>
                <a:cs typeface="Courier New"/>
              </a:rPr>
              <a:t>pie3D</a:t>
            </a:r>
            <a:r>
              <a:rPr sz="2600" spc="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9F1FEF"/>
                </a:solidFill>
                <a:latin typeface="Courier New"/>
                <a:cs typeface="Courier New"/>
              </a:rPr>
              <a:t>:'</a:t>
            </a:r>
            <a:r>
              <a:rPr sz="2600" spc="-5" dirty="0">
                <a:latin typeface="Courier New"/>
                <a:cs typeface="Courier New"/>
              </a:rPr>
              <a:t>,</a:t>
            </a:r>
            <a:r>
              <a:rPr sz="2600" spc="-5" dirty="0">
                <a:solidFill>
                  <a:srgbClr val="9F1FEF"/>
                </a:solidFill>
                <a:latin typeface="Courier New"/>
                <a:cs typeface="Courier New"/>
              </a:rPr>
              <a:t>'s'</a:t>
            </a:r>
            <a:r>
              <a:rPr sz="2600" spc="-5" dirty="0">
                <a:latin typeface="Courier New"/>
                <a:cs typeface="Courier New"/>
              </a:rPr>
              <a:t>);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Courier New"/>
              <a:cs typeface="Courier New"/>
            </a:endParaRPr>
          </a:p>
          <a:p>
            <a:pPr marL="805180" marR="8874760" indent="-792480">
              <a:lnSpc>
                <a:spcPct val="112300"/>
              </a:lnSpc>
            </a:pPr>
            <a:r>
              <a:rPr sz="2600" spc="-5" dirty="0">
                <a:solidFill>
                  <a:srgbClr val="0000FF"/>
                </a:solidFill>
                <a:latin typeface="Courier New"/>
                <a:cs typeface="Courier New"/>
              </a:rPr>
              <a:t>switch</a:t>
            </a:r>
            <a:r>
              <a:rPr sz="260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plottype </a:t>
            </a:r>
            <a:r>
              <a:rPr sz="2600" spc="-1545" dirty="0"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ourier New"/>
                <a:cs typeface="Courier New"/>
              </a:rPr>
              <a:t>case</a:t>
            </a:r>
            <a:r>
              <a:rPr sz="260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9F1FEF"/>
                </a:solidFill>
                <a:latin typeface="Courier New"/>
                <a:cs typeface="Courier New"/>
              </a:rPr>
              <a:t>'bar'</a:t>
            </a:r>
            <a:endParaRPr sz="2600">
              <a:latin typeface="Courier New"/>
              <a:cs typeface="Courier New"/>
            </a:endParaRPr>
          </a:p>
          <a:p>
            <a:pPr marL="1598930">
              <a:lnSpc>
                <a:spcPct val="100000"/>
              </a:lnSpc>
              <a:spcBef>
                <a:spcPts val="375"/>
              </a:spcBef>
            </a:pPr>
            <a:r>
              <a:rPr sz="2600" spc="-5" dirty="0">
                <a:latin typeface="Courier New"/>
                <a:cs typeface="Courier New"/>
              </a:rPr>
              <a:t>bar(x)</a:t>
            </a:r>
            <a:endParaRPr sz="2600">
              <a:latin typeface="Courier New"/>
              <a:cs typeface="Courier New"/>
            </a:endParaRPr>
          </a:p>
          <a:p>
            <a:pPr marL="1598930">
              <a:lnSpc>
                <a:spcPct val="100000"/>
              </a:lnSpc>
              <a:spcBef>
                <a:spcPts val="375"/>
              </a:spcBef>
            </a:pPr>
            <a:r>
              <a:rPr sz="2600" spc="-5" dirty="0">
                <a:latin typeface="Courier New"/>
                <a:cs typeface="Courier New"/>
              </a:rPr>
              <a:t>title(</a:t>
            </a:r>
            <a:r>
              <a:rPr sz="2600" spc="-5" dirty="0">
                <a:solidFill>
                  <a:srgbClr val="9F1FEF"/>
                </a:solidFill>
                <a:latin typeface="Courier New"/>
                <a:cs typeface="Courier New"/>
              </a:rPr>
              <a:t>'Bar Graph'</a:t>
            </a:r>
            <a:r>
              <a:rPr sz="2600" spc="-5" dirty="0">
                <a:latin typeface="Courier New"/>
                <a:cs typeface="Courier New"/>
              </a:rPr>
              <a:t>)……complete</a:t>
            </a:r>
            <a:r>
              <a:rPr sz="2600" spc="1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the</a:t>
            </a:r>
            <a:r>
              <a:rPr sz="2600" spc="10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rest</a:t>
            </a:r>
            <a:r>
              <a:rPr sz="2600" spc="1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of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coding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82" y="14731"/>
            <a:ext cx="12085955" cy="6617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algn="just">
              <a:lnSpc>
                <a:spcPts val="1760"/>
              </a:lnSpc>
              <a:spcBef>
                <a:spcPts val="100"/>
              </a:spcBef>
            </a:pPr>
            <a:r>
              <a:rPr sz="1500" b="1" dirty="0">
                <a:latin typeface="Times New Roman"/>
                <a:cs typeface="Times New Roman"/>
              </a:rPr>
              <a:t>2</a:t>
            </a:r>
            <a:r>
              <a:rPr sz="1500" dirty="0">
                <a:latin typeface="Times New Roman"/>
                <a:cs typeface="Times New Roman"/>
              </a:rPr>
              <a:t>.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well-known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formula</a:t>
            </a:r>
            <a:r>
              <a:rPr sz="1500" spc="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Fluid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Mechanics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Continuity</a:t>
            </a:r>
            <a:r>
              <a:rPr sz="1500" b="1" spc="3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Equation</a:t>
            </a:r>
            <a:r>
              <a:rPr sz="1500" spc="-5" dirty="0">
                <a:latin typeface="Times New Roman"/>
                <a:cs typeface="Times New Roman"/>
              </a:rPr>
              <a:t>.</a:t>
            </a:r>
            <a:r>
              <a:rPr sz="1500" spc="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It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simply</a:t>
            </a:r>
            <a:r>
              <a:rPr sz="1500" spc="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enunciates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basic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condition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for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continuity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fluid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flow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conduit</a:t>
            </a:r>
            <a:endParaRPr sz="1500">
              <a:latin typeface="Times New Roman"/>
              <a:cs typeface="Times New Roman"/>
            </a:endParaRPr>
          </a:p>
          <a:p>
            <a:pPr marL="131445" algn="just">
              <a:lnSpc>
                <a:spcPts val="1695"/>
              </a:lnSpc>
            </a:pPr>
            <a:r>
              <a:rPr sz="1500" dirty="0">
                <a:latin typeface="Times New Roman"/>
                <a:cs typeface="Times New Roman"/>
              </a:rPr>
              <a:t>or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pipe.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liquid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whose </a:t>
            </a:r>
            <a:r>
              <a:rPr sz="1500" spc="-5" dirty="0">
                <a:latin typeface="Times New Roman"/>
                <a:cs typeface="Times New Roman"/>
              </a:rPr>
              <a:t>density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does</a:t>
            </a:r>
            <a:r>
              <a:rPr sz="1500" dirty="0">
                <a:latin typeface="Times New Roman"/>
                <a:cs typeface="Times New Roman"/>
              </a:rPr>
              <a:t> not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change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during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ordinary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flow</a:t>
            </a:r>
            <a:r>
              <a:rPr sz="1500" spc="-5" dirty="0">
                <a:latin typeface="Times New Roman"/>
                <a:cs typeface="Times New Roman"/>
              </a:rPr>
              <a:t> velocities,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continuity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equation</a:t>
            </a:r>
            <a:r>
              <a:rPr sz="1500" spc="-10" dirty="0">
                <a:latin typeface="Times New Roman"/>
                <a:cs typeface="Times New Roman"/>
              </a:rPr>
              <a:t> can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</a:t>
            </a:r>
            <a:r>
              <a:rPr sz="1500" spc="-5" dirty="0">
                <a:latin typeface="Times New Roman"/>
                <a:cs typeface="Times New Roman"/>
              </a:rPr>
              <a:t> written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follows:</a:t>
            </a:r>
            <a:endParaRPr sz="1500">
              <a:latin typeface="Times New Roman"/>
              <a:cs typeface="Times New Roman"/>
            </a:endParaRPr>
          </a:p>
          <a:p>
            <a:pPr marL="131445" algn="just">
              <a:lnSpc>
                <a:spcPts val="1710"/>
              </a:lnSpc>
            </a:pPr>
            <a:r>
              <a:rPr sz="1500" spc="-5" dirty="0">
                <a:solidFill>
                  <a:srgbClr val="30849B"/>
                </a:solidFill>
                <a:latin typeface="Calibri"/>
                <a:cs typeface="Calibri"/>
              </a:rPr>
              <a:t>(Flow</a:t>
            </a:r>
            <a:r>
              <a:rPr sz="1500" spc="-10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30849B"/>
                </a:solidFill>
                <a:latin typeface="Calibri"/>
                <a:cs typeface="Calibri"/>
              </a:rPr>
              <a:t>velocity)</a:t>
            </a:r>
            <a:r>
              <a:rPr sz="1500" spc="-15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0849B"/>
                </a:solidFill>
                <a:latin typeface="Calibri"/>
                <a:cs typeface="Calibri"/>
              </a:rPr>
              <a:t>x</a:t>
            </a:r>
            <a:r>
              <a:rPr sz="1500" spc="-10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30849B"/>
                </a:solidFill>
                <a:latin typeface="Calibri"/>
                <a:cs typeface="Calibri"/>
              </a:rPr>
              <a:t>(cross-sectional area </a:t>
            </a:r>
            <a:r>
              <a:rPr sz="1500" dirty="0">
                <a:solidFill>
                  <a:srgbClr val="30849B"/>
                </a:solidFill>
                <a:latin typeface="Calibri"/>
                <a:cs typeface="Calibri"/>
              </a:rPr>
              <a:t>of</a:t>
            </a:r>
            <a:r>
              <a:rPr sz="1500" spc="-15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0849B"/>
                </a:solidFill>
                <a:latin typeface="Calibri"/>
                <a:cs typeface="Calibri"/>
              </a:rPr>
              <a:t>pipe)</a:t>
            </a:r>
            <a:r>
              <a:rPr sz="1500" spc="-20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0849B"/>
                </a:solidFill>
                <a:latin typeface="Calibri"/>
                <a:cs typeface="Calibri"/>
              </a:rPr>
              <a:t>= </a:t>
            </a:r>
            <a:r>
              <a:rPr sz="1500" spc="-10" dirty="0">
                <a:solidFill>
                  <a:srgbClr val="30849B"/>
                </a:solidFill>
                <a:latin typeface="Calibri"/>
                <a:cs typeface="Calibri"/>
              </a:rPr>
              <a:t>constant.</a:t>
            </a:r>
            <a:endParaRPr sz="1500">
              <a:latin typeface="Calibri"/>
              <a:cs typeface="Calibri"/>
            </a:endParaRPr>
          </a:p>
          <a:p>
            <a:pPr marL="88900" algn="just">
              <a:lnSpc>
                <a:spcPts val="1730"/>
              </a:lnSpc>
            </a:pPr>
            <a:r>
              <a:rPr sz="1500" spc="-5" dirty="0">
                <a:latin typeface="Times New Roman"/>
                <a:cs typeface="Times New Roman"/>
              </a:rPr>
              <a:t>An</a:t>
            </a:r>
            <a:r>
              <a:rPr sz="1500" spc="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Engineer</a:t>
            </a:r>
            <a:r>
              <a:rPr sz="1500" spc="7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has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test</a:t>
            </a:r>
            <a:r>
              <a:rPr sz="1500" spc="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flow</a:t>
            </a:r>
            <a:r>
              <a:rPr sz="1500" spc="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velocities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three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pipes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of</a:t>
            </a:r>
            <a:r>
              <a:rPr sz="1500" spc="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size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400,</a:t>
            </a:r>
            <a:r>
              <a:rPr sz="1500" spc="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500</a:t>
            </a:r>
            <a:r>
              <a:rPr sz="1500" spc="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600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mm</a:t>
            </a:r>
            <a:r>
              <a:rPr sz="1500" spc="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over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following</a:t>
            </a:r>
            <a:r>
              <a:rPr sz="1500" spc="7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flow</a:t>
            </a:r>
            <a:r>
              <a:rPr sz="1500" spc="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ranges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(in</a:t>
            </a:r>
            <a:r>
              <a:rPr sz="1500" spc="7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</a:t>
            </a:r>
            <a:r>
              <a:rPr sz="1500" spc="-7" baseline="25000" dirty="0">
                <a:latin typeface="Times New Roman"/>
                <a:cs typeface="Times New Roman"/>
              </a:rPr>
              <a:t>3</a:t>
            </a:r>
            <a:r>
              <a:rPr sz="1500" spc="-5" dirty="0">
                <a:latin typeface="Times New Roman"/>
                <a:cs typeface="Times New Roman"/>
              </a:rPr>
              <a:t>/s):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[0.2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0.35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0.4</a:t>
            </a:r>
            <a:r>
              <a:rPr sz="1500" spc="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0.5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0.55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0.6</a:t>
            </a:r>
            <a:endParaRPr sz="1500">
              <a:latin typeface="Times New Roman"/>
              <a:cs typeface="Times New Roman"/>
            </a:endParaRPr>
          </a:p>
          <a:p>
            <a:pPr marL="88900" marR="81280" algn="just">
              <a:lnSpc>
                <a:spcPct val="94000"/>
              </a:lnSpc>
              <a:spcBef>
                <a:spcPts val="60"/>
              </a:spcBef>
            </a:pPr>
            <a:r>
              <a:rPr sz="1500" dirty="0">
                <a:latin typeface="Times New Roman"/>
                <a:cs typeface="Times New Roman"/>
              </a:rPr>
              <a:t>0.65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0.7].</a:t>
            </a:r>
            <a:r>
              <a:rPr sz="1500" spc="7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He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actually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wants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find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out</a:t>
            </a:r>
            <a:r>
              <a:rPr sz="1500" spc="7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that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which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case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velocity</a:t>
            </a:r>
            <a:r>
              <a:rPr sz="1500" spc="7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of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flow</a:t>
            </a:r>
            <a:r>
              <a:rPr sz="1500" spc="7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exceeding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3.5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m/s;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this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value</a:t>
            </a:r>
            <a:r>
              <a:rPr sz="1500" spc="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threshold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for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flow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with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acceptable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noise </a:t>
            </a:r>
            <a:r>
              <a:rPr sz="1500" spc="-3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due </a:t>
            </a:r>
            <a:r>
              <a:rPr sz="1500" spc="-5" dirty="0">
                <a:latin typeface="Times New Roman"/>
                <a:cs typeface="Times New Roman"/>
              </a:rPr>
              <a:t>to turbulence </a:t>
            </a:r>
            <a:r>
              <a:rPr sz="1500" spc="-10" dirty="0">
                <a:latin typeface="Times New Roman"/>
                <a:cs typeface="Times New Roman"/>
              </a:rPr>
              <a:t>and </a:t>
            </a:r>
            <a:r>
              <a:rPr sz="1500" spc="-5" dirty="0">
                <a:latin typeface="Times New Roman"/>
                <a:cs typeface="Times New Roman"/>
              </a:rPr>
              <a:t>friction. The script printed below is </a:t>
            </a:r>
            <a:r>
              <a:rPr sz="1500" dirty="0">
                <a:latin typeface="Times New Roman"/>
                <a:cs typeface="Times New Roman"/>
              </a:rPr>
              <a:t>one </a:t>
            </a:r>
            <a:r>
              <a:rPr sz="1500" spc="-5" dirty="0">
                <a:latin typeface="Times New Roman"/>
                <a:cs typeface="Times New Roman"/>
              </a:rPr>
              <a:t>of </a:t>
            </a:r>
            <a:r>
              <a:rPr sz="1500" spc="-10" dirty="0">
                <a:latin typeface="Times New Roman"/>
                <a:cs typeface="Times New Roman"/>
              </a:rPr>
              <a:t>many </a:t>
            </a:r>
            <a:r>
              <a:rPr sz="1500" dirty="0">
                <a:latin typeface="Times New Roman"/>
                <a:cs typeface="Times New Roman"/>
              </a:rPr>
              <a:t>ways to solve the </a:t>
            </a:r>
            <a:r>
              <a:rPr sz="1500" spc="-5" dirty="0">
                <a:latin typeface="Times New Roman"/>
                <a:cs typeface="Times New Roman"/>
              </a:rPr>
              <a:t>given problem. Students are required </a:t>
            </a:r>
            <a:r>
              <a:rPr sz="1500" dirty="0">
                <a:latin typeface="Times New Roman"/>
                <a:cs typeface="Times New Roman"/>
              </a:rPr>
              <a:t>to </a:t>
            </a:r>
            <a:r>
              <a:rPr sz="1500" spc="-10" dirty="0">
                <a:latin typeface="Times New Roman"/>
                <a:cs typeface="Times New Roman"/>
              </a:rPr>
              <a:t>add comments </a:t>
            </a:r>
            <a:r>
              <a:rPr sz="1500" dirty="0">
                <a:latin typeface="Times New Roman"/>
                <a:cs typeface="Times New Roman"/>
              </a:rPr>
              <a:t>to </a:t>
            </a:r>
            <a:r>
              <a:rPr sz="1500" spc="-10" dirty="0">
                <a:latin typeface="Times New Roman"/>
                <a:cs typeface="Times New Roman"/>
              </a:rPr>
              <a:t>explain 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how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program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structure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consisting of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two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FOR-loops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IF-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construct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working.</a:t>
            </a:r>
            <a:r>
              <a:rPr sz="1500" spc="-114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Also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can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you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improve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display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results?</a:t>
            </a:r>
            <a:endParaRPr sz="1500">
              <a:latin typeface="Times New Roman"/>
              <a:cs typeface="Times New Roman"/>
            </a:endParaRPr>
          </a:p>
          <a:p>
            <a:pPr marL="202565" marR="283845" indent="-114300">
              <a:lnSpc>
                <a:spcPct val="95600"/>
              </a:lnSpc>
              <a:spcBef>
                <a:spcPts val="975"/>
              </a:spcBef>
              <a:tabLst>
                <a:tab pos="431165" algn="l"/>
              </a:tabLst>
            </a:pP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1.	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%This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program uses</a:t>
            </a:r>
            <a:r>
              <a:rPr sz="1100" spc="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FOR Loop to</a:t>
            </a:r>
            <a:r>
              <a:rPr sz="1100" spc="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calculate the values</a:t>
            </a:r>
            <a:r>
              <a:rPr sz="1100" spc="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of</a:t>
            </a:r>
            <a:r>
              <a:rPr sz="1100" spc="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velocity for a</a:t>
            </a:r>
            <a:r>
              <a:rPr sz="1100" spc="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given number </a:t>
            </a:r>
            <a:r>
              <a:rPr sz="1100" spc="5" dirty="0">
                <a:solidFill>
                  <a:srgbClr val="218A21"/>
                </a:solidFill>
                <a:latin typeface="Courier New"/>
                <a:cs typeface="Courier New"/>
              </a:rPr>
              <a:t>of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 Flow</a:t>
            </a:r>
            <a:r>
              <a:rPr sz="1100" spc="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rates</a:t>
            </a:r>
            <a:r>
              <a:rPr sz="1100" spc="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and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Pipe</a:t>
            </a:r>
            <a:r>
              <a:rPr sz="1100" spc="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diameters. IF</a:t>
            </a:r>
            <a:r>
              <a:rPr sz="1100" spc="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loop</a:t>
            </a:r>
            <a:r>
              <a:rPr sz="1100" spc="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spc="5" dirty="0">
                <a:solidFill>
                  <a:srgbClr val="218A21"/>
                </a:solidFill>
                <a:latin typeface="Courier New"/>
                <a:cs typeface="Courier New"/>
              </a:rPr>
              <a:t>is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 used</a:t>
            </a:r>
            <a:r>
              <a:rPr sz="1100" spc="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to </a:t>
            </a:r>
            <a:r>
              <a:rPr sz="1100" spc="-64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testify</a:t>
            </a:r>
            <a:r>
              <a:rPr sz="1100" spc="2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for</a:t>
            </a:r>
            <a:r>
              <a:rPr sz="1100" spc="2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the</a:t>
            </a:r>
            <a:r>
              <a:rPr sz="1100" spc="1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%</a:t>
            </a:r>
            <a:r>
              <a:rPr sz="1100" spc="2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velocity</a:t>
            </a:r>
            <a:r>
              <a:rPr sz="1100" spc="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values</a:t>
            </a:r>
            <a:r>
              <a:rPr sz="1100" spc="2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falling</a:t>
            </a:r>
            <a:r>
              <a:rPr sz="1100" spc="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outside</a:t>
            </a:r>
            <a:r>
              <a:rPr sz="1100" spc="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the</a:t>
            </a:r>
            <a:r>
              <a:rPr sz="1100" spc="1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acceptable</a:t>
            </a:r>
            <a:r>
              <a:rPr sz="1100" spc="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range</a:t>
            </a:r>
            <a:r>
              <a:rPr sz="1100" spc="1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for</a:t>
            </a:r>
            <a:r>
              <a:rPr sz="1100" spc="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"Flow</a:t>
            </a:r>
            <a:r>
              <a:rPr sz="1100" spc="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with</a:t>
            </a:r>
            <a:r>
              <a:rPr sz="1100" spc="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acceptable</a:t>
            </a:r>
            <a:r>
              <a:rPr sz="1100" spc="1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noise".</a:t>
            </a:r>
            <a:r>
              <a:rPr sz="1100" spc="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The</a:t>
            </a:r>
            <a:r>
              <a:rPr sz="1100" spc="1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formula</a:t>
            </a:r>
            <a:r>
              <a:rPr sz="1100" spc="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used</a:t>
            </a:r>
            <a:r>
              <a:rPr sz="1100" spc="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is</a:t>
            </a:r>
            <a:r>
              <a:rPr sz="1100" spc="3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well-known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Continuity</a:t>
            </a:r>
            <a:r>
              <a:rPr sz="1100" spc="-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Equation.</a:t>
            </a:r>
            <a:endParaRPr sz="1100">
              <a:latin typeface="Courier New"/>
              <a:cs typeface="Courier New"/>
            </a:endParaRPr>
          </a:p>
          <a:p>
            <a:pPr marL="88900">
              <a:lnSpc>
                <a:spcPts val="1220"/>
              </a:lnSpc>
            </a:pP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2.</a:t>
            </a:r>
            <a:endParaRPr sz="1100">
              <a:latin typeface="Courier New"/>
              <a:cs typeface="Courier New"/>
            </a:endParaRPr>
          </a:p>
          <a:p>
            <a:pPr marL="431800" indent="-342900">
              <a:lnSpc>
                <a:spcPts val="1255"/>
              </a:lnSpc>
              <a:buAutoNum type="arabicPeriod" startAt="3"/>
              <a:tabLst>
                <a:tab pos="431165" algn="l"/>
                <a:tab pos="431800" algn="l"/>
              </a:tabLst>
            </a:pPr>
            <a:r>
              <a:rPr sz="1100" spc="-5" dirty="0">
                <a:latin typeface="Courier New"/>
                <a:cs typeface="Courier New"/>
              </a:rPr>
              <a:t>clear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9F1FEF"/>
                </a:solidFill>
                <a:latin typeface="Courier New"/>
                <a:cs typeface="Courier New"/>
              </a:rPr>
              <a:t>u</a:t>
            </a:r>
            <a:r>
              <a:rPr sz="1100" spc="-1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9F1FEF"/>
                </a:solidFill>
                <a:latin typeface="Courier New"/>
                <a:cs typeface="Courier New"/>
              </a:rPr>
              <a:t>v;</a:t>
            </a:r>
            <a:r>
              <a:rPr sz="1100" spc="-2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clc;</a:t>
            </a:r>
            <a:endParaRPr sz="1100">
              <a:latin typeface="Courier New"/>
              <a:cs typeface="Courier New"/>
            </a:endParaRPr>
          </a:p>
          <a:p>
            <a:pPr marL="431800" indent="-342900">
              <a:lnSpc>
                <a:spcPts val="1255"/>
              </a:lnSpc>
              <a:buAutoNum type="arabicPeriod" startAt="3"/>
              <a:tabLst>
                <a:tab pos="431165" algn="l"/>
                <a:tab pos="431800" algn="l"/>
              </a:tabLst>
            </a:pPr>
            <a:r>
              <a:rPr sz="1100" spc="-5" dirty="0">
                <a:latin typeface="Courier New"/>
                <a:cs typeface="Courier New"/>
              </a:rPr>
              <a:t>Flow=[0.2</a:t>
            </a:r>
            <a:r>
              <a:rPr sz="1100" dirty="0">
                <a:latin typeface="Courier New"/>
                <a:cs typeface="Courier New"/>
              </a:rPr>
              <a:t> 0.35 0.4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0.5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0.55 0.6 0.65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0.7];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%Different</a:t>
            </a:r>
            <a:r>
              <a:rPr sz="1100" spc="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flow rates</a:t>
            </a:r>
            <a:r>
              <a:rPr sz="1100" spc="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arranged</a:t>
            </a:r>
            <a:r>
              <a:rPr sz="1100" spc="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as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 a 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vector</a:t>
            </a:r>
            <a:endParaRPr sz="1100">
              <a:latin typeface="Courier New"/>
              <a:cs typeface="Courier New"/>
            </a:endParaRPr>
          </a:p>
          <a:p>
            <a:pPr marL="431800" indent="-342900">
              <a:lnSpc>
                <a:spcPts val="1255"/>
              </a:lnSpc>
              <a:buAutoNum type="arabicPeriod" startAt="3"/>
              <a:tabLst>
                <a:tab pos="431165" algn="l"/>
                <a:tab pos="431800" algn="l"/>
              </a:tabLst>
            </a:pPr>
            <a:r>
              <a:rPr sz="1100" spc="-5" dirty="0">
                <a:latin typeface="Courier New"/>
                <a:cs typeface="Courier New"/>
              </a:rPr>
              <a:t>PipeDia=[0.4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0.5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0.6];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%</a:t>
            </a:r>
            <a:r>
              <a:rPr sz="1100" spc="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More</a:t>
            </a:r>
            <a:r>
              <a:rPr sz="1100" spc="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than</a:t>
            </a:r>
            <a:r>
              <a:rPr sz="1100" spc="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one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 pipe</a:t>
            </a:r>
            <a:r>
              <a:rPr sz="1100" spc="1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diameters</a:t>
            </a:r>
            <a:r>
              <a:rPr sz="1100" spc="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TO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BE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CHECKED</a:t>
            </a:r>
            <a:endParaRPr sz="1100">
              <a:latin typeface="Courier New"/>
              <a:cs typeface="Courier New"/>
            </a:endParaRPr>
          </a:p>
          <a:p>
            <a:pPr marL="431800" indent="-342900">
              <a:lnSpc>
                <a:spcPts val="1255"/>
              </a:lnSpc>
              <a:buAutoNum type="arabicPeriod" startAt="3"/>
              <a:tabLst>
                <a:tab pos="431165" algn="l"/>
                <a:tab pos="431800" algn="l"/>
              </a:tabLst>
            </a:pPr>
            <a:r>
              <a:rPr sz="1100" dirty="0">
                <a:latin typeface="Courier New"/>
                <a:cs typeface="Courier New"/>
              </a:rPr>
              <a:t>u=length(PipeDia);</a:t>
            </a:r>
            <a:endParaRPr sz="1100">
              <a:latin typeface="Courier New"/>
              <a:cs typeface="Courier New"/>
            </a:endParaRPr>
          </a:p>
          <a:p>
            <a:pPr marL="88900" marR="10384790">
              <a:lnSpc>
                <a:spcPts val="1250"/>
              </a:lnSpc>
              <a:spcBef>
                <a:spcPts val="70"/>
              </a:spcBef>
              <a:buAutoNum type="arabicPeriod" startAt="3"/>
              <a:tabLst>
                <a:tab pos="431165" algn="l"/>
                <a:tab pos="431800" algn="l"/>
              </a:tabLst>
            </a:pPr>
            <a:r>
              <a:rPr sz="1100" spc="-5" dirty="0">
                <a:latin typeface="Courier New"/>
                <a:cs typeface="Courier New"/>
              </a:rPr>
              <a:t>v=leng</a:t>
            </a:r>
            <a:r>
              <a:rPr sz="1100" spc="5" dirty="0">
                <a:latin typeface="Courier New"/>
                <a:cs typeface="Courier New"/>
              </a:rPr>
              <a:t>t</a:t>
            </a:r>
            <a:r>
              <a:rPr sz="1100" spc="-5" dirty="0">
                <a:latin typeface="Courier New"/>
                <a:cs typeface="Courier New"/>
              </a:rPr>
              <a:t>h(Fl</a:t>
            </a:r>
            <a:r>
              <a:rPr sz="1100" spc="5" dirty="0">
                <a:latin typeface="Courier New"/>
                <a:cs typeface="Courier New"/>
              </a:rPr>
              <a:t>o</a:t>
            </a:r>
            <a:r>
              <a:rPr sz="1100" spc="-5" dirty="0">
                <a:latin typeface="Courier New"/>
                <a:cs typeface="Courier New"/>
              </a:rPr>
              <a:t>w)</a:t>
            </a:r>
            <a:r>
              <a:rPr sz="1100" dirty="0">
                <a:latin typeface="Courier New"/>
                <a:cs typeface="Courier New"/>
              </a:rPr>
              <a:t>;  </a:t>
            </a:r>
            <a:r>
              <a:rPr sz="1100" spc="-5" dirty="0">
                <a:latin typeface="Courier New"/>
                <a:cs typeface="Courier New"/>
              </a:rPr>
              <a:t>8.</a:t>
            </a:r>
            <a:endParaRPr sz="1100">
              <a:latin typeface="Courier New"/>
              <a:cs typeface="Courier New"/>
            </a:endParaRPr>
          </a:p>
          <a:p>
            <a:pPr marL="431800" indent="-342900">
              <a:lnSpc>
                <a:spcPts val="1190"/>
              </a:lnSpc>
              <a:buAutoNum type="arabicPeriod" startAt="9"/>
              <a:tabLst>
                <a:tab pos="431165" algn="l"/>
                <a:tab pos="431800" algn="l"/>
              </a:tabLst>
            </a:pP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1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m=1:u</a:t>
            </a:r>
            <a:r>
              <a:rPr sz="1100" spc="-10" dirty="0"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%</a:t>
            </a:r>
            <a:r>
              <a:rPr sz="1100" spc="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Counter</a:t>
            </a:r>
            <a:r>
              <a:rPr sz="1100" spc="-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for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three 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pipe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sizes</a:t>
            </a:r>
            <a:endParaRPr sz="1100">
              <a:latin typeface="Courier New"/>
              <a:cs typeface="Courier New"/>
            </a:endParaRPr>
          </a:p>
          <a:p>
            <a:pPr marL="767080" indent="-678815">
              <a:lnSpc>
                <a:spcPts val="1255"/>
              </a:lnSpc>
              <a:buAutoNum type="arabicPeriod" startAt="9"/>
              <a:tabLst>
                <a:tab pos="767080" algn="l"/>
                <a:tab pos="767715" algn="l"/>
              </a:tabLst>
            </a:pPr>
            <a:r>
              <a:rPr sz="1100" spc="-5" dirty="0">
                <a:latin typeface="Courier New"/>
                <a:cs typeface="Courier New"/>
              </a:rPr>
              <a:t>Area(m)=</a:t>
            </a:r>
            <a:r>
              <a:rPr sz="1100" spc="2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(pi/4)*(PipeDia(m)^2);</a:t>
            </a:r>
            <a:endParaRPr sz="1100">
              <a:latin typeface="Courier New"/>
              <a:cs typeface="Courier New"/>
            </a:endParaRPr>
          </a:p>
          <a:p>
            <a:pPr marL="767080" indent="-678815">
              <a:lnSpc>
                <a:spcPts val="1255"/>
              </a:lnSpc>
              <a:buClr>
                <a:srgbClr val="000000"/>
              </a:buClr>
              <a:buAutoNum type="arabicPeriod" startAt="9"/>
              <a:tabLst>
                <a:tab pos="767080" algn="l"/>
                <a:tab pos="767715" algn="l"/>
              </a:tabLst>
            </a:pP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10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n=1:v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%</a:t>
            </a:r>
            <a:r>
              <a:rPr sz="1100" spc="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Velocity</a:t>
            </a:r>
            <a:r>
              <a:rPr sz="1100" spc="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for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 8</a:t>
            </a:r>
            <a:r>
              <a:rPr sz="1100" spc="1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flow</a:t>
            </a:r>
            <a:r>
              <a:rPr sz="1100" spc="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rates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 will be 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calculated</a:t>
            </a:r>
            <a:r>
              <a:rPr sz="1100" spc="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for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 every</a:t>
            </a:r>
            <a:r>
              <a:rPr sz="1100" spc="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pipe dia.</a:t>
            </a:r>
            <a:endParaRPr sz="1100">
              <a:latin typeface="Courier New"/>
              <a:cs typeface="Courier New"/>
            </a:endParaRPr>
          </a:p>
          <a:p>
            <a:pPr marL="1103630" indent="-1015365">
              <a:lnSpc>
                <a:spcPts val="1255"/>
              </a:lnSpc>
              <a:buAutoNum type="arabicPeriod" startAt="9"/>
              <a:tabLst>
                <a:tab pos="1103630" algn="l"/>
                <a:tab pos="1104265" algn="l"/>
              </a:tabLst>
            </a:pPr>
            <a:r>
              <a:rPr sz="1100" spc="-5" dirty="0">
                <a:latin typeface="Courier New"/>
                <a:cs typeface="Courier New"/>
              </a:rPr>
              <a:t>Velocity(m,n)=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Flow(n)/Area(m);</a:t>
            </a:r>
            <a:endParaRPr sz="1100">
              <a:latin typeface="Courier New"/>
              <a:cs typeface="Courier New"/>
            </a:endParaRPr>
          </a:p>
          <a:p>
            <a:pPr marL="1103630" indent="-1015365">
              <a:lnSpc>
                <a:spcPts val="1255"/>
              </a:lnSpc>
              <a:buClr>
                <a:srgbClr val="000000"/>
              </a:buClr>
              <a:buAutoNum type="arabicPeriod" startAt="9"/>
              <a:tabLst>
                <a:tab pos="1103630" algn="l"/>
                <a:tab pos="1104265" algn="l"/>
              </a:tabLst>
            </a:pP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10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Velocity(m,n)&gt;3.5</a:t>
            </a:r>
            <a:endParaRPr sz="1100">
              <a:latin typeface="Courier New"/>
              <a:cs typeface="Courier New"/>
            </a:endParaRPr>
          </a:p>
          <a:p>
            <a:pPr marL="1440815" indent="-1352550">
              <a:lnSpc>
                <a:spcPts val="1255"/>
              </a:lnSpc>
              <a:buAutoNum type="arabicPeriod" startAt="9"/>
              <a:tabLst>
                <a:tab pos="1440815" algn="l"/>
                <a:tab pos="1441450" algn="l"/>
              </a:tabLst>
            </a:pPr>
            <a:r>
              <a:rPr sz="1100" dirty="0">
                <a:latin typeface="Courier New"/>
                <a:cs typeface="Courier New"/>
              </a:rPr>
              <a:t>fprintf(</a:t>
            </a:r>
            <a:r>
              <a:rPr sz="1100" dirty="0">
                <a:solidFill>
                  <a:srgbClr val="9F1FEF"/>
                </a:solidFill>
                <a:latin typeface="Courier New"/>
                <a:cs typeface="Courier New"/>
              </a:rPr>
              <a:t>'For</a:t>
            </a:r>
            <a:r>
              <a:rPr sz="1100" spc="-1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9F1FEF"/>
                </a:solidFill>
                <a:latin typeface="Courier New"/>
                <a:cs typeface="Courier New"/>
              </a:rPr>
              <a:t>Flow</a:t>
            </a:r>
            <a:r>
              <a:rPr sz="1100" spc="-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9F1FEF"/>
                </a:solidFill>
                <a:latin typeface="Courier New"/>
                <a:cs typeface="Courier New"/>
              </a:rPr>
              <a:t>=%4.4f</a:t>
            </a:r>
            <a:r>
              <a:rPr sz="1100" spc="-1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9F1FEF"/>
                </a:solidFill>
                <a:latin typeface="Courier New"/>
                <a:cs typeface="Courier New"/>
              </a:rPr>
              <a:t>cu.m/s\n'</a:t>
            </a:r>
            <a:r>
              <a:rPr sz="1100" dirty="0">
                <a:latin typeface="Courier New"/>
                <a:cs typeface="Courier New"/>
              </a:rPr>
              <a:t>,Flow(n))</a:t>
            </a:r>
            <a:endParaRPr sz="1100">
              <a:latin typeface="Courier New"/>
              <a:cs typeface="Courier New"/>
            </a:endParaRPr>
          </a:p>
          <a:p>
            <a:pPr marL="1440815" indent="-1352550">
              <a:lnSpc>
                <a:spcPts val="1255"/>
              </a:lnSpc>
              <a:buAutoNum type="arabicPeriod" startAt="9"/>
              <a:tabLst>
                <a:tab pos="1440815" algn="l"/>
                <a:tab pos="1441450" algn="l"/>
              </a:tabLst>
            </a:pPr>
            <a:r>
              <a:rPr sz="1100" spc="-5" dirty="0">
                <a:latin typeface="Courier New"/>
                <a:cs typeface="Courier New"/>
              </a:rPr>
              <a:t>fprintf(</a:t>
            </a:r>
            <a:r>
              <a:rPr sz="1100" spc="-5" dirty="0">
                <a:solidFill>
                  <a:srgbClr val="9F1FEF"/>
                </a:solidFill>
                <a:latin typeface="Courier New"/>
                <a:cs typeface="Courier New"/>
              </a:rPr>
              <a:t>'and</a:t>
            </a:r>
            <a:r>
              <a:rPr sz="1100" spc="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9F1FEF"/>
                </a:solidFill>
                <a:latin typeface="Courier New"/>
                <a:cs typeface="Courier New"/>
              </a:rPr>
              <a:t>Pipe</a:t>
            </a:r>
            <a:r>
              <a:rPr sz="1100" spc="1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9F1FEF"/>
                </a:solidFill>
                <a:latin typeface="Courier New"/>
                <a:cs typeface="Courier New"/>
              </a:rPr>
              <a:t>Size</a:t>
            </a:r>
            <a:r>
              <a:rPr sz="1100" spc="1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9F1FEF"/>
                </a:solidFill>
                <a:latin typeface="Courier New"/>
                <a:cs typeface="Courier New"/>
              </a:rPr>
              <a:t>=%4.4f </a:t>
            </a:r>
            <a:r>
              <a:rPr sz="1100" dirty="0">
                <a:solidFill>
                  <a:srgbClr val="9F1FEF"/>
                </a:solidFill>
                <a:latin typeface="Courier New"/>
                <a:cs typeface="Courier New"/>
              </a:rPr>
              <a:t>m'</a:t>
            </a:r>
            <a:r>
              <a:rPr sz="1100" dirty="0">
                <a:latin typeface="Courier New"/>
                <a:cs typeface="Courier New"/>
              </a:rPr>
              <a:t>,PipeDia(m))</a:t>
            </a:r>
            <a:endParaRPr sz="1100">
              <a:latin typeface="Courier New"/>
              <a:cs typeface="Courier New"/>
            </a:endParaRPr>
          </a:p>
          <a:p>
            <a:pPr marL="1440815" indent="-1352550">
              <a:lnSpc>
                <a:spcPts val="1255"/>
              </a:lnSpc>
              <a:buAutoNum type="arabicPeriod" startAt="9"/>
              <a:tabLst>
                <a:tab pos="1440815" algn="l"/>
                <a:tab pos="1441450" algn="l"/>
              </a:tabLst>
            </a:pPr>
            <a:r>
              <a:rPr sz="1100" dirty="0">
                <a:latin typeface="Courier New"/>
                <a:cs typeface="Courier New"/>
              </a:rPr>
              <a:t>disp(</a:t>
            </a:r>
            <a:r>
              <a:rPr sz="1100" dirty="0">
                <a:solidFill>
                  <a:srgbClr val="9F1FEF"/>
                </a:solidFill>
                <a:latin typeface="Courier New"/>
                <a:cs typeface="Courier New"/>
              </a:rPr>
              <a:t>';</a:t>
            </a:r>
            <a:r>
              <a:rPr sz="1100" spc="-1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9F1FEF"/>
                </a:solidFill>
                <a:latin typeface="Courier New"/>
                <a:cs typeface="Courier New"/>
              </a:rPr>
              <a:t>Velocity </a:t>
            </a:r>
            <a:r>
              <a:rPr sz="1100" dirty="0">
                <a:solidFill>
                  <a:srgbClr val="9F1FEF"/>
                </a:solidFill>
                <a:latin typeface="Courier New"/>
                <a:cs typeface="Courier New"/>
              </a:rPr>
              <a:t>over</a:t>
            </a:r>
            <a:r>
              <a:rPr sz="1100" spc="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9F1FEF"/>
                </a:solidFill>
                <a:latin typeface="Courier New"/>
                <a:cs typeface="Courier New"/>
              </a:rPr>
              <a:t>Acceptable </a:t>
            </a:r>
            <a:r>
              <a:rPr sz="1100" dirty="0">
                <a:solidFill>
                  <a:srgbClr val="9F1FEF"/>
                </a:solidFill>
                <a:latin typeface="Courier New"/>
                <a:cs typeface="Courier New"/>
              </a:rPr>
              <a:t>Value'</a:t>
            </a:r>
            <a:r>
              <a:rPr sz="1100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103630" indent="-1015365">
              <a:lnSpc>
                <a:spcPts val="1255"/>
              </a:lnSpc>
              <a:buClr>
                <a:srgbClr val="000000"/>
              </a:buClr>
              <a:buAutoNum type="arabicPeriod" startAt="9"/>
              <a:tabLst>
                <a:tab pos="1103630" algn="l"/>
                <a:tab pos="1104265" algn="l"/>
              </a:tabLst>
            </a:pP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end</a:t>
            </a:r>
            <a:endParaRPr sz="1100">
              <a:latin typeface="Courier New"/>
              <a:cs typeface="Courier New"/>
            </a:endParaRPr>
          </a:p>
          <a:p>
            <a:pPr marL="767080" indent="-678815">
              <a:lnSpc>
                <a:spcPts val="1255"/>
              </a:lnSpc>
              <a:buClr>
                <a:srgbClr val="000000"/>
              </a:buClr>
              <a:buAutoNum type="arabicPeriod" startAt="9"/>
              <a:tabLst>
                <a:tab pos="767080" algn="l"/>
                <a:tab pos="767715" algn="l"/>
              </a:tabLst>
            </a:pP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end</a:t>
            </a:r>
            <a:endParaRPr sz="1100">
              <a:latin typeface="Courier New"/>
              <a:cs typeface="Courier New"/>
            </a:endParaRPr>
          </a:p>
          <a:p>
            <a:pPr marL="767080" indent="-678815">
              <a:lnSpc>
                <a:spcPts val="1255"/>
              </a:lnSpc>
              <a:buClr>
                <a:srgbClr val="000000"/>
              </a:buClr>
              <a:buAutoNum type="arabicPeriod" startAt="9"/>
              <a:tabLst>
                <a:tab pos="767080" algn="l"/>
                <a:tab pos="767715" algn="l"/>
              </a:tabLst>
            </a:pP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%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Now the program will 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go</a:t>
            </a:r>
            <a:r>
              <a:rPr sz="1100" spc="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to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 second pipe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size and</a:t>
            </a:r>
            <a:r>
              <a:rPr sz="1100" spc="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re-calculate</a:t>
            </a:r>
            <a:r>
              <a:rPr sz="1100" spc="1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velocity 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for</a:t>
            </a:r>
            <a:r>
              <a:rPr sz="1100" spc="1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8 flow rates </a:t>
            </a:r>
            <a:r>
              <a:rPr sz="1100" spc="-5" dirty="0">
                <a:solidFill>
                  <a:srgbClr val="218A21"/>
                </a:solidFill>
                <a:latin typeface="Courier New"/>
                <a:cs typeface="Courier New"/>
              </a:rPr>
              <a:t>again.</a:t>
            </a:r>
            <a:endParaRPr sz="1100">
              <a:latin typeface="Courier New"/>
              <a:cs typeface="Courier New"/>
            </a:endParaRPr>
          </a:p>
          <a:p>
            <a:pPr marL="88900" marR="11394440">
              <a:lnSpc>
                <a:spcPts val="1260"/>
              </a:lnSpc>
              <a:spcBef>
                <a:spcPts val="55"/>
              </a:spcBef>
              <a:buAutoNum type="arabicPeriod" startAt="9"/>
              <a:tabLst>
                <a:tab pos="431800" algn="l"/>
              </a:tabLst>
            </a:pPr>
            <a:r>
              <a:rPr sz="1100" spc="-5" dirty="0">
                <a:solidFill>
                  <a:srgbClr val="0000FF"/>
                </a:solidFill>
                <a:latin typeface="Courier New"/>
                <a:cs typeface="Courier New"/>
              </a:rPr>
              <a:t>end  21.</a:t>
            </a:r>
            <a:endParaRPr sz="1100">
              <a:latin typeface="Courier New"/>
              <a:cs typeface="Courier New"/>
            </a:endParaRPr>
          </a:p>
          <a:p>
            <a:pPr marL="431800" indent="-342900">
              <a:lnSpc>
                <a:spcPts val="1185"/>
              </a:lnSpc>
              <a:buAutoNum type="arabicPeriod" startAt="22"/>
              <a:tabLst>
                <a:tab pos="431800" algn="l"/>
              </a:tabLst>
            </a:pP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%</a:t>
            </a:r>
            <a:r>
              <a:rPr sz="1100" spc="-1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prints</a:t>
            </a:r>
            <a:r>
              <a:rPr sz="1100" spc="-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the Flow rate</a:t>
            </a:r>
            <a:r>
              <a:rPr sz="1100" spc="-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values on</a:t>
            </a:r>
            <a:r>
              <a:rPr sz="1100" spc="-1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18A21"/>
                </a:solidFill>
                <a:latin typeface="Courier New"/>
                <a:cs typeface="Courier New"/>
              </a:rPr>
              <a:t>screen</a:t>
            </a:r>
            <a:endParaRPr sz="1100">
              <a:latin typeface="Courier New"/>
              <a:cs typeface="Courier New"/>
            </a:endParaRPr>
          </a:p>
          <a:p>
            <a:pPr marL="431800" indent="-342900">
              <a:lnSpc>
                <a:spcPts val="1255"/>
              </a:lnSpc>
              <a:buAutoNum type="arabicPeriod" startAt="22"/>
              <a:tabLst>
                <a:tab pos="431800" algn="l"/>
              </a:tabLst>
            </a:pPr>
            <a:r>
              <a:rPr sz="1100" spc="-5" dirty="0">
                <a:latin typeface="Courier New"/>
                <a:cs typeface="Courier New"/>
              </a:rPr>
              <a:t>disp(</a:t>
            </a:r>
            <a:r>
              <a:rPr sz="1100" spc="-5" dirty="0">
                <a:solidFill>
                  <a:srgbClr val="9F1FEF"/>
                </a:solidFill>
                <a:latin typeface="Courier New"/>
                <a:cs typeface="Courier New"/>
              </a:rPr>
              <a:t>‘For </a:t>
            </a:r>
            <a:r>
              <a:rPr sz="1100" dirty="0">
                <a:solidFill>
                  <a:srgbClr val="9F1FEF"/>
                </a:solidFill>
                <a:latin typeface="Courier New"/>
                <a:cs typeface="Courier New"/>
              </a:rPr>
              <a:t>the</a:t>
            </a:r>
            <a:r>
              <a:rPr sz="1100" spc="-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9F1FEF"/>
                </a:solidFill>
                <a:latin typeface="Courier New"/>
                <a:cs typeface="Courier New"/>
              </a:rPr>
              <a:t>given </a:t>
            </a:r>
            <a:r>
              <a:rPr sz="1100" spc="-5" dirty="0">
                <a:solidFill>
                  <a:srgbClr val="9F1FEF"/>
                </a:solidFill>
                <a:latin typeface="Courier New"/>
                <a:cs typeface="Courier New"/>
              </a:rPr>
              <a:t>flow</a:t>
            </a:r>
            <a:r>
              <a:rPr sz="1100" spc="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9F1FEF"/>
                </a:solidFill>
                <a:latin typeface="Courier New"/>
                <a:cs typeface="Courier New"/>
              </a:rPr>
              <a:t>rates,</a:t>
            </a:r>
            <a:r>
              <a:rPr sz="1100" dirty="0">
                <a:solidFill>
                  <a:srgbClr val="9F1FEF"/>
                </a:solidFill>
                <a:latin typeface="Courier New"/>
                <a:cs typeface="Courier New"/>
              </a:rPr>
              <a:t> computed</a:t>
            </a:r>
            <a:r>
              <a:rPr sz="1100" spc="-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9F1FEF"/>
                </a:solidFill>
                <a:latin typeface="Courier New"/>
                <a:cs typeface="Courier New"/>
              </a:rPr>
              <a:t>velocity values</a:t>
            </a:r>
            <a:r>
              <a:rPr sz="1100" spc="-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9F1FEF"/>
                </a:solidFill>
                <a:latin typeface="Courier New"/>
                <a:cs typeface="Courier New"/>
              </a:rPr>
              <a:t>are:'</a:t>
            </a:r>
            <a:r>
              <a:rPr sz="1100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431800" indent="-342900">
              <a:lnSpc>
                <a:spcPts val="1255"/>
              </a:lnSpc>
              <a:buAutoNum type="arabicPeriod" startAt="22"/>
              <a:tabLst>
                <a:tab pos="431800" algn="l"/>
              </a:tabLst>
            </a:pPr>
            <a:r>
              <a:rPr sz="1100" spc="-5" dirty="0">
                <a:latin typeface="Courier New"/>
                <a:cs typeface="Courier New"/>
              </a:rPr>
              <a:t>fprintf(</a:t>
            </a:r>
            <a:r>
              <a:rPr sz="1100" spc="-5" dirty="0">
                <a:solidFill>
                  <a:srgbClr val="9F1FEF"/>
                </a:solidFill>
                <a:latin typeface="Courier New"/>
                <a:cs typeface="Courier New"/>
              </a:rPr>
              <a:t>'\nFor</a:t>
            </a:r>
            <a:r>
              <a:rPr sz="1100" spc="1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9F1FEF"/>
                </a:solidFill>
                <a:latin typeface="Courier New"/>
                <a:cs typeface="Courier New"/>
              </a:rPr>
              <a:t>Pipe</a:t>
            </a:r>
            <a:r>
              <a:rPr sz="1100" spc="1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9F1FEF"/>
                </a:solidFill>
                <a:latin typeface="Courier New"/>
                <a:cs typeface="Courier New"/>
              </a:rPr>
              <a:t>Diameter</a:t>
            </a:r>
            <a:r>
              <a:rPr sz="1100" spc="1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9F1FEF"/>
                </a:solidFill>
                <a:latin typeface="Courier New"/>
                <a:cs typeface="Courier New"/>
              </a:rPr>
              <a:t>=</a:t>
            </a:r>
            <a:r>
              <a:rPr sz="1100" spc="2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9F1FEF"/>
                </a:solidFill>
                <a:latin typeface="Courier New"/>
                <a:cs typeface="Courier New"/>
              </a:rPr>
              <a:t>%4.4f</a:t>
            </a:r>
            <a:r>
              <a:rPr sz="1100" spc="2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9F1FEF"/>
                </a:solidFill>
                <a:latin typeface="Courier New"/>
                <a:cs typeface="Courier New"/>
              </a:rPr>
              <a:t>metres\n'</a:t>
            </a:r>
            <a:r>
              <a:rPr sz="1100" spc="-5" dirty="0">
                <a:latin typeface="Courier New"/>
                <a:cs typeface="Courier New"/>
              </a:rPr>
              <a:t>,PipeDia(1))</a:t>
            </a:r>
            <a:endParaRPr sz="1100">
              <a:latin typeface="Courier New"/>
              <a:cs typeface="Courier New"/>
            </a:endParaRPr>
          </a:p>
          <a:p>
            <a:pPr marL="431800" indent="-342900">
              <a:lnSpc>
                <a:spcPts val="1255"/>
              </a:lnSpc>
              <a:buAutoNum type="arabicPeriod" startAt="22"/>
              <a:tabLst>
                <a:tab pos="431800" algn="l"/>
              </a:tabLst>
            </a:pPr>
            <a:r>
              <a:rPr sz="1100" spc="-5" dirty="0">
                <a:latin typeface="Courier New"/>
                <a:cs typeface="Courier New"/>
              </a:rPr>
              <a:t>disp(</a:t>
            </a:r>
            <a:r>
              <a:rPr sz="1100" spc="-5" dirty="0">
                <a:solidFill>
                  <a:srgbClr val="9F1FEF"/>
                </a:solidFill>
                <a:latin typeface="Courier New"/>
                <a:cs typeface="Courier New"/>
              </a:rPr>
              <a:t>'Velocity='</a:t>
            </a:r>
            <a:r>
              <a:rPr sz="1100" spc="-5" dirty="0">
                <a:latin typeface="Courier New"/>
                <a:cs typeface="Courier New"/>
              </a:rPr>
              <a:t>);Velocity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(1,:)</a:t>
            </a:r>
            <a:endParaRPr sz="1100">
              <a:latin typeface="Courier New"/>
              <a:cs typeface="Courier New"/>
            </a:endParaRPr>
          </a:p>
          <a:p>
            <a:pPr marL="431800" indent="-342900">
              <a:lnSpc>
                <a:spcPts val="1255"/>
              </a:lnSpc>
              <a:buAutoNum type="arabicPeriod" startAt="22"/>
              <a:tabLst>
                <a:tab pos="431800" algn="l"/>
              </a:tabLst>
            </a:pPr>
            <a:r>
              <a:rPr sz="1100" spc="-5" dirty="0">
                <a:latin typeface="Courier New"/>
                <a:cs typeface="Courier New"/>
              </a:rPr>
              <a:t>disp</a:t>
            </a:r>
            <a:r>
              <a:rPr sz="1100" dirty="0">
                <a:latin typeface="Courier New"/>
                <a:cs typeface="Courier New"/>
              </a:rPr>
              <a:t> (</a:t>
            </a:r>
            <a:r>
              <a:rPr sz="1100" dirty="0">
                <a:solidFill>
                  <a:srgbClr val="9F1FEF"/>
                </a:solidFill>
                <a:latin typeface="Courier New"/>
                <a:cs typeface="Courier New"/>
              </a:rPr>
              <a:t>'For Pipe</a:t>
            </a:r>
            <a:r>
              <a:rPr sz="1100" spc="1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9F1FEF"/>
                </a:solidFill>
                <a:latin typeface="Courier New"/>
                <a:cs typeface="Courier New"/>
              </a:rPr>
              <a:t>Diameter</a:t>
            </a:r>
            <a:r>
              <a:rPr sz="1100" spc="1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9F1FEF"/>
                </a:solidFill>
                <a:latin typeface="Courier New"/>
                <a:cs typeface="Courier New"/>
              </a:rPr>
              <a:t>= </a:t>
            </a:r>
            <a:r>
              <a:rPr sz="1100" spc="-5" dirty="0">
                <a:solidFill>
                  <a:srgbClr val="9F1FEF"/>
                </a:solidFill>
                <a:latin typeface="Courier New"/>
                <a:cs typeface="Courier New"/>
              </a:rPr>
              <a:t>'</a:t>
            </a:r>
            <a:r>
              <a:rPr sz="1100" spc="-5" dirty="0">
                <a:latin typeface="Courier New"/>
                <a:cs typeface="Courier New"/>
              </a:rPr>
              <a:t>),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disp(PipeDia(2))</a:t>
            </a:r>
            <a:endParaRPr sz="1100">
              <a:latin typeface="Courier New"/>
              <a:cs typeface="Courier New"/>
            </a:endParaRPr>
          </a:p>
          <a:p>
            <a:pPr marL="431800" indent="-342900">
              <a:lnSpc>
                <a:spcPts val="1255"/>
              </a:lnSpc>
              <a:buAutoNum type="arabicPeriod" startAt="22"/>
              <a:tabLst>
                <a:tab pos="431800" algn="l"/>
              </a:tabLst>
            </a:pPr>
            <a:r>
              <a:rPr sz="1100" spc="-5" dirty="0">
                <a:latin typeface="Courier New"/>
                <a:cs typeface="Courier New"/>
              </a:rPr>
              <a:t>disp(</a:t>
            </a:r>
            <a:r>
              <a:rPr sz="1100" spc="-5" dirty="0">
                <a:solidFill>
                  <a:srgbClr val="9F1FEF"/>
                </a:solidFill>
                <a:latin typeface="Courier New"/>
                <a:cs typeface="Courier New"/>
              </a:rPr>
              <a:t>'Velocity</a:t>
            </a:r>
            <a:r>
              <a:rPr sz="1100" dirty="0">
                <a:solidFill>
                  <a:srgbClr val="9F1FEF"/>
                </a:solidFill>
                <a:latin typeface="Courier New"/>
                <a:cs typeface="Courier New"/>
              </a:rPr>
              <a:t> ='</a:t>
            </a:r>
            <a:r>
              <a:rPr sz="1100" dirty="0">
                <a:latin typeface="Courier New"/>
                <a:cs typeface="Courier New"/>
              </a:rPr>
              <a:t>); </a:t>
            </a:r>
            <a:r>
              <a:rPr sz="1100" spc="-5" dirty="0">
                <a:latin typeface="Courier New"/>
                <a:cs typeface="Courier New"/>
              </a:rPr>
              <a:t>Velocity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(2,:)</a:t>
            </a:r>
            <a:endParaRPr sz="1100">
              <a:latin typeface="Courier New"/>
              <a:cs typeface="Courier New"/>
            </a:endParaRPr>
          </a:p>
          <a:p>
            <a:pPr marL="431800" indent="-342900">
              <a:lnSpc>
                <a:spcPts val="1255"/>
              </a:lnSpc>
              <a:buAutoNum type="arabicPeriod" startAt="22"/>
              <a:tabLst>
                <a:tab pos="431800" algn="l"/>
              </a:tabLst>
            </a:pPr>
            <a:r>
              <a:rPr sz="1100" spc="-5" dirty="0">
                <a:latin typeface="Courier New"/>
                <a:cs typeface="Courier New"/>
              </a:rPr>
              <a:t>disp</a:t>
            </a:r>
            <a:r>
              <a:rPr sz="1100" dirty="0">
                <a:latin typeface="Courier New"/>
                <a:cs typeface="Courier New"/>
              </a:rPr>
              <a:t> (</a:t>
            </a:r>
            <a:r>
              <a:rPr sz="1100" dirty="0">
                <a:solidFill>
                  <a:srgbClr val="9F1FEF"/>
                </a:solidFill>
                <a:latin typeface="Courier New"/>
                <a:cs typeface="Courier New"/>
              </a:rPr>
              <a:t>'For Pipe</a:t>
            </a:r>
            <a:r>
              <a:rPr sz="1100" spc="1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9F1FEF"/>
                </a:solidFill>
                <a:latin typeface="Courier New"/>
                <a:cs typeface="Courier New"/>
              </a:rPr>
              <a:t>Diameter</a:t>
            </a:r>
            <a:r>
              <a:rPr sz="1100" spc="1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9F1FEF"/>
                </a:solidFill>
                <a:latin typeface="Courier New"/>
                <a:cs typeface="Courier New"/>
              </a:rPr>
              <a:t>= </a:t>
            </a:r>
            <a:r>
              <a:rPr sz="1100" spc="-5" dirty="0">
                <a:solidFill>
                  <a:srgbClr val="9F1FEF"/>
                </a:solidFill>
                <a:latin typeface="Courier New"/>
                <a:cs typeface="Courier New"/>
              </a:rPr>
              <a:t>'</a:t>
            </a:r>
            <a:r>
              <a:rPr sz="1100" spc="-5" dirty="0">
                <a:latin typeface="Courier New"/>
                <a:cs typeface="Courier New"/>
              </a:rPr>
              <a:t>),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disp(PipeDia(3))</a:t>
            </a:r>
            <a:endParaRPr sz="1100">
              <a:latin typeface="Courier New"/>
              <a:cs typeface="Courier New"/>
            </a:endParaRPr>
          </a:p>
          <a:p>
            <a:pPr marL="431800" indent="-342900">
              <a:lnSpc>
                <a:spcPts val="1290"/>
              </a:lnSpc>
              <a:buAutoNum type="arabicPeriod" startAt="22"/>
              <a:tabLst>
                <a:tab pos="431800" algn="l"/>
              </a:tabLst>
            </a:pPr>
            <a:r>
              <a:rPr sz="1100" spc="-5" dirty="0">
                <a:latin typeface="Courier New"/>
                <a:cs typeface="Courier New"/>
              </a:rPr>
              <a:t>disp(</a:t>
            </a:r>
            <a:r>
              <a:rPr sz="1100" spc="-5" dirty="0">
                <a:solidFill>
                  <a:srgbClr val="9F1FEF"/>
                </a:solidFill>
                <a:latin typeface="Courier New"/>
                <a:cs typeface="Courier New"/>
              </a:rPr>
              <a:t>'Velocity</a:t>
            </a:r>
            <a:r>
              <a:rPr sz="1100" dirty="0">
                <a:solidFill>
                  <a:srgbClr val="9F1FEF"/>
                </a:solidFill>
                <a:latin typeface="Courier New"/>
                <a:cs typeface="Courier New"/>
              </a:rPr>
              <a:t> ='</a:t>
            </a:r>
            <a:r>
              <a:rPr sz="1100" dirty="0">
                <a:latin typeface="Courier New"/>
                <a:cs typeface="Courier New"/>
              </a:rPr>
              <a:t>); </a:t>
            </a:r>
            <a:r>
              <a:rPr sz="1100" spc="-5" dirty="0">
                <a:latin typeface="Courier New"/>
                <a:cs typeface="Courier New"/>
              </a:rPr>
              <a:t>Velocity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(3,:)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30251"/>
            <a:ext cx="1084072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b="0" u="none" spc="-5" dirty="0">
                <a:solidFill>
                  <a:srgbClr val="000000"/>
                </a:solidFill>
                <a:latin typeface="Calibri"/>
                <a:cs typeface="Calibri"/>
              </a:rPr>
              <a:t>The </a:t>
            </a:r>
            <a:r>
              <a:rPr sz="2200" b="0" u="none" spc="-10" dirty="0">
                <a:solidFill>
                  <a:srgbClr val="000000"/>
                </a:solidFill>
                <a:latin typeface="Calibri"/>
                <a:cs typeface="Calibri"/>
              </a:rPr>
              <a:t>power </a:t>
            </a:r>
            <a:r>
              <a:rPr sz="2200" b="0" u="none" spc="-5" dirty="0">
                <a:solidFill>
                  <a:srgbClr val="000000"/>
                </a:solidFill>
                <a:latin typeface="Calibri"/>
                <a:cs typeface="Calibri"/>
              </a:rPr>
              <a:t>of </a:t>
            </a:r>
            <a:r>
              <a:rPr sz="2200" b="0" u="none" spc="-35" dirty="0">
                <a:solidFill>
                  <a:srgbClr val="000000"/>
                </a:solidFill>
                <a:latin typeface="Calibri"/>
                <a:cs typeface="Calibri"/>
              </a:rPr>
              <a:t>MATLAB </a:t>
            </a:r>
            <a:r>
              <a:rPr sz="2200" b="0" u="none" spc="-5" dirty="0">
                <a:solidFill>
                  <a:srgbClr val="000000"/>
                </a:solidFill>
                <a:latin typeface="Calibri"/>
                <a:cs typeface="Calibri"/>
              </a:rPr>
              <a:t>lies in its </a:t>
            </a:r>
            <a:r>
              <a:rPr sz="2200" b="0" u="none" spc="-15" dirty="0">
                <a:solidFill>
                  <a:srgbClr val="000000"/>
                </a:solidFill>
                <a:latin typeface="Calibri"/>
                <a:cs typeface="Calibri"/>
              </a:rPr>
              <a:t>programming </a:t>
            </a:r>
            <a:r>
              <a:rPr sz="2200" b="0" u="none" spc="-20" dirty="0">
                <a:solidFill>
                  <a:srgbClr val="000000"/>
                </a:solidFill>
                <a:latin typeface="Calibri"/>
                <a:cs typeface="Calibri"/>
              </a:rPr>
              <a:t>capability. </a:t>
            </a:r>
            <a:r>
              <a:rPr sz="2200" b="0" u="none" spc="-10" dirty="0">
                <a:solidFill>
                  <a:srgbClr val="000000"/>
                </a:solidFill>
                <a:latin typeface="Calibri"/>
                <a:cs typeface="Calibri"/>
              </a:rPr>
              <a:t>There </a:t>
            </a:r>
            <a:r>
              <a:rPr sz="2200" b="0" u="none" spc="-5" dirty="0">
                <a:solidFill>
                  <a:srgbClr val="000000"/>
                </a:solidFill>
                <a:latin typeface="Calibri"/>
                <a:cs typeface="Calibri"/>
              </a:rPr>
              <a:t>is a </a:t>
            </a:r>
            <a:r>
              <a:rPr sz="2200" b="0" u="none" spc="-10" dirty="0">
                <a:solidFill>
                  <a:srgbClr val="000000"/>
                </a:solidFill>
                <a:latin typeface="Calibri"/>
                <a:cs typeface="Calibri"/>
              </a:rPr>
              <a:t>huge </a:t>
            </a:r>
            <a:r>
              <a:rPr sz="2200" b="0" u="none" spc="-5" dirty="0">
                <a:solidFill>
                  <a:srgbClr val="000000"/>
                </a:solidFill>
                <a:latin typeface="Calibri"/>
                <a:cs typeface="Calibri"/>
              </a:rPr>
              <a:t>number of built-in and </a:t>
            </a:r>
            <a:r>
              <a:rPr sz="2200" b="0" u="none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b="0" u="none" spc="-10" dirty="0">
                <a:solidFill>
                  <a:srgbClr val="000000"/>
                </a:solidFill>
                <a:latin typeface="Calibri"/>
                <a:cs typeface="Calibri"/>
              </a:rPr>
              <a:t>unlimited </a:t>
            </a:r>
            <a:r>
              <a:rPr sz="2200" b="0" u="none" spc="-5" dirty="0">
                <a:solidFill>
                  <a:srgbClr val="000000"/>
                </a:solidFill>
                <a:latin typeface="Calibri"/>
                <a:cs typeface="Calibri"/>
              </a:rPr>
              <a:t>user </a:t>
            </a:r>
            <a:r>
              <a:rPr sz="2200" b="0" u="none" spc="-10" dirty="0">
                <a:solidFill>
                  <a:srgbClr val="000000"/>
                </a:solidFill>
                <a:latin typeface="Calibri"/>
                <a:cs typeface="Calibri"/>
              </a:rPr>
              <a:t>defined </a:t>
            </a:r>
            <a:r>
              <a:rPr sz="2200" b="0" u="none" spc="-5" dirty="0">
                <a:solidFill>
                  <a:srgbClr val="000000"/>
                </a:solidFill>
                <a:latin typeface="Calibri"/>
                <a:cs typeface="Calibri"/>
              </a:rPr>
              <a:t>functions </a:t>
            </a:r>
            <a:r>
              <a:rPr sz="2200" b="0" u="none" spc="-10" dirty="0">
                <a:solidFill>
                  <a:srgbClr val="000000"/>
                </a:solidFill>
                <a:latin typeface="Calibri"/>
                <a:cs typeface="Calibri"/>
              </a:rPr>
              <a:t>that </a:t>
            </a:r>
            <a:r>
              <a:rPr sz="2200" b="0" u="none" spc="-15" dirty="0">
                <a:solidFill>
                  <a:srgbClr val="000000"/>
                </a:solidFill>
                <a:latin typeface="Calibri"/>
                <a:cs typeface="Calibri"/>
              </a:rPr>
              <a:t>can </a:t>
            </a:r>
            <a:r>
              <a:rPr sz="2200" b="0" u="none" spc="-5" dirty="0">
                <a:solidFill>
                  <a:srgbClr val="000000"/>
                </a:solidFill>
                <a:latin typeface="Calibri"/>
                <a:cs typeface="Calibri"/>
              </a:rPr>
              <a:t>be used in a </a:t>
            </a:r>
            <a:r>
              <a:rPr sz="2200" b="0" u="none" spc="-10" dirty="0">
                <a:solidFill>
                  <a:srgbClr val="000000"/>
                </a:solidFill>
                <a:latin typeface="Calibri"/>
                <a:cs typeface="Calibri"/>
              </a:rPr>
              <a:t>Matlab </a:t>
            </a:r>
            <a:r>
              <a:rPr sz="2200" b="0" u="none" spc="-20" dirty="0">
                <a:solidFill>
                  <a:srgbClr val="000000"/>
                </a:solidFill>
                <a:latin typeface="Calibri"/>
                <a:cs typeface="Calibri"/>
              </a:rPr>
              <a:t>program to </a:t>
            </a:r>
            <a:r>
              <a:rPr sz="2200" b="0" u="none" spc="-10" dirty="0">
                <a:solidFill>
                  <a:srgbClr val="000000"/>
                </a:solidFill>
                <a:latin typeface="Calibri"/>
                <a:cs typeface="Calibri"/>
              </a:rPr>
              <a:t>perform complex </a:t>
            </a:r>
            <a:r>
              <a:rPr sz="2200" b="0" u="none" spc="-5" dirty="0">
                <a:solidFill>
                  <a:srgbClr val="000000"/>
                </a:solidFill>
                <a:latin typeface="Calibri"/>
                <a:cs typeface="Calibri"/>
              </a:rPr>
              <a:t> engineering</a:t>
            </a:r>
            <a:r>
              <a:rPr sz="2200" b="0" u="none" spc="2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b="0" u="none" spc="-15" dirty="0">
                <a:solidFill>
                  <a:srgbClr val="000000"/>
                </a:solidFill>
                <a:latin typeface="Calibri"/>
                <a:cs typeface="Calibri"/>
              </a:rPr>
              <a:t>tasks</a:t>
            </a:r>
            <a:r>
              <a:rPr sz="2200" b="0" u="none" spc="2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b="0" u="none" spc="-5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2200" b="0" u="none" spc="2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b="0" u="none" spc="-10" dirty="0">
                <a:solidFill>
                  <a:srgbClr val="000000"/>
                </a:solidFill>
                <a:latin typeface="Calibri"/>
                <a:cs typeface="Calibri"/>
              </a:rPr>
              <a:t>solve</a:t>
            </a:r>
            <a:r>
              <a:rPr sz="2200" b="0" u="none" spc="2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b="0" u="none" spc="-5" dirty="0">
                <a:solidFill>
                  <a:srgbClr val="000000"/>
                </a:solidFill>
                <a:latin typeface="Calibri"/>
                <a:cs typeface="Calibri"/>
              </a:rPr>
              <a:t>tedious</a:t>
            </a:r>
            <a:r>
              <a:rPr sz="2200" b="0" u="none" spc="2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b="0" u="none" spc="-10" dirty="0">
                <a:solidFill>
                  <a:srgbClr val="000000"/>
                </a:solidFill>
                <a:latin typeface="Calibri"/>
                <a:cs typeface="Calibri"/>
              </a:rPr>
              <a:t>computational</a:t>
            </a:r>
            <a:r>
              <a:rPr sz="2200" b="0" u="none" spc="2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b="0" u="none" spc="-10" dirty="0">
                <a:solidFill>
                  <a:srgbClr val="000000"/>
                </a:solidFill>
                <a:latin typeface="Calibri"/>
                <a:cs typeface="Calibri"/>
              </a:rPr>
              <a:t>problems.</a:t>
            </a:r>
            <a:r>
              <a:rPr sz="2200" b="0" u="none" spc="2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b="0" u="none" spc="-20" dirty="0">
                <a:solidFill>
                  <a:srgbClr val="000000"/>
                </a:solidFill>
                <a:latin typeface="Calibri"/>
                <a:cs typeface="Calibri"/>
              </a:rPr>
              <a:t>Before</a:t>
            </a:r>
            <a:r>
              <a:rPr sz="2200" b="0" u="none" spc="2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b="0" u="none" spc="-10" dirty="0">
                <a:solidFill>
                  <a:srgbClr val="000000"/>
                </a:solidFill>
                <a:latin typeface="Calibri"/>
                <a:cs typeface="Calibri"/>
              </a:rPr>
              <a:t>describing</a:t>
            </a:r>
            <a:r>
              <a:rPr sz="2200" b="0" u="none" spc="2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b="0" u="none" spc="-5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136649"/>
            <a:ext cx="10841990" cy="440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Calibri"/>
                <a:cs typeface="Calibri"/>
              </a:rPr>
              <a:t>programming </a:t>
            </a:r>
            <a:r>
              <a:rPr sz="2200" spc="-5" dirty="0">
                <a:latin typeface="Calibri"/>
                <a:cs typeface="Calibri"/>
              </a:rPr>
              <a:t>options </a:t>
            </a:r>
            <a:r>
              <a:rPr sz="2200" spc="-15" dirty="0">
                <a:latin typeface="Calibri"/>
                <a:cs typeface="Calibri"/>
              </a:rPr>
              <a:t>available </a:t>
            </a:r>
            <a:r>
              <a:rPr sz="2200" spc="-5" dirty="0">
                <a:latin typeface="Calibri"/>
                <a:cs typeface="Calibri"/>
              </a:rPr>
              <a:t>and their </a:t>
            </a:r>
            <a:r>
              <a:rPr sz="2200" spc="-15" dirty="0">
                <a:latin typeface="Calibri"/>
                <a:cs typeface="Calibri"/>
              </a:rPr>
              <a:t>appropriate </a:t>
            </a:r>
            <a:r>
              <a:rPr sz="2200" spc="-20" dirty="0">
                <a:latin typeface="Calibri"/>
                <a:cs typeface="Calibri"/>
              </a:rPr>
              <a:t>syntax, </a:t>
            </a: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spc="-10" dirty="0">
                <a:latin typeface="Calibri"/>
                <a:cs typeface="Calibri"/>
              </a:rPr>
              <a:t>must </a:t>
            </a:r>
            <a:r>
              <a:rPr sz="2200" dirty="0">
                <a:latin typeface="Calibri"/>
                <a:cs typeface="Calibri"/>
              </a:rPr>
              <a:t>be </a:t>
            </a:r>
            <a:r>
              <a:rPr sz="2200" spc="-15" dirty="0">
                <a:latin typeface="Calibri"/>
                <a:cs typeface="Calibri"/>
              </a:rPr>
              <a:t>understood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all the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programming</a:t>
            </a:r>
            <a:r>
              <a:rPr sz="2200" spc="-10" dirty="0">
                <a:latin typeface="Calibri"/>
                <a:cs typeface="Calibri"/>
              </a:rPr>
              <a:t> constructs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employ</a:t>
            </a:r>
            <a:r>
              <a:rPr sz="2200" spc="-5" dirty="0">
                <a:latin typeface="Calibri"/>
                <a:cs typeface="Calibri"/>
              </a:rPr>
              <a:t> 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notations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some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relation</a:t>
            </a:r>
            <a:r>
              <a:rPr sz="2200" b="1" i="1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among</a:t>
            </a:r>
            <a:r>
              <a:rPr sz="2200" dirty="0">
                <a:latin typeface="Calibri"/>
                <a:cs typeface="Calibri"/>
              </a:rPr>
              <a:t> its</a:t>
            </a:r>
            <a:r>
              <a:rPr sz="2200" spc="4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variables</a:t>
            </a:r>
            <a:r>
              <a:rPr sz="2200" spc="484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for 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decision making.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relation </a:t>
            </a:r>
            <a:r>
              <a:rPr sz="2200" spc="-10" dirty="0">
                <a:latin typeface="Calibri"/>
                <a:cs typeface="Calibri"/>
              </a:rPr>
              <a:t>has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general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form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35" dirty="0">
                <a:latin typeface="Calibri"/>
                <a:cs typeface="Calibri"/>
              </a:rPr>
              <a:t>MATLAB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{matrix}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{relation}</a:t>
            </a:r>
            <a:r>
              <a:rPr sz="2200" b="1" spc="5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{matrix}.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Calibri"/>
              <a:cs typeface="Calibri"/>
            </a:endParaRPr>
          </a:p>
          <a:p>
            <a:pPr marL="527685" indent="-515620">
              <a:lnSpc>
                <a:spcPts val="2575"/>
              </a:lnSpc>
              <a:buAutoNum type="alphaLcParenBoth"/>
              <a:tabLst>
                <a:tab pos="527685" algn="l"/>
                <a:tab pos="528320" algn="l"/>
              </a:tabLst>
            </a:pPr>
            <a:r>
              <a:rPr sz="2200" b="1" spc="-10" dirty="0">
                <a:latin typeface="Calibri"/>
                <a:cs typeface="Calibri"/>
              </a:rPr>
              <a:t>The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relational</a:t>
            </a:r>
            <a:r>
              <a:rPr sz="2200" b="1" spc="4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operations</a:t>
            </a:r>
            <a:r>
              <a:rPr sz="2200" b="1" spc="5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are:</a:t>
            </a:r>
            <a:endParaRPr sz="2200">
              <a:latin typeface="Calibri"/>
              <a:cs typeface="Calibri"/>
            </a:endParaRPr>
          </a:p>
          <a:p>
            <a:pPr marL="2755900">
              <a:lnSpc>
                <a:spcPts val="2510"/>
              </a:lnSpc>
            </a:pPr>
            <a:r>
              <a:rPr sz="2200" b="1" spc="-5" dirty="0">
                <a:latin typeface="Calibri"/>
                <a:cs typeface="Calibri"/>
              </a:rPr>
              <a:t>==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equals</a:t>
            </a:r>
            <a:endParaRPr sz="2200">
              <a:latin typeface="Calibri"/>
              <a:cs typeface="Calibri"/>
            </a:endParaRPr>
          </a:p>
          <a:p>
            <a:pPr marL="2755900">
              <a:lnSpc>
                <a:spcPts val="2510"/>
              </a:lnSpc>
            </a:pPr>
            <a:r>
              <a:rPr sz="2200" b="1" spc="-5" dirty="0">
                <a:latin typeface="Calibri"/>
                <a:cs typeface="Calibri"/>
              </a:rPr>
              <a:t>~=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not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equal</a:t>
            </a:r>
            <a:endParaRPr sz="2200">
              <a:latin typeface="Calibri"/>
              <a:cs typeface="Calibri"/>
            </a:endParaRPr>
          </a:p>
          <a:p>
            <a:pPr marL="2755900">
              <a:lnSpc>
                <a:spcPts val="2510"/>
              </a:lnSpc>
            </a:pPr>
            <a:r>
              <a:rPr sz="2200" b="1" spc="-5" dirty="0">
                <a:latin typeface="Calibri"/>
                <a:cs typeface="Calibri"/>
              </a:rPr>
              <a:t>&lt;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less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than</a:t>
            </a:r>
            <a:endParaRPr sz="2200">
              <a:latin typeface="Calibri"/>
              <a:cs typeface="Calibri"/>
            </a:endParaRPr>
          </a:p>
          <a:p>
            <a:pPr marL="2755900">
              <a:lnSpc>
                <a:spcPts val="2510"/>
              </a:lnSpc>
            </a:pPr>
            <a:r>
              <a:rPr sz="2200" b="1" spc="-5" dirty="0">
                <a:latin typeface="Calibri"/>
                <a:cs typeface="Calibri"/>
              </a:rPr>
              <a:t>&lt;=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less than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or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equal</a:t>
            </a:r>
            <a:endParaRPr sz="2200">
              <a:latin typeface="Calibri"/>
              <a:cs typeface="Calibri"/>
            </a:endParaRPr>
          </a:p>
          <a:p>
            <a:pPr marL="2755900">
              <a:lnSpc>
                <a:spcPts val="2510"/>
              </a:lnSpc>
            </a:pPr>
            <a:r>
              <a:rPr sz="2200" b="1" spc="-5" dirty="0">
                <a:latin typeface="Calibri"/>
                <a:cs typeface="Calibri"/>
              </a:rPr>
              <a:t>&gt; </a:t>
            </a:r>
            <a:r>
              <a:rPr sz="2200" b="1" spc="-20" dirty="0">
                <a:latin typeface="Calibri"/>
                <a:cs typeface="Calibri"/>
              </a:rPr>
              <a:t>greater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than</a:t>
            </a:r>
            <a:endParaRPr sz="2200">
              <a:latin typeface="Calibri"/>
              <a:cs typeface="Calibri"/>
            </a:endParaRPr>
          </a:p>
          <a:p>
            <a:pPr marL="2755900">
              <a:lnSpc>
                <a:spcPts val="2575"/>
              </a:lnSpc>
            </a:pPr>
            <a:r>
              <a:rPr sz="2200" b="1" spc="-5" dirty="0">
                <a:latin typeface="Calibri"/>
                <a:cs typeface="Calibri"/>
              </a:rPr>
              <a:t>&gt;=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greater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than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or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equal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Calibri"/>
              <a:cs typeface="Calibri"/>
            </a:endParaRPr>
          </a:p>
          <a:p>
            <a:pPr marL="390525" indent="-378460">
              <a:lnSpc>
                <a:spcPts val="2340"/>
              </a:lnSpc>
              <a:buFont typeface="Calibri"/>
              <a:buAutoNum type="alphaLcParenBoth" startAt="2"/>
              <a:tabLst>
                <a:tab pos="391160" algn="l"/>
              </a:tabLst>
            </a:pPr>
            <a:r>
              <a:rPr sz="2000" spc="-5" dirty="0">
                <a:latin typeface="Calibri"/>
                <a:cs typeface="Calibri"/>
              </a:rPr>
              <a:t>Another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useful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operators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relational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expressions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logical</a:t>
            </a:r>
            <a:r>
              <a:rPr sz="2000" i="1" spc="195" dirty="0">
                <a:latin typeface="Calibri"/>
                <a:cs typeface="Calibri"/>
              </a:rPr>
              <a:t> </a:t>
            </a:r>
            <a:r>
              <a:rPr sz="2000" i="1" spc="-15" dirty="0">
                <a:latin typeface="Calibri"/>
                <a:cs typeface="Calibri"/>
              </a:rPr>
              <a:t>AND,</a:t>
            </a:r>
            <a:r>
              <a:rPr sz="2000" i="1" spc="19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OR</a:t>
            </a:r>
            <a:r>
              <a:rPr sz="2000" i="1" spc="19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and</a:t>
            </a:r>
            <a:r>
              <a:rPr sz="2000" i="1" spc="195" dirty="0">
                <a:latin typeface="Calibri"/>
                <a:cs typeface="Calibri"/>
              </a:rPr>
              <a:t> </a:t>
            </a:r>
            <a:r>
              <a:rPr sz="2000" i="1" spc="-15" dirty="0">
                <a:latin typeface="Calibri"/>
                <a:cs typeface="Calibri"/>
              </a:rPr>
              <a:t>NOT</a:t>
            </a:r>
            <a:r>
              <a:rPr sz="2000" spc="-15" dirty="0">
                <a:latin typeface="Calibri"/>
                <a:cs typeface="Calibri"/>
              </a:rPr>
              <a:t>.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These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ts val="2340"/>
              </a:lnSpc>
            </a:pP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generally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matrices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obtained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relational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matrix.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0094" y="5792215"/>
            <a:ext cx="17970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34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&amp;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2340"/>
              </a:lnSpc>
            </a:pPr>
            <a:r>
              <a:rPr sz="2000" b="1" dirty="0">
                <a:latin typeface="Calibri"/>
                <a:cs typeface="Calibri"/>
              </a:rPr>
              <a:t>|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0094" y="6371031"/>
            <a:ext cx="1270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~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0394" y="5792215"/>
            <a:ext cx="1468755" cy="91059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2280"/>
              </a:lnSpc>
              <a:spcBef>
                <a:spcPts val="280"/>
              </a:spcBef>
            </a:pPr>
            <a:r>
              <a:rPr sz="2000" b="1" dirty="0">
                <a:latin typeface="Calibri"/>
                <a:cs typeface="Calibri"/>
              </a:rPr>
              <a:t>means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"and",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means </a:t>
            </a:r>
            <a:r>
              <a:rPr sz="2000" b="1" spc="-5" dirty="0">
                <a:latin typeface="Calibri"/>
                <a:cs typeface="Calibri"/>
              </a:rPr>
              <a:t>"or" 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means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"not"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70509"/>
            <a:ext cx="10226040" cy="3989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Calibri"/>
              <a:buAutoNum type="alphaLcParenBoth" startAt="3"/>
              <a:tabLst>
                <a:tab pos="334645" algn="l"/>
              </a:tabLst>
            </a:pPr>
            <a:r>
              <a:rPr sz="2000" spc="-5" dirty="0">
                <a:latin typeface="Calibri"/>
                <a:cs typeface="Calibri"/>
              </a:rPr>
              <a:t>The value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returned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relation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matrix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containing</a:t>
            </a:r>
            <a:r>
              <a:rPr sz="2000" spc="-20" dirty="0">
                <a:latin typeface="Calibri"/>
                <a:cs typeface="Calibri"/>
              </a:rPr>
              <a:t> zeros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ones.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entry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 </a:t>
            </a: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matrix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entry </a:t>
            </a:r>
            <a:r>
              <a:rPr sz="2000" spc="-10" dirty="0">
                <a:latin typeface="Calibri"/>
                <a:cs typeface="Calibri"/>
              </a:rPr>
              <a:t>relation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FALSE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 </a:t>
            </a: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dirty="0">
                <a:latin typeface="Calibri"/>
                <a:cs typeface="Calibri"/>
              </a:rPr>
              <a:t> it 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TRUE.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example,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Create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matrices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T1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T2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&gt;&gt;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T1=</a:t>
            </a:r>
            <a:r>
              <a:rPr sz="2000" dirty="0">
                <a:latin typeface="Calibri"/>
                <a:cs typeface="Calibri"/>
              </a:rPr>
              <a:t> [1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1;0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1];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T2=[1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0;0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0].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Then </a:t>
            </a:r>
            <a:r>
              <a:rPr sz="2000" dirty="0">
                <a:latin typeface="Calibri"/>
                <a:cs typeface="Calibri"/>
              </a:rPr>
              <a:t>apply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(&amp;) </a:t>
            </a:r>
            <a:r>
              <a:rPr sz="2000" spc="-15" dirty="0">
                <a:latin typeface="Calibri"/>
                <a:cs typeface="Calibri"/>
              </a:rPr>
              <a:t>operator</a:t>
            </a:r>
            <a:r>
              <a:rPr sz="2000" spc="-5" dirty="0">
                <a:latin typeface="Calibri"/>
                <a:cs typeface="Calibri"/>
              </a:rPr>
              <a:t> 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T1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T2 </a:t>
            </a:r>
            <a:r>
              <a:rPr sz="2000" spc="-20" dirty="0">
                <a:latin typeface="Calibri"/>
                <a:cs typeface="Calibri"/>
              </a:rPr>
              <a:t>like</a:t>
            </a:r>
            <a:endParaRPr sz="2000">
              <a:latin typeface="Calibri"/>
              <a:cs typeface="Calibri"/>
            </a:endParaRPr>
          </a:p>
          <a:p>
            <a:pPr marL="12700" marR="496062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&gt;&gt;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T=T1&amp;T2.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result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matrix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T=[1</a:t>
            </a:r>
            <a:r>
              <a:rPr sz="2000" dirty="0">
                <a:latin typeface="Calibri"/>
                <a:cs typeface="Calibri"/>
              </a:rPr>
              <a:t> 0;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 0]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Similarly,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(|) </a:t>
            </a:r>
            <a:r>
              <a:rPr sz="2000" spc="-15" dirty="0">
                <a:latin typeface="Calibri"/>
                <a:cs typeface="Calibri"/>
              </a:rPr>
              <a:t>operator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like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&gt;&gt; T=T1|T2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returns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matrix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T=[1 </a:t>
            </a:r>
            <a:r>
              <a:rPr sz="2000" dirty="0">
                <a:latin typeface="Calibri"/>
                <a:cs typeface="Calibri"/>
              </a:rPr>
              <a:t>1;0 1]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25" dirty="0">
                <a:latin typeface="Calibri"/>
                <a:cs typeface="Calibri"/>
              </a:rPr>
              <a:t>Finally,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NOT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operator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simply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changes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0 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 </a:t>
            </a:r>
            <a:r>
              <a:rPr sz="2000" spc="-20" dirty="0">
                <a:latin typeface="Calibri"/>
                <a:cs typeface="Calibri"/>
              </a:rPr>
              <a:t>like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&gt;&gt;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T=~T1 gives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matrix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T=[0 </a:t>
            </a:r>
            <a:r>
              <a:rPr sz="2000" dirty="0">
                <a:latin typeface="Calibri"/>
                <a:cs typeface="Calibri"/>
              </a:rPr>
              <a:t>0;1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0]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64490" indent="-352425">
              <a:lnSpc>
                <a:spcPct val="100000"/>
              </a:lnSpc>
              <a:buFont typeface="Calibri"/>
              <a:buAutoNum type="alphaLcParenBoth" startAt="4"/>
              <a:tabLst>
                <a:tab pos="365125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outcome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20" dirty="0">
                <a:latin typeface="Calibri"/>
                <a:cs typeface="Calibri"/>
              </a:rPr>
              <a:t>EQUAL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(==)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operator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comparison on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equality </a:t>
            </a:r>
            <a:r>
              <a:rPr sz="2000" spc="-5" dirty="0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corresponding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elements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spc="-5" dirty="0">
                <a:latin typeface="Calibri"/>
                <a:cs typeface="Calibri"/>
              </a:rPr>
              <a:t> matrices.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example,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&gt;&gt;A=[1 </a:t>
            </a:r>
            <a:r>
              <a:rPr sz="2000" dirty="0">
                <a:latin typeface="Calibri"/>
                <a:cs typeface="Calibri"/>
              </a:rPr>
              <a:t>2;3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4];</a:t>
            </a:r>
            <a:r>
              <a:rPr sz="2000" spc="-5" dirty="0">
                <a:latin typeface="Calibri"/>
                <a:cs typeface="Calibri"/>
              </a:rPr>
              <a:t> B=[1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2;2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4]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4233798"/>
            <a:ext cx="37318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080" indent="-915035">
              <a:lnSpc>
                <a:spcPct val="100000"/>
              </a:lnSpc>
              <a:spcBef>
                <a:spcPts val="100"/>
              </a:spcBef>
              <a:tabLst>
                <a:tab pos="1529080" algn="l"/>
              </a:tabLst>
            </a:pPr>
            <a:r>
              <a:rPr sz="2000" spc="-5" dirty="0">
                <a:latin typeface="Calibri"/>
                <a:cs typeface="Calibri"/>
              </a:rPr>
              <a:t>&gt;&gt;T1=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==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	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-10" dirty="0">
                <a:latin typeface="Calibri"/>
                <a:cs typeface="Calibri"/>
              </a:rPr>
              <a:t> return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matrix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T1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5139" y="4538598"/>
            <a:ext cx="702754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6084" algn="l"/>
              </a:tabLst>
            </a:pPr>
            <a:r>
              <a:rPr sz="2000" dirty="0">
                <a:latin typeface="Calibri"/>
                <a:cs typeface="Calibri"/>
              </a:rPr>
              <a:t>1	1</a:t>
            </a:r>
            <a:endParaRPr sz="2000">
              <a:latin typeface="Calibri"/>
              <a:cs typeface="Calibri"/>
            </a:endParaRPr>
          </a:p>
          <a:p>
            <a:pPr marL="33020">
              <a:lnSpc>
                <a:spcPct val="100000"/>
              </a:lnSpc>
              <a:tabLst>
                <a:tab pos="448309" algn="l"/>
                <a:tab pos="805815" algn="l"/>
                <a:tab pos="1210310" algn="l"/>
              </a:tabLst>
            </a:pPr>
            <a:r>
              <a:rPr sz="2000" dirty="0">
                <a:latin typeface="Calibri"/>
                <a:cs typeface="Calibri"/>
              </a:rPr>
              <a:t>0	1	</a:t>
            </a:r>
            <a:r>
              <a:rPr sz="2000" spc="-5" dirty="0">
                <a:latin typeface="Calibri"/>
                <a:cs typeface="Calibri"/>
              </a:rPr>
              <a:t>---	</a:t>
            </a:r>
            <a:r>
              <a:rPr sz="2000" spc="-10" dirty="0">
                <a:latin typeface="Calibri"/>
                <a:cs typeface="Calibri"/>
              </a:rPr>
              <a:t>where </a:t>
            </a:r>
            <a:r>
              <a:rPr sz="2000" dirty="0">
                <a:latin typeface="Calibri"/>
                <a:cs typeface="Calibri"/>
              </a:rPr>
              <a:t>'1'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True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'0'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False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70" dirty="0">
                <a:latin typeface="Calibri"/>
                <a:cs typeface="Calibri"/>
              </a:rPr>
              <a:t>w.r.t.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relation.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5148453"/>
            <a:ext cx="2621280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latin typeface="Calibri"/>
                <a:cs typeface="Calibri"/>
              </a:rPr>
              <a:t>Try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examples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T2=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&lt;=</a:t>
            </a:r>
            <a:r>
              <a:rPr sz="2000" dirty="0">
                <a:latin typeface="Calibri"/>
                <a:cs typeface="Calibri"/>
              </a:rPr>
              <a:t> B</a:t>
            </a:r>
            <a:endParaRPr sz="2000">
              <a:latin typeface="Calibri"/>
              <a:cs typeface="Calibri"/>
            </a:endParaRPr>
          </a:p>
          <a:p>
            <a:pPr marL="12700" marR="151003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T3= </a:t>
            </a:r>
            <a:r>
              <a:rPr sz="2000" dirty="0">
                <a:latin typeface="Calibri"/>
                <a:cs typeface="Calibri"/>
              </a:rPr>
              <a:t>A &gt; B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T4= </a:t>
            </a:r>
            <a:r>
              <a:rPr sz="2000" dirty="0">
                <a:latin typeface="Calibri"/>
                <a:cs typeface="Calibri"/>
              </a:rPr>
              <a:t>A &lt;= 3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T5=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~=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512" y="0"/>
            <a:ext cx="3592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Matlab </a:t>
            </a:r>
            <a:r>
              <a:rPr sz="2800" u="heavy" spc="-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Program</a:t>
            </a:r>
            <a:r>
              <a:rPr sz="2800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00" u="heavy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Control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8739" y="1476197"/>
            <a:ext cx="60559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6325" algn="l"/>
                <a:tab pos="1445260" algn="l"/>
                <a:tab pos="1772920" algn="l"/>
                <a:tab pos="3071495" algn="l"/>
                <a:tab pos="4923155" algn="l"/>
              </a:tabLst>
            </a:pPr>
            <a:r>
              <a:rPr sz="2400" dirty="0">
                <a:latin typeface="Calibri"/>
                <a:cs typeface="Calibri"/>
              </a:rPr>
              <a:t>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tlab	is	a	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erful	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	langua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500423"/>
            <a:ext cx="3910965" cy="230695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693420" indent="-681355">
              <a:lnSpc>
                <a:spcPct val="100000"/>
              </a:lnSpc>
              <a:spcBef>
                <a:spcPts val="810"/>
              </a:spcBef>
              <a:buFont typeface="Wingdings"/>
              <a:buChar char=""/>
              <a:tabLst>
                <a:tab pos="693420" algn="l"/>
                <a:tab pos="694055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statements</a:t>
            </a:r>
            <a:endParaRPr sz="2400">
              <a:latin typeface="Calibri"/>
              <a:cs typeface="Calibri"/>
            </a:endParaRPr>
          </a:p>
          <a:p>
            <a:pPr marL="762000" indent="-749935">
              <a:lnSpc>
                <a:spcPct val="100000"/>
              </a:lnSpc>
              <a:spcBef>
                <a:spcPts val="710"/>
              </a:spcBef>
              <a:buFont typeface="Wingdings"/>
              <a:buChar char=""/>
              <a:tabLst>
                <a:tab pos="762000" algn="l"/>
                <a:tab pos="762635" algn="l"/>
              </a:tabLst>
            </a:pPr>
            <a:r>
              <a:rPr sz="2400" spc="-10" dirty="0">
                <a:latin typeface="Calibri"/>
                <a:cs typeface="Calibri"/>
              </a:rPr>
              <a:t>switch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statements</a:t>
            </a:r>
            <a:endParaRPr sz="2400">
              <a:latin typeface="Calibri"/>
              <a:cs typeface="Calibri"/>
            </a:endParaRPr>
          </a:p>
          <a:p>
            <a:pPr marL="762000" indent="-749935">
              <a:lnSpc>
                <a:spcPct val="100000"/>
              </a:lnSpc>
              <a:spcBef>
                <a:spcPts val="720"/>
              </a:spcBef>
              <a:buFont typeface="Wingdings"/>
              <a:buChar char=""/>
              <a:tabLst>
                <a:tab pos="762000" algn="l"/>
                <a:tab pos="762635" algn="l"/>
              </a:tabLst>
            </a:pP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loops</a:t>
            </a:r>
            <a:endParaRPr sz="2400">
              <a:latin typeface="Calibri"/>
              <a:cs typeface="Calibri"/>
            </a:endParaRPr>
          </a:p>
          <a:p>
            <a:pPr marL="762000" indent="-749935">
              <a:lnSpc>
                <a:spcPct val="100000"/>
              </a:lnSpc>
              <a:spcBef>
                <a:spcPts val="710"/>
              </a:spcBef>
              <a:buFont typeface="Wingdings"/>
              <a:buChar char=""/>
              <a:tabLst>
                <a:tab pos="762000" algn="l"/>
                <a:tab pos="762635" algn="l"/>
              </a:tabLst>
            </a:pPr>
            <a:r>
              <a:rPr sz="2400" dirty="0">
                <a:latin typeface="Calibri"/>
                <a:cs typeface="Calibri"/>
              </a:rPr>
              <a:t>while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loops</a:t>
            </a:r>
            <a:endParaRPr sz="2400">
              <a:latin typeface="Calibri"/>
              <a:cs typeface="Calibri"/>
            </a:endParaRPr>
          </a:p>
          <a:p>
            <a:pPr marL="762000" indent="-749935">
              <a:lnSpc>
                <a:spcPct val="100000"/>
              </a:lnSpc>
              <a:spcBef>
                <a:spcPts val="710"/>
              </a:spcBef>
              <a:buFont typeface="Wingdings"/>
              <a:buChar char=""/>
              <a:tabLst>
                <a:tab pos="762000" algn="l"/>
                <a:tab pos="762635" algn="l"/>
              </a:tabLst>
            </a:pPr>
            <a:r>
              <a:rPr sz="2400" spc="-10" dirty="0">
                <a:latin typeface="Calibri"/>
                <a:cs typeface="Calibri"/>
              </a:rPr>
              <a:t>break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96965" y="0"/>
            <a:ext cx="54984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7025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If	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Statements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are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used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Decision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making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39" y="488950"/>
            <a:ext cx="11061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developing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program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carefully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3600" spc="-15" baseline="10416" dirty="0">
                <a:latin typeface="Calibri"/>
                <a:cs typeface="Calibri"/>
              </a:rPr>
              <a:t>There</a:t>
            </a:r>
            <a:r>
              <a:rPr sz="3600" spc="22" baseline="10416" dirty="0">
                <a:latin typeface="Calibri"/>
                <a:cs typeface="Calibri"/>
              </a:rPr>
              <a:t> </a:t>
            </a:r>
            <a:r>
              <a:rPr sz="3600" spc="-22" baseline="10416" dirty="0">
                <a:latin typeface="Calibri"/>
                <a:cs typeface="Calibri"/>
              </a:rPr>
              <a:t>are</a:t>
            </a:r>
            <a:r>
              <a:rPr sz="3600" baseline="10416" dirty="0">
                <a:latin typeface="Calibri"/>
                <a:cs typeface="Calibri"/>
              </a:rPr>
              <a:t> </a:t>
            </a:r>
            <a:r>
              <a:rPr sz="3600" spc="-15" baseline="10416" dirty="0">
                <a:latin typeface="Calibri"/>
                <a:cs typeface="Calibri"/>
              </a:rPr>
              <a:t>three</a:t>
            </a:r>
            <a:r>
              <a:rPr sz="3600" spc="7" baseline="10416" dirty="0">
                <a:latin typeface="Calibri"/>
                <a:cs typeface="Calibri"/>
              </a:rPr>
              <a:t> </a:t>
            </a:r>
            <a:r>
              <a:rPr sz="3600" spc="-37" baseline="10416" dirty="0">
                <a:latin typeface="Calibri"/>
                <a:cs typeface="Calibri"/>
              </a:rPr>
              <a:t>ways</a:t>
            </a:r>
            <a:r>
              <a:rPr sz="3600" spc="-22" baseline="10416" dirty="0">
                <a:latin typeface="Calibri"/>
                <a:cs typeface="Calibri"/>
              </a:rPr>
              <a:t> to</a:t>
            </a:r>
            <a:r>
              <a:rPr sz="3600" spc="-15" baseline="10416" dirty="0">
                <a:latin typeface="Calibri"/>
                <a:cs typeface="Calibri"/>
              </a:rPr>
              <a:t> </a:t>
            </a:r>
            <a:r>
              <a:rPr sz="3600" baseline="10416" dirty="0">
                <a:latin typeface="Calibri"/>
                <a:cs typeface="Calibri"/>
              </a:rPr>
              <a:t>apply</a:t>
            </a:r>
            <a:r>
              <a:rPr sz="3600" spc="-15" baseline="10416" dirty="0">
                <a:latin typeface="Calibri"/>
                <a:cs typeface="Calibri"/>
              </a:rPr>
              <a:t> </a:t>
            </a:r>
            <a:r>
              <a:rPr sz="3600" baseline="10416" dirty="0">
                <a:latin typeface="Calibri"/>
                <a:cs typeface="Calibri"/>
              </a:rPr>
              <a:t>‘if' types:</a:t>
            </a:r>
            <a:endParaRPr sz="3600" baseline="10416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39" y="818134"/>
            <a:ext cx="682434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100" marR="30480">
              <a:lnSpc>
                <a:spcPts val="2590"/>
              </a:lnSpc>
              <a:spcBef>
                <a:spcPts val="425"/>
              </a:spcBef>
              <a:tabLst>
                <a:tab pos="711200" algn="l"/>
                <a:tab pos="1976755" algn="l"/>
                <a:tab pos="3064510" algn="l"/>
                <a:tab pos="4227830" algn="l"/>
                <a:tab pos="4624070" algn="l"/>
                <a:tab pos="4936490" algn="l"/>
                <a:tab pos="6224270" algn="l"/>
              </a:tabLst>
            </a:pPr>
            <a:r>
              <a:rPr sz="2400" spc="-15" dirty="0">
                <a:latin typeface="Calibri"/>
                <a:cs typeface="Calibri"/>
              </a:rPr>
              <a:t>understand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structures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commands	</a:t>
            </a:r>
            <a:r>
              <a:rPr sz="3600" spc="-7" baseline="-12731" dirty="0">
                <a:latin typeface="Calibri"/>
                <a:cs typeface="Calibri"/>
              </a:rPr>
              <a:t>(a)</a:t>
            </a:r>
            <a:r>
              <a:rPr sz="3600" spc="-165" baseline="-12731" dirty="0">
                <a:latin typeface="Calibri"/>
                <a:cs typeface="Calibri"/>
              </a:rPr>
              <a:t> </a:t>
            </a:r>
            <a:r>
              <a:rPr sz="3600" baseline="-12731" dirty="0">
                <a:latin typeface="Calibri"/>
                <a:cs typeface="Calibri"/>
              </a:rPr>
              <a:t>if </a:t>
            </a:r>
            <a:r>
              <a:rPr sz="3600" spc="-794" baseline="-12731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	</a:t>
            </a:r>
            <a:r>
              <a:rPr sz="2400" spc="-20" dirty="0">
                <a:latin typeface="Calibri"/>
                <a:cs typeface="Calibri"/>
              </a:rPr>
              <a:t>generate	</a:t>
            </a:r>
            <a:r>
              <a:rPr sz="2400" spc="-5" dirty="0">
                <a:latin typeface="Calibri"/>
                <a:cs typeface="Calibri"/>
              </a:rPr>
              <a:t>specific	</a:t>
            </a:r>
            <a:r>
              <a:rPr sz="2400" spc="-15" dirty="0">
                <a:latin typeface="Calibri"/>
                <a:cs typeface="Calibri"/>
              </a:rPr>
              <a:t>controls	</a:t>
            </a:r>
            <a:r>
              <a:rPr sz="2400" dirty="0">
                <a:latin typeface="Calibri"/>
                <a:cs typeface="Calibri"/>
              </a:rPr>
              <a:t>in	a	</a:t>
            </a:r>
            <a:r>
              <a:rPr sz="2400" spc="-15" dirty="0">
                <a:latin typeface="Calibri"/>
                <a:cs typeface="Calibri"/>
              </a:rPr>
              <a:t>program.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8296" y="800240"/>
            <a:ext cx="2039620" cy="936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2400">
              <a:lnSpc>
                <a:spcPct val="124600"/>
              </a:lnSpc>
              <a:spcBef>
                <a:spcPts val="95"/>
              </a:spcBef>
            </a:pPr>
            <a:r>
              <a:rPr sz="2400" spc="-15" dirty="0">
                <a:solidFill>
                  <a:srgbClr val="EC7C30"/>
                </a:solidFill>
                <a:latin typeface="Calibri"/>
                <a:cs typeface="Calibri"/>
              </a:rPr>
              <a:t>test</a:t>
            </a:r>
            <a:r>
              <a:rPr sz="2400" spc="-7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Calibri"/>
                <a:cs typeface="Calibri"/>
              </a:rPr>
              <a:t>expression </a:t>
            </a:r>
            <a:r>
              <a:rPr sz="2400" spc="-53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471C4"/>
                </a:solidFill>
                <a:latin typeface="Calibri"/>
                <a:cs typeface="Calibri"/>
              </a:rPr>
              <a:t>statements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40" y="1806066"/>
            <a:ext cx="1204658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735"/>
              </a:lnSpc>
              <a:spcBef>
                <a:spcPts val="100"/>
              </a:spcBef>
              <a:tabLst>
                <a:tab pos="753110" algn="l"/>
                <a:tab pos="1781810" algn="l"/>
                <a:tab pos="2336800" algn="l"/>
                <a:tab pos="3260090" algn="l"/>
                <a:tab pos="3653790" algn="l"/>
                <a:tab pos="4339590" algn="l"/>
                <a:tab pos="4941570" algn="l"/>
                <a:tab pos="6578600" algn="l"/>
              </a:tabLst>
            </a:pPr>
            <a:r>
              <a:rPr sz="2400" spc="-5" dirty="0">
                <a:latin typeface="Calibri"/>
                <a:cs typeface="Calibri"/>
              </a:rPr>
              <a:t>built	</a:t>
            </a:r>
            <a:r>
              <a:rPr sz="2400" spc="-10" dirty="0">
                <a:latin typeface="Calibri"/>
                <a:cs typeface="Calibri"/>
              </a:rPr>
              <a:t>around	</a:t>
            </a:r>
            <a:r>
              <a:rPr sz="2400" dirty="0">
                <a:latin typeface="Calibri"/>
                <a:cs typeface="Calibri"/>
              </a:rPr>
              <a:t>the	</a:t>
            </a:r>
            <a:r>
              <a:rPr sz="2400" spc="-25" dirty="0">
                <a:latin typeface="Calibri"/>
                <a:cs typeface="Calibri"/>
              </a:rPr>
              <a:t>syntax	</a:t>
            </a:r>
            <a:r>
              <a:rPr sz="2400" spc="-5" dirty="0">
                <a:latin typeface="Calibri"/>
                <a:cs typeface="Calibri"/>
              </a:rPr>
              <a:t>of	</a:t>
            </a:r>
            <a:r>
              <a:rPr sz="2400" dirty="0">
                <a:latin typeface="Calibri"/>
                <a:cs typeface="Calibri"/>
              </a:rPr>
              <a:t>C++.	</a:t>
            </a:r>
            <a:r>
              <a:rPr sz="2400" spc="-5" dirty="0">
                <a:latin typeface="Calibri"/>
                <a:cs typeface="Calibri"/>
              </a:rPr>
              <a:t>The	</a:t>
            </a:r>
            <a:r>
              <a:rPr sz="2400" spc="-10" dirty="0">
                <a:latin typeface="Calibri"/>
                <a:cs typeface="Calibri"/>
              </a:rPr>
              <a:t>following	</a:t>
            </a:r>
            <a:r>
              <a:rPr sz="2400" dirty="0">
                <a:latin typeface="Calibri"/>
                <a:cs typeface="Calibri"/>
              </a:rPr>
              <a:t>end</a:t>
            </a:r>
            <a:endParaRPr sz="2400">
              <a:latin typeface="Calibri"/>
              <a:cs typeface="Calibri"/>
            </a:endParaRPr>
          </a:p>
          <a:p>
            <a:pPr marL="50800">
              <a:lnSpc>
                <a:spcPts val="2735"/>
              </a:lnSpc>
              <a:tabLst>
                <a:tab pos="6168390" algn="l"/>
              </a:tabLst>
            </a:pPr>
            <a:r>
              <a:rPr sz="2400" spc="-10" dirty="0">
                <a:latin typeface="Calibri"/>
                <a:cs typeface="Calibri"/>
              </a:rPr>
              <a:t>programming structures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available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Matlab:	</a:t>
            </a:r>
            <a:r>
              <a:rPr sz="3600" spc="-15" baseline="-21990" dirty="0">
                <a:latin typeface="Calibri"/>
                <a:cs typeface="Calibri"/>
              </a:rPr>
              <a:t>Here</a:t>
            </a:r>
            <a:r>
              <a:rPr sz="3600" spc="-7" baseline="-21990" dirty="0">
                <a:latin typeface="Calibri"/>
                <a:cs typeface="Calibri"/>
              </a:rPr>
              <a:t> </a:t>
            </a:r>
            <a:r>
              <a:rPr sz="3600" baseline="-21990" dirty="0">
                <a:latin typeface="Calibri"/>
                <a:cs typeface="Calibri"/>
              </a:rPr>
              <a:t>is</a:t>
            </a:r>
            <a:r>
              <a:rPr sz="3600" spc="-7" baseline="-21990" dirty="0">
                <a:latin typeface="Calibri"/>
                <a:cs typeface="Calibri"/>
              </a:rPr>
              <a:t> some</a:t>
            </a:r>
            <a:r>
              <a:rPr sz="3600" spc="-30" baseline="-21990" dirty="0">
                <a:latin typeface="Calibri"/>
                <a:cs typeface="Calibri"/>
              </a:rPr>
              <a:t> </a:t>
            </a:r>
            <a:r>
              <a:rPr sz="3600" spc="-15" baseline="-21990" dirty="0">
                <a:latin typeface="Calibri"/>
                <a:cs typeface="Calibri"/>
              </a:rPr>
              <a:t>code </a:t>
            </a:r>
            <a:r>
              <a:rPr sz="3600" baseline="-21990" dirty="0">
                <a:latin typeface="Calibri"/>
                <a:cs typeface="Calibri"/>
              </a:rPr>
              <a:t>which</a:t>
            </a:r>
            <a:r>
              <a:rPr sz="3600" spc="-37" baseline="-21990" dirty="0">
                <a:latin typeface="Calibri"/>
                <a:cs typeface="Calibri"/>
              </a:rPr>
              <a:t> </a:t>
            </a:r>
            <a:r>
              <a:rPr sz="3600" spc="-22" baseline="-21990" dirty="0">
                <a:latin typeface="Calibri"/>
                <a:cs typeface="Calibri"/>
              </a:rPr>
              <a:t>demonstrates</a:t>
            </a:r>
            <a:r>
              <a:rPr sz="3600" spc="-30" baseline="-21990" dirty="0">
                <a:latin typeface="Calibri"/>
                <a:cs typeface="Calibri"/>
              </a:rPr>
              <a:t> </a:t>
            </a:r>
            <a:r>
              <a:rPr sz="3600" baseline="-21990" dirty="0">
                <a:latin typeface="Calibri"/>
                <a:cs typeface="Calibri"/>
              </a:rPr>
              <a:t>the</a:t>
            </a:r>
            <a:r>
              <a:rPr sz="3600" spc="-7" baseline="-21990" dirty="0">
                <a:latin typeface="Calibri"/>
                <a:cs typeface="Calibri"/>
              </a:rPr>
              <a:t> use</a:t>
            </a:r>
            <a:endParaRPr sz="3600" baseline="-2199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96965" y="2497374"/>
            <a:ext cx="5636260" cy="937894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statements.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Type</a:t>
            </a:r>
            <a:r>
              <a:rPr sz="2400" spc="-5" dirty="0">
                <a:latin typeface="Calibri"/>
                <a:cs typeface="Calibri"/>
              </a:rPr>
              <a:t> on 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Matlab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prompt.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spc="-5" dirty="0">
                <a:latin typeface="Calibri"/>
                <a:cs typeface="Calibri"/>
              </a:rPr>
              <a:t>&gt;&gt;</a:t>
            </a:r>
            <a:r>
              <a:rPr sz="2400" dirty="0">
                <a:latin typeface="Calibri"/>
                <a:cs typeface="Calibri"/>
              </a:rPr>
              <a:t> A=[2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3];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6FAC46"/>
                </a:solidFill>
                <a:latin typeface="Calibri"/>
                <a:cs typeface="Calibri"/>
              </a:rPr>
              <a:t>%</a:t>
            </a:r>
            <a:r>
              <a:rPr sz="2400" spc="-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6FAC46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6FAC46"/>
                </a:solidFill>
                <a:latin typeface="Calibri"/>
                <a:cs typeface="Calibri"/>
              </a:rPr>
              <a:t>is</a:t>
            </a:r>
            <a:r>
              <a:rPr sz="2400" spc="-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6FAC46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6FAC46"/>
                </a:solidFill>
                <a:latin typeface="Calibri"/>
                <a:cs typeface="Calibri"/>
              </a:rPr>
              <a:t>2-column</a:t>
            </a:r>
            <a:r>
              <a:rPr sz="2400" spc="-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6FAC46"/>
                </a:solidFill>
                <a:latin typeface="Calibri"/>
                <a:cs typeface="Calibri"/>
              </a:rPr>
              <a:t>row</a:t>
            </a:r>
            <a:r>
              <a:rPr sz="2400" spc="-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6FAC46"/>
                </a:solidFill>
                <a:latin typeface="Calibri"/>
                <a:cs typeface="Calibri"/>
              </a:rPr>
              <a:t>vector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96965" y="3829888"/>
            <a:ext cx="5937885" cy="27482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33400">
              <a:lnSpc>
                <a:spcPct val="90100"/>
              </a:lnSpc>
              <a:spcBef>
                <a:spcPts val="385"/>
              </a:spcBef>
            </a:pPr>
            <a:r>
              <a:rPr sz="2400" spc="-5" dirty="0">
                <a:latin typeface="Calibri"/>
                <a:cs typeface="Calibri"/>
              </a:rPr>
              <a:t>&gt;&gt;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5" dirty="0">
                <a:latin typeface="Calibri"/>
                <a:cs typeface="Calibri"/>
              </a:rPr>
              <a:t>(A(1,1)&lt;A(1,2)) </a:t>
            </a:r>
            <a:r>
              <a:rPr sz="2400" dirty="0">
                <a:solidFill>
                  <a:srgbClr val="6FAC46"/>
                </a:solidFill>
                <a:latin typeface="Calibri"/>
                <a:cs typeface="Calibri"/>
              </a:rPr>
              <a:t>% </a:t>
            </a:r>
            <a:r>
              <a:rPr sz="2400" spc="-5" dirty="0">
                <a:solidFill>
                  <a:srgbClr val="6FAC46"/>
                </a:solidFill>
                <a:latin typeface="Calibri"/>
                <a:cs typeface="Calibri"/>
              </a:rPr>
              <a:t>checks that </a:t>
            </a:r>
            <a:r>
              <a:rPr sz="2400" dirty="0">
                <a:solidFill>
                  <a:srgbClr val="6FAC46"/>
                </a:solidFill>
                <a:latin typeface="Calibri"/>
                <a:cs typeface="Calibri"/>
              </a:rPr>
              <a:t>if </a:t>
            </a:r>
            <a:r>
              <a:rPr sz="2400" spc="-15" dirty="0">
                <a:solidFill>
                  <a:srgbClr val="6FAC46"/>
                </a:solidFill>
                <a:latin typeface="Calibri"/>
                <a:cs typeface="Calibri"/>
              </a:rPr>
              <a:t>first </a:t>
            </a:r>
            <a:r>
              <a:rPr sz="2400" spc="-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6FAC46"/>
                </a:solidFill>
                <a:latin typeface="Calibri"/>
                <a:cs typeface="Calibri"/>
              </a:rPr>
              <a:t>element</a:t>
            </a:r>
            <a:r>
              <a:rPr sz="2400" spc="-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6FAC46"/>
                </a:solidFill>
                <a:latin typeface="Calibri"/>
                <a:cs typeface="Calibri"/>
              </a:rPr>
              <a:t>of</a:t>
            </a:r>
            <a:r>
              <a:rPr sz="2400" spc="-1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6FAC46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6FAC46"/>
                </a:solidFill>
                <a:latin typeface="Calibri"/>
                <a:cs typeface="Calibri"/>
              </a:rPr>
              <a:t>is</a:t>
            </a:r>
            <a:r>
              <a:rPr sz="2400" spc="-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6FAC46"/>
                </a:solidFill>
                <a:latin typeface="Calibri"/>
                <a:cs typeface="Calibri"/>
              </a:rPr>
              <a:t>less</a:t>
            </a:r>
            <a:r>
              <a:rPr sz="2400" spc="-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6FAC46"/>
                </a:solidFill>
                <a:latin typeface="Calibri"/>
                <a:cs typeface="Calibri"/>
              </a:rPr>
              <a:t>than</a:t>
            </a:r>
            <a:r>
              <a:rPr sz="2400" spc="-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6FAC46"/>
                </a:solidFill>
                <a:latin typeface="Calibri"/>
                <a:cs typeface="Calibri"/>
              </a:rPr>
              <a:t>second</a:t>
            </a:r>
            <a:r>
              <a:rPr sz="2400" spc="-1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6FAC46"/>
                </a:solidFill>
                <a:latin typeface="Calibri"/>
                <a:cs typeface="Calibri"/>
              </a:rPr>
              <a:t>element</a:t>
            </a:r>
            <a:r>
              <a:rPr sz="2400" spc="-1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6FAC46"/>
                </a:solidFill>
                <a:latin typeface="Calibri"/>
                <a:cs typeface="Calibri"/>
              </a:rPr>
              <a:t>of </a:t>
            </a:r>
            <a:r>
              <a:rPr sz="2400" spc="-53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6FAC46"/>
                </a:solidFill>
                <a:latin typeface="Calibri"/>
                <a:cs typeface="Calibri"/>
              </a:rPr>
              <a:t>vector</a:t>
            </a:r>
            <a:r>
              <a:rPr sz="2400" spc="-2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6FAC46"/>
                </a:solidFill>
                <a:latin typeface="Calibri"/>
                <a:cs typeface="Calibri"/>
              </a:rPr>
              <a:t>'A'</a:t>
            </a:r>
            <a:r>
              <a:rPr sz="2400" spc="-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6FAC46"/>
                </a:solidFill>
                <a:latin typeface="Calibri"/>
                <a:cs typeface="Calibri"/>
              </a:rPr>
              <a:t>or </a:t>
            </a:r>
            <a:r>
              <a:rPr sz="2400" spc="-10" dirty="0">
                <a:solidFill>
                  <a:srgbClr val="6FAC46"/>
                </a:solidFill>
                <a:latin typeface="Calibri"/>
                <a:cs typeface="Calibri"/>
              </a:rPr>
              <a:t>not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  <a:spcBef>
                <a:spcPts val="710"/>
              </a:spcBef>
              <a:tabLst>
                <a:tab pos="2028825" algn="l"/>
              </a:tabLst>
            </a:pPr>
            <a:r>
              <a:rPr sz="2400" dirty="0">
                <a:latin typeface="Calibri"/>
                <a:cs typeface="Calibri"/>
              </a:rPr>
              <a:t>A=[A;2*pi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pi/2]	</a:t>
            </a:r>
            <a:r>
              <a:rPr sz="2400" dirty="0">
                <a:solidFill>
                  <a:srgbClr val="6FAC46"/>
                </a:solidFill>
                <a:latin typeface="Calibri"/>
                <a:cs typeface="Calibri"/>
              </a:rPr>
              <a:t>%</a:t>
            </a:r>
            <a:r>
              <a:rPr sz="2400" spc="-3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6FAC46"/>
                </a:solidFill>
                <a:latin typeface="Calibri"/>
                <a:cs typeface="Calibri"/>
              </a:rPr>
              <a:t>will</a:t>
            </a:r>
            <a:r>
              <a:rPr sz="2400" spc="-3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6FAC46"/>
                </a:solidFill>
                <a:latin typeface="Calibri"/>
                <a:cs typeface="Calibri"/>
              </a:rPr>
              <a:t>execute</a:t>
            </a:r>
            <a:r>
              <a:rPr sz="2400" spc="-3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6FAC46"/>
                </a:solidFill>
                <a:latin typeface="Calibri"/>
                <a:cs typeface="Calibri"/>
              </a:rPr>
              <a:t>this</a:t>
            </a:r>
            <a:r>
              <a:rPr sz="2400" spc="-1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6FAC46"/>
                </a:solidFill>
                <a:latin typeface="Calibri"/>
                <a:cs typeface="Calibri"/>
              </a:rPr>
              <a:t>part</a:t>
            </a:r>
            <a:r>
              <a:rPr sz="2400" spc="-3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6FAC46"/>
                </a:solidFill>
                <a:latin typeface="Calibri"/>
                <a:cs typeface="Calibri"/>
              </a:rPr>
              <a:t>if</a:t>
            </a:r>
            <a:r>
              <a:rPr sz="2400" spc="-10" dirty="0">
                <a:solidFill>
                  <a:srgbClr val="6FAC46"/>
                </a:solidFill>
                <a:latin typeface="Calibri"/>
                <a:cs typeface="Calibri"/>
              </a:rPr>
              <a:t> above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</a:pPr>
            <a:r>
              <a:rPr sz="2400" spc="-10" dirty="0">
                <a:solidFill>
                  <a:srgbClr val="6FAC46"/>
                </a:solidFill>
                <a:latin typeface="Calibri"/>
                <a:cs typeface="Calibri"/>
              </a:rPr>
              <a:t>condition</a:t>
            </a:r>
            <a:r>
              <a:rPr sz="2400" spc="-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6FAC46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6FAC46"/>
                </a:solidFill>
                <a:latin typeface="Calibri"/>
                <a:cs typeface="Calibri"/>
              </a:rPr>
              <a:t>TRUE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latin typeface="Calibri"/>
                <a:cs typeface="Calibri"/>
              </a:rPr>
              <a:t>end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10" dirty="0">
                <a:latin typeface="Calibri"/>
                <a:cs typeface="Calibri"/>
              </a:rPr>
              <a:t>Note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20" dirty="0">
                <a:latin typeface="Calibri"/>
                <a:cs typeface="Calibri"/>
              </a:rPr>
              <a:t> row </a:t>
            </a:r>
            <a:r>
              <a:rPr sz="2400" spc="-10" dirty="0">
                <a:latin typeface="Calibri"/>
                <a:cs typeface="Calibri"/>
              </a:rPr>
              <a:t>vector </a:t>
            </a:r>
            <a:r>
              <a:rPr sz="2400" spc="-105" dirty="0">
                <a:latin typeface="Calibri"/>
                <a:cs typeface="Calibri"/>
              </a:rPr>
              <a:t>‘A’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converts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spc="-5" dirty="0">
                <a:latin typeface="Calibri"/>
                <a:cs typeface="Calibri"/>
              </a:rPr>
              <a:t>matrix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200"/>
            <a:ext cx="114300" cy="1143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84784" y="8965"/>
            <a:ext cx="11811635" cy="3300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(b)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'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'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statement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can</a:t>
            </a:r>
            <a:r>
              <a:rPr sz="1800" dirty="0">
                <a:latin typeface="Arial"/>
                <a:cs typeface="Arial"/>
              </a:rPr>
              <a:t> be</a:t>
            </a:r>
            <a:r>
              <a:rPr sz="1800" spc="-5" dirty="0">
                <a:latin typeface="Arial"/>
                <a:cs typeface="Arial"/>
              </a:rPr>
              <a:t> used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with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'else'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option,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cater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possibility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that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tested condition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not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TRUE.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syntax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will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like: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05765" algn="l"/>
              </a:tabLst>
            </a:pPr>
            <a:r>
              <a:rPr sz="1800" b="1" dirty="0">
                <a:solidFill>
                  <a:srgbClr val="993366"/>
                </a:solidFill>
                <a:latin typeface="Arial"/>
                <a:cs typeface="Arial"/>
              </a:rPr>
              <a:t>if	</a:t>
            </a:r>
            <a:r>
              <a:rPr sz="1800" b="1" spc="-5" dirty="0">
                <a:solidFill>
                  <a:srgbClr val="009900"/>
                </a:solidFill>
                <a:latin typeface="Arial"/>
                <a:cs typeface="Arial"/>
              </a:rPr>
              <a:t>expression</a:t>
            </a:r>
            <a:endParaRPr sz="18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statements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</a:pPr>
            <a:r>
              <a:rPr sz="1800" b="1" spc="-5" dirty="0">
                <a:solidFill>
                  <a:srgbClr val="993366"/>
                </a:solidFill>
                <a:latin typeface="Arial"/>
                <a:cs typeface="Arial"/>
              </a:rPr>
              <a:t>else</a:t>
            </a:r>
            <a:endParaRPr sz="18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statements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ts val="2075"/>
              </a:lnSpc>
            </a:pPr>
            <a:r>
              <a:rPr sz="1800" b="1" dirty="0">
                <a:solidFill>
                  <a:srgbClr val="993366"/>
                </a:solidFill>
                <a:latin typeface="Arial"/>
                <a:cs typeface="Arial"/>
              </a:rPr>
              <a:t>end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75"/>
              </a:lnSpc>
            </a:pPr>
            <a:r>
              <a:rPr sz="1800" b="1" spc="-10" dirty="0">
                <a:solidFill>
                  <a:srgbClr val="330033"/>
                </a:solidFill>
                <a:latin typeface="Courier New"/>
                <a:cs typeface="Courier New"/>
              </a:rPr>
              <a:t>Define </a:t>
            </a:r>
            <a:r>
              <a:rPr sz="1800" b="1" dirty="0">
                <a:solidFill>
                  <a:srgbClr val="330033"/>
                </a:solidFill>
                <a:latin typeface="Courier New"/>
                <a:cs typeface="Courier New"/>
              </a:rPr>
              <a:t>a</a:t>
            </a:r>
            <a:r>
              <a:rPr sz="1800" b="1" spc="-15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30033"/>
                </a:solidFill>
                <a:latin typeface="Courier New"/>
                <a:cs typeface="Courier New"/>
              </a:rPr>
              <a:t>matrix</a:t>
            </a:r>
            <a:r>
              <a:rPr sz="1800" b="1" spc="-15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30033"/>
                </a:solidFill>
                <a:latin typeface="Courier New"/>
                <a:cs typeface="Courier New"/>
              </a:rPr>
              <a:t>‘A’</a:t>
            </a:r>
            <a:r>
              <a:rPr sz="1800" b="1" spc="-15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30033"/>
                </a:solidFill>
                <a:latin typeface="Courier New"/>
                <a:cs typeface="Courier New"/>
              </a:rPr>
              <a:t>and</a:t>
            </a:r>
            <a:r>
              <a:rPr sz="1800" b="1" spc="-5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330033"/>
                </a:solidFill>
                <a:latin typeface="Courier New"/>
                <a:cs typeface="Courier New"/>
              </a:rPr>
              <a:t>a</a:t>
            </a:r>
            <a:r>
              <a:rPr sz="1800" b="1" spc="-15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30033"/>
                </a:solidFill>
                <a:latin typeface="Courier New"/>
                <a:cs typeface="Courier New"/>
              </a:rPr>
              <a:t>row</a:t>
            </a:r>
            <a:r>
              <a:rPr sz="1800" b="1" spc="-20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30033"/>
                </a:solidFill>
                <a:latin typeface="Courier New"/>
                <a:cs typeface="Courier New"/>
              </a:rPr>
              <a:t>vector</a:t>
            </a:r>
            <a:r>
              <a:rPr sz="1800" b="1" spc="-15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30033"/>
                </a:solidFill>
                <a:latin typeface="Courier New"/>
                <a:cs typeface="Courier New"/>
              </a:rPr>
              <a:t>‘B’</a:t>
            </a:r>
            <a:r>
              <a:rPr sz="1800" b="1" spc="-15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30033"/>
                </a:solidFill>
                <a:latin typeface="Courier New"/>
                <a:cs typeface="Courier New"/>
              </a:rPr>
              <a:t>as</a:t>
            </a:r>
            <a:r>
              <a:rPr sz="1800" b="1" spc="-30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30033"/>
                </a:solidFill>
                <a:latin typeface="Courier New"/>
                <a:cs typeface="Courier New"/>
              </a:rPr>
              <a:t>shown</a:t>
            </a:r>
            <a:r>
              <a:rPr sz="1800" b="1" spc="-15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30033"/>
                </a:solidFill>
                <a:latin typeface="Courier New"/>
                <a:cs typeface="Courier New"/>
              </a:rPr>
              <a:t>below: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50"/>
              </a:lnSpc>
              <a:spcBef>
                <a:spcPts val="25"/>
              </a:spcBef>
            </a:pPr>
            <a:r>
              <a:rPr sz="1800" b="1" spc="-5" dirty="0">
                <a:solidFill>
                  <a:srgbClr val="330033"/>
                </a:solidFill>
                <a:latin typeface="Courier New"/>
                <a:cs typeface="Courier New"/>
              </a:rPr>
              <a:t>&gt;&gt;</a:t>
            </a:r>
            <a:r>
              <a:rPr sz="1800" b="1" spc="-30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30033"/>
                </a:solidFill>
                <a:latin typeface="Courier New"/>
                <a:cs typeface="Courier New"/>
              </a:rPr>
              <a:t>A=[6</a:t>
            </a:r>
            <a:r>
              <a:rPr sz="1800" b="1" spc="-25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30033"/>
                </a:solidFill>
                <a:latin typeface="Courier New"/>
                <a:cs typeface="Courier New"/>
              </a:rPr>
              <a:t>7;8</a:t>
            </a:r>
            <a:r>
              <a:rPr sz="1800" b="1" spc="-20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30033"/>
                </a:solidFill>
                <a:latin typeface="Courier New"/>
                <a:cs typeface="Courier New"/>
              </a:rPr>
              <a:t>9];</a:t>
            </a:r>
            <a:r>
              <a:rPr sz="1800" b="1" spc="-25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30033"/>
                </a:solidFill>
                <a:latin typeface="Courier New"/>
                <a:cs typeface="Courier New"/>
              </a:rPr>
              <a:t>B=[4</a:t>
            </a:r>
            <a:r>
              <a:rPr sz="1800" b="1" spc="-20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30033"/>
                </a:solidFill>
                <a:latin typeface="Courier New"/>
                <a:cs typeface="Courier New"/>
              </a:rPr>
              <a:t>5]</a:t>
            </a:r>
            <a:endParaRPr sz="1800">
              <a:latin typeface="Courier New"/>
              <a:cs typeface="Courier New"/>
            </a:endParaRPr>
          </a:p>
          <a:p>
            <a:pPr marL="12700" marR="52069">
              <a:lnSpc>
                <a:spcPts val="2180"/>
              </a:lnSpc>
              <a:spcBef>
                <a:spcPts val="45"/>
              </a:spcBef>
            </a:pPr>
            <a:r>
              <a:rPr sz="1800" b="1" spc="-10" dirty="0">
                <a:solidFill>
                  <a:srgbClr val="330033"/>
                </a:solidFill>
                <a:latin typeface="Courier New"/>
                <a:cs typeface="Courier New"/>
              </a:rPr>
              <a:t>Type</a:t>
            </a:r>
            <a:r>
              <a:rPr sz="1800" b="1" spc="-15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30033"/>
                </a:solidFill>
                <a:latin typeface="Courier New"/>
                <a:cs typeface="Courier New"/>
              </a:rPr>
              <a:t>all</a:t>
            </a:r>
            <a:r>
              <a:rPr sz="1800" b="1" spc="-15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30033"/>
                </a:solidFill>
                <a:latin typeface="Courier New"/>
                <a:cs typeface="Courier New"/>
              </a:rPr>
              <a:t>that </a:t>
            </a:r>
            <a:r>
              <a:rPr sz="1800" b="1" spc="-5" dirty="0">
                <a:solidFill>
                  <a:srgbClr val="330033"/>
                </a:solidFill>
                <a:latin typeface="Courier New"/>
                <a:cs typeface="Courier New"/>
              </a:rPr>
              <a:t>is</a:t>
            </a:r>
            <a:r>
              <a:rPr sz="1800" b="1" spc="-15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30033"/>
                </a:solidFill>
                <a:latin typeface="Courier New"/>
                <a:cs typeface="Courier New"/>
              </a:rPr>
              <a:t>below.</a:t>
            </a:r>
            <a:r>
              <a:rPr sz="1800" b="1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30033"/>
                </a:solidFill>
                <a:latin typeface="Courier New"/>
                <a:cs typeface="Courier New"/>
              </a:rPr>
              <a:t>You</a:t>
            </a:r>
            <a:r>
              <a:rPr sz="1800" b="1" spc="-15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30033"/>
                </a:solidFill>
                <a:latin typeface="Courier New"/>
                <a:cs typeface="Courier New"/>
              </a:rPr>
              <a:t>can move</a:t>
            </a:r>
            <a:r>
              <a:rPr sz="1800" b="1" spc="-15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30033"/>
                </a:solidFill>
                <a:latin typeface="Courier New"/>
                <a:cs typeface="Courier New"/>
              </a:rPr>
              <a:t>to</a:t>
            </a:r>
            <a:r>
              <a:rPr sz="1800" b="1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30033"/>
                </a:solidFill>
                <a:latin typeface="Courier New"/>
                <a:cs typeface="Courier New"/>
              </a:rPr>
              <a:t>next</a:t>
            </a:r>
            <a:r>
              <a:rPr sz="1800" b="1" spc="-15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30033"/>
                </a:solidFill>
                <a:latin typeface="Courier New"/>
                <a:cs typeface="Courier New"/>
              </a:rPr>
              <a:t>line </a:t>
            </a:r>
            <a:r>
              <a:rPr sz="1800" b="1" spc="-5" dirty="0">
                <a:solidFill>
                  <a:srgbClr val="330033"/>
                </a:solidFill>
                <a:latin typeface="Courier New"/>
                <a:cs typeface="Courier New"/>
              </a:rPr>
              <a:t>by</a:t>
            </a:r>
            <a:r>
              <a:rPr sz="1800" b="1" spc="-15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30033"/>
                </a:solidFill>
                <a:latin typeface="Courier New"/>
                <a:cs typeface="Courier New"/>
              </a:rPr>
              <a:t>pressing</a:t>
            </a:r>
            <a:r>
              <a:rPr sz="1800" b="1" spc="30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30033"/>
                </a:solidFill>
                <a:latin typeface="Courier New"/>
                <a:cs typeface="Courier New"/>
              </a:rPr>
              <a:t>ENTER,but </a:t>
            </a:r>
            <a:r>
              <a:rPr sz="1800" b="1" spc="-5" dirty="0">
                <a:solidFill>
                  <a:srgbClr val="330033"/>
                </a:solidFill>
                <a:latin typeface="Courier New"/>
                <a:cs typeface="Courier New"/>
              </a:rPr>
              <a:t>be</a:t>
            </a:r>
            <a:r>
              <a:rPr sz="1800" b="1" spc="-10" dirty="0">
                <a:solidFill>
                  <a:srgbClr val="330033"/>
                </a:solidFill>
                <a:latin typeface="Courier New"/>
                <a:cs typeface="Courier New"/>
              </a:rPr>
              <a:t> careful</a:t>
            </a:r>
            <a:r>
              <a:rPr sz="1800" b="1" spc="-15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30033"/>
                </a:solidFill>
                <a:latin typeface="Courier New"/>
                <a:cs typeface="Courier New"/>
              </a:rPr>
              <a:t>not </a:t>
            </a:r>
            <a:r>
              <a:rPr sz="1800" b="1" spc="-1065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30033"/>
                </a:solidFill>
                <a:latin typeface="Courier New"/>
                <a:cs typeface="Courier New"/>
              </a:rPr>
              <a:t>to</a:t>
            </a:r>
            <a:r>
              <a:rPr sz="1800" b="1" spc="-20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30033"/>
                </a:solidFill>
                <a:latin typeface="Courier New"/>
                <a:cs typeface="Courier New"/>
              </a:rPr>
              <a:t>press</a:t>
            </a:r>
            <a:r>
              <a:rPr sz="1800" b="1" spc="-15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30033"/>
                </a:solidFill>
                <a:latin typeface="Courier New"/>
                <a:cs typeface="Courier New"/>
              </a:rPr>
              <a:t>ENTER</a:t>
            </a:r>
            <a:r>
              <a:rPr sz="1800" b="1" spc="-15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30033"/>
                </a:solidFill>
                <a:latin typeface="Courier New"/>
                <a:cs typeface="Courier New"/>
              </a:rPr>
              <a:t>key</a:t>
            </a:r>
            <a:r>
              <a:rPr sz="1800" b="1" spc="-15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30033"/>
                </a:solidFill>
                <a:latin typeface="Courier New"/>
                <a:cs typeface="Courier New"/>
              </a:rPr>
              <a:t>twice.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784" y="3280664"/>
            <a:ext cx="302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7315" algn="l"/>
              </a:tabLst>
            </a:pPr>
            <a:r>
              <a:rPr sz="1800" b="1" spc="-5" dirty="0">
                <a:solidFill>
                  <a:srgbClr val="330033"/>
                </a:solidFill>
                <a:latin typeface="Courier New"/>
                <a:cs typeface="Courier New"/>
              </a:rPr>
              <a:t>&gt;&gt;</a:t>
            </a:r>
            <a:r>
              <a:rPr sz="1800" b="1" spc="-10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30033"/>
                </a:solidFill>
                <a:latin typeface="Courier New"/>
                <a:cs typeface="Courier New"/>
              </a:rPr>
              <a:t>if	</a:t>
            </a:r>
            <a:r>
              <a:rPr sz="1800" b="1" spc="-10" dirty="0">
                <a:solidFill>
                  <a:srgbClr val="330033"/>
                </a:solidFill>
                <a:latin typeface="Courier New"/>
                <a:cs typeface="Courier New"/>
              </a:rPr>
              <a:t>(sum(A(:,2))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3418" y="3280664"/>
            <a:ext cx="8052434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9010" algn="l"/>
              </a:tabLst>
            </a:pPr>
            <a:r>
              <a:rPr sz="1800" b="1" dirty="0">
                <a:solidFill>
                  <a:srgbClr val="330033"/>
                </a:solidFill>
                <a:latin typeface="Courier New"/>
                <a:cs typeface="Courier New"/>
              </a:rPr>
              <a:t>&gt;</a:t>
            </a:r>
            <a:r>
              <a:rPr sz="1800" b="1" spc="-15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30033"/>
                </a:solidFill>
                <a:latin typeface="Courier New"/>
                <a:cs typeface="Courier New"/>
              </a:rPr>
              <a:t>10</a:t>
            </a:r>
            <a:r>
              <a:rPr sz="1800" b="1" spc="-15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330033"/>
                </a:solidFill>
                <a:latin typeface="Courier New"/>
                <a:cs typeface="Courier New"/>
              </a:rPr>
              <a:t>)	</a:t>
            </a:r>
            <a:r>
              <a:rPr sz="1800" b="1" dirty="0">
                <a:solidFill>
                  <a:srgbClr val="538235"/>
                </a:solidFill>
                <a:latin typeface="Courier New"/>
                <a:cs typeface="Courier New"/>
              </a:rPr>
              <a:t>%</a:t>
            </a:r>
            <a:r>
              <a:rPr sz="1800" b="1" spc="-15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538235"/>
                </a:solidFill>
                <a:latin typeface="Courier New"/>
                <a:cs typeface="Courier New"/>
              </a:rPr>
              <a:t>check</a:t>
            </a:r>
            <a:r>
              <a:rPr sz="1800" b="1" spc="-20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538235"/>
                </a:solidFill>
                <a:latin typeface="Courier New"/>
                <a:cs typeface="Courier New"/>
              </a:rPr>
              <a:t>if</a:t>
            </a:r>
            <a:r>
              <a:rPr sz="1800" b="1" spc="-15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538235"/>
                </a:solidFill>
                <a:latin typeface="Courier New"/>
                <a:cs typeface="Courier New"/>
              </a:rPr>
              <a:t>sum</a:t>
            </a:r>
            <a:r>
              <a:rPr sz="1800" b="1" spc="-15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538235"/>
                </a:solidFill>
                <a:latin typeface="Courier New"/>
                <a:cs typeface="Courier New"/>
              </a:rPr>
              <a:t>of</a:t>
            </a:r>
            <a:r>
              <a:rPr sz="1800" b="1" spc="-20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538235"/>
                </a:solidFill>
                <a:latin typeface="Courier New"/>
                <a:cs typeface="Courier New"/>
              </a:rPr>
              <a:t>elements</a:t>
            </a:r>
            <a:r>
              <a:rPr sz="1800" b="1" spc="-5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538235"/>
                </a:solidFill>
                <a:latin typeface="Courier New"/>
                <a:cs typeface="Courier New"/>
              </a:rPr>
              <a:t>in</a:t>
            </a:r>
            <a:r>
              <a:rPr sz="1800" b="1" spc="-15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538235"/>
                </a:solidFill>
                <a:latin typeface="Courier New"/>
                <a:cs typeface="Courier New"/>
              </a:rPr>
              <a:t>second</a:t>
            </a:r>
            <a:r>
              <a:rPr sz="1800" b="1" spc="-20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538235"/>
                </a:solidFill>
                <a:latin typeface="Courier New"/>
                <a:cs typeface="Courier New"/>
              </a:rPr>
              <a:t>column</a:t>
            </a:r>
            <a:r>
              <a:rPr sz="1800" b="1" spc="-15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538235"/>
                </a:solidFill>
                <a:latin typeface="Courier New"/>
                <a:cs typeface="Courier New"/>
              </a:rPr>
              <a:t>&gt;10</a:t>
            </a:r>
            <a:endParaRPr sz="1800">
              <a:latin typeface="Courier New"/>
              <a:cs typeface="Courier New"/>
            </a:endParaRPr>
          </a:p>
          <a:p>
            <a:pPr marL="53213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solidFill>
                  <a:srgbClr val="538235"/>
                </a:solidFill>
                <a:latin typeface="Courier New"/>
                <a:cs typeface="Courier New"/>
              </a:rPr>
              <a:t>%</a:t>
            </a:r>
            <a:r>
              <a:rPr sz="1800" b="1" spc="-5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538235"/>
                </a:solidFill>
                <a:latin typeface="Courier New"/>
                <a:cs typeface="Courier New"/>
              </a:rPr>
              <a:t>executes</a:t>
            </a:r>
            <a:r>
              <a:rPr sz="1800" b="1" spc="-30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538235"/>
                </a:solidFill>
                <a:latin typeface="Courier New"/>
                <a:cs typeface="Courier New"/>
              </a:rPr>
              <a:t>these</a:t>
            </a:r>
            <a:r>
              <a:rPr sz="1800" b="1" spc="-15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538235"/>
                </a:solidFill>
                <a:latin typeface="Courier New"/>
                <a:cs typeface="Courier New"/>
              </a:rPr>
              <a:t>2</a:t>
            </a:r>
            <a:r>
              <a:rPr sz="1800" b="1" spc="-15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538235"/>
                </a:solidFill>
                <a:latin typeface="Courier New"/>
                <a:cs typeface="Courier New"/>
              </a:rPr>
              <a:t>statements</a:t>
            </a:r>
            <a:r>
              <a:rPr sz="1800" b="1" spc="-5" dirty="0">
                <a:solidFill>
                  <a:srgbClr val="538235"/>
                </a:solidFill>
                <a:latin typeface="Courier New"/>
                <a:cs typeface="Courier New"/>
              </a:rPr>
              <a:t> if</a:t>
            </a:r>
            <a:r>
              <a:rPr sz="1800" b="1" spc="-30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538235"/>
                </a:solidFill>
                <a:latin typeface="Courier New"/>
                <a:cs typeface="Courier New"/>
              </a:rPr>
              <a:t>test condition</a:t>
            </a:r>
            <a:r>
              <a:rPr sz="1800" b="1" spc="-15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538235"/>
                </a:solidFill>
                <a:latin typeface="Courier New"/>
                <a:cs typeface="Courier New"/>
              </a:rPr>
              <a:t>is</a:t>
            </a:r>
            <a:r>
              <a:rPr sz="1800" b="1" spc="-5" dirty="0">
                <a:solidFill>
                  <a:srgbClr val="538235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538235"/>
                </a:solidFill>
                <a:latin typeface="Courier New"/>
                <a:cs typeface="Courier New"/>
              </a:rPr>
              <a:t>TRUE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65734" y="3883084"/>
          <a:ext cx="11500482" cy="2728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63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706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1860"/>
                        </a:lnSpc>
                      </a:pPr>
                      <a:r>
                        <a:rPr sz="1800" b="1" spc="-1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A(1,1)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0640">
                        <a:lnSpc>
                          <a:spcPts val="1860"/>
                        </a:lnSpc>
                      </a:pPr>
                      <a:r>
                        <a:rPr sz="1800" b="1" spc="-1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A(1,1) </a:t>
                      </a:r>
                      <a:r>
                        <a:rPr sz="1800" b="1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800" b="1" spc="-3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B(1,1)</a:t>
                      </a:r>
                      <a:r>
                        <a:rPr sz="1800" b="1" spc="-35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%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(Line 1)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A(2,1)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0005">
                        <a:lnSpc>
                          <a:spcPts val="1920"/>
                        </a:lnSpc>
                        <a:tabLst>
                          <a:tab pos="2221865" algn="l"/>
                        </a:tabLst>
                      </a:pPr>
                      <a:r>
                        <a:rPr sz="1800" b="1" spc="-1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pi*A(2,1)	</a:t>
                      </a:r>
                      <a:r>
                        <a:rPr sz="1800" b="1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%</a:t>
                      </a:r>
                      <a:r>
                        <a:rPr sz="1800" b="1" spc="-2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(Line</a:t>
                      </a:r>
                      <a:r>
                        <a:rPr sz="1800" b="1" spc="-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else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14475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%</a:t>
                      </a:r>
                      <a:r>
                        <a:rPr sz="1800" b="1" spc="-15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Moves</a:t>
                      </a:r>
                      <a:r>
                        <a:rPr sz="1800" b="1" spc="-15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to the</a:t>
                      </a:r>
                      <a:r>
                        <a:rPr sz="1800" b="1" spc="-15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next</a:t>
                      </a:r>
                      <a:r>
                        <a:rPr sz="1800" b="1" spc="-15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two lines</a:t>
                      </a:r>
                      <a:r>
                        <a:rPr sz="1800" b="1" spc="-15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800" b="1" spc="-15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test condition</a:t>
                      </a:r>
                      <a:r>
                        <a:rPr sz="1800" b="1" spc="-15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1800" b="1" spc="-15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A(1,1)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0005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A(1,1)</a:t>
                      </a:r>
                      <a:r>
                        <a:rPr sz="1800" b="1" spc="-2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800" b="1" spc="-25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A(1,1);</a:t>
                      </a:r>
                      <a:r>
                        <a:rPr sz="1800" b="1" spc="-25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%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(Line</a:t>
                      </a: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3)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A(2,1)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0005">
                        <a:lnSpc>
                          <a:spcPts val="1920"/>
                        </a:lnSpc>
                        <a:tabLst>
                          <a:tab pos="2221865" algn="l"/>
                        </a:tabLst>
                      </a:pPr>
                      <a:r>
                        <a:rPr sz="1800" b="1" spc="-1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0.5 </a:t>
                      </a:r>
                      <a:r>
                        <a:rPr sz="1800" b="1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800" b="1" spc="-1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pi	</a:t>
                      </a:r>
                      <a:r>
                        <a:rPr sz="1800" b="1" spc="-1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%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(Line</a:t>
                      </a:r>
                      <a:r>
                        <a:rPr sz="1800" b="1" spc="-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4)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995">
                <a:tc gridSpan="5">
                  <a:txBody>
                    <a:bodyPr/>
                    <a:lstStyle/>
                    <a:p>
                      <a:pPr marL="168275">
                        <a:lnSpc>
                          <a:spcPts val="1980"/>
                        </a:lnSpc>
                        <a:tabLst>
                          <a:tab pos="1397000" algn="l"/>
                        </a:tabLst>
                      </a:pPr>
                      <a:r>
                        <a:rPr sz="1800" b="1" spc="-1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end </a:t>
                      </a:r>
                      <a:r>
                        <a:rPr sz="1800" b="1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---	</a:t>
                      </a:r>
                      <a:r>
                        <a:rPr sz="1800" b="1" spc="-1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NOW</a:t>
                      </a:r>
                      <a:r>
                        <a:rPr sz="1800" b="1" spc="-3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PRESS</a:t>
                      </a:r>
                      <a:r>
                        <a:rPr sz="1800" b="1" spc="-25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ENTER</a:t>
                      </a:r>
                      <a:r>
                        <a:rPr sz="1800" b="1" spc="-25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KEY.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After</a:t>
                      </a:r>
                      <a:r>
                        <a:rPr sz="1800" b="1" spc="-15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execution,</a:t>
                      </a:r>
                      <a:r>
                        <a:rPr sz="1800" b="1" spc="-15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you</a:t>
                      </a:r>
                      <a:r>
                        <a:rPr sz="1800" b="1" spc="-15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should</a:t>
                      </a:r>
                      <a:r>
                        <a:rPr sz="1800" b="1" spc="-15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see</a:t>
                      </a:r>
                      <a:r>
                        <a:rPr sz="1800" b="1" spc="-15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800" b="1" spc="-15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following</a:t>
                      </a:r>
                      <a:r>
                        <a:rPr sz="1800" b="1" spc="-5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result: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99">
                <a:tc>
                  <a:txBody>
                    <a:bodyPr/>
                    <a:lstStyle/>
                    <a:p>
                      <a:pPr marL="31750">
                        <a:lnSpc>
                          <a:spcPts val="1980"/>
                        </a:lnSpc>
                      </a:pPr>
                      <a:r>
                        <a:rPr sz="1800" b="1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spc="-45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1980"/>
                        </a:lnSpc>
                      </a:pPr>
                      <a:r>
                        <a:rPr sz="1800" b="1" spc="-5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804" algn="ctr">
                        <a:lnSpc>
                          <a:spcPts val="1980"/>
                        </a:lnSpc>
                      </a:pPr>
                      <a:r>
                        <a:rPr sz="1800" b="1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ts val="1980"/>
                        </a:lnSpc>
                      </a:pPr>
                      <a:r>
                        <a:rPr sz="1800" b="1" dirty="0">
                          <a:solidFill>
                            <a:srgbClr val="538235"/>
                          </a:solidFill>
                          <a:latin typeface="Courier New"/>
                          <a:cs typeface="Courier New"/>
                        </a:rPr>
                        <a:t>%</a:t>
                      </a:r>
                      <a:r>
                        <a:rPr sz="1800" b="1" spc="-30" dirty="0">
                          <a:solidFill>
                            <a:srgbClr val="53823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538235"/>
                          </a:solidFill>
                          <a:latin typeface="Courier New"/>
                          <a:cs typeface="Courier New"/>
                        </a:rPr>
                        <a:t>result</a:t>
                      </a:r>
                      <a:r>
                        <a:rPr sz="1800" b="1" spc="-25" dirty="0">
                          <a:solidFill>
                            <a:srgbClr val="53823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538235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1800" b="1" spc="-15" dirty="0">
                          <a:solidFill>
                            <a:srgbClr val="53823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538235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r>
                        <a:rPr sz="1800" b="1" spc="-15" dirty="0">
                          <a:solidFill>
                            <a:srgbClr val="53823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538235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-25" dirty="0">
                          <a:solidFill>
                            <a:srgbClr val="53823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538235"/>
                          </a:solidFill>
                          <a:latin typeface="Courier New"/>
                          <a:cs typeface="Courier New"/>
                        </a:rPr>
                        <a:t>execution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1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858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spc="-4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10.0000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330033"/>
                          </a:solidFill>
                          <a:latin typeface="Courier New"/>
                          <a:cs typeface="Courier New"/>
                        </a:rPr>
                        <a:t>7.0000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538235"/>
                          </a:solidFill>
                          <a:latin typeface="Courier New"/>
                          <a:cs typeface="Courier New"/>
                        </a:rPr>
                        <a:t>%</a:t>
                      </a:r>
                      <a:r>
                        <a:rPr sz="1800" b="1" spc="-10" dirty="0">
                          <a:solidFill>
                            <a:srgbClr val="538235"/>
                          </a:solidFill>
                          <a:latin typeface="Courier New"/>
                          <a:cs typeface="Courier New"/>
                        </a:rPr>
                        <a:t> result</a:t>
                      </a:r>
                      <a:r>
                        <a:rPr sz="1800" b="1" spc="-30" dirty="0">
                          <a:solidFill>
                            <a:srgbClr val="53823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538235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1800" b="1" spc="-20" dirty="0">
                          <a:solidFill>
                            <a:srgbClr val="53823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538235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r>
                        <a:rPr sz="1800" b="1" spc="-40" dirty="0">
                          <a:solidFill>
                            <a:srgbClr val="53823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538235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b="1" spc="-5" dirty="0">
                          <a:solidFill>
                            <a:srgbClr val="53823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538235"/>
                          </a:solidFill>
                          <a:latin typeface="Courier New"/>
                          <a:cs typeface="Courier New"/>
                        </a:rPr>
                        <a:t>coding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473835" y="6579514"/>
            <a:ext cx="981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330033"/>
                </a:solidFill>
                <a:latin typeface="Courier New"/>
                <a:cs typeface="Courier New"/>
              </a:rPr>
              <a:t>2</a:t>
            </a:r>
            <a:r>
              <a:rPr sz="1800" b="1" spc="-5" dirty="0">
                <a:solidFill>
                  <a:srgbClr val="330033"/>
                </a:solidFill>
                <a:latin typeface="Courier New"/>
                <a:cs typeface="Courier New"/>
              </a:rPr>
              <a:t>5</a:t>
            </a:r>
            <a:r>
              <a:rPr sz="1800" b="1" spc="-15" dirty="0">
                <a:solidFill>
                  <a:srgbClr val="330033"/>
                </a:solidFill>
                <a:latin typeface="Courier New"/>
                <a:cs typeface="Courier New"/>
              </a:rPr>
              <a:t>.</a:t>
            </a:r>
            <a:r>
              <a:rPr sz="1800" b="1" spc="-5" dirty="0">
                <a:solidFill>
                  <a:srgbClr val="330033"/>
                </a:solidFill>
                <a:latin typeface="Courier New"/>
                <a:cs typeface="Courier New"/>
              </a:rPr>
              <a:t>13</a:t>
            </a:r>
            <a:r>
              <a:rPr sz="1800" b="1" spc="-15" dirty="0">
                <a:solidFill>
                  <a:srgbClr val="330033"/>
                </a:solidFill>
                <a:latin typeface="Courier New"/>
                <a:cs typeface="Courier New"/>
              </a:rPr>
              <a:t>2</a:t>
            </a:r>
            <a:r>
              <a:rPr sz="1800" b="1" dirty="0">
                <a:solidFill>
                  <a:srgbClr val="330033"/>
                </a:solidFill>
                <a:latin typeface="Courier New"/>
                <a:cs typeface="Courier New"/>
              </a:rPr>
              <a:t>7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4571" y="6579514"/>
            <a:ext cx="845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330033"/>
                </a:solidFill>
                <a:latin typeface="Courier New"/>
                <a:cs typeface="Courier New"/>
              </a:rPr>
              <a:t>9</a:t>
            </a:r>
            <a:r>
              <a:rPr sz="1800" b="1" spc="-5" dirty="0">
                <a:solidFill>
                  <a:srgbClr val="330033"/>
                </a:solidFill>
                <a:latin typeface="Courier New"/>
                <a:cs typeface="Courier New"/>
              </a:rPr>
              <a:t>.</a:t>
            </a:r>
            <a:r>
              <a:rPr sz="1800" b="1" spc="-15" dirty="0">
                <a:solidFill>
                  <a:srgbClr val="330033"/>
                </a:solidFill>
                <a:latin typeface="Courier New"/>
                <a:cs typeface="Courier New"/>
              </a:rPr>
              <a:t>0</a:t>
            </a:r>
            <a:r>
              <a:rPr sz="1800" b="1" spc="-5" dirty="0">
                <a:solidFill>
                  <a:srgbClr val="330033"/>
                </a:solidFill>
                <a:latin typeface="Courier New"/>
                <a:cs typeface="Courier New"/>
              </a:rPr>
              <a:t>000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981" y="33655"/>
            <a:ext cx="11407140" cy="374586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565"/>
              </a:spcBef>
            </a:pPr>
            <a:r>
              <a:rPr sz="2000" dirty="0">
                <a:latin typeface="Calibri"/>
                <a:cs typeface="Calibri"/>
              </a:rPr>
              <a:t>(c)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25" dirty="0">
                <a:latin typeface="Calibri"/>
                <a:cs typeface="Calibri"/>
              </a:rPr>
              <a:t>“if”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statements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 </a:t>
            </a:r>
            <a:r>
              <a:rPr sz="2000" spc="-5" dirty="0">
                <a:latin typeface="Calibri"/>
                <a:cs typeface="Calibri"/>
              </a:rPr>
              <a:t>further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alternate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choices,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optional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keywords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'elseif'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addition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'else'.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syntax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look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somewhat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like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given below: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698500" marR="9318625" indent="-401320">
              <a:lnSpc>
                <a:spcPts val="1920"/>
              </a:lnSpc>
              <a:tabLst>
                <a:tab pos="721360" algn="l"/>
              </a:tabLst>
            </a:pPr>
            <a:r>
              <a:rPr sz="2000" dirty="0">
                <a:latin typeface="Calibri"/>
                <a:cs typeface="Calibri"/>
              </a:rPr>
              <a:t>if		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xp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ion_1  </a:t>
            </a:r>
            <a:r>
              <a:rPr sz="2000" spc="-10" dirty="0">
                <a:latin typeface="Calibri"/>
                <a:cs typeface="Calibri"/>
              </a:rPr>
              <a:t>statements</a:t>
            </a:r>
            <a:endParaRPr sz="2000">
              <a:latin typeface="Calibri"/>
              <a:cs typeface="Calibri"/>
            </a:endParaRPr>
          </a:p>
          <a:p>
            <a:pPr marL="698500" marR="9022080" indent="-457200">
              <a:lnSpc>
                <a:spcPts val="1920"/>
              </a:lnSpc>
              <a:tabLst>
                <a:tab pos="1018540" algn="l"/>
              </a:tabLst>
            </a:pP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f	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xp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ion_2  </a:t>
            </a:r>
            <a:r>
              <a:rPr sz="2000" spc="-10" dirty="0">
                <a:latin typeface="Calibri"/>
                <a:cs typeface="Calibri"/>
              </a:rPr>
              <a:t>statements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1695"/>
              </a:lnSpc>
              <a:tabLst>
                <a:tab pos="1076325" algn="l"/>
              </a:tabLst>
            </a:pPr>
            <a:r>
              <a:rPr sz="2000" spc="-5" dirty="0">
                <a:latin typeface="Calibri"/>
                <a:cs typeface="Calibri"/>
              </a:rPr>
              <a:t>elseif	</a:t>
            </a:r>
            <a:r>
              <a:rPr sz="2000" spc="-10" dirty="0">
                <a:latin typeface="Calibri"/>
                <a:cs typeface="Calibri"/>
              </a:rPr>
              <a:t>expression_3</a:t>
            </a:r>
            <a:endParaRPr sz="2000">
              <a:latin typeface="Calibri"/>
              <a:cs typeface="Calibri"/>
            </a:endParaRPr>
          </a:p>
          <a:p>
            <a:pPr marL="698500">
              <a:lnSpc>
                <a:spcPts val="1920"/>
              </a:lnSpc>
            </a:pPr>
            <a:r>
              <a:rPr sz="2000" spc="-10" dirty="0">
                <a:latin typeface="Calibri"/>
                <a:cs typeface="Calibri"/>
              </a:rPr>
              <a:t>.......................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1920"/>
              </a:lnSpc>
            </a:pPr>
            <a:r>
              <a:rPr sz="2000" spc="-5" dirty="0">
                <a:latin typeface="Calibri"/>
                <a:cs typeface="Calibri"/>
              </a:rPr>
              <a:t>else</a:t>
            </a:r>
            <a:endParaRPr sz="2000">
              <a:latin typeface="Calibri"/>
              <a:cs typeface="Calibri"/>
            </a:endParaRPr>
          </a:p>
          <a:p>
            <a:pPr marL="698500">
              <a:lnSpc>
                <a:spcPts val="1920"/>
              </a:lnSpc>
            </a:pPr>
            <a:r>
              <a:rPr sz="2000" spc="-10" dirty="0">
                <a:latin typeface="Calibri"/>
                <a:cs typeface="Calibri"/>
              </a:rPr>
              <a:t>statements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160"/>
              </a:lnSpc>
            </a:pPr>
            <a:r>
              <a:rPr sz="2000" dirty="0">
                <a:latin typeface="Calibri"/>
                <a:cs typeface="Calibri"/>
              </a:rPr>
              <a:t>end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Calibri"/>
              <a:cs typeface="Calibri"/>
            </a:endParaRPr>
          </a:p>
          <a:p>
            <a:pPr marL="12700" marR="395605">
              <a:lnSpc>
                <a:spcPts val="1920"/>
              </a:lnSpc>
            </a:pPr>
            <a:r>
              <a:rPr sz="2000" spc="-5" dirty="0">
                <a:latin typeface="Calibri"/>
                <a:cs typeface="Calibri"/>
              </a:rPr>
              <a:t>Let's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consider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simple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example.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Type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program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script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MATLAB,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numerals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1,2..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shows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numbers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10" dirty="0">
                <a:latin typeface="Calibri"/>
                <a:cs typeface="Calibri"/>
              </a:rPr>
              <a:t>displayed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script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file: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1241" y="3935984"/>
            <a:ext cx="479488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0"/>
              </a:spcBef>
            </a:pPr>
            <a:r>
              <a:rPr sz="2000" dirty="0">
                <a:solidFill>
                  <a:srgbClr val="6FAC46"/>
                </a:solidFill>
                <a:latin typeface="Calibri"/>
                <a:cs typeface="Calibri"/>
              </a:rPr>
              <a:t>%</a:t>
            </a:r>
            <a:r>
              <a:rPr sz="2000" spc="-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FAC46"/>
                </a:solidFill>
                <a:latin typeface="Calibri"/>
                <a:cs typeface="Calibri"/>
              </a:rPr>
              <a:t>generates</a:t>
            </a:r>
            <a:r>
              <a:rPr sz="2000" spc="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FAC46"/>
                </a:solidFill>
                <a:latin typeface="Calibri"/>
                <a:cs typeface="Calibri"/>
              </a:rPr>
              <a:t>single</a:t>
            </a:r>
            <a:r>
              <a:rPr sz="2000" spc="-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FAC46"/>
                </a:solidFill>
                <a:latin typeface="Calibri"/>
                <a:cs typeface="Calibri"/>
              </a:rPr>
              <a:t>random</a:t>
            </a:r>
            <a:r>
              <a:rPr sz="2000" spc="-3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FAC46"/>
                </a:solidFill>
                <a:latin typeface="Calibri"/>
                <a:cs typeface="Calibri"/>
              </a:rPr>
              <a:t>number</a:t>
            </a:r>
            <a:r>
              <a:rPr sz="2000" spc="-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FAC46"/>
                </a:solidFill>
                <a:latin typeface="Calibri"/>
                <a:cs typeface="Calibri"/>
              </a:rPr>
              <a:t>under</a:t>
            </a:r>
            <a:r>
              <a:rPr sz="2000" spc="-1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FAC46"/>
                </a:solidFill>
                <a:latin typeface="Calibri"/>
                <a:cs typeface="Calibri"/>
              </a:rPr>
              <a:t>100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6FAC46"/>
                </a:solidFill>
                <a:latin typeface="Calibri"/>
                <a:cs typeface="Calibri"/>
              </a:rPr>
              <a:t>%</a:t>
            </a:r>
            <a:r>
              <a:rPr sz="2000" spc="434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FAC46"/>
                </a:solidFill>
                <a:latin typeface="Calibri"/>
                <a:cs typeface="Calibri"/>
              </a:rPr>
              <a:t>checks</a:t>
            </a:r>
            <a:r>
              <a:rPr sz="200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FAC46"/>
                </a:solidFill>
                <a:latin typeface="Calibri"/>
                <a:cs typeface="Calibri"/>
              </a:rPr>
              <a:t>for</a:t>
            </a:r>
            <a:r>
              <a:rPr sz="2000" spc="-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FAC46"/>
                </a:solidFill>
                <a:latin typeface="Calibri"/>
                <a:cs typeface="Calibri"/>
              </a:rPr>
              <a:t>smaller</a:t>
            </a:r>
            <a:r>
              <a:rPr sz="2000" spc="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FAC46"/>
                </a:solidFill>
                <a:latin typeface="Calibri"/>
                <a:cs typeface="Calibri"/>
              </a:rPr>
              <a:t>number</a:t>
            </a:r>
            <a:r>
              <a:rPr sz="2000" spc="-1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FAC46"/>
                </a:solidFill>
                <a:latin typeface="Calibri"/>
                <a:cs typeface="Calibri"/>
              </a:rPr>
              <a:t>(less</a:t>
            </a:r>
            <a:r>
              <a:rPr sz="2000" spc="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FAC46"/>
                </a:solidFill>
                <a:latin typeface="Calibri"/>
                <a:cs typeface="Calibri"/>
              </a:rPr>
              <a:t>than 30)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1241" y="4667758"/>
            <a:ext cx="73463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6FAC46"/>
                </a:solidFill>
                <a:latin typeface="Calibri"/>
                <a:cs typeface="Calibri"/>
              </a:rPr>
              <a:t>%</a:t>
            </a:r>
            <a:r>
              <a:rPr sz="2000" spc="-1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FAC46"/>
                </a:solidFill>
                <a:latin typeface="Calibri"/>
                <a:cs typeface="Calibri"/>
              </a:rPr>
              <a:t>tests</a:t>
            </a:r>
            <a:r>
              <a:rPr sz="2000" spc="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FAC46"/>
                </a:solidFill>
                <a:latin typeface="Calibri"/>
                <a:cs typeface="Calibri"/>
              </a:rPr>
              <a:t>for</a:t>
            </a:r>
            <a:r>
              <a:rPr sz="2000" spc="-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FAC46"/>
                </a:solidFill>
                <a:latin typeface="Calibri"/>
                <a:cs typeface="Calibri"/>
              </a:rPr>
              <a:t>medium numbers</a:t>
            </a:r>
            <a:r>
              <a:rPr sz="2000" spc="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FAC46"/>
                </a:solidFill>
                <a:latin typeface="Calibri"/>
                <a:cs typeface="Calibri"/>
              </a:rPr>
              <a:t>(between</a:t>
            </a:r>
            <a:r>
              <a:rPr sz="2000" spc="-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FAC46"/>
                </a:solidFill>
                <a:latin typeface="Calibri"/>
                <a:cs typeface="Calibri"/>
              </a:rPr>
              <a:t>30</a:t>
            </a:r>
            <a:r>
              <a:rPr sz="2000" spc="-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FAC46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FAC46"/>
                </a:solidFill>
                <a:latin typeface="Calibri"/>
                <a:cs typeface="Calibri"/>
              </a:rPr>
              <a:t>80)</a:t>
            </a:r>
            <a:r>
              <a:rPr sz="2000" spc="-1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FAC46"/>
                </a:solidFill>
                <a:latin typeface="Calibri"/>
                <a:cs typeface="Calibri"/>
              </a:rPr>
              <a:t>through</a:t>
            </a:r>
            <a:r>
              <a:rPr sz="2000" spc="-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FAC46"/>
                </a:solidFill>
                <a:latin typeface="Calibri"/>
                <a:cs typeface="Calibri"/>
              </a:rPr>
              <a:t>logical</a:t>
            </a:r>
            <a:r>
              <a:rPr sz="2000" spc="-1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FAC46"/>
                </a:solidFill>
                <a:latin typeface="Calibri"/>
                <a:cs typeface="Calibri"/>
              </a:rPr>
              <a:t>'and'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97629" y="5155438"/>
            <a:ext cx="64890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6FAC46"/>
                </a:solidFill>
                <a:latin typeface="Calibri"/>
                <a:cs typeface="Calibri"/>
              </a:rPr>
              <a:t>%</a:t>
            </a:r>
            <a:r>
              <a:rPr sz="2000" spc="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FAC46"/>
                </a:solidFill>
                <a:latin typeface="Calibri"/>
                <a:cs typeface="Calibri"/>
              </a:rPr>
              <a:t>finally</a:t>
            </a:r>
            <a:r>
              <a:rPr sz="2000" spc="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FAC46"/>
                </a:solidFill>
                <a:latin typeface="Calibri"/>
                <a:cs typeface="Calibri"/>
              </a:rPr>
              <a:t>declares</a:t>
            </a:r>
            <a:r>
              <a:rPr sz="2000" spc="1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FAC46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FAC46"/>
                </a:solidFill>
                <a:latin typeface="Calibri"/>
                <a:cs typeface="Calibri"/>
              </a:rPr>
              <a:t>number</a:t>
            </a:r>
            <a:r>
              <a:rPr sz="2000" spc="-10" dirty="0">
                <a:solidFill>
                  <a:srgbClr val="6FAC46"/>
                </a:solidFill>
                <a:latin typeface="Calibri"/>
                <a:cs typeface="Calibri"/>
              </a:rPr>
              <a:t> large</a:t>
            </a:r>
            <a:r>
              <a:rPr sz="2000" spc="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FAC46"/>
                </a:solidFill>
                <a:latin typeface="Calibri"/>
                <a:cs typeface="Calibri"/>
              </a:rPr>
              <a:t>if</a:t>
            </a:r>
            <a:r>
              <a:rPr sz="2000" spc="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FAC46"/>
                </a:solidFill>
                <a:latin typeface="Calibri"/>
                <a:cs typeface="Calibri"/>
              </a:rPr>
              <a:t>above</a:t>
            </a:r>
            <a:r>
              <a:rPr sz="2000" spc="-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FAC46"/>
                </a:solidFill>
                <a:latin typeface="Calibri"/>
                <a:cs typeface="Calibri"/>
              </a:rPr>
              <a:t>two</a:t>
            </a:r>
            <a:r>
              <a:rPr sz="200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FAC46"/>
                </a:solidFill>
                <a:latin typeface="Calibri"/>
                <a:cs typeface="Calibri"/>
              </a:rPr>
              <a:t>conditions</a:t>
            </a:r>
            <a:r>
              <a:rPr sz="2000" spc="-2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38235"/>
                </a:solidFill>
                <a:latin typeface="Calibri"/>
                <a:cs typeface="Calibri"/>
              </a:rPr>
              <a:t>fail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981" y="3935984"/>
            <a:ext cx="220345" cy="203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1.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2000" dirty="0">
                <a:latin typeface="Calibri"/>
                <a:cs typeface="Calibri"/>
              </a:rPr>
              <a:t>2.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2000" dirty="0">
                <a:latin typeface="Calibri"/>
                <a:cs typeface="Calibri"/>
              </a:rPr>
              <a:t>3.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2000" dirty="0">
                <a:latin typeface="Calibri"/>
                <a:cs typeface="Calibri"/>
              </a:rPr>
              <a:t>4.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2000" dirty="0">
                <a:latin typeface="Calibri"/>
                <a:cs typeface="Calibri"/>
              </a:rPr>
              <a:t>5.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2000" dirty="0">
                <a:latin typeface="Calibri"/>
                <a:cs typeface="Calibri"/>
              </a:rPr>
              <a:t>6.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2000" dirty="0">
                <a:latin typeface="Calibri"/>
                <a:cs typeface="Calibri"/>
              </a:rPr>
              <a:t>7.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latin typeface="Calibri"/>
                <a:cs typeface="Calibri"/>
              </a:rPr>
              <a:t>8.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7686" y="3935984"/>
            <a:ext cx="2489835" cy="203835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714375">
              <a:lnSpc>
                <a:spcPct val="80000"/>
              </a:lnSpc>
              <a:spcBef>
                <a:spcPts val="585"/>
              </a:spcBef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randi(100,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1);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 a &lt; 30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disp('small')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80000"/>
              </a:lnSpc>
            </a:pPr>
            <a:r>
              <a:rPr sz="2000" spc="-5" dirty="0">
                <a:solidFill>
                  <a:srgbClr val="EC7C30"/>
                </a:solidFill>
                <a:latin typeface="Calibri"/>
                <a:cs typeface="Calibri"/>
              </a:rPr>
              <a:t>elseif</a:t>
            </a:r>
            <a:r>
              <a:rPr sz="2000" spc="1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(a 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30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&amp;&amp;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&lt;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80)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disp('medium')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680"/>
              </a:lnSpc>
            </a:pPr>
            <a:r>
              <a:rPr sz="2000" spc="-5" dirty="0">
                <a:solidFill>
                  <a:srgbClr val="EC7C30"/>
                </a:solidFill>
                <a:latin typeface="Calibri"/>
                <a:cs typeface="Calibri"/>
              </a:rPr>
              <a:t>else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2000" spc="-5" dirty="0">
                <a:latin typeface="Calibri"/>
                <a:cs typeface="Calibri"/>
              </a:rPr>
              <a:t>disp('large')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latin typeface="Calibri"/>
                <a:cs typeface="Calibri"/>
              </a:rPr>
              <a:t>end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981" y="6131153"/>
            <a:ext cx="11654155" cy="57467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565"/>
              </a:spcBef>
            </a:pPr>
            <a:r>
              <a:rPr sz="2000" spc="-5" dirty="0">
                <a:latin typeface="Calibri"/>
                <a:cs typeface="Calibri"/>
              </a:rPr>
              <a:t>Since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command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'randi'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generates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random </a:t>
            </a:r>
            <a:r>
              <a:rPr sz="2000" spc="-5" dirty="0">
                <a:latin typeface="Calibri"/>
                <a:cs typeface="Calibri"/>
              </a:rPr>
              <a:t>numbers, so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every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repeat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sequence,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answer.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Switch-case</a:t>
            </a:r>
            <a:r>
              <a:rPr spc="15" dirty="0"/>
              <a:t> </a:t>
            </a:r>
            <a:r>
              <a:rPr spc="-20" dirty="0"/>
              <a:t>Statements: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498093"/>
            <a:ext cx="12085955" cy="1635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If you need to select from </a:t>
            </a:r>
            <a:r>
              <a:rPr sz="2200" spc="5" dirty="0">
                <a:latin typeface="Arial"/>
                <a:cs typeface="Arial"/>
              </a:rPr>
              <a:t>or </a:t>
            </a:r>
            <a:r>
              <a:rPr sz="2200" spc="-5" dirty="0">
                <a:latin typeface="Arial"/>
                <a:cs typeface="Arial"/>
              </a:rPr>
              <a:t>check among </a:t>
            </a:r>
            <a:r>
              <a:rPr sz="2200" b="1" dirty="0">
                <a:solidFill>
                  <a:srgbClr val="009900"/>
                </a:solidFill>
                <a:latin typeface="Arial"/>
                <a:cs typeface="Arial"/>
              </a:rPr>
              <a:t>different options </a:t>
            </a:r>
            <a:r>
              <a:rPr sz="2200" b="1" spc="-5" dirty="0">
                <a:solidFill>
                  <a:srgbClr val="009900"/>
                </a:solidFill>
                <a:latin typeface="Arial"/>
                <a:cs typeface="Arial"/>
              </a:rPr>
              <a:t>or </a:t>
            </a:r>
            <a:r>
              <a:rPr sz="2200" b="1" dirty="0">
                <a:solidFill>
                  <a:srgbClr val="009900"/>
                </a:solidFill>
                <a:latin typeface="Arial"/>
                <a:cs typeface="Arial"/>
              </a:rPr>
              <a:t>choices </a:t>
            </a:r>
            <a:r>
              <a:rPr sz="2200" spc="-5" dirty="0">
                <a:latin typeface="Arial"/>
                <a:cs typeface="Arial"/>
              </a:rPr>
              <a:t>of a </a:t>
            </a:r>
            <a:r>
              <a:rPr sz="2200" b="1" dirty="0">
                <a:solidFill>
                  <a:srgbClr val="993366"/>
                </a:solidFill>
                <a:latin typeface="Arial"/>
                <a:cs typeface="Arial"/>
              </a:rPr>
              <a:t>single </a:t>
            </a:r>
            <a:r>
              <a:rPr sz="2200" b="1" spc="-5" dirty="0">
                <a:solidFill>
                  <a:srgbClr val="993366"/>
                </a:solidFill>
                <a:latin typeface="Arial"/>
                <a:cs typeface="Arial"/>
              </a:rPr>
              <a:t>variable </a:t>
            </a:r>
            <a:r>
              <a:rPr sz="2200" b="1" spc="5" dirty="0">
                <a:solidFill>
                  <a:srgbClr val="993366"/>
                </a:solidFill>
                <a:latin typeface="Arial"/>
                <a:cs typeface="Arial"/>
              </a:rPr>
              <a:t>or </a:t>
            </a:r>
            <a:r>
              <a:rPr sz="2200" b="1" spc="10" dirty="0">
                <a:solidFill>
                  <a:srgbClr val="993366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993366"/>
                </a:solidFill>
                <a:latin typeface="Arial"/>
                <a:cs typeface="Arial"/>
              </a:rPr>
              <a:t>condition, </a:t>
            </a:r>
            <a:r>
              <a:rPr sz="2200" dirty="0">
                <a:latin typeface="Arial"/>
                <a:cs typeface="Arial"/>
              </a:rPr>
              <a:t>then </a:t>
            </a:r>
            <a:r>
              <a:rPr sz="2200" b="1" dirty="0">
                <a:solidFill>
                  <a:srgbClr val="538235"/>
                </a:solidFill>
                <a:latin typeface="Arial"/>
                <a:cs typeface="Arial"/>
              </a:rPr>
              <a:t>switch-case </a:t>
            </a:r>
            <a:r>
              <a:rPr sz="2200" spc="-5" dirty="0">
                <a:latin typeface="Arial"/>
                <a:cs typeface="Arial"/>
              </a:rPr>
              <a:t>is the control you need. A switch block conditionally executes one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statements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several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choices.</a:t>
            </a:r>
            <a:r>
              <a:rPr sz="2200" spc="-5" dirty="0">
                <a:latin typeface="Arial"/>
                <a:cs typeface="Arial"/>
              </a:rPr>
              <a:t> Each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choice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covered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by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case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statement.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dirty="0">
                <a:latin typeface="Verdana"/>
                <a:cs typeface="Verdana"/>
              </a:rPr>
              <a:t>syntax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switch-case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statement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can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be</a:t>
            </a:r>
            <a:r>
              <a:rPr sz="2000" spc="-10" dirty="0">
                <a:latin typeface="Verdana"/>
                <a:cs typeface="Verdana"/>
              </a:rPr>
              <a:t> given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as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below: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110866"/>
            <a:ext cx="8724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2860" algn="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993366"/>
                </a:solidFill>
                <a:latin typeface="Times New Roman"/>
                <a:cs typeface="Times New Roman"/>
              </a:rPr>
              <a:t>s</a:t>
            </a:r>
            <a:r>
              <a:rPr sz="2400" b="1" spc="-20" dirty="0">
                <a:solidFill>
                  <a:srgbClr val="993366"/>
                </a:solidFill>
                <a:latin typeface="Times New Roman"/>
                <a:cs typeface="Times New Roman"/>
              </a:rPr>
              <a:t>w</a:t>
            </a:r>
            <a:r>
              <a:rPr sz="2400" b="1" dirty="0">
                <a:solidFill>
                  <a:srgbClr val="993366"/>
                </a:solidFill>
                <a:latin typeface="Times New Roman"/>
                <a:cs typeface="Times New Roman"/>
              </a:rPr>
              <a:t>i</a:t>
            </a:r>
            <a:r>
              <a:rPr sz="2400" b="1" spc="5" dirty="0">
                <a:solidFill>
                  <a:srgbClr val="993366"/>
                </a:solidFill>
                <a:latin typeface="Times New Roman"/>
                <a:cs typeface="Times New Roman"/>
              </a:rPr>
              <a:t>t</a:t>
            </a:r>
            <a:r>
              <a:rPr sz="2400" b="1" spc="-5" dirty="0">
                <a:solidFill>
                  <a:srgbClr val="993366"/>
                </a:solidFill>
                <a:latin typeface="Times New Roman"/>
                <a:cs typeface="Times New Roman"/>
              </a:rPr>
              <a:t>ch</a:t>
            </a: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b="1" dirty="0">
                <a:solidFill>
                  <a:srgbClr val="993366"/>
                </a:solidFill>
                <a:latin typeface="Times New Roman"/>
                <a:cs typeface="Times New Roman"/>
              </a:rPr>
              <a:t>case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208401"/>
            <a:ext cx="567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993366"/>
                </a:solidFill>
                <a:latin typeface="Times New Roman"/>
                <a:cs typeface="Times New Roman"/>
              </a:rPr>
              <a:t>case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2110866"/>
            <a:ext cx="561403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marR="5080" indent="-15240">
              <a:lnSpc>
                <a:spcPct val="100000"/>
              </a:lnSpc>
              <a:spcBef>
                <a:spcPts val="100"/>
              </a:spcBef>
              <a:tabLst>
                <a:tab pos="1827530" algn="l"/>
                <a:tab pos="4432300" algn="l"/>
              </a:tabLst>
            </a:pPr>
            <a:r>
              <a:rPr sz="2400" b="1" spc="-5" dirty="0">
                <a:solidFill>
                  <a:srgbClr val="009900"/>
                </a:solidFill>
                <a:latin typeface="Times New Roman"/>
                <a:cs typeface="Times New Roman"/>
              </a:rPr>
              <a:t>expression	</a:t>
            </a:r>
            <a:r>
              <a:rPr sz="2400" b="1" dirty="0">
                <a:latin typeface="Times New Roman"/>
                <a:cs typeface="Times New Roman"/>
              </a:rPr>
              <a:t>[ can </a:t>
            </a:r>
            <a:r>
              <a:rPr sz="2400" b="1" spc="-5" dirty="0">
                <a:latin typeface="Times New Roman"/>
                <a:cs typeface="Times New Roman"/>
              </a:rPr>
              <a:t>be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 scalar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or	a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string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]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test1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command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set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325120">
              <a:lnSpc>
                <a:spcPct val="100000"/>
              </a:lnSpc>
            </a:pPr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test</a:t>
            </a:r>
            <a:r>
              <a:rPr sz="2400" b="1" spc="-3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command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set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3939616"/>
            <a:ext cx="12084685" cy="2496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......................................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993366"/>
                </a:solidFill>
                <a:latin typeface="Times New Roman"/>
                <a:cs typeface="Times New Roman"/>
              </a:rPr>
              <a:t>otherwise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command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set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last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993366"/>
                </a:solidFill>
                <a:latin typeface="Times New Roman"/>
                <a:cs typeface="Times New Roman"/>
              </a:rPr>
              <a:t>end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800"/>
              </a:lnSpc>
              <a:spcBef>
                <a:spcPts val="25"/>
              </a:spcBef>
            </a:pPr>
            <a:r>
              <a:rPr sz="2200" spc="-5" dirty="0">
                <a:latin typeface="Arial"/>
                <a:cs typeface="Arial"/>
              </a:rPr>
              <a:t>If </a:t>
            </a:r>
            <a:r>
              <a:rPr sz="2200" b="1" dirty="0">
                <a:latin typeface="Arial"/>
                <a:cs typeface="Arial"/>
              </a:rPr>
              <a:t>expression </a:t>
            </a:r>
            <a:r>
              <a:rPr sz="2200" spc="-5" dirty="0">
                <a:latin typeface="Arial"/>
                <a:cs typeface="Arial"/>
              </a:rPr>
              <a:t>is </a:t>
            </a:r>
            <a:r>
              <a:rPr sz="2200" b="1" spc="-20" dirty="0">
                <a:solidFill>
                  <a:srgbClr val="CC0000"/>
                </a:solidFill>
                <a:latin typeface="Arial"/>
                <a:cs typeface="Arial"/>
              </a:rPr>
              <a:t>scalar, </a:t>
            </a:r>
            <a:r>
              <a:rPr sz="2200" spc="-5" dirty="0">
                <a:latin typeface="Arial"/>
                <a:cs typeface="Arial"/>
              </a:rPr>
              <a:t>then ‘case’ </a:t>
            </a:r>
            <a:r>
              <a:rPr sz="2200" spc="-10" dirty="0">
                <a:latin typeface="Arial"/>
                <a:cs typeface="Arial"/>
              </a:rPr>
              <a:t>is </a:t>
            </a:r>
            <a:r>
              <a:rPr sz="2200" spc="-5" dirty="0">
                <a:latin typeface="Arial"/>
                <a:cs typeface="Arial"/>
              </a:rPr>
              <a:t>executed </a:t>
            </a:r>
            <a:r>
              <a:rPr sz="2200" spc="5" dirty="0">
                <a:latin typeface="Arial"/>
                <a:cs typeface="Arial"/>
              </a:rPr>
              <a:t>if </a:t>
            </a:r>
            <a:r>
              <a:rPr sz="2200" spc="-5" dirty="0">
                <a:latin typeface="Arial"/>
                <a:cs typeface="Arial"/>
              </a:rPr>
              <a:t>the </a:t>
            </a:r>
            <a:r>
              <a:rPr sz="2200" b="1" spc="-5" dirty="0">
                <a:solidFill>
                  <a:srgbClr val="009900"/>
                </a:solidFill>
                <a:latin typeface="Arial"/>
                <a:cs typeface="Arial"/>
              </a:rPr>
              <a:t>scalar value </a:t>
            </a:r>
            <a:r>
              <a:rPr sz="2200" spc="-5" dirty="0">
                <a:latin typeface="Arial"/>
                <a:cs typeface="Arial"/>
              </a:rPr>
              <a:t>matches the expression in </a:t>
            </a:r>
            <a:r>
              <a:rPr sz="2200" spc="-1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9900"/>
                </a:solidFill>
                <a:latin typeface="Arial"/>
                <a:cs typeface="Arial"/>
              </a:rPr>
              <a:t>test</a:t>
            </a:r>
            <a:r>
              <a:rPr sz="2200" b="1" spc="-5" dirty="0">
                <a:solidFill>
                  <a:srgbClr val="009900"/>
                </a:solidFill>
                <a:latin typeface="Times New Roman"/>
                <a:cs typeface="Times New Roman"/>
              </a:rPr>
              <a:t>.</a:t>
            </a:r>
            <a:r>
              <a:rPr sz="2200" b="1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If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expression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C0000"/>
                </a:solidFill>
                <a:latin typeface="Arial"/>
                <a:cs typeface="Arial"/>
              </a:rPr>
              <a:t>string</a:t>
            </a:r>
            <a:r>
              <a:rPr sz="2200" b="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value,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case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executed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after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matching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9900"/>
                </a:solidFill>
                <a:latin typeface="Arial"/>
                <a:cs typeface="Arial"/>
              </a:rPr>
              <a:t>string </a:t>
            </a:r>
            <a:r>
              <a:rPr sz="2200" b="1" spc="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expression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with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case</a:t>
            </a:r>
            <a:r>
              <a:rPr sz="2200" dirty="0">
                <a:latin typeface="Arial"/>
                <a:cs typeface="Arial"/>
              </a:rPr>
              <a:t> string.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5868"/>
            <a:ext cx="10098405" cy="63055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u="none" spc="-5" dirty="0">
                <a:solidFill>
                  <a:srgbClr val="330033"/>
                </a:solidFill>
                <a:latin typeface="Courier New"/>
                <a:cs typeface="Courier New"/>
              </a:rPr>
              <a:t>**Here</a:t>
            </a:r>
            <a:r>
              <a:rPr sz="1800" u="none" spc="-40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u="none" spc="-5" dirty="0">
                <a:solidFill>
                  <a:srgbClr val="330033"/>
                </a:solidFill>
                <a:latin typeface="Courier New"/>
                <a:cs typeface="Courier New"/>
              </a:rPr>
              <a:t>is</a:t>
            </a:r>
            <a:r>
              <a:rPr sz="1800" u="none" spc="-15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u="none" dirty="0">
                <a:solidFill>
                  <a:srgbClr val="330033"/>
                </a:solidFill>
                <a:latin typeface="Courier New"/>
                <a:cs typeface="Courier New"/>
              </a:rPr>
              <a:t>a</a:t>
            </a:r>
            <a:r>
              <a:rPr sz="1800" u="none" spc="-10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u="none" spc="-5" dirty="0">
                <a:solidFill>
                  <a:srgbClr val="330033"/>
                </a:solidFill>
                <a:latin typeface="Courier New"/>
                <a:cs typeface="Courier New"/>
              </a:rPr>
              <a:t>set</a:t>
            </a:r>
            <a:r>
              <a:rPr sz="1800" u="none" spc="-25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u="none" spc="-5" dirty="0">
                <a:solidFill>
                  <a:srgbClr val="330033"/>
                </a:solidFill>
                <a:latin typeface="Courier New"/>
                <a:cs typeface="Courier New"/>
              </a:rPr>
              <a:t>of</a:t>
            </a:r>
            <a:r>
              <a:rPr sz="1800" u="none" spc="-10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u="none" spc="-5" dirty="0">
                <a:solidFill>
                  <a:srgbClr val="330033"/>
                </a:solidFill>
                <a:latin typeface="Courier New"/>
                <a:cs typeface="Courier New"/>
              </a:rPr>
              <a:t>Matlab</a:t>
            </a:r>
            <a:r>
              <a:rPr sz="1800" u="none" spc="-30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u="none" spc="-5" dirty="0">
                <a:solidFill>
                  <a:srgbClr val="330033"/>
                </a:solidFill>
                <a:latin typeface="Courier New"/>
                <a:cs typeface="Courier New"/>
              </a:rPr>
              <a:t>code</a:t>
            </a:r>
            <a:r>
              <a:rPr sz="1800" u="none" spc="-645" dirty="0">
                <a:solidFill>
                  <a:srgbClr val="330033"/>
                </a:solidFill>
                <a:latin typeface="Courier New"/>
                <a:cs typeface="Courier New"/>
              </a:rPr>
              <a:t> </a:t>
            </a:r>
            <a:r>
              <a:rPr sz="1800" b="0" u="none" dirty="0">
                <a:solidFill>
                  <a:srgbClr val="000000"/>
                </a:solidFill>
                <a:latin typeface="Times New Roman"/>
                <a:cs typeface="Times New Roman"/>
              </a:rPr>
              <a:t>to illustrate</a:t>
            </a:r>
            <a:r>
              <a:rPr sz="1800" b="0" u="none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u="none" dirty="0">
                <a:solidFill>
                  <a:srgbClr val="000000"/>
                </a:solidFill>
                <a:latin typeface="Times New Roman"/>
                <a:cs typeface="Times New Roman"/>
              </a:rPr>
              <a:t>the operation</a:t>
            </a:r>
            <a:r>
              <a:rPr sz="1800" b="0" u="none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u="none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1800" b="0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u="none" dirty="0">
                <a:solidFill>
                  <a:srgbClr val="000000"/>
                </a:solidFill>
                <a:latin typeface="Times New Roman"/>
                <a:cs typeface="Times New Roman"/>
              </a:rPr>
              <a:t>switch-case</a:t>
            </a:r>
            <a:r>
              <a:rPr sz="1800" b="0" u="none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programming</a:t>
            </a:r>
            <a:r>
              <a:rPr sz="1800" b="0" u="none" dirty="0">
                <a:solidFill>
                  <a:srgbClr val="000000"/>
                </a:solidFill>
                <a:latin typeface="Times New Roman"/>
                <a:cs typeface="Times New Roman"/>
              </a:rPr>
              <a:t> sequence.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800" b="0" u="none" dirty="0">
                <a:solidFill>
                  <a:srgbClr val="000000"/>
                </a:solidFill>
                <a:latin typeface="Times New Roman"/>
                <a:cs typeface="Times New Roman"/>
              </a:rPr>
              <a:t>Please</a:t>
            </a:r>
            <a:r>
              <a:rPr sz="1800" b="0" u="none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u="none" spc="5" dirty="0">
                <a:solidFill>
                  <a:srgbClr val="000000"/>
                </a:solidFill>
                <a:latin typeface="Times New Roman"/>
                <a:cs typeface="Times New Roman"/>
              </a:rPr>
              <a:t>type</a:t>
            </a:r>
            <a:r>
              <a:rPr sz="1800" b="0" u="none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u="none" dirty="0">
                <a:solidFill>
                  <a:srgbClr val="000000"/>
                </a:solidFill>
                <a:latin typeface="Times New Roman"/>
                <a:cs typeface="Times New Roman"/>
              </a:rPr>
              <a:t>it</a:t>
            </a:r>
            <a:r>
              <a:rPr sz="1800" b="0" u="none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as</a:t>
            </a:r>
            <a:r>
              <a:rPr sz="1800" b="0" u="none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u="none" dirty="0">
                <a:solidFill>
                  <a:srgbClr val="000000"/>
                </a:solidFill>
                <a:latin typeface="Times New Roman"/>
                <a:cs typeface="Times New Roman"/>
              </a:rPr>
              <a:t>a Matlab</a:t>
            </a:r>
            <a:r>
              <a:rPr sz="1800" b="0" u="none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u="none" dirty="0">
                <a:solidFill>
                  <a:srgbClr val="000000"/>
                </a:solidFill>
                <a:latin typeface="Times New Roman"/>
                <a:cs typeface="Times New Roman"/>
              </a:rPr>
              <a:t>script file</a:t>
            </a:r>
            <a:r>
              <a:rPr sz="1800" b="0" u="none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(.m)</a:t>
            </a:r>
            <a:r>
              <a:rPr sz="1800" b="0" u="none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u="none" dirty="0">
                <a:solidFill>
                  <a:srgbClr val="000000"/>
                </a:solidFill>
                <a:latin typeface="Times New Roman"/>
                <a:cs typeface="Times New Roman"/>
              </a:rPr>
              <a:t>with the</a:t>
            </a:r>
            <a:r>
              <a:rPr sz="1800" b="0" u="none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u="none" dirty="0">
                <a:solidFill>
                  <a:srgbClr val="000000"/>
                </a:solidFill>
                <a:latin typeface="Times New Roman"/>
                <a:cs typeface="Times New Roman"/>
              </a:rPr>
              <a:t>name</a:t>
            </a:r>
            <a:r>
              <a:rPr sz="1800" b="0" u="none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“Units”.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332" y="1327530"/>
            <a:ext cx="7214870" cy="2084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ourier New"/>
                <a:cs typeface="Courier New"/>
              </a:rPr>
              <a:t>disp(</a:t>
            </a:r>
            <a:r>
              <a:rPr sz="1300" spc="-10" dirty="0">
                <a:solidFill>
                  <a:srgbClr val="9F1FEF"/>
                </a:solidFill>
                <a:latin typeface="Courier New"/>
                <a:cs typeface="Courier New"/>
              </a:rPr>
              <a:t>'This program will convert</a:t>
            </a:r>
            <a:r>
              <a:rPr sz="1300" spc="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9F1FEF"/>
                </a:solidFill>
                <a:latin typeface="Courier New"/>
                <a:cs typeface="Courier New"/>
              </a:rPr>
              <a:t>your</a:t>
            </a:r>
            <a:r>
              <a:rPr sz="1300" spc="1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9F1FEF"/>
                </a:solidFill>
                <a:latin typeface="Courier New"/>
                <a:cs typeface="Courier New"/>
              </a:rPr>
              <a:t>given</a:t>
            </a:r>
            <a:r>
              <a:rPr sz="1300" spc="-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9F1FEF"/>
                </a:solidFill>
                <a:latin typeface="Courier New"/>
                <a:cs typeface="Courier New"/>
              </a:rPr>
              <a:t>value into</a:t>
            </a:r>
            <a:r>
              <a:rPr sz="1300" spc="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9F1FEF"/>
                </a:solidFill>
                <a:latin typeface="Courier New"/>
                <a:cs typeface="Courier New"/>
              </a:rPr>
              <a:t>centimetres'</a:t>
            </a:r>
            <a:r>
              <a:rPr sz="1300" spc="-10" dirty="0"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ourier New"/>
                <a:cs typeface="Courier New"/>
              </a:rPr>
              <a:t>x=input(</a:t>
            </a:r>
            <a:r>
              <a:rPr sz="1300" spc="-10" dirty="0">
                <a:solidFill>
                  <a:srgbClr val="9F1FEF"/>
                </a:solidFill>
                <a:latin typeface="Courier New"/>
                <a:cs typeface="Courier New"/>
              </a:rPr>
              <a:t>'Type</a:t>
            </a:r>
            <a:r>
              <a:rPr sz="1300" spc="-2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9F1FEF"/>
                </a:solidFill>
                <a:latin typeface="Courier New"/>
                <a:cs typeface="Courier New"/>
              </a:rPr>
              <a:t>the</a:t>
            </a:r>
            <a:r>
              <a:rPr sz="1300" spc="-2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9F1FEF"/>
                </a:solidFill>
                <a:latin typeface="Courier New"/>
                <a:cs typeface="Courier New"/>
              </a:rPr>
              <a:t>value:'</a:t>
            </a:r>
            <a:r>
              <a:rPr sz="1300" spc="-10" dirty="0"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  <a:tabLst>
                <a:tab pos="4147820" algn="l"/>
              </a:tabLst>
            </a:pPr>
            <a:r>
              <a:rPr sz="1300" spc="-10" dirty="0">
                <a:latin typeface="Courier New"/>
                <a:cs typeface="Courier New"/>
              </a:rPr>
              <a:t>units</a:t>
            </a:r>
            <a:r>
              <a:rPr sz="1300" spc="-5" dirty="0">
                <a:latin typeface="Courier New"/>
                <a:cs typeface="Courier New"/>
              </a:rPr>
              <a:t> =</a:t>
            </a:r>
            <a:r>
              <a:rPr sz="1300" spc="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input(</a:t>
            </a:r>
            <a:r>
              <a:rPr sz="1300" spc="-10" dirty="0">
                <a:solidFill>
                  <a:srgbClr val="9F1FEF"/>
                </a:solidFill>
                <a:latin typeface="Courier New"/>
                <a:cs typeface="Courier New"/>
              </a:rPr>
              <a:t>'Enter</a:t>
            </a:r>
            <a:r>
              <a:rPr sz="130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9F1FEF"/>
                </a:solidFill>
                <a:latin typeface="Courier New"/>
                <a:cs typeface="Courier New"/>
              </a:rPr>
              <a:t>the</a:t>
            </a:r>
            <a:r>
              <a:rPr sz="1300" spc="-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9F1FEF"/>
                </a:solidFill>
                <a:latin typeface="Courier New"/>
                <a:cs typeface="Courier New"/>
              </a:rPr>
              <a:t>units:</a:t>
            </a:r>
            <a:r>
              <a:rPr sz="1300" spc="1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9F1FEF"/>
                </a:solidFill>
                <a:latin typeface="Courier New"/>
                <a:cs typeface="Courier New"/>
              </a:rPr>
              <a:t>inch,</a:t>
            </a:r>
            <a:r>
              <a:rPr sz="1300" spc="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9F1FEF"/>
                </a:solidFill>
                <a:latin typeface="Courier New"/>
                <a:cs typeface="Courier New"/>
              </a:rPr>
              <a:t>mm	</a:t>
            </a:r>
            <a:r>
              <a:rPr sz="1300" spc="-10" dirty="0">
                <a:solidFill>
                  <a:srgbClr val="9F1FEF"/>
                </a:solidFill>
                <a:latin typeface="Courier New"/>
                <a:cs typeface="Courier New"/>
              </a:rPr>
              <a:t>or</a:t>
            </a:r>
            <a:r>
              <a:rPr sz="1300" spc="-2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9F1FEF"/>
                </a:solidFill>
                <a:latin typeface="Courier New"/>
                <a:cs typeface="Courier New"/>
              </a:rPr>
              <a:t>metre:'</a:t>
            </a:r>
            <a:r>
              <a:rPr sz="1300" spc="-10" dirty="0">
                <a:latin typeface="Courier New"/>
                <a:cs typeface="Courier New"/>
              </a:rPr>
              <a:t>,</a:t>
            </a:r>
            <a:r>
              <a:rPr sz="1300" spc="-10" dirty="0">
                <a:solidFill>
                  <a:srgbClr val="9F1FEF"/>
                </a:solidFill>
                <a:latin typeface="Courier New"/>
                <a:cs typeface="Courier New"/>
              </a:rPr>
              <a:t>'s'</a:t>
            </a:r>
            <a:r>
              <a:rPr sz="1300" spc="-10" dirty="0"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12700" marR="149225" indent="152400">
              <a:lnSpc>
                <a:spcPct val="126899"/>
              </a:lnSpc>
              <a:spcBef>
                <a:spcPts val="395"/>
              </a:spcBef>
              <a:tabLst>
                <a:tab pos="953135" algn="l"/>
              </a:tabLst>
            </a:pP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switch	</a:t>
            </a:r>
            <a:r>
              <a:rPr sz="1300" spc="-10" dirty="0">
                <a:latin typeface="Courier New"/>
                <a:cs typeface="Courier New"/>
              </a:rPr>
              <a:t>lower(units)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%</a:t>
            </a:r>
            <a:r>
              <a:rPr sz="1300" spc="-10" dirty="0">
                <a:latin typeface="Courier New"/>
                <a:cs typeface="Courier New"/>
              </a:rPr>
              <a:t> converts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your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typed input </a:t>
            </a:r>
            <a:r>
              <a:rPr sz="1300" spc="-5" dirty="0">
                <a:latin typeface="Courier New"/>
                <a:cs typeface="Courier New"/>
              </a:rPr>
              <a:t>to</a:t>
            </a:r>
            <a:r>
              <a:rPr sz="1300" spc="-10" dirty="0">
                <a:latin typeface="Courier New"/>
                <a:cs typeface="Courier New"/>
              </a:rPr>
              <a:t> lower-case letters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case</a:t>
            </a:r>
            <a:r>
              <a:rPr sz="13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{</a:t>
            </a:r>
            <a:r>
              <a:rPr sz="1300" spc="-10" dirty="0">
                <a:solidFill>
                  <a:srgbClr val="9F1FEF"/>
                </a:solidFill>
                <a:latin typeface="Courier New"/>
                <a:cs typeface="Courier New"/>
              </a:rPr>
              <a:t>'in'</a:t>
            </a:r>
            <a:r>
              <a:rPr sz="1300" spc="-10" dirty="0">
                <a:latin typeface="Courier New"/>
                <a:cs typeface="Courier New"/>
              </a:rPr>
              <a:t>,</a:t>
            </a:r>
            <a:r>
              <a:rPr sz="1300" spc="-10" dirty="0">
                <a:solidFill>
                  <a:srgbClr val="9F1FEF"/>
                </a:solidFill>
                <a:latin typeface="Courier New"/>
                <a:cs typeface="Courier New"/>
              </a:rPr>
              <a:t>'inch'</a:t>
            </a:r>
            <a:r>
              <a:rPr sz="1300" spc="-1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407670">
              <a:lnSpc>
                <a:spcPct val="100000"/>
              </a:lnSpc>
              <a:spcBef>
                <a:spcPts val="160"/>
              </a:spcBef>
              <a:tabLst>
                <a:tab pos="2277110" algn="l"/>
              </a:tabLst>
            </a:pPr>
            <a:r>
              <a:rPr sz="1300" spc="-5" dirty="0">
                <a:latin typeface="Courier New"/>
                <a:cs typeface="Courier New"/>
              </a:rPr>
              <a:t>y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= </a:t>
            </a:r>
            <a:r>
              <a:rPr sz="1300" spc="-10" dirty="0">
                <a:latin typeface="Courier New"/>
                <a:cs typeface="Courier New"/>
              </a:rPr>
              <a:t>2.54*x;	</a:t>
            </a:r>
            <a:r>
              <a:rPr sz="1300" spc="-5" dirty="0">
                <a:solidFill>
                  <a:srgbClr val="218A21"/>
                </a:solidFill>
                <a:latin typeface="Courier New"/>
                <a:cs typeface="Courier New"/>
              </a:rPr>
              <a:t>%</a:t>
            </a:r>
            <a:r>
              <a:rPr sz="1300" spc="-2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218A21"/>
                </a:solidFill>
                <a:latin typeface="Courier New"/>
                <a:cs typeface="Courier New"/>
              </a:rPr>
              <a:t>converts</a:t>
            </a:r>
            <a:r>
              <a:rPr sz="1300" spc="-3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218A21"/>
                </a:solidFill>
                <a:latin typeface="Courier New"/>
                <a:cs typeface="Courier New"/>
              </a:rPr>
              <a:t>to</a:t>
            </a:r>
            <a:r>
              <a:rPr sz="1300" spc="-1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218A21"/>
                </a:solidFill>
                <a:latin typeface="Courier New"/>
                <a:cs typeface="Courier New"/>
              </a:rPr>
              <a:t>centimeters</a:t>
            </a:r>
            <a:endParaRPr sz="1300">
              <a:latin typeface="Courier New"/>
              <a:cs typeface="Courier New"/>
            </a:endParaRPr>
          </a:p>
          <a:p>
            <a:pPr marL="12700" marR="5080">
              <a:lnSpc>
                <a:spcPct val="110000"/>
              </a:lnSpc>
              <a:tabLst>
                <a:tab pos="603885" algn="l"/>
                <a:tab pos="899794" algn="l"/>
                <a:tab pos="1981835" algn="l"/>
                <a:tab pos="2376170" algn="l"/>
                <a:tab pos="2868295" algn="l"/>
              </a:tabLst>
            </a:pPr>
            <a:r>
              <a:rPr sz="1300" spc="-10" dirty="0">
                <a:latin typeface="Courier New"/>
                <a:cs typeface="Courier New"/>
              </a:rPr>
              <a:t>disp	([num2str(x)	</a:t>
            </a:r>
            <a:r>
              <a:rPr sz="1300" spc="-5" dirty="0">
                <a:solidFill>
                  <a:srgbClr val="9F1FEF"/>
                </a:solidFill>
                <a:latin typeface="Courier New"/>
                <a:cs typeface="Courier New"/>
              </a:rPr>
              <a:t>'	</a:t>
            </a:r>
            <a:r>
              <a:rPr sz="1300" spc="-10" dirty="0">
                <a:solidFill>
                  <a:srgbClr val="9F1FEF"/>
                </a:solidFill>
                <a:latin typeface="Courier New"/>
                <a:cs typeface="Courier New"/>
              </a:rPr>
              <a:t>in	</a:t>
            </a:r>
            <a:r>
              <a:rPr sz="1300" spc="-5" dirty="0">
                <a:solidFill>
                  <a:srgbClr val="9F1FEF"/>
                </a:solidFill>
                <a:latin typeface="Courier New"/>
                <a:cs typeface="Courier New"/>
              </a:rPr>
              <a:t>' </a:t>
            </a:r>
            <a:r>
              <a:rPr sz="1300" spc="-10" dirty="0">
                <a:latin typeface="Courier New"/>
                <a:cs typeface="Courier New"/>
              </a:rPr>
              <a:t>units </a:t>
            </a:r>
            <a:r>
              <a:rPr sz="1300" spc="-5" dirty="0">
                <a:solidFill>
                  <a:srgbClr val="9F1FEF"/>
                </a:solidFill>
                <a:latin typeface="Courier New"/>
                <a:cs typeface="Courier New"/>
              </a:rPr>
              <a:t>' </a:t>
            </a:r>
            <a:r>
              <a:rPr sz="1300" spc="-10" dirty="0">
                <a:solidFill>
                  <a:srgbClr val="9F1FEF"/>
                </a:solidFill>
                <a:latin typeface="Courier New"/>
                <a:cs typeface="Courier New"/>
              </a:rPr>
              <a:t>converted to cm </a:t>
            </a:r>
            <a:r>
              <a:rPr sz="1300" spc="-5" dirty="0">
                <a:solidFill>
                  <a:srgbClr val="9F1FEF"/>
                </a:solidFill>
                <a:latin typeface="Courier New"/>
                <a:cs typeface="Courier New"/>
              </a:rPr>
              <a:t>is :' </a:t>
            </a:r>
            <a:r>
              <a:rPr sz="1300" spc="-10" dirty="0">
                <a:latin typeface="Courier New"/>
                <a:cs typeface="Courier New"/>
              </a:rPr>
              <a:t>num2str(y)]) </a:t>
            </a:r>
            <a:r>
              <a:rPr sz="1300" spc="-770" dirty="0"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case		</a:t>
            </a:r>
            <a:r>
              <a:rPr sz="1300" spc="-10" dirty="0">
                <a:latin typeface="Courier New"/>
                <a:cs typeface="Courier New"/>
              </a:rPr>
              <a:t>{</a:t>
            </a:r>
            <a:r>
              <a:rPr sz="1300" spc="-10" dirty="0">
                <a:solidFill>
                  <a:srgbClr val="9F1FEF"/>
                </a:solidFill>
                <a:latin typeface="Courier New"/>
                <a:cs typeface="Courier New"/>
              </a:rPr>
              <a:t>'m'</a:t>
            </a:r>
            <a:r>
              <a:rPr sz="1300" spc="-10" dirty="0">
                <a:latin typeface="Courier New"/>
                <a:cs typeface="Courier New"/>
              </a:rPr>
              <a:t>,</a:t>
            </a:r>
            <a:r>
              <a:rPr sz="1300" spc="-10" dirty="0">
                <a:solidFill>
                  <a:srgbClr val="9F1FEF"/>
                </a:solidFill>
                <a:latin typeface="Courier New"/>
                <a:cs typeface="Courier New"/>
              </a:rPr>
              <a:t>'meter'</a:t>
            </a:r>
            <a:r>
              <a:rPr sz="1300" spc="-1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5332" y="3624834"/>
            <a:ext cx="42037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ourier New"/>
                <a:cs typeface="Courier New"/>
              </a:rPr>
              <a:t>d</a:t>
            </a:r>
            <a:r>
              <a:rPr sz="1300" spc="-5" dirty="0">
                <a:latin typeface="Courier New"/>
                <a:cs typeface="Courier New"/>
              </a:rPr>
              <a:t>i</a:t>
            </a:r>
            <a:r>
              <a:rPr sz="1300" spc="-15" dirty="0">
                <a:latin typeface="Courier New"/>
                <a:cs typeface="Courier New"/>
              </a:rPr>
              <a:t>s</a:t>
            </a:r>
            <a:r>
              <a:rPr sz="1300" spc="-5" dirty="0">
                <a:latin typeface="Courier New"/>
                <a:cs typeface="Courier New"/>
              </a:rPr>
              <a:t>p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0302" y="3386480"/>
            <a:ext cx="6819900" cy="4616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1784985" algn="l"/>
              </a:tabLst>
            </a:pPr>
            <a:r>
              <a:rPr sz="1300" spc="-5" dirty="0">
                <a:latin typeface="Courier New"/>
                <a:cs typeface="Courier New"/>
              </a:rPr>
              <a:t>y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= </a:t>
            </a:r>
            <a:r>
              <a:rPr sz="1300" spc="-10" dirty="0">
                <a:latin typeface="Courier New"/>
                <a:cs typeface="Courier New"/>
              </a:rPr>
              <a:t>x*100;	</a:t>
            </a:r>
            <a:r>
              <a:rPr sz="1300" spc="-5" dirty="0">
                <a:solidFill>
                  <a:srgbClr val="218A21"/>
                </a:solidFill>
                <a:latin typeface="Courier New"/>
                <a:cs typeface="Courier New"/>
              </a:rPr>
              <a:t>%</a:t>
            </a:r>
            <a:r>
              <a:rPr sz="1300" spc="-2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218A21"/>
                </a:solidFill>
                <a:latin typeface="Courier New"/>
                <a:cs typeface="Courier New"/>
              </a:rPr>
              <a:t>converts</a:t>
            </a:r>
            <a:r>
              <a:rPr sz="1300" spc="-25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218A21"/>
                </a:solidFill>
                <a:latin typeface="Courier New"/>
                <a:cs typeface="Courier New"/>
              </a:rPr>
              <a:t>to</a:t>
            </a:r>
            <a:r>
              <a:rPr sz="1300" spc="-20" dirty="0">
                <a:solidFill>
                  <a:srgbClr val="218A21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218A21"/>
                </a:solidFill>
                <a:latin typeface="Courier New"/>
                <a:cs typeface="Courier New"/>
              </a:rPr>
              <a:t>centimters</a:t>
            </a:r>
            <a:endParaRPr sz="1300">
              <a:latin typeface="Courier New"/>
              <a:cs typeface="Courier New"/>
            </a:endParaRPr>
          </a:p>
          <a:p>
            <a:pPr marL="208915">
              <a:lnSpc>
                <a:spcPct val="100000"/>
              </a:lnSpc>
              <a:spcBef>
                <a:spcPts val="155"/>
              </a:spcBef>
              <a:tabLst>
                <a:tab pos="1586865" algn="l"/>
                <a:tab pos="1981200" algn="l"/>
                <a:tab pos="2473325" algn="l"/>
              </a:tabLst>
            </a:pPr>
            <a:r>
              <a:rPr sz="1300" spc="-10" dirty="0">
                <a:latin typeface="Courier New"/>
                <a:cs typeface="Courier New"/>
              </a:rPr>
              <a:t>([num2str(x)	</a:t>
            </a:r>
            <a:r>
              <a:rPr sz="1300" spc="-5" dirty="0">
                <a:solidFill>
                  <a:srgbClr val="9F1FEF"/>
                </a:solidFill>
                <a:latin typeface="Courier New"/>
                <a:cs typeface="Courier New"/>
              </a:rPr>
              <a:t>'	</a:t>
            </a:r>
            <a:r>
              <a:rPr sz="1300" spc="-10" dirty="0">
                <a:solidFill>
                  <a:srgbClr val="9F1FEF"/>
                </a:solidFill>
                <a:latin typeface="Courier New"/>
                <a:cs typeface="Courier New"/>
              </a:rPr>
              <a:t>in	</a:t>
            </a:r>
            <a:r>
              <a:rPr sz="1300" spc="-5" dirty="0">
                <a:solidFill>
                  <a:srgbClr val="9F1FEF"/>
                </a:solidFill>
                <a:latin typeface="Courier New"/>
                <a:cs typeface="Courier New"/>
              </a:rPr>
              <a:t>'</a:t>
            </a:r>
            <a:r>
              <a:rPr sz="1300" spc="-1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units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9F1FEF"/>
                </a:solidFill>
                <a:latin typeface="Courier New"/>
                <a:cs typeface="Courier New"/>
              </a:rPr>
              <a:t>'</a:t>
            </a:r>
            <a:r>
              <a:rPr sz="1300" spc="-1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9F1FEF"/>
                </a:solidFill>
                <a:latin typeface="Courier New"/>
                <a:cs typeface="Courier New"/>
              </a:rPr>
              <a:t>converted</a:t>
            </a:r>
            <a:r>
              <a:rPr sz="1300" spc="-2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9F1FEF"/>
                </a:solidFill>
                <a:latin typeface="Courier New"/>
                <a:cs typeface="Courier New"/>
              </a:rPr>
              <a:t>to</a:t>
            </a:r>
            <a:r>
              <a:rPr sz="1300" spc="-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9F1FEF"/>
                </a:solidFill>
                <a:latin typeface="Courier New"/>
                <a:cs typeface="Courier New"/>
              </a:rPr>
              <a:t>cm</a:t>
            </a:r>
            <a:r>
              <a:rPr sz="1300" spc="-1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9F1FEF"/>
                </a:solidFill>
                <a:latin typeface="Courier New"/>
                <a:cs typeface="Courier New"/>
              </a:rPr>
              <a:t>is</a:t>
            </a:r>
            <a:r>
              <a:rPr sz="1300" spc="-1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9F1FEF"/>
                </a:solidFill>
                <a:latin typeface="Courier New"/>
                <a:cs typeface="Courier New"/>
              </a:rPr>
              <a:t>:'</a:t>
            </a:r>
            <a:r>
              <a:rPr sz="1300" spc="-1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num2str(y)])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5332" y="3822686"/>
            <a:ext cx="2585720" cy="6794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case</a:t>
            </a:r>
            <a:r>
              <a:rPr sz="13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{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9F1FEF"/>
                </a:solidFill>
                <a:latin typeface="Courier New"/>
                <a:cs typeface="Courier New"/>
              </a:rPr>
              <a:t>'millimeter'</a:t>
            </a:r>
            <a:r>
              <a:rPr sz="1300" spc="-10" dirty="0">
                <a:latin typeface="Courier New"/>
                <a:cs typeface="Courier New"/>
              </a:rPr>
              <a:t>,</a:t>
            </a:r>
            <a:r>
              <a:rPr sz="1300" spc="-10" dirty="0">
                <a:solidFill>
                  <a:srgbClr val="9F1FEF"/>
                </a:solidFill>
                <a:latin typeface="Courier New"/>
                <a:cs typeface="Courier New"/>
              </a:rPr>
              <a:t>'mm'</a:t>
            </a:r>
            <a:r>
              <a:rPr sz="1300" spc="-1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407670">
              <a:lnSpc>
                <a:spcPct val="100000"/>
              </a:lnSpc>
              <a:spcBef>
                <a:spcPts val="155"/>
              </a:spcBef>
            </a:pPr>
            <a:r>
              <a:rPr sz="1300" spc="-5" dirty="0">
                <a:latin typeface="Courier New"/>
                <a:cs typeface="Courier New"/>
              </a:rPr>
              <a:t>y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=</a:t>
            </a:r>
            <a:r>
              <a:rPr sz="1300" spc="-3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x/10;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  <a:tabLst>
                <a:tab pos="603885" algn="l"/>
                <a:tab pos="1981835" algn="l"/>
                <a:tab pos="2376170" algn="l"/>
              </a:tabLst>
            </a:pPr>
            <a:r>
              <a:rPr sz="1300" spc="-10" dirty="0">
                <a:latin typeface="Courier New"/>
                <a:cs typeface="Courier New"/>
              </a:rPr>
              <a:t>d</a:t>
            </a:r>
            <a:r>
              <a:rPr sz="1300" spc="-5" dirty="0">
                <a:latin typeface="Courier New"/>
                <a:cs typeface="Courier New"/>
              </a:rPr>
              <a:t>i</a:t>
            </a:r>
            <a:r>
              <a:rPr sz="1300" spc="-15" dirty="0">
                <a:latin typeface="Courier New"/>
                <a:cs typeface="Courier New"/>
              </a:rPr>
              <a:t>s</a:t>
            </a:r>
            <a:r>
              <a:rPr sz="1300" spc="-5" dirty="0">
                <a:latin typeface="Courier New"/>
                <a:cs typeface="Courier New"/>
              </a:rPr>
              <a:t>p</a:t>
            </a:r>
            <a:r>
              <a:rPr sz="1300" dirty="0">
                <a:latin typeface="Courier New"/>
                <a:cs typeface="Courier New"/>
              </a:rPr>
              <a:t>	</a:t>
            </a:r>
            <a:r>
              <a:rPr sz="1300" spc="-10" dirty="0">
                <a:latin typeface="Courier New"/>
                <a:cs typeface="Courier New"/>
              </a:rPr>
              <a:t>(</a:t>
            </a:r>
            <a:r>
              <a:rPr sz="1300" spc="-15" dirty="0">
                <a:latin typeface="Courier New"/>
                <a:cs typeface="Courier New"/>
              </a:rPr>
              <a:t>[</a:t>
            </a:r>
            <a:r>
              <a:rPr sz="1300" spc="-10" dirty="0">
                <a:latin typeface="Courier New"/>
                <a:cs typeface="Courier New"/>
              </a:rPr>
              <a:t>n</a:t>
            </a:r>
            <a:r>
              <a:rPr sz="1300" spc="-15" dirty="0">
                <a:latin typeface="Courier New"/>
                <a:cs typeface="Courier New"/>
              </a:rPr>
              <a:t>u</a:t>
            </a:r>
            <a:r>
              <a:rPr sz="1300" spc="-10" dirty="0">
                <a:latin typeface="Courier New"/>
                <a:cs typeface="Courier New"/>
              </a:rPr>
              <a:t>m</a:t>
            </a:r>
            <a:r>
              <a:rPr sz="1300" spc="-5" dirty="0">
                <a:latin typeface="Courier New"/>
                <a:cs typeface="Courier New"/>
              </a:rPr>
              <a:t>2</a:t>
            </a:r>
            <a:r>
              <a:rPr sz="1300" spc="-15" dirty="0">
                <a:latin typeface="Courier New"/>
                <a:cs typeface="Courier New"/>
              </a:rPr>
              <a:t>s</a:t>
            </a:r>
            <a:r>
              <a:rPr sz="1300" spc="-10" dirty="0">
                <a:latin typeface="Courier New"/>
                <a:cs typeface="Courier New"/>
              </a:rPr>
              <a:t>t</a:t>
            </a:r>
            <a:r>
              <a:rPr sz="1300" spc="-15" dirty="0">
                <a:latin typeface="Courier New"/>
                <a:cs typeface="Courier New"/>
              </a:rPr>
              <a:t>r</a:t>
            </a:r>
            <a:r>
              <a:rPr sz="1300" spc="-10" dirty="0">
                <a:latin typeface="Courier New"/>
                <a:cs typeface="Courier New"/>
              </a:rPr>
              <a:t>(</a:t>
            </a:r>
            <a:r>
              <a:rPr sz="1300" spc="-5" dirty="0">
                <a:latin typeface="Courier New"/>
                <a:cs typeface="Courier New"/>
              </a:rPr>
              <a:t>x)</a:t>
            </a:r>
            <a:r>
              <a:rPr sz="1300" dirty="0">
                <a:latin typeface="Courier New"/>
                <a:cs typeface="Courier New"/>
              </a:rPr>
              <a:t>	</a:t>
            </a:r>
            <a:r>
              <a:rPr sz="1300" spc="-5" dirty="0">
                <a:solidFill>
                  <a:srgbClr val="9F1FEF"/>
                </a:solidFill>
                <a:latin typeface="Courier New"/>
                <a:cs typeface="Courier New"/>
              </a:rPr>
              <a:t>'</a:t>
            </a:r>
            <a:r>
              <a:rPr sz="1300" dirty="0">
                <a:solidFill>
                  <a:srgbClr val="9F1FEF"/>
                </a:solidFill>
                <a:latin typeface="Courier New"/>
                <a:cs typeface="Courier New"/>
              </a:rPr>
              <a:t>	</a:t>
            </a:r>
            <a:r>
              <a:rPr sz="1300" spc="-15" dirty="0">
                <a:solidFill>
                  <a:srgbClr val="9F1FEF"/>
                </a:solidFill>
                <a:latin typeface="Courier New"/>
                <a:cs typeface="Courier New"/>
              </a:rPr>
              <a:t>i</a:t>
            </a:r>
            <a:r>
              <a:rPr sz="1300" spc="-5" dirty="0">
                <a:solidFill>
                  <a:srgbClr val="9F1FEF"/>
                </a:solidFill>
                <a:latin typeface="Courier New"/>
                <a:cs typeface="Courier New"/>
              </a:rPr>
              <a:t>n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1054" y="4278884"/>
            <a:ext cx="43586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9F1FEF"/>
                </a:solidFill>
                <a:latin typeface="Courier New"/>
                <a:cs typeface="Courier New"/>
              </a:rPr>
              <a:t>'</a:t>
            </a:r>
            <a:r>
              <a:rPr sz="1300" spc="-1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units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9F1FEF"/>
                </a:solidFill>
                <a:latin typeface="Courier New"/>
                <a:cs typeface="Courier New"/>
              </a:rPr>
              <a:t>'</a:t>
            </a:r>
            <a:r>
              <a:rPr sz="1300" spc="-1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9F1FEF"/>
                </a:solidFill>
                <a:latin typeface="Courier New"/>
                <a:cs typeface="Courier New"/>
              </a:rPr>
              <a:t>converted</a:t>
            </a:r>
            <a:r>
              <a:rPr sz="1300" spc="-2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9F1FEF"/>
                </a:solidFill>
                <a:latin typeface="Courier New"/>
                <a:cs typeface="Courier New"/>
              </a:rPr>
              <a:t>to</a:t>
            </a:r>
            <a:r>
              <a:rPr sz="1300" spc="-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9F1FEF"/>
                </a:solidFill>
                <a:latin typeface="Courier New"/>
                <a:cs typeface="Courier New"/>
              </a:rPr>
              <a:t>cm</a:t>
            </a:r>
            <a:r>
              <a:rPr sz="1300" spc="-1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9F1FEF"/>
                </a:solidFill>
                <a:latin typeface="Courier New"/>
                <a:cs typeface="Courier New"/>
              </a:rPr>
              <a:t>is</a:t>
            </a:r>
            <a:r>
              <a:rPr sz="1300" spc="-1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9F1FEF"/>
                </a:solidFill>
                <a:latin typeface="Courier New"/>
                <a:cs typeface="Courier New"/>
              </a:rPr>
              <a:t>:'</a:t>
            </a:r>
            <a:r>
              <a:rPr sz="1300" spc="-1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num2str(y)])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8210" y="4932679"/>
            <a:ext cx="25857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ourier New"/>
                <a:cs typeface="Courier New"/>
              </a:rPr>
              <a:t>([</a:t>
            </a:r>
            <a:r>
              <a:rPr sz="1300" spc="-10" dirty="0">
                <a:solidFill>
                  <a:srgbClr val="9F1FEF"/>
                </a:solidFill>
                <a:latin typeface="Courier New"/>
                <a:cs typeface="Courier New"/>
              </a:rPr>
              <a:t>'unknown</a:t>
            </a:r>
            <a:r>
              <a:rPr sz="1300" spc="-30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9F1FEF"/>
                </a:solidFill>
                <a:latin typeface="Courier New"/>
                <a:cs typeface="Courier New"/>
              </a:rPr>
              <a:t>units:'</a:t>
            </a:r>
            <a:r>
              <a:rPr sz="1300" spc="-25" dirty="0">
                <a:solidFill>
                  <a:srgbClr val="9F1FE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units])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5332" y="4694326"/>
            <a:ext cx="1207770" cy="89789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otherwise</a:t>
            </a:r>
            <a:endParaRPr sz="1300">
              <a:latin typeface="Courier New"/>
              <a:cs typeface="Courier New"/>
            </a:endParaRPr>
          </a:p>
          <a:p>
            <a:pPr marL="407670">
              <a:lnSpc>
                <a:spcPct val="100000"/>
              </a:lnSpc>
              <a:spcBef>
                <a:spcPts val="155"/>
              </a:spcBef>
            </a:pPr>
            <a:r>
              <a:rPr sz="1300" spc="-10" dirty="0">
                <a:latin typeface="Courier New"/>
                <a:cs typeface="Courier New"/>
              </a:rPr>
              <a:t>disp</a:t>
            </a:r>
            <a:endParaRPr sz="1300">
              <a:latin typeface="Courier New"/>
              <a:cs typeface="Courier New"/>
            </a:endParaRPr>
          </a:p>
          <a:p>
            <a:pPr marL="407670">
              <a:lnSpc>
                <a:spcPct val="100000"/>
              </a:lnSpc>
              <a:spcBef>
                <a:spcPts val="155"/>
              </a:spcBef>
            </a:pPr>
            <a:r>
              <a:rPr sz="1300" spc="-5" dirty="0">
                <a:latin typeface="Courier New"/>
                <a:cs typeface="Courier New"/>
              </a:rPr>
              <a:t>y</a:t>
            </a:r>
            <a:r>
              <a:rPr sz="1300" spc="-6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=</a:t>
            </a:r>
            <a:r>
              <a:rPr sz="1300" spc="-50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ourier New"/>
                <a:cs typeface="Courier New"/>
              </a:rPr>
              <a:t>nan;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300" spc="-5" dirty="0">
                <a:solidFill>
                  <a:srgbClr val="0000FF"/>
                </a:solidFill>
                <a:latin typeface="Courier New"/>
                <a:cs typeface="Courier New"/>
              </a:rPr>
              <a:t>end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5332" y="5803188"/>
            <a:ext cx="6223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0849B"/>
                </a:solidFill>
                <a:latin typeface="Calibri"/>
                <a:cs typeface="Calibri"/>
              </a:rPr>
              <a:t>** </a:t>
            </a:r>
            <a:r>
              <a:rPr sz="2000" b="1" spc="-35" dirty="0">
                <a:solidFill>
                  <a:srgbClr val="30849B"/>
                </a:solidFill>
                <a:latin typeface="Calibri"/>
                <a:cs typeface="Calibri"/>
              </a:rPr>
              <a:t>Try</a:t>
            </a:r>
            <a:r>
              <a:rPr sz="2000" b="1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30849B"/>
                </a:solidFill>
                <a:latin typeface="Calibri"/>
                <a:cs typeface="Calibri"/>
              </a:rPr>
              <a:t>to</a:t>
            </a:r>
            <a:r>
              <a:rPr sz="2000" b="1" spc="-20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0849B"/>
                </a:solidFill>
                <a:latin typeface="Calibri"/>
                <a:cs typeface="Calibri"/>
              </a:rPr>
              <a:t>include</a:t>
            </a:r>
            <a:r>
              <a:rPr sz="2000" b="1" spc="-25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0849B"/>
                </a:solidFill>
                <a:latin typeface="Calibri"/>
                <a:cs typeface="Calibri"/>
              </a:rPr>
              <a:t>the </a:t>
            </a:r>
            <a:r>
              <a:rPr sz="2000" b="1" spc="-10" dirty="0">
                <a:solidFill>
                  <a:srgbClr val="30849B"/>
                </a:solidFill>
                <a:latin typeface="Calibri"/>
                <a:cs typeface="Calibri"/>
              </a:rPr>
              <a:t>'feet' </a:t>
            </a:r>
            <a:r>
              <a:rPr sz="2000" b="1" dirty="0">
                <a:solidFill>
                  <a:srgbClr val="30849B"/>
                </a:solidFill>
                <a:latin typeface="Calibri"/>
                <a:cs typeface="Calibri"/>
              </a:rPr>
              <a:t>option</a:t>
            </a:r>
            <a:r>
              <a:rPr sz="2000" b="1" spc="-35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0849B"/>
                </a:solidFill>
                <a:latin typeface="Calibri"/>
                <a:cs typeface="Calibri"/>
              </a:rPr>
              <a:t>in</a:t>
            </a:r>
            <a:r>
              <a:rPr sz="2000" b="1" spc="-20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0849B"/>
                </a:solidFill>
                <a:latin typeface="Calibri"/>
                <a:cs typeface="Calibri"/>
              </a:rPr>
              <a:t>the </a:t>
            </a:r>
            <a:r>
              <a:rPr sz="2000" b="1" spc="-5" dirty="0">
                <a:solidFill>
                  <a:srgbClr val="30849B"/>
                </a:solidFill>
                <a:latin typeface="Calibri"/>
                <a:cs typeface="Calibri"/>
              </a:rPr>
              <a:t>above </a:t>
            </a:r>
            <a:r>
              <a:rPr sz="2000" b="1" spc="-10" dirty="0">
                <a:solidFill>
                  <a:srgbClr val="30849B"/>
                </a:solidFill>
                <a:latin typeface="Calibri"/>
                <a:cs typeface="Calibri"/>
              </a:rPr>
              <a:t>program.</a:t>
            </a:r>
            <a:r>
              <a:rPr sz="2000" b="1" spc="-15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0849B"/>
                </a:solidFill>
                <a:latin typeface="Calibri"/>
                <a:cs typeface="Calibri"/>
              </a:rPr>
              <a:t>**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902" y="97028"/>
            <a:ext cx="228409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latin typeface="Courier New"/>
                <a:cs typeface="Courier New"/>
              </a:rPr>
              <a:t>For</a:t>
            </a:r>
            <a:r>
              <a:rPr sz="3300" spc="-100" dirty="0">
                <a:latin typeface="Courier New"/>
                <a:cs typeface="Courier New"/>
              </a:rPr>
              <a:t> </a:t>
            </a:r>
            <a:r>
              <a:rPr sz="3300" spc="-10" dirty="0">
                <a:latin typeface="Courier New"/>
                <a:cs typeface="Courier New"/>
              </a:rPr>
              <a:t>Loop: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902" y="758139"/>
            <a:ext cx="487108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1855" algn="l"/>
                <a:tab pos="2091689" algn="l"/>
                <a:tab pos="3004185" algn="l"/>
                <a:tab pos="4397375" algn="l"/>
              </a:tabLst>
            </a:pPr>
            <a:r>
              <a:rPr sz="2600" dirty="0">
                <a:latin typeface="Arial"/>
                <a:cs typeface="Arial"/>
              </a:rPr>
              <a:t>The	</a:t>
            </a:r>
            <a:r>
              <a:rPr sz="2600" spc="-5" dirty="0">
                <a:latin typeface="Arial"/>
                <a:cs typeface="Arial"/>
              </a:rPr>
              <a:t>"</a:t>
            </a:r>
            <a:r>
              <a:rPr sz="2600" spc="-10" dirty="0">
                <a:latin typeface="Arial"/>
                <a:cs typeface="Arial"/>
              </a:rPr>
              <a:t>FO</a:t>
            </a:r>
            <a:r>
              <a:rPr sz="2600" dirty="0">
                <a:latin typeface="Arial"/>
                <a:cs typeface="Arial"/>
              </a:rPr>
              <a:t>R"	loop	re</a:t>
            </a:r>
            <a:r>
              <a:rPr sz="2600" spc="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ts	the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902" y="1590801"/>
            <a:ext cx="53530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5" dirty="0">
                <a:latin typeface="Arial"/>
                <a:cs typeface="Arial"/>
              </a:rPr>
              <a:t>The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general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form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"FOR"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loop is: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902" y="2804287"/>
            <a:ext cx="5781040" cy="36817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933634"/>
                </a:solidFill>
                <a:latin typeface="Arial"/>
                <a:cs typeface="Arial"/>
              </a:rPr>
              <a:t>statement,</a:t>
            </a:r>
            <a:r>
              <a:rPr sz="2600" spc="-25" dirty="0">
                <a:solidFill>
                  <a:srgbClr val="933634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933634"/>
                </a:solidFill>
                <a:latin typeface="Arial"/>
                <a:cs typeface="Arial"/>
              </a:rPr>
              <a:t>...,</a:t>
            </a:r>
            <a:endParaRPr sz="2600">
              <a:latin typeface="Arial"/>
              <a:cs typeface="Arial"/>
            </a:endParaRPr>
          </a:p>
          <a:p>
            <a:pPr marL="842010">
              <a:lnSpc>
                <a:spcPct val="100000"/>
              </a:lnSpc>
              <a:spcBef>
                <a:spcPts val="2145"/>
              </a:spcBef>
            </a:pPr>
            <a:r>
              <a:rPr sz="2600" dirty="0">
                <a:solidFill>
                  <a:srgbClr val="76923B"/>
                </a:solidFill>
                <a:latin typeface="Arial"/>
                <a:cs typeface="Arial"/>
              </a:rPr>
              <a:t>END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</a:pP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6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loop is</a:t>
            </a:r>
            <a:r>
              <a:rPr sz="26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executed</a:t>
            </a:r>
            <a:r>
              <a:rPr sz="26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6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4</a:t>
            </a:r>
            <a:r>
              <a:rPr sz="26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steps:</a:t>
            </a:r>
            <a:endParaRPr sz="2600">
              <a:latin typeface="Arial"/>
              <a:cs typeface="Arial"/>
            </a:endParaRPr>
          </a:p>
          <a:p>
            <a:pPr marL="73660" marR="5080">
              <a:lnSpc>
                <a:spcPct val="105000"/>
              </a:lnSpc>
              <a:spcBef>
                <a:spcPts val="2005"/>
              </a:spcBef>
            </a:pPr>
            <a:r>
              <a:rPr sz="2600" b="1" dirty="0">
                <a:solidFill>
                  <a:srgbClr val="404040"/>
                </a:solidFill>
                <a:latin typeface="Arial"/>
                <a:cs typeface="Arial"/>
              </a:rPr>
              <a:t>Step 1: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The "for" </a:t>
            </a:r>
            <a:r>
              <a:rPr sz="2600" spc="-5" dirty="0">
                <a:solidFill>
                  <a:srgbClr val="404040"/>
                </a:solidFill>
                <a:latin typeface="Arial"/>
                <a:cs typeface="Arial"/>
              </a:rPr>
              <a:t>loop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evaluates the </a:t>
            </a:r>
            <a:r>
              <a:rPr sz="26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"/>
                <a:cs typeface="Arial"/>
              </a:rPr>
              <a:t>entire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expression at the time when </a:t>
            </a:r>
            <a:r>
              <a:rPr sz="2600" spc="-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 flow of control </a:t>
            </a:r>
            <a:r>
              <a:rPr sz="2600" spc="-10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transferred to the "for" </a:t>
            </a:r>
            <a:r>
              <a:rPr sz="2600" spc="-7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loop.</a:t>
            </a:r>
            <a:r>
              <a:rPr sz="26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404040"/>
                </a:solidFill>
                <a:latin typeface="Arial"/>
                <a:cs typeface="Arial"/>
              </a:rPr>
              <a:t>Step</a:t>
            </a:r>
            <a:r>
              <a:rPr sz="2600" b="1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404040"/>
                </a:solidFill>
                <a:latin typeface="Arial"/>
                <a:cs typeface="Arial"/>
              </a:rPr>
              <a:t>2:</a:t>
            </a:r>
            <a:r>
              <a:rPr sz="26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6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r>
              <a:rPr sz="26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named</a:t>
            </a:r>
            <a:r>
              <a:rPr sz="26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next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46038" y="103124"/>
            <a:ext cx="538861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to FOR</a:t>
            </a:r>
            <a:r>
              <a:rPr sz="26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keyword</a:t>
            </a:r>
            <a:r>
              <a:rPr sz="26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will be</a:t>
            </a:r>
            <a:r>
              <a:rPr sz="26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assigned</a:t>
            </a:r>
            <a:r>
              <a:rPr sz="26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66944" y="518871"/>
            <a:ext cx="57626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900" baseline="-40598" dirty="0">
                <a:latin typeface="Arial"/>
                <a:cs typeface="Arial"/>
              </a:rPr>
              <a:t>giv</a:t>
            </a:r>
            <a:r>
              <a:rPr sz="3900" spc="7" baseline="-40598" dirty="0">
                <a:latin typeface="Arial"/>
                <a:cs typeface="Arial"/>
              </a:rPr>
              <a:t>e</a:t>
            </a:r>
            <a:r>
              <a:rPr sz="3900" baseline="-40598" dirty="0">
                <a:latin typeface="Arial"/>
                <a:cs typeface="Arial"/>
              </a:rPr>
              <a:t>n</a:t>
            </a:r>
            <a:r>
              <a:rPr sz="3900" spc="-352" baseline="-40598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fi</a:t>
            </a:r>
            <a:r>
              <a:rPr sz="2600" spc="-1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st v</a:t>
            </a:r>
            <a:r>
              <a:rPr sz="2600" spc="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lue of the</a:t>
            </a:r>
            <a:r>
              <a:rPr sz="26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600" spc="5" dirty="0">
                <a:solidFill>
                  <a:srgbClr val="404040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pre</a:t>
            </a:r>
            <a:r>
              <a:rPr sz="2600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si</a:t>
            </a:r>
            <a:r>
              <a:rPr sz="2600" spc="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6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if the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502" y="935482"/>
            <a:ext cx="116649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804670" algn="l"/>
                <a:tab pos="2136775" algn="l"/>
                <a:tab pos="3388360" algn="l"/>
                <a:tab pos="4655820" algn="l"/>
                <a:tab pos="5080000" algn="l"/>
              </a:tabLst>
            </a:pPr>
            <a:r>
              <a:rPr sz="3900" baseline="-40598" dirty="0">
                <a:latin typeface="Arial"/>
                <a:cs typeface="Arial"/>
              </a:rPr>
              <a:t>state</a:t>
            </a:r>
            <a:r>
              <a:rPr sz="3900" spc="7" baseline="-40598" dirty="0">
                <a:latin typeface="Arial"/>
                <a:cs typeface="Arial"/>
              </a:rPr>
              <a:t>m</a:t>
            </a:r>
            <a:r>
              <a:rPr sz="3900" baseline="-40598" dirty="0">
                <a:latin typeface="Arial"/>
                <a:cs typeface="Arial"/>
              </a:rPr>
              <a:t>e</a:t>
            </a:r>
            <a:r>
              <a:rPr sz="3900" spc="7" baseline="-40598" dirty="0">
                <a:latin typeface="Arial"/>
                <a:cs typeface="Arial"/>
              </a:rPr>
              <a:t>n</a:t>
            </a:r>
            <a:r>
              <a:rPr sz="3900" spc="-30" baseline="-40598" dirty="0">
                <a:latin typeface="Arial"/>
                <a:cs typeface="Arial"/>
              </a:rPr>
              <a:t>t</a:t>
            </a:r>
            <a:r>
              <a:rPr sz="3900" baseline="-40598" dirty="0">
                <a:latin typeface="Arial"/>
                <a:cs typeface="Arial"/>
              </a:rPr>
              <a:t>s	a	s</a:t>
            </a:r>
            <a:r>
              <a:rPr sz="3900" spc="7" baseline="-40598" dirty="0">
                <a:latin typeface="Arial"/>
                <a:cs typeface="Arial"/>
              </a:rPr>
              <a:t>p</a:t>
            </a:r>
            <a:r>
              <a:rPr sz="3900" spc="-15" baseline="-40598" dirty="0">
                <a:latin typeface="Arial"/>
                <a:cs typeface="Arial"/>
              </a:rPr>
              <a:t>e</a:t>
            </a:r>
            <a:r>
              <a:rPr sz="3900" baseline="-40598" dirty="0">
                <a:latin typeface="Arial"/>
                <a:cs typeface="Arial"/>
              </a:rPr>
              <a:t>cific	n</a:t>
            </a:r>
            <a:r>
              <a:rPr sz="3900" spc="7" baseline="-40598" dirty="0">
                <a:latin typeface="Arial"/>
                <a:cs typeface="Arial"/>
              </a:rPr>
              <a:t>u</a:t>
            </a:r>
            <a:r>
              <a:rPr sz="3900" spc="-22" baseline="-40598" dirty="0">
                <a:latin typeface="Arial"/>
                <a:cs typeface="Arial"/>
              </a:rPr>
              <a:t>m</a:t>
            </a:r>
            <a:r>
              <a:rPr sz="3900" baseline="-40598" dirty="0">
                <a:latin typeface="Arial"/>
                <a:cs typeface="Arial"/>
              </a:rPr>
              <a:t>b</a:t>
            </a:r>
            <a:r>
              <a:rPr sz="3900" spc="7" baseline="-40598" dirty="0">
                <a:latin typeface="Arial"/>
                <a:cs typeface="Arial"/>
              </a:rPr>
              <a:t>e</a:t>
            </a:r>
            <a:r>
              <a:rPr sz="3900" baseline="-40598" dirty="0">
                <a:latin typeface="Arial"/>
                <a:cs typeface="Arial"/>
              </a:rPr>
              <a:t>r	of	time</a:t>
            </a:r>
            <a:r>
              <a:rPr sz="3900" spc="7" baseline="-40598" dirty="0">
                <a:latin typeface="Arial"/>
                <a:cs typeface="Arial"/>
              </a:rPr>
              <a:t>s</a:t>
            </a:r>
            <a:r>
              <a:rPr sz="3900" baseline="-40598" dirty="0">
                <a:latin typeface="Arial"/>
                <a:cs typeface="Arial"/>
              </a:rPr>
              <a:t>.</a:t>
            </a:r>
            <a:r>
              <a:rPr sz="3900" spc="-352" baseline="-40598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600" spc="5" dirty="0">
                <a:solidFill>
                  <a:srgbClr val="404040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pre</a:t>
            </a:r>
            <a:r>
              <a:rPr sz="2600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si</a:t>
            </a:r>
            <a:r>
              <a:rPr sz="2600" spc="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6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is a s</a:t>
            </a:r>
            <a:r>
              <a:rPr sz="2600" spc="1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ala</a:t>
            </a:r>
            <a:r>
              <a:rPr sz="2600" spc="-1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26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6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row</a:t>
            </a:r>
            <a:r>
              <a:rPr sz="26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sz="2600" spc="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cto</a:t>
            </a:r>
            <a:r>
              <a:rPr sz="2600" spc="-1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26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or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46038" y="1351533"/>
            <a:ext cx="52400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6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column</a:t>
            </a:r>
            <a:r>
              <a:rPr sz="26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Arial"/>
                <a:cs typeface="Arial"/>
              </a:rPr>
              <a:t>vector.</a:t>
            </a:r>
            <a:r>
              <a:rPr sz="26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404040"/>
                </a:solidFill>
                <a:latin typeface="Arial"/>
                <a:cs typeface="Arial"/>
              </a:rPr>
              <a:t>Step</a:t>
            </a:r>
            <a:r>
              <a:rPr sz="2600" b="1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404040"/>
                </a:solidFill>
                <a:latin typeface="Arial"/>
                <a:cs typeface="Arial"/>
              </a:rPr>
              <a:t>3:</a:t>
            </a:r>
            <a:r>
              <a:rPr sz="26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6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whole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46038" y="1767586"/>
            <a:ext cx="57950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block</a:t>
            </a:r>
            <a:r>
              <a:rPr sz="26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of command</a:t>
            </a:r>
            <a:r>
              <a:rPr sz="26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sz="26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be executed</a:t>
            </a:r>
            <a:r>
              <a:rPr sz="26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2863" y="2184019"/>
            <a:ext cx="110782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900" baseline="8547" dirty="0">
                <a:solidFill>
                  <a:srgbClr val="76923B"/>
                </a:solidFill>
                <a:latin typeface="Arial"/>
                <a:cs typeface="Arial"/>
              </a:rPr>
              <a:t>for variable</a:t>
            </a:r>
            <a:r>
              <a:rPr sz="3900" spc="-7" baseline="8547" dirty="0">
                <a:solidFill>
                  <a:srgbClr val="76923B"/>
                </a:solidFill>
                <a:latin typeface="Arial"/>
                <a:cs typeface="Arial"/>
              </a:rPr>
              <a:t> </a:t>
            </a:r>
            <a:r>
              <a:rPr sz="3900" baseline="8547" dirty="0">
                <a:solidFill>
                  <a:srgbClr val="76923B"/>
                </a:solidFill>
                <a:latin typeface="Arial"/>
                <a:cs typeface="Arial"/>
              </a:rPr>
              <a:t>= expression</a:t>
            </a:r>
            <a:r>
              <a:rPr sz="3900" spc="-44" baseline="8547" dirty="0">
                <a:solidFill>
                  <a:srgbClr val="76923B"/>
                </a:solidFill>
                <a:latin typeface="Arial"/>
                <a:cs typeface="Arial"/>
              </a:rPr>
              <a:t> </a:t>
            </a:r>
            <a:r>
              <a:rPr sz="3900" baseline="8547" dirty="0">
                <a:solidFill>
                  <a:srgbClr val="76923B"/>
                </a:solidFill>
                <a:latin typeface="Arial"/>
                <a:cs typeface="Arial"/>
              </a:rPr>
              <a:t>or</a:t>
            </a:r>
            <a:r>
              <a:rPr sz="3900" spc="7" baseline="8547" dirty="0">
                <a:solidFill>
                  <a:srgbClr val="76923B"/>
                </a:solidFill>
                <a:latin typeface="Arial"/>
                <a:cs typeface="Arial"/>
              </a:rPr>
              <a:t> </a:t>
            </a:r>
            <a:r>
              <a:rPr sz="3900" baseline="8547" dirty="0">
                <a:solidFill>
                  <a:srgbClr val="76923B"/>
                </a:solidFill>
                <a:latin typeface="Arial"/>
                <a:cs typeface="Arial"/>
              </a:rPr>
              <a:t>values</a:t>
            </a:r>
            <a:r>
              <a:rPr sz="3900" spc="270" baseline="8547" dirty="0">
                <a:solidFill>
                  <a:srgbClr val="76923B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exists</a:t>
            </a:r>
            <a:r>
              <a:rPr sz="26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within</a:t>
            </a:r>
            <a:r>
              <a:rPr sz="26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6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loop.</a:t>
            </a:r>
            <a:r>
              <a:rPr sz="26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404040"/>
                </a:solidFill>
                <a:latin typeface="Arial"/>
                <a:cs typeface="Arial"/>
              </a:rPr>
              <a:t>Step</a:t>
            </a:r>
            <a:r>
              <a:rPr sz="2600" b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404040"/>
                </a:solidFill>
                <a:latin typeface="Arial"/>
                <a:cs typeface="Arial"/>
              </a:rPr>
              <a:t>4: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When</a:t>
            </a:r>
            <a:r>
              <a:rPr sz="26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686435">
              <a:lnSpc>
                <a:spcPts val="3279"/>
              </a:lnSpc>
              <a:spcBef>
                <a:spcPts val="80"/>
              </a:spcBef>
            </a:pPr>
            <a:r>
              <a:rPr dirty="0"/>
              <a:t>"end" statement </a:t>
            </a:r>
            <a:r>
              <a:rPr spc="-5" dirty="0"/>
              <a:t>of </a:t>
            </a:r>
            <a:r>
              <a:rPr dirty="0"/>
              <a:t>the “FOR" </a:t>
            </a:r>
            <a:r>
              <a:rPr spc="-5" dirty="0"/>
              <a:t>is </a:t>
            </a:r>
            <a:r>
              <a:rPr dirty="0"/>
              <a:t> reached normally or by way of a </a:t>
            </a:r>
            <a:r>
              <a:rPr spc="5" dirty="0"/>
              <a:t> </a:t>
            </a:r>
            <a:r>
              <a:rPr dirty="0"/>
              <a:t>"continue"</a:t>
            </a:r>
            <a:r>
              <a:rPr spc="-25" dirty="0"/>
              <a:t> </a:t>
            </a:r>
            <a:r>
              <a:rPr dirty="0"/>
              <a:t>statement,</a:t>
            </a:r>
            <a:r>
              <a:rPr spc="-20" dirty="0"/>
              <a:t> </a:t>
            </a:r>
            <a:r>
              <a:rPr dirty="0"/>
              <a:t>then</a:t>
            </a:r>
            <a:r>
              <a:rPr spc="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loop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variable</a:t>
            </a:r>
            <a:r>
              <a:rPr spc="-15" dirty="0"/>
              <a:t> </a:t>
            </a:r>
            <a:r>
              <a:rPr dirty="0"/>
              <a:t>will</a:t>
            </a:r>
            <a:r>
              <a:rPr spc="-20" dirty="0"/>
              <a:t> </a:t>
            </a:r>
            <a:r>
              <a:rPr dirty="0"/>
              <a:t>be assigned</a:t>
            </a:r>
            <a:r>
              <a:rPr spc="-2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dirty="0"/>
              <a:t>next value</a:t>
            </a:r>
          </a:p>
          <a:p>
            <a:pPr marL="12700" marR="5080">
              <a:lnSpc>
                <a:spcPct val="105000"/>
              </a:lnSpc>
            </a:pPr>
            <a:r>
              <a:rPr dirty="0"/>
              <a:t>of the pre-determined expression. The </a:t>
            </a:r>
            <a:r>
              <a:rPr spc="5" dirty="0"/>
              <a:t> </a:t>
            </a:r>
            <a:r>
              <a:rPr dirty="0"/>
              <a:t>statements</a:t>
            </a:r>
            <a:r>
              <a:rPr spc="-20" dirty="0"/>
              <a:t> </a:t>
            </a:r>
            <a:r>
              <a:rPr dirty="0"/>
              <a:t>is the</a:t>
            </a:r>
            <a:r>
              <a:rPr spc="-5" dirty="0"/>
              <a:t> </a:t>
            </a:r>
            <a:r>
              <a:rPr dirty="0"/>
              <a:t>block</a:t>
            </a:r>
            <a:r>
              <a:rPr spc="-10" dirty="0"/>
              <a:t> </a:t>
            </a:r>
            <a:r>
              <a:rPr dirty="0"/>
              <a:t>will</a:t>
            </a:r>
            <a:r>
              <a:rPr spc="-25" dirty="0"/>
              <a:t> </a:t>
            </a:r>
            <a:r>
              <a:rPr dirty="0"/>
              <a:t>be</a:t>
            </a:r>
            <a:r>
              <a:rPr spc="5" dirty="0"/>
              <a:t> </a:t>
            </a:r>
            <a:r>
              <a:rPr dirty="0"/>
              <a:t>executed </a:t>
            </a:r>
            <a:r>
              <a:rPr spc="-710" dirty="0"/>
              <a:t> </a:t>
            </a:r>
            <a:r>
              <a:rPr dirty="0"/>
              <a:t>again</a:t>
            </a:r>
            <a:r>
              <a:rPr spc="-5" dirty="0"/>
              <a:t> </a:t>
            </a:r>
            <a:r>
              <a:rPr dirty="0"/>
              <a:t>for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new</a:t>
            </a:r>
            <a:r>
              <a:rPr spc="-20" dirty="0"/>
              <a:t> </a:t>
            </a:r>
            <a:r>
              <a:rPr dirty="0"/>
              <a:t>value.</a:t>
            </a:r>
          </a:p>
          <a:p>
            <a:pPr marL="12700">
              <a:lnSpc>
                <a:spcPct val="100000"/>
              </a:lnSpc>
              <a:spcBef>
                <a:spcPts val="2145"/>
              </a:spcBef>
            </a:pPr>
            <a:r>
              <a:rPr dirty="0">
                <a:solidFill>
                  <a:srgbClr val="000000"/>
                </a:solidFill>
              </a:rPr>
              <a:t>Some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examples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are provided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next:</a:t>
            </a:r>
          </a:p>
        </p:txBody>
      </p:sp>
      <p:sp>
        <p:nvSpPr>
          <p:cNvPr id="13" name="object 13"/>
          <p:cNvSpPr/>
          <p:nvPr/>
        </p:nvSpPr>
        <p:spPr>
          <a:xfrm>
            <a:off x="6096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3947</Words>
  <Application>Microsoft Office PowerPoint</Application>
  <PresentationFormat>Widescreen</PresentationFormat>
  <Paragraphs>346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Times New Roman</vt:lpstr>
      <vt:lpstr>Verdana</vt:lpstr>
      <vt:lpstr>Wingdings</vt:lpstr>
      <vt:lpstr>Office Theme</vt:lpstr>
      <vt:lpstr>Swinburne University of Technology  MATLAB Programming- Lab Week # 2  Course: MEE20007 Associate Professor Dr Ambarish Kulkarni 9/03/2023</vt:lpstr>
      <vt:lpstr>The power of MATLAB lies in its programming capability. There is a huge number of built-in and  unlimited user defined functions that can be used in a Matlab program to perform complex  engineering tasks and solve tedious computational problems. Before describing the</vt:lpstr>
      <vt:lpstr>PowerPoint Presentation</vt:lpstr>
      <vt:lpstr>Matlab Program Control</vt:lpstr>
      <vt:lpstr>PowerPoint Presentation</vt:lpstr>
      <vt:lpstr>PowerPoint Presentation</vt:lpstr>
      <vt:lpstr>Switch-case Statements:</vt:lpstr>
      <vt:lpstr>**Here is a set of Matlab code to illustrate the operation of switch-case programming sequence. Please type it as a Matlab script file (.m) with the name “Units”.</vt:lpstr>
      <vt:lpstr>For Loop:</vt:lpstr>
      <vt:lpstr>PowerPoint Presentation</vt:lpstr>
      <vt:lpstr>While Loop – condition-based looping</vt:lpstr>
      <vt:lpstr>Programs for Practice:</vt:lpstr>
      <vt:lpstr>PowerPoint Presentation</vt:lpstr>
      <vt:lpstr>PowerPoint Presentation</vt:lpstr>
      <vt:lpstr>As a suggestion, while running the program enter 20 as ship speed, 3 for the current velocity and wind speed as 0.5.</vt:lpstr>
      <vt:lpstr>Week 2 Exercises for CANVAS submission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Haider Riza</dc:creator>
  <cp:lastModifiedBy>Krutika S</cp:lastModifiedBy>
  <cp:revision>2</cp:revision>
  <dcterms:created xsi:type="dcterms:W3CDTF">2021-03-01T00:51:43Z</dcterms:created>
  <dcterms:modified xsi:type="dcterms:W3CDTF">2023-03-08T00:09:07Z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2020-03-09T00:00:00Z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2021-03-01T00:00:00Z</vt:filetime>
  </property>
</Properties>
</file>