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309" r:id="rId3"/>
    <p:sldId id="30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91" r:id="rId30"/>
    <p:sldId id="293" r:id="rId31"/>
    <p:sldId id="292" r:id="rId32"/>
    <p:sldId id="288" r:id="rId33"/>
    <p:sldId id="289" r:id="rId34"/>
    <p:sldId id="290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37413A4-E445-4DD2-B1CE-C34A0D193A48}" type="datetimeFigureOut">
              <a:rPr lang="en-US"/>
              <a:pPr>
                <a:defRPr/>
              </a:pPr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1858431-D9C5-4FBA-B251-51434A5FC2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510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BEB0436-6C5A-451D-B9A3-D834C71E62F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01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89BB547-74C2-4A8B-9616-104E06F4E1C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20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E793A80-58F1-48A1-8F23-A1B8B59083A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64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E6E55AD-8173-4C63-84E2-C12577D008C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41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A7C7DA4-CB7D-48F5-B2B7-A54641A7EED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1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84B17F7-2A07-4B62-B80B-8827D62548D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36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0821383-61B0-4E9C-87C8-0E1819EDA60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43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6B0F61A-4B2F-40BC-A75C-932BE76B01A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03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D8B1A8B-8C0E-43A0-9B7F-683100A32C4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98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2D53BA1-6D2F-497B-B319-815B5EBFBBA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795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787A3A7-E5A1-42CF-B77C-BBF3A399CCC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38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275FE48-3927-4B7F-8546-21379B968A6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804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7061893-B807-4884-9F1F-E3E440977B9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044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F10E50-719B-4CCA-B653-5E5FA54569D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18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B6B76D7-0517-4D77-AC47-009210427FA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399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271753D-3ACA-452C-A21F-91FBFDE3B76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793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C975C5E-6544-4483-99A5-48BC297E588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648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0DE7E15-8DA3-415B-908C-0ACD2009A76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829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E62079D-37DB-4251-957D-4F473808BAA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076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0DBA3A3-61B6-46B5-B7B9-6D2CC79320D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566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35C8BF7-8707-4087-94F7-8FED2FA32BD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275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35DC4F-64E9-415D-9AA6-D91DCEDAA3A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84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275FE48-3927-4B7F-8546-21379B968A6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483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09479A5-A4EB-4A9C-B053-FA4C837B02F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139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1036E15-915E-40F3-BA83-39F917252CB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724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1A4A144-B636-4E9F-9D58-7DAC8A4C64E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104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41785A-B5D4-4091-9AE1-481148AD1EE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91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32D08A0-F74D-478F-ACCC-E3D1D0601E0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740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7BAB83B-2CE9-40BE-A223-4EFEB517611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48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E82295E-851E-44CE-AD78-9E8E5A1EE0B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142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414507-3427-4774-A113-D8A623D817C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502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50F3C05-9A7B-49CA-A5C5-F4614CFD609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073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C66E437-6A59-4DBB-BB13-87C77997217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06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C98F80D-B478-458A-A1FC-44D820E4A47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611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EF76AB-34F8-49CD-BFE3-C5043FA8E06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21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42E7D9E-EB8C-41CB-B1F5-1C961E54BF3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361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AC8D214-1BAB-4E7F-B61E-B9981A2F791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51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7FBDEE-D23B-40FC-98E1-9D51B1988DC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97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45CB3A3-08E0-4864-BCE6-6E35B5DED10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044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49988E4-114A-48E4-906A-02BA10526BD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495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D936C99-91A9-4AD8-B5FB-6CAD754CA19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511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D80BB2F-61B5-490D-B28D-DC6A8D625E3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371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EC595F9-32B2-4BD4-B7D7-C53054DF8D0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2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5615ABA-DAE6-4CE6-9DEB-E4FB4106681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24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13CE7F1-7D65-498C-B936-30E79E3F499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00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BEFB3B-FA0B-41C0-8F52-D0A057CA34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06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1DEF56F-B59C-461D-8B6D-2F393DC4FEE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0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4A8E6D4-C177-445D-9A87-B08BE832B27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01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65F1063-AAFE-4662-83D6-91E9D1313246}" type="datetimeFigureOut">
              <a:rPr lang="en-US"/>
              <a:pPr>
                <a:defRPr/>
              </a:pPr>
              <a:t>2/22/2021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D34A0C8-2B9B-4CF1-A071-D5CE33C1E9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FFECF-97EE-4B0F-8F82-8139AB4EBC95}" type="datetimeFigureOut">
              <a:rPr lang="en-US"/>
              <a:pPr>
                <a:defRPr/>
              </a:pPr>
              <a:t>2/22/2021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7EBBC-67CD-4E58-94B8-DD35E56697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7D368-5D99-4F73-9175-2C50F54B8626}" type="datetimeFigureOut">
              <a:rPr lang="en-US"/>
              <a:pPr>
                <a:defRPr/>
              </a:pPr>
              <a:t>2/22/2021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EA575-7DB6-48A0-866F-7FDBCCD83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DA650-1CF9-486E-B91D-514C93A90A70}" type="datetimeFigureOut">
              <a:rPr lang="en-US"/>
              <a:pPr>
                <a:defRPr/>
              </a:pPr>
              <a:t>2/22/2021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D7948-54B5-4A41-8DE3-93DB200845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BBEF8E3-A7BB-4EEB-9E5F-9E6158C76BFC}" type="datetimeFigureOut">
              <a:rPr lang="en-US"/>
              <a:pPr>
                <a:defRPr/>
              </a:pPr>
              <a:t>2/22/2021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667E314-0AC2-4143-A92B-43DE381708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99361-4401-4086-AD55-7D99414F3278}" type="datetimeFigureOut">
              <a:rPr lang="en-US"/>
              <a:pPr>
                <a:defRPr/>
              </a:pPr>
              <a:t>2/22/2021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63D7F-295C-402C-97F5-64803EA47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F49B60A-1359-4981-991C-C5FF0F94D94D}" type="datetimeFigureOut">
              <a:rPr lang="en-US"/>
              <a:pPr>
                <a:defRPr/>
              </a:pPr>
              <a:t>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8663BD9-856A-420B-92BB-829A33FF3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61247-71A2-43C0-A293-B7210CB61DBC}" type="datetimeFigureOut">
              <a:rPr lang="en-US"/>
              <a:pPr>
                <a:defRPr/>
              </a:pPr>
              <a:t>2/22/2021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F6F6A-8D67-4920-A63C-A1F003523A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B8B6CF2-569F-4038-8D74-C80270CF85CC}" type="datetimeFigureOut">
              <a:rPr lang="en-US"/>
              <a:pPr>
                <a:defRPr/>
              </a:pPr>
              <a:t>2/22/2021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9B4FFF9-28FB-40EB-A6C4-6E56E8567A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4CF2EB4-6CD3-428C-8FC3-7825142609D5}" type="datetimeFigureOut">
              <a:rPr lang="en-US"/>
              <a:pPr>
                <a:defRPr/>
              </a:pPr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4AD3CD-D077-4395-9DE0-E1A5F1768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CD8190B-D353-4E65-B5D9-898130E22DD0}" type="datetimeFigureOut">
              <a:rPr lang="en-US"/>
              <a:pPr>
                <a:defRPr/>
              </a:pPr>
              <a:t>2/22/2021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BC26F72-19DB-4484-B068-555B0806D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462C1E4C-BC36-45C5-A648-460FA8DF7571}" type="datetimeFigureOut">
              <a:rPr lang="en-US"/>
              <a:pPr>
                <a:defRPr/>
              </a:pPr>
              <a:t>2/22/2021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</a:defRPr>
            </a:lvl1pPr>
            <a:extLst/>
          </a:lstStyle>
          <a:p>
            <a:pPr>
              <a:defRPr/>
            </a:pPr>
            <a:fld id="{48C85381-F7C8-4D21-8558-2EDE0F29F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8" r:id="rId2"/>
    <p:sldLayoutId id="2147483684" r:id="rId3"/>
    <p:sldLayoutId id="2147483679" r:id="rId4"/>
    <p:sldLayoutId id="2147483685" r:id="rId5"/>
    <p:sldLayoutId id="2147483680" r:id="rId6"/>
    <p:sldLayoutId id="2147483686" r:id="rId7"/>
    <p:sldLayoutId id="2147483687" r:id="rId8"/>
    <p:sldLayoutId id="2147483688" r:id="rId9"/>
    <p:sldLayoutId id="2147483681" r:id="rId10"/>
    <p:sldLayoutId id="214748368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fontAlgn="base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fontAlgn="base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fontAlgn="base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fontAlgn="base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31925" y="1676400"/>
            <a:ext cx="7407275" cy="14716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Simplification of Boolean Functions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Four-Variable Map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0" y="1905000"/>
          <a:ext cx="5486400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wx</a:t>
                      </a:r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yz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rot="10800000">
            <a:off x="2708275" y="2008188"/>
            <a:ext cx="685800" cy="623887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Simplification Using the Map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Principle 1.</a:t>
            </a:r>
            <a:r>
              <a:rPr lang="en-US" dirty="0" smtClean="0"/>
              <a:t> “The more, the merrier.” Hence, a quad is better than a pair.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Principle 2.</a:t>
            </a:r>
            <a:r>
              <a:rPr lang="en-US" dirty="0" smtClean="0"/>
              <a:t> Share group elements only when necessary to form another or bigger group.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Example 1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52600" y="2819400"/>
          <a:ext cx="37338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2557" name="TextBox 4"/>
          <p:cNvSpPr txBox="1">
            <a:spLocks noChangeArrowheads="1"/>
          </p:cNvSpPr>
          <p:nvPr/>
        </p:nvSpPr>
        <p:spPr bwMode="auto">
          <a:xfrm>
            <a:off x="1600200" y="1676400"/>
            <a:ext cx="69103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Gill Sans MT" pitchFamily="34" charset="0"/>
              </a:rPr>
              <a:t>The function F(x,y,z)=x’yz+x’yz’+xy’z’+xy’z</a:t>
            </a:r>
          </a:p>
          <a:p>
            <a:r>
              <a:rPr lang="en-US" sz="2800">
                <a:latin typeface="Gill Sans MT" pitchFamily="34" charset="0"/>
              </a:rPr>
              <a:t>is mapped as follows:</a:t>
            </a:r>
          </a:p>
        </p:txBody>
      </p:sp>
      <p:sp>
        <p:nvSpPr>
          <p:cNvPr id="22558" name="TextBox 5"/>
          <p:cNvSpPr txBox="1">
            <a:spLocks noChangeArrowheads="1"/>
          </p:cNvSpPr>
          <p:nvPr/>
        </p:nvSpPr>
        <p:spPr bwMode="auto">
          <a:xfrm>
            <a:off x="1693863" y="4114800"/>
            <a:ext cx="2725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Gill Sans MT" pitchFamily="34" charset="0"/>
              </a:rPr>
              <a:t>The groups are: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1752600" y="4830763"/>
          <a:ext cx="37338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Example 1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52600" y="2819400"/>
          <a:ext cx="37338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3587" name="TextBox 4"/>
          <p:cNvSpPr txBox="1">
            <a:spLocks noChangeArrowheads="1"/>
          </p:cNvSpPr>
          <p:nvPr/>
        </p:nvSpPr>
        <p:spPr bwMode="auto">
          <a:xfrm>
            <a:off x="1600200" y="1676400"/>
            <a:ext cx="7142163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Gill Sans MT" pitchFamily="34" charset="0"/>
              </a:rPr>
              <a:t>The first group is read as x’y because these</a:t>
            </a:r>
          </a:p>
          <a:p>
            <a:r>
              <a:rPr lang="en-US" sz="2800">
                <a:latin typeface="Gill Sans MT" pitchFamily="34" charset="0"/>
              </a:rPr>
              <a:t>are the variables unchanged:</a:t>
            </a:r>
          </a:p>
        </p:txBody>
      </p:sp>
      <p:sp>
        <p:nvSpPr>
          <p:cNvPr id="23588" name="TextBox 5"/>
          <p:cNvSpPr txBox="1">
            <a:spLocks noChangeArrowheads="1"/>
          </p:cNvSpPr>
          <p:nvPr/>
        </p:nvSpPr>
        <p:spPr bwMode="auto">
          <a:xfrm>
            <a:off x="1693863" y="4114800"/>
            <a:ext cx="53721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Gill Sans MT" pitchFamily="34" charset="0"/>
              </a:rPr>
              <a:t>The second group is read as xy’: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1752600" y="4830763"/>
          <a:ext cx="37338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Example 1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52600" y="2819400"/>
          <a:ext cx="37338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4613" name="TextBox 4"/>
          <p:cNvSpPr txBox="1">
            <a:spLocks noChangeArrowheads="1"/>
          </p:cNvSpPr>
          <p:nvPr/>
        </p:nvSpPr>
        <p:spPr bwMode="auto">
          <a:xfrm>
            <a:off x="1600200" y="1676400"/>
            <a:ext cx="624363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Gill Sans MT" pitchFamily="34" charset="0"/>
              </a:rPr>
              <a:t>The simplified expression therefore is </a:t>
            </a:r>
          </a:p>
          <a:p>
            <a:r>
              <a:rPr lang="en-US" sz="2800">
                <a:latin typeface="Gill Sans MT" pitchFamily="34" charset="0"/>
              </a:rPr>
              <a:t>f(x,y,z)=x’y+xy’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Example 2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1447800" y="1533525"/>
            <a:ext cx="66294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Gill Sans MT" pitchFamily="34" charset="0"/>
              </a:rPr>
              <a:t>The function f(x,y,z)=x’yz+xy’z’+xyz+xyz’</a:t>
            </a:r>
          </a:p>
          <a:p>
            <a:r>
              <a:rPr lang="en-US" sz="2800">
                <a:latin typeface="Gill Sans MT" pitchFamily="34" charset="0"/>
              </a:rPr>
              <a:t>is mapped as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1600200" y="2819400"/>
          <a:ext cx="37338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5641" name="TextBox 5"/>
          <p:cNvSpPr txBox="1">
            <a:spLocks noChangeArrowheads="1"/>
          </p:cNvSpPr>
          <p:nvPr/>
        </p:nvSpPr>
        <p:spPr bwMode="auto">
          <a:xfrm>
            <a:off x="1447800" y="4303713"/>
            <a:ext cx="460375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Gill Sans MT" pitchFamily="34" charset="0"/>
              </a:rPr>
              <a:t>The simplified expression is</a:t>
            </a:r>
          </a:p>
          <a:p>
            <a:r>
              <a:rPr lang="en-US" sz="2800">
                <a:latin typeface="Gill Sans MT" pitchFamily="34" charset="0"/>
              </a:rPr>
              <a:t>f(x,y,z)=yz+xz’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Example 3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6627" name="TextBox 3"/>
          <p:cNvSpPr txBox="1">
            <a:spLocks noChangeArrowheads="1"/>
          </p:cNvSpPr>
          <p:nvPr/>
        </p:nvSpPr>
        <p:spPr bwMode="auto">
          <a:xfrm>
            <a:off x="1447800" y="1533525"/>
            <a:ext cx="677862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Gill Sans MT" pitchFamily="34" charset="0"/>
              </a:rPr>
              <a:t>The function f(A,B,C)=A’C+A’B+AB’C+BC</a:t>
            </a:r>
          </a:p>
          <a:p>
            <a:r>
              <a:rPr lang="en-US" sz="2800">
                <a:latin typeface="Gill Sans MT" pitchFamily="34" charset="0"/>
              </a:rPr>
              <a:t>is mapped as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1600200" y="2819400"/>
          <a:ext cx="37338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660" name="TextBox 5"/>
          <p:cNvSpPr txBox="1">
            <a:spLocks noChangeArrowheads="1"/>
          </p:cNvSpPr>
          <p:nvPr/>
        </p:nvSpPr>
        <p:spPr bwMode="auto">
          <a:xfrm>
            <a:off x="1447800" y="4303713"/>
            <a:ext cx="460375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Gill Sans MT" pitchFamily="34" charset="0"/>
              </a:rPr>
              <a:t>The simplified expression is</a:t>
            </a:r>
          </a:p>
          <a:p>
            <a:r>
              <a:rPr lang="en-US" sz="2800">
                <a:latin typeface="Gill Sans MT" pitchFamily="34" charset="0"/>
              </a:rPr>
              <a:t>f(A,B,C)=C+A’B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Example 4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7651" name="TextBox 3"/>
          <p:cNvSpPr txBox="1">
            <a:spLocks noChangeArrowheads="1"/>
          </p:cNvSpPr>
          <p:nvPr/>
        </p:nvSpPr>
        <p:spPr bwMode="auto">
          <a:xfrm>
            <a:off x="1447800" y="1533525"/>
            <a:ext cx="537527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Gill Sans MT" pitchFamily="34" charset="0"/>
              </a:rPr>
              <a:t>The function f(x,y,z)=</a:t>
            </a:r>
            <a:r>
              <a:rPr lang="el-GR" sz="2800">
                <a:latin typeface="Corbel" pitchFamily="34" charset="0"/>
              </a:rPr>
              <a:t>Σ</a:t>
            </a:r>
            <a:r>
              <a:rPr lang="en-US" sz="2800">
                <a:latin typeface="Gill Sans MT" pitchFamily="34" charset="0"/>
              </a:rPr>
              <a:t>(0,2,4,5,6)</a:t>
            </a:r>
          </a:p>
          <a:p>
            <a:r>
              <a:rPr lang="en-US" sz="2800">
                <a:latin typeface="Gill Sans MT" pitchFamily="34" charset="0"/>
              </a:rPr>
              <a:t>is mapped as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1600200" y="2819400"/>
          <a:ext cx="37338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7686" name="TextBox 5"/>
          <p:cNvSpPr txBox="1">
            <a:spLocks noChangeArrowheads="1"/>
          </p:cNvSpPr>
          <p:nvPr/>
        </p:nvSpPr>
        <p:spPr bwMode="auto">
          <a:xfrm>
            <a:off x="1447800" y="4303713"/>
            <a:ext cx="460375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Gill Sans MT" pitchFamily="34" charset="0"/>
              </a:rPr>
              <a:t>The simplified expression is</a:t>
            </a:r>
          </a:p>
          <a:p>
            <a:r>
              <a:rPr lang="en-US" sz="2800">
                <a:latin typeface="Gill Sans MT" pitchFamily="34" charset="0"/>
              </a:rPr>
              <a:t>f(x,y,z)=z’+xy’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Example 5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8675" name="TextBox 3"/>
          <p:cNvSpPr txBox="1">
            <a:spLocks noChangeArrowheads="1"/>
          </p:cNvSpPr>
          <p:nvPr/>
        </p:nvSpPr>
        <p:spPr bwMode="auto">
          <a:xfrm>
            <a:off x="1447800" y="1533525"/>
            <a:ext cx="6035675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Gill Sans MT" pitchFamily="34" charset="0"/>
              </a:rPr>
              <a:t>The function </a:t>
            </a:r>
          </a:p>
          <a:p>
            <a:r>
              <a:rPr lang="en-US" sz="2800" i="1">
                <a:latin typeface="Gill Sans MT" pitchFamily="34" charset="0"/>
              </a:rPr>
              <a:t>f</a:t>
            </a:r>
            <a:r>
              <a:rPr lang="en-US" sz="2800">
                <a:latin typeface="Gill Sans MT" pitchFamily="34" charset="0"/>
              </a:rPr>
              <a:t>(w,x,y,z)=</a:t>
            </a:r>
            <a:r>
              <a:rPr lang="el-GR" sz="2800">
                <a:latin typeface="Corbel" pitchFamily="34" charset="0"/>
              </a:rPr>
              <a:t>Σ</a:t>
            </a:r>
            <a:r>
              <a:rPr lang="en-US" sz="2800">
                <a:latin typeface="Gill Sans MT" pitchFamily="34" charset="0"/>
              </a:rPr>
              <a:t>(0,1,2,4,5,6,8,9,12,13,14)</a:t>
            </a:r>
          </a:p>
          <a:p>
            <a:r>
              <a:rPr lang="en-US" sz="2800">
                <a:latin typeface="Gill Sans MT" pitchFamily="34" charset="0"/>
              </a:rPr>
              <a:t>is mapped as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600200" y="3200400"/>
          <a:ext cx="4724400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13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15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14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9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11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10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8730" name="TextBox 9"/>
          <p:cNvSpPr txBox="1">
            <a:spLocks noChangeArrowheads="1"/>
          </p:cNvSpPr>
          <p:nvPr/>
        </p:nvSpPr>
        <p:spPr bwMode="auto">
          <a:xfrm>
            <a:off x="1516063" y="5294313"/>
            <a:ext cx="4122737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Gill Sans MT" pitchFamily="34" charset="0"/>
              </a:rPr>
              <a:t>The simplified function is</a:t>
            </a:r>
          </a:p>
          <a:p>
            <a:r>
              <a:rPr lang="en-US" sz="2800" i="1">
                <a:latin typeface="Gill Sans MT" pitchFamily="34" charset="0"/>
              </a:rPr>
              <a:t>f</a:t>
            </a:r>
            <a:r>
              <a:rPr lang="en-US" sz="2800">
                <a:latin typeface="Gill Sans MT" pitchFamily="34" charset="0"/>
              </a:rPr>
              <a:t>(w,x,y,z)=y’+w’z’+xz’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Example 6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9699" name="TextBox 3"/>
          <p:cNvSpPr txBox="1">
            <a:spLocks noChangeArrowheads="1"/>
          </p:cNvSpPr>
          <p:nvPr/>
        </p:nvSpPr>
        <p:spPr bwMode="auto">
          <a:xfrm>
            <a:off x="1447800" y="1533525"/>
            <a:ext cx="6546850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Gill Sans MT" pitchFamily="34" charset="0"/>
              </a:rPr>
              <a:t>The function </a:t>
            </a:r>
          </a:p>
          <a:p>
            <a:r>
              <a:rPr lang="en-US" sz="2800" i="1">
                <a:latin typeface="Gill Sans MT" pitchFamily="34" charset="0"/>
              </a:rPr>
              <a:t>f</a:t>
            </a:r>
            <a:r>
              <a:rPr lang="en-US" sz="2800">
                <a:latin typeface="Gill Sans MT" pitchFamily="34" charset="0"/>
              </a:rPr>
              <a:t>(A,B,C,D)=A’B’C’+B’CD’+A’BCD’+AB’C’</a:t>
            </a:r>
          </a:p>
          <a:p>
            <a:r>
              <a:rPr lang="en-US" sz="2800">
                <a:latin typeface="Gill Sans MT" pitchFamily="34" charset="0"/>
              </a:rPr>
              <a:t>is mapped as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600200" y="3200400"/>
          <a:ext cx="4724400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1</a:t>
                      </a:r>
                      <a:endParaRPr lang="en-US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9754" name="TextBox 9"/>
          <p:cNvSpPr txBox="1">
            <a:spLocks noChangeArrowheads="1"/>
          </p:cNvSpPr>
          <p:nvPr/>
        </p:nvSpPr>
        <p:spPr bwMode="auto">
          <a:xfrm>
            <a:off x="1516063" y="5294313"/>
            <a:ext cx="46482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Gill Sans MT" pitchFamily="34" charset="0"/>
              </a:rPr>
              <a:t>The simplified function is</a:t>
            </a:r>
          </a:p>
          <a:p>
            <a:r>
              <a:rPr lang="en-US" sz="2800" i="1">
                <a:latin typeface="Gill Sans MT" pitchFamily="34" charset="0"/>
              </a:rPr>
              <a:t>f</a:t>
            </a:r>
            <a:r>
              <a:rPr lang="en-US" sz="2800">
                <a:latin typeface="Gill Sans MT" pitchFamily="34" charset="0"/>
              </a:rPr>
              <a:t>(A,B,C,D)=B’D’+B’C’+A’CD’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Simplification of Boolean Functions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5105400"/>
          </a:xfrm>
        </p:spPr>
        <p:txBody>
          <a:bodyPr/>
          <a:lstStyle/>
          <a:p>
            <a:pPr marL="609600" indent="-609600" eaLnBrk="1" hangingPunct="1">
              <a:buSzPct val="120000"/>
              <a:buFont typeface="Wingdings" pitchFamily="2" charset="2"/>
              <a:buChar char="§"/>
            </a:pPr>
            <a:r>
              <a:rPr lang="en-US" dirty="0" smtClean="0"/>
              <a:t>An implementation of a Boolean Function requires the use of logic gates.</a:t>
            </a:r>
          </a:p>
          <a:p>
            <a:pPr marL="609600" indent="-609600" eaLnBrk="1" hangingPunct="1">
              <a:buSzPct val="120000"/>
              <a:buFont typeface="Wingdings" pitchFamily="2" charset="2"/>
              <a:buChar char="§"/>
            </a:pPr>
            <a:r>
              <a:rPr lang="en-US" dirty="0" smtClean="0"/>
              <a:t>A smaller number of gates, with each gate (other then Inverter) having less number of inputs, may reduce the cost of the implementation.</a:t>
            </a:r>
          </a:p>
          <a:p>
            <a:pPr marL="609600" indent="-609600" eaLnBrk="1" hangingPunct="1">
              <a:buSzPct val="120000"/>
              <a:buFont typeface="Wingdings" pitchFamily="2" charset="2"/>
              <a:buChar char="§"/>
            </a:pPr>
            <a:r>
              <a:rPr lang="en-US" dirty="0" smtClean="0"/>
              <a:t>There are 2 methods for simplification of Boolean functions.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7827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The Relationship Between the Number of Adjacent Squares and the Number of Literals in a Term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2286000"/>
          <a:ext cx="7499352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4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74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74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74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3741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374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3741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3741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 of Adj.</a:t>
                      </a:r>
                      <a:r>
                        <a:rPr lang="en-US" baseline="0" dirty="0" smtClean="0"/>
                        <a:t> Sq.</a:t>
                      </a:r>
                      <a:endParaRPr lang="en-US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Literals in a Term in an n-variable Map</a:t>
                      </a:r>
                      <a:endParaRPr lang="en-US" dirty="0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k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n=2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n=3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n=4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n=5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n=6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n=7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Product of Sums Simplification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minimized Boolean function derived from a k-map is expressed in the sum of products form.</a:t>
            </a:r>
          </a:p>
          <a:p>
            <a:r>
              <a:rPr lang="en-US" smtClean="0"/>
              <a:t>The squares marked with 1’s in the map represent the </a:t>
            </a:r>
            <a:r>
              <a:rPr lang="en-US" i="1" smtClean="0"/>
              <a:t>minterms</a:t>
            </a:r>
            <a:r>
              <a:rPr lang="en-US" smtClean="0"/>
              <a:t> of the function.</a:t>
            </a:r>
          </a:p>
          <a:p>
            <a:r>
              <a:rPr lang="en-US" smtClean="0"/>
              <a:t>The </a:t>
            </a:r>
            <a:r>
              <a:rPr lang="en-US" i="1" smtClean="0"/>
              <a:t>un</a:t>
            </a:r>
            <a:r>
              <a:rPr lang="en-US" smtClean="0"/>
              <a:t>marked squares represent the complement of the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Product of Sums Simplification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From the </a:t>
            </a:r>
            <a:r>
              <a:rPr lang="en-US" i="1" smtClean="0"/>
              <a:t>un</a:t>
            </a:r>
            <a:r>
              <a:rPr lang="en-US" smtClean="0"/>
              <a:t>marked squares, we can obtain the simplified complement of the function.</a:t>
            </a:r>
          </a:p>
          <a:p>
            <a:r>
              <a:rPr lang="en-US" smtClean="0"/>
              <a:t>Applying DeMorgan’s theorem on the simplified complement of the function, we obtain the simplified function in product of terms.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Example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600200" y="3276600"/>
          <a:ext cx="4495800" cy="259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3843" name="TextBox 4"/>
          <p:cNvSpPr txBox="1">
            <a:spLocks noChangeArrowheads="1"/>
          </p:cNvSpPr>
          <p:nvPr/>
        </p:nvSpPr>
        <p:spPr bwMode="auto">
          <a:xfrm>
            <a:off x="1447800" y="1371600"/>
            <a:ext cx="6630988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Gill Sans MT" pitchFamily="34" charset="0"/>
              </a:rPr>
              <a:t>Simplify the function</a:t>
            </a:r>
          </a:p>
          <a:p>
            <a:r>
              <a:rPr lang="en-US" sz="3200">
                <a:latin typeface="Gill Sans MT" pitchFamily="34" charset="0"/>
              </a:rPr>
              <a:t>f(A,B,C,D)=</a:t>
            </a:r>
            <a:r>
              <a:rPr lang="el-GR" sz="3200">
                <a:latin typeface="Georgia" pitchFamily="18" charset="0"/>
              </a:rPr>
              <a:t>Σ</a:t>
            </a:r>
            <a:r>
              <a:rPr lang="en-US" sz="3200">
                <a:latin typeface="Georgia" pitchFamily="18" charset="0"/>
              </a:rPr>
              <a:t>(0,1,2,5,8,9,10) </a:t>
            </a:r>
            <a:r>
              <a:rPr lang="en-US" sz="3200">
                <a:latin typeface="Gill Sans MT" pitchFamily="34" charset="0"/>
              </a:rPr>
              <a:t>in sum</a:t>
            </a:r>
          </a:p>
          <a:p>
            <a:r>
              <a:rPr lang="en-US" sz="3200">
                <a:latin typeface="Gill Sans MT" pitchFamily="34" charset="0"/>
              </a:rPr>
              <a:t>of products and product of sums.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Example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4819" name="TextBox 4"/>
          <p:cNvSpPr txBox="1">
            <a:spLocks noChangeArrowheads="1"/>
          </p:cNvSpPr>
          <p:nvPr/>
        </p:nvSpPr>
        <p:spPr bwMode="auto">
          <a:xfrm>
            <a:off x="1437503" y="1219200"/>
            <a:ext cx="56388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Gill Sans MT" pitchFamily="34" charset="0"/>
              </a:rPr>
              <a:t>The simplified expression in </a:t>
            </a:r>
          </a:p>
          <a:p>
            <a:r>
              <a:rPr lang="en-US" sz="3200" dirty="0">
                <a:latin typeface="Gill Sans MT" pitchFamily="34" charset="0"/>
              </a:rPr>
              <a:t>sum of products is given by</a:t>
            </a:r>
          </a:p>
          <a:p>
            <a:r>
              <a:rPr lang="en-US" sz="3200" dirty="0">
                <a:latin typeface="Gill Sans MT" pitchFamily="34" charset="0"/>
              </a:rPr>
              <a:t>f(A,B,C,D)=B’D’+B’C’+A’C’D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Example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600200" y="3276600"/>
          <a:ext cx="4495800" cy="259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5881" name="TextBox 4"/>
          <p:cNvSpPr txBox="1">
            <a:spLocks noChangeArrowheads="1"/>
          </p:cNvSpPr>
          <p:nvPr/>
        </p:nvSpPr>
        <p:spPr bwMode="auto">
          <a:xfrm>
            <a:off x="1447800" y="1371600"/>
            <a:ext cx="6858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Gill Sans MT" pitchFamily="34" charset="0"/>
              </a:rPr>
              <a:t>The complement of the </a:t>
            </a:r>
            <a:r>
              <a:rPr lang="en-US" sz="3200" i="1">
                <a:latin typeface="Gill Sans MT" pitchFamily="34" charset="0"/>
              </a:rPr>
              <a:t>function</a:t>
            </a:r>
            <a:r>
              <a:rPr lang="en-US" sz="3200">
                <a:latin typeface="Gill Sans MT" pitchFamily="34" charset="0"/>
              </a:rPr>
              <a:t> is mapped as those marked with 0’s</a:t>
            </a:r>
          </a:p>
          <a:p>
            <a:r>
              <a:rPr lang="en-US" sz="3200">
                <a:latin typeface="Gill Sans MT" pitchFamily="34" charset="0"/>
              </a:rPr>
              <a:t>as shown below: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Example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600200" y="3276600"/>
          <a:ext cx="4495800" cy="259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6917" name="TextBox 4"/>
          <p:cNvSpPr txBox="1">
            <a:spLocks noChangeArrowheads="1"/>
          </p:cNvSpPr>
          <p:nvPr/>
        </p:nvSpPr>
        <p:spPr bwMode="auto">
          <a:xfrm>
            <a:off x="1447800" y="1371600"/>
            <a:ext cx="6858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Gill Sans MT" pitchFamily="34" charset="0"/>
              </a:rPr>
              <a:t>The simplified expression for the</a:t>
            </a:r>
          </a:p>
          <a:p>
            <a:r>
              <a:rPr lang="en-US" sz="3200">
                <a:latin typeface="Gill Sans MT" pitchFamily="34" charset="0"/>
              </a:rPr>
              <a:t>complement of the function is</a:t>
            </a:r>
          </a:p>
          <a:p>
            <a:r>
              <a:rPr lang="en-US" sz="3200">
                <a:latin typeface="Gill Sans MT" pitchFamily="34" charset="0"/>
              </a:rPr>
              <a:t>f‘(A,B,C,D)=AB+CD+BD’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Example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7891" name="TextBox 4"/>
          <p:cNvSpPr txBox="1">
            <a:spLocks noChangeArrowheads="1"/>
          </p:cNvSpPr>
          <p:nvPr/>
        </p:nvSpPr>
        <p:spPr bwMode="auto">
          <a:xfrm>
            <a:off x="1447800" y="1371600"/>
            <a:ext cx="68580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Gill Sans MT" pitchFamily="34" charset="0"/>
              </a:rPr>
              <a:t>The simplified expression for the</a:t>
            </a:r>
          </a:p>
          <a:p>
            <a:r>
              <a:rPr lang="en-US" sz="3200">
                <a:latin typeface="Gill Sans MT" pitchFamily="34" charset="0"/>
              </a:rPr>
              <a:t>complement of the function is</a:t>
            </a:r>
          </a:p>
          <a:p>
            <a:r>
              <a:rPr lang="en-US" sz="3200">
                <a:latin typeface="Gill Sans MT" pitchFamily="34" charset="0"/>
              </a:rPr>
              <a:t>f‘(A,B,C,D)=AB+CD+BD’</a:t>
            </a:r>
          </a:p>
          <a:p>
            <a:endParaRPr lang="en-US" sz="3200">
              <a:latin typeface="Gill Sans MT" pitchFamily="34" charset="0"/>
            </a:endParaRPr>
          </a:p>
          <a:p>
            <a:r>
              <a:rPr lang="en-US" sz="3200">
                <a:latin typeface="Gill Sans MT" pitchFamily="34" charset="0"/>
              </a:rPr>
              <a:t>Applying DeMorgan’s theorem, we obtain the simplified function in product of sums:</a:t>
            </a:r>
          </a:p>
          <a:p>
            <a:r>
              <a:rPr lang="en-US" sz="3200">
                <a:latin typeface="Gill Sans MT" pitchFamily="34" charset="0"/>
              </a:rPr>
              <a:t>f(A,B,C,D)=(A’+B’)(C’+D’)(B’+D)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The Universal Gate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NAND</a:t>
            </a:r>
          </a:p>
          <a:p>
            <a:r>
              <a:rPr lang="en-US" smtClean="0"/>
              <a:t>NOR</a:t>
            </a:r>
          </a:p>
          <a:p>
            <a:r>
              <a:rPr lang="en-US" smtClean="0"/>
              <a:t>Universal gate because they can be used to implement </a:t>
            </a:r>
            <a:r>
              <a:rPr lang="en-US" i="1" smtClean="0"/>
              <a:t>any</a:t>
            </a:r>
            <a:r>
              <a:rPr lang="en-US" smtClean="0"/>
              <a:t> logic gate.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Graphic Symbols for NAND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901825" y="2514600"/>
            <a:ext cx="2212975" cy="2571750"/>
            <a:chOff x="1902335" y="2514600"/>
            <a:chExt cx="2212465" cy="2571928"/>
          </a:xfrm>
        </p:grpSpPr>
        <p:sp>
          <p:nvSpPr>
            <p:cNvPr id="4" name="Flowchart: Delay 3"/>
            <p:cNvSpPr/>
            <p:nvPr/>
          </p:nvSpPr>
          <p:spPr>
            <a:xfrm>
              <a:off x="2591151" y="2514600"/>
              <a:ext cx="685642" cy="609642"/>
            </a:xfrm>
            <a:prstGeom prst="flowChartDelay">
              <a:avLst/>
            </a:prstGeom>
            <a:noFill/>
            <a:ln cap="sq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981692" y="2665423"/>
              <a:ext cx="60946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81692" y="2970245"/>
              <a:ext cx="60946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Connector 9"/>
            <p:cNvSpPr/>
            <p:nvPr/>
          </p:nvSpPr>
          <p:spPr>
            <a:xfrm>
              <a:off x="3276793" y="2757505"/>
              <a:ext cx="152365" cy="152411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414874" y="2819421"/>
              <a:ext cx="60946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53" name="TextBox 16"/>
            <p:cNvSpPr txBox="1">
              <a:spLocks noChangeArrowheads="1"/>
            </p:cNvSpPr>
            <p:nvPr/>
          </p:nvSpPr>
          <p:spPr bwMode="auto">
            <a:xfrm>
              <a:off x="1902335" y="3516868"/>
              <a:ext cx="2212465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Gill Sans MT" pitchFamily="34" charset="0"/>
                </a:rPr>
                <a:t>AND-Invert</a:t>
              </a:r>
            </a:p>
            <a:p>
              <a:endParaRPr lang="en-US" sz="3200">
                <a:latin typeface="Gill Sans MT" pitchFamily="34" charset="0"/>
              </a:endParaRPr>
            </a:p>
            <a:p>
              <a:r>
                <a:rPr lang="en-US" sz="3200" i="1">
                  <a:latin typeface="Gill Sans MT" pitchFamily="34" charset="0"/>
                </a:rPr>
                <a:t>F </a:t>
              </a:r>
              <a:r>
                <a:rPr lang="en-US" sz="3200">
                  <a:latin typeface="Gill Sans MT" pitchFamily="34" charset="0"/>
                </a:rPr>
                <a:t>= (xyz)’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4973638" y="2514600"/>
            <a:ext cx="2265362" cy="2560638"/>
            <a:chOff x="4973407" y="2514600"/>
            <a:chExt cx="2265941" cy="2560260"/>
          </a:xfrm>
        </p:grpSpPr>
        <p:sp>
          <p:nvSpPr>
            <p:cNvPr id="5" name="Moon 4"/>
            <p:cNvSpPr/>
            <p:nvPr/>
          </p:nvSpPr>
          <p:spPr>
            <a:xfrm rot="10800000">
              <a:off x="5714958" y="2514600"/>
              <a:ext cx="685975" cy="609510"/>
            </a:xfrm>
            <a:prstGeom prst="moon">
              <a:avLst>
                <a:gd name="adj" fmla="val 87500"/>
              </a:avLst>
            </a:prstGeom>
            <a:noFill/>
            <a:ln cap="sq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016280" y="2681263"/>
              <a:ext cx="608168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011517" y="2930464"/>
              <a:ext cx="60975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Connector 13"/>
            <p:cNvSpPr/>
            <p:nvPr/>
          </p:nvSpPr>
          <p:spPr>
            <a:xfrm>
              <a:off x="5624448" y="2605075"/>
              <a:ext cx="152439" cy="152378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5616508" y="2860624"/>
              <a:ext cx="152439" cy="152378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386643" y="2805070"/>
              <a:ext cx="609756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47" name="TextBox 17"/>
            <p:cNvSpPr txBox="1">
              <a:spLocks noChangeArrowheads="1"/>
            </p:cNvSpPr>
            <p:nvPr/>
          </p:nvSpPr>
          <p:spPr bwMode="auto">
            <a:xfrm>
              <a:off x="4973407" y="3505200"/>
              <a:ext cx="2265941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Gill Sans MT" pitchFamily="34" charset="0"/>
                </a:rPr>
                <a:t>Invert-OR</a:t>
              </a:r>
            </a:p>
            <a:p>
              <a:endParaRPr lang="en-US" sz="3200">
                <a:latin typeface="Gill Sans MT" pitchFamily="34" charset="0"/>
              </a:endParaRPr>
            </a:p>
            <a:p>
              <a:r>
                <a:rPr lang="en-US" sz="3200" i="1">
                  <a:latin typeface="Gill Sans MT" pitchFamily="34" charset="0"/>
                </a:rPr>
                <a:t>F </a:t>
              </a:r>
              <a:r>
                <a:rPr lang="en-US" sz="3200">
                  <a:latin typeface="Gill Sans MT" pitchFamily="34" charset="0"/>
                </a:rPr>
                <a:t>= x’+y’+z’</a:t>
              </a:r>
              <a:endParaRPr lang="en-US" sz="3200" i="1">
                <a:latin typeface="Gill Sans MT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Simplification of Boolean Functions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5105400"/>
          </a:xfrm>
        </p:spPr>
        <p:txBody>
          <a:bodyPr/>
          <a:lstStyle/>
          <a:p>
            <a:pPr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en-US" dirty="0" smtClean="0"/>
              <a:t>The algebraic method by</a:t>
            </a:r>
          </a:p>
          <a:p>
            <a:pPr lvl="1" eaLnBrk="1" hangingPunct="1">
              <a:lnSpc>
                <a:spcPct val="90000"/>
              </a:lnSpc>
              <a:buSzPct val="80000"/>
              <a:buFont typeface="Wingdings" pitchFamily="2" charset="2"/>
              <a:buNone/>
            </a:pPr>
            <a:r>
              <a:rPr lang="en-US" sz="2400" dirty="0" smtClean="0"/>
              <a:t>  </a:t>
            </a:r>
            <a:r>
              <a:rPr lang="en-US" dirty="0" smtClean="0"/>
              <a:t>using Identities</a:t>
            </a:r>
            <a:endParaRPr lang="en-US" sz="2400" dirty="0" smtClean="0"/>
          </a:p>
          <a:p>
            <a:pPr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en-US" dirty="0" smtClean="0"/>
              <a:t>The graphical method by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  using </a:t>
            </a:r>
            <a:r>
              <a:rPr lang="en-US" sz="2400" dirty="0" err="1" smtClean="0"/>
              <a:t>Karnaugh</a:t>
            </a:r>
            <a:r>
              <a:rPr lang="en-US" sz="2400" dirty="0" smtClean="0"/>
              <a:t> Map method</a:t>
            </a:r>
          </a:p>
          <a:p>
            <a:pPr eaLnBrk="1" hangingPunct="1">
              <a:lnSpc>
                <a:spcPct val="90000"/>
              </a:lnSpc>
              <a:buSzPct val="120000"/>
              <a:buFont typeface="Wingdings" pitchFamily="2" charset="2"/>
              <a:buChar char="§"/>
            </a:pPr>
            <a:r>
              <a:rPr lang="en-US" sz="2800" dirty="0" smtClean="0"/>
              <a:t>The K-map method is easy and straightforward.</a:t>
            </a:r>
          </a:p>
          <a:p>
            <a:pPr eaLnBrk="1" hangingPunct="1">
              <a:lnSpc>
                <a:spcPct val="90000"/>
              </a:lnSpc>
              <a:buSzPct val="120000"/>
              <a:buFont typeface="Wingdings" pitchFamily="2" charset="2"/>
              <a:buChar char="§"/>
            </a:pPr>
            <a:r>
              <a:rPr lang="en-US" sz="2800" dirty="0" smtClean="0"/>
              <a:t>A K-map for a function of n variables </a:t>
            </a:r>
          </a:p>
          <a:p>
            <a:pPr lvl="1" eaLnBrk="1" hangingPunct="1">
              <a:lnSpc>
                <a:spcPct val="90000"/>
              </a:lnSpc>
              <a:buSzPct val="120000"/>
              <a:buFont typeface="Wingdings" pitchFamily="2" charset="2"/>
              <a:buChar char="§"/>
            </a:pPr>
            <a:r>
              <a:rPr lang="en-US" sz="2400" dirty="0" smtClean="0"/>
              <a:t>consists of 2</a:t>
            </a:r>
            <a:r>
              <a:rPr lang="en-US" sz="2400" baseline="30000" dirty="0" smtClean="0"/>
              <a:t>n </a:t>
            </a:r>
            <a:r>
              <a:rPr lang="en-US" sz="2400" dirty="0" smtClean="0"/>
              <a:t>cells, and, </a:t>
            </a:r>
          </a:p>
          <a:p>
            <a:pPr lvl="1" eaLnBrk="1" hangingPunct="1">
              <a:lnSpc>
                <a:spcPct val="90000"/>
              </a:lnSpc>
              <a:buSzPct val="120000"/>
              <a:buFont typeface="Wingdings" pitchFamily="2" charset="2"/>
              <a:buChar char="§"/>
            </a:pPr>
            <a:r>
              <a:rPr lang="en-US" sz="2400" dirty="0" smtClean="0"/>
              <a:t>in every row and column, two adjacent cells should differ in the value of only one of the logic variables.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Graphic Symbols for NOR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901825" y="2514600"/>
            <a:ext cx="2355850" cy="2571750"/>
            <a:chOff x="1902335" y="2514600"/>
            <a:chExt cx="2355709" cy="2571928"/>
          </a:xfrm>
        </p:grpSpPr>
        <p:sp>
          <p:nvSpPr>
            <p:cNvPr id="5" name="Moon 4"/>
            <p:cNvSpPr/>
            <p:nvPr/>
          </p:nvSpPr>
          <p:spPr>
            <a:xfrm rot="10800000">
              <a:off x="2549996" y="2514600"/>
              <a:ext cx="685759" cy="609642"/>
            </a:xfrm>
            <a:prstGeom prst="moon">
              <a:avLst>
                <a:gd name="adj" fmla="val 87500"/>
              </a:avLst>
            </a:prstGeom>
            <a:noFill/>
            <a:ln cap="sq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981705" y="2665423"/>
              <a:ext cx="609564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81705" y="2970245"/>
              <a:ext cx="609564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Connector 9"/>
            <p:cNvSpPr/>
            <p:nvPr/>
          </p:nvSpPr>
          <p:spPr>
            <a:xfrm>
              <a:off x="3250042" y="2757505"/>
              <a:ext cx="152391" cy="152411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388146" y="2819421"/>
              <a:ext cx="6095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77" name="TextBox 16"/>
            <p:cNvSpPr txBox="1">
              <a:spLocks noChangeArrowheads="1"/>
            </p:cNvSpPr>
            <p:nvPr/>
          </p:nvSpPr>
          <p:spPr bwMode="auto">
            <a:xfrm>
              <a:off x="1902335" y="3516868"/>
              <a:ext cx="2355709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Gill Sans MT" pitchFamily="34" charset="0"/>
                </a:rPr>
                <a:t>OR-Invert</a:t>
              </a:r>
            </a:p>
            <a:p>
              <a:endParaRPr lang="en-US" sz="3200">
                <a:latin typeface="Gill Sans MT" pitchFamily="34" charset="0"/>
              </a:endParaRPr>
            </a:p>
            <a:p>
              <a:r>
                <a:rPr lang="en-US" sz="3200" i="1">
                  <a:latin typeface="Gill Sans MT" pitchFamily="34" charset="0"/>
                </a:rPr>
                <a:t>F </a:t>
              </a:r>
              <a:r>
                <a:rPr lang="en-US" sz="3200">
                  <a:latin typeface="Gill Sans MT" pitchFamily="34" charset="0"/>
                </a:rPr>
                <a:t>= (x+y+z)’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4973638" y="2514600"/>
            <a:ext cx="2265362" cy="2560638"/>
            <a:chOff x="4973407" y="2514600"/>
            <a:chExt cx="2265941" cy="2560260"/>
          </a:xfrm>
        </p:grpSpPr>
        <p:sp>
          <p:nvSpPr>
            <p:cNvPr id="4" name="Flowchart: Delay 3"/>
            <p:cNvSpPr/>
            <p:nvPr/>
          </p:nvSpPr>
          <p:spPr>
            <a:xfrm>
              <a:off x="5791178" y="2514600"/>
              <a:ext cx="685975" cy="609510"/>
            </a:xfrm>
            <a:prstGeom prst="flowChartDelay">
              <a:avLst/>
            </a:prstGeom>
            <a:noFill/>
            <a:ln cap="sq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016280" y="2681263"/>
              <a:ext cx="608168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011517" y="2930464"/>
              <a:ext cx="60975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Connector 13"/>
            <p:cNvSpPr/>
            <p:nvPr/>
          </p:nvSpPr>
          <p:spPr>
            <a:xfrm>
              <a:off x="5624448" y="2605075"/>
              <a:ext cx="152439" cy="152378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5616508" y="2860624"/>
              <a:ext cx="152439" cy="152378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481917" y="2805070"/>
              <a:ext cx="609756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71" name="TextBox 17"/>
            <p:cNvSpPr txBox="1">
              <a:spLocks noChangeArrowheads="1"/>
            </p:cNvSpPr>
            <p:nvPr/>
          </p:nvSpPr>
          <p:spPr bwMode="auto">
            <a:xfrm>
              <a:off x="4973407" y="3505200"/>
              <a:ext cx="2265941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Gill Sans MT" pitchFamily="34" charset="0"/>
                </a:rPr>
                <a:t>Invert-AND</a:t>
              </a:r>
            </a:p>
            <a:p>
              <a:endParaRPr lang="en-US" sz="3200">
                <a:latin typeface="Gill Sans MT" pitchFamily="34" charset="0"/>
              </a:endParaRPr>
            </a:p>
            <a:p>
              <a:r>
                <a:rPr lang="en-US" sz="3200" i="1">
                  <a:latin typeface="Gill Sans MT" pitchFamily="34" charset="0"/>
                </a:rPr>
                <a:t>F </a:t>
              </a:r>
              <a:r>
                <a:rPr lang="en-US" sz="3200">
                  <a:latin typeface="Gill Sans MT" pitchFamily="34" charset="0"/>
                </a:rPr>
                <a:t>= x’y’z’</a:t>
              </a:r>
              <a:endParaRPr lang="en-US" sz="3200" i="1">
                <a:latin typeface="Gill Sans MT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Graphic Symbols for NOT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905000" y="2514600"/>
            <a:ext cx="2212975" cy="1498600"/>
            <a:chOff x="1905000" y="2514600"/>
            <a:chExt cx="2212465" cy="1499175"/>
          </a:xfrm>
        </p:grpSpPr>
        <p:sp>
          <p:nvSpPr>
            <p:cNvPr id="4" name="Flowchart: Delay 3"/>
            <p:cNvSpPr/>
            <p:nvPr/>
          </p:nvSpPr>
          <p:spPr>
            <a:xfrm>
              <a:off x="2590642" y="2514600"/>
              <a:ext cx="685642" cy="609834"/>
            </a:xfrm>
            <a:prstGeom prst="flowChartDelay">
              <a:avLst/>
            </a:prstGeom>
            <a:noFill/>
            <a:ln cap="sq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981182" y="2817929"/>
              <a:ext cx="60946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Connector 9"/>
            <p:cNvSpPr/>
            <p:nvPr/>
          </p:nvSpPr>
          <p:spPr>
            <a:xfrm>
              <a:off x="3276284" y="2757581"/>
              <a:ext cx="152365" cy="152458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415952" y="2819517"/>
              <a:ext cx="609460" cy="15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04" name="TextBox 16"/>
            <p:cNvSpPr txBox="1">
              <a:spLocks noChangeArrowheads="1"/>
            </p:cNvSpPr>
            <p:nvPr/>
          </p:nvSpPr>
          <p:spPr bwMode="auto">
            <a:xfrm>
              <a:off x="1905000" y="3429000"/>
              <a:ext cx="22124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Gill Sans MT" pitchFamily="34" charset="0"/>
                </a:rPr>
                <a:t>AND-Invert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181600" y="2514600"/>
            <a:ext cx="2003425" cy="1498600"/>
            <a:chOff x="5181600" y="2514600"/>
            <a:chExt cx="2002808" cy="1499175"/>
          </a:xfrm>
        </p:grpSpPr>
        <p:sp>
          <p:nvSpPr>
            <p:cNvPr id="5" name="Moon 4"/>
            <p:cNvSpPr/>
            <p:nvPr/>
          </p:nvSpPr>
          <p:spPr>
            <a:xfrm rot="10800000">
              <a:off x="5714836" y="2514600"/>
              <a:ext cx="685589" cy="609834"/>
            </a:xfrm>
            <a:prstGeom prst="moon">
              <a:avLst>
                <a:gd name="adj" fmla="val 87500"/>
              </a:avLst>
            </a:prstGeom>
            <a:noFill/>
            <a:ln cap="sq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181600" y="2817929"/>
              <a:ext cx="60941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Connector 13"/>
            <p:cNvSpPr/>
            <p:nvPr/>
          </p:nvSpPr>
          <p:spPr>
            <a:xfrm>
              <a:off x="6408360" y="2743288"/>
              <a:ext cx="152353" cy="152458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574996" y="2805224"/>
              <a:ext cx="60941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999" name="TextBox 17"/>
            <p:cNvSpPr txBox="1">
              <a:spLocks noChangeArrowheads="1"/>
            </p:cNvSpPr>
            <p:nvPr/>
          </p:nvSpPr>
          <p:spPr bwMode="auto">
            <a:xfrm>
              <a:off x="5202007" y="3429000"/>
              <a:ext cx="1960793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Gill Sans MT" pitchFamily="34" charset="0"/>
                </a:rPr>
                <a:t>OR-Invert</a:t>
              </a:r>
            </a:p>
          </p:txBody>
        </p:sp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3352800" y="4648200"/>
            <a:ext cx="2430463" cy="1371600"/>
            <a:chOff x="3352800" y="4648200"/>
            <a:chExt cx="2431050" cy="1371600"/>
          </a:xfrm>
        </p:grpSpPr>
        <p:sp>
          <p:nvSpPr>
            <p:cNvPr id="6" name="Isosceles Triangle 5"/>
            <p:cNvSpPr/>
            <p:nvPr/>
          </p:nvSpPr>
          <p:spPr>
            <a:xfrm>
              <a:off x="4343400" y="4648200"/>
              <a:ext cx="457200" cy="457200"/>
            </a:xfrm>
            <a:prstGeom prst="triangle">
              <a:avLst/>
            </a:prstGeom>
            <a:noFill/>
            <a:ln cap="sq" cmpd="sng">
              <a:solidFill>
                <a:schemeClr val="tx1"/>
              </a:solidFill>
              <a:prstDash val="solid"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706899" y="4875213"/>
              <a:ext cx="609747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970854" y="4875213"/>
              <a:ext cx="608159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Connector 14"/>
            <p:cNvSpPr/>
            <p:nvPr/>
          </p:nvSpPr>
          <p:spPr>
            <a:xfrm>
              <a:off x="4800950" y="4800600"/>
              <a:ext cx="152437" cy="152400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994" name="TextBox 18"/>
            <p:cNvSpPr txBox="1">
              <a:spLocks noChangeArrowheads="1"/>
            </p:cNvSpPr>
            <p:nvPr/>
          </p:nvSpPr>
          <p:spPr bwMode="auto">
            <a:xfrm>
              <a:off x="3352800" y="5435025"/>
              <a:ext cx="243105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Gill Sans MT" pitchFamily="34" charset="0"/>
                </a:rPr>
                <a:t>Buffer-Invert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2-Level NAND Implementation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Simplify the function and express it in sum of products.</a:t>
            </a:r>
          </a:p>
          <a:p>
            <a:r>
              <a:rPr lang="en-US" smtClean="0"/>
              <a:t>Draw a NAND gate for each product term of the function that has at least two literals. The inputs to each NAND gate are the literals of the term. This constitutes a group of first-level gates.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2-Level NAND Implementation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Draw a single NAND gate (using the AND-invert or invert-OR graphic symbol) in the second level, with inputs coming from outputs of first-level gates.</a:t>
            </a:r>
          </a:p>
          <a:p>
            <a:r>
              <a:rPr lang="en-US" smtClean="0"/>
              <a:t>A term with a single literal requires an inverter in the first level or may be complemented and applied as an input to the second-level NAND gate.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900" dirty="0" smtClean="0">
                <a:solidFill>
                  <a:schemeClr val="tx2">
                    <a:satMod val="130000"/>
                  </a:schemeClr>
                </a:solidFill>
              </a:rPr>
              <a:t>2-Level NOR Implementation</a:t>
            </a:r>
            <a:endParaRPr lang="en-US" sz="39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NOR function is the dual of the NAND function.</a:t>
            </a:r>
          </a:p>
          <a:p>
            <a:r>
              <a:rPr lang="en-US" smtClean="0"/>
              <a:t>Hence, all procedures and rules for NOR logic are the dual of the corresponding procedures and rules developed for the NAND logic.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66800"/>
            <a:ext cx="7497763" cy="1143000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Rules for NAND / NOR Implementation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63650" y="2784475"/>
          <a:ext cx="7499352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7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 to Simplify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Standard Form to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How to Derive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Implement</a:t>
                      </a:r>
                      <a:r>
                        <a:rPr lang="en-US" baseline="0" dirty="0" smtClean="0"/>
                        <a:t> with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eorgia"/>
                        </a:rPr>
                        <a:t>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Combine 1’s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Georgia"/>
                        </a:rPr>
                        <a:t>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Combine 0’s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Complement F’</a:t>
                      </a:r>
                      <a:r>
                        <a:rPr lang="en-US" baseline="-25000" dirty="0" smtClean="0"/>
                        <a:t>B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Complement F</a:t>
                      </a:r>
                      <a:r>
                        <a:rPr lang="en-US" baseline="-25000" dirty="0" smtClean="0"/>
                        <a:t>A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Non-degenerate Forms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Consider 4 types of gates: AND, OR, NAND and NOR.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There are 16 different configurations of 2-level implementation.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8 are said to be degenerate forms because they degenerate to a single operation.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8 are non-degenerate forms because they produce an implementation in sum of products or product of sums.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Non-degenerate Forms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0" y="1870075"/>
          <a:ext cx="6324600" cy="406527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9949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AND-OR </a:t>
                      </a:r>
                      <a:r>
                        <a:rPr lang="en-US" sz="3200" dirty="0" smtClean="0">
                          <a:sym typeface="Wingdings"/>
                        </a:rPr>
                        <a:t>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OR-AND </a:t>
                      </a:r>
                      <a:r>
                        <a:rPr lang="en-US" sz="3200" dirty="0" smtClean="0">
                          <a:sym typeface="Wingdings"/>
                        </a:rPr>
                        <a:t>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9949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NAND-NAND </a:t>
                      </a:r>
                      <a:r>
                        <a:rPr lang="en-US" sz="3200" dirty="0" smtClean="0">
                          <a:sym typeface="Wingdings"/>
                        </a:rPr>
                        <a:t>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NOR-NOR </a:t>
                      </a:r>
                      <a:r>
                        <a:rPr lang="en-US" sz="3200" dirty="0" smtClean="0">
                          <a:sym typeface="Wingdings"/>
                        </a:rPr>
                        <a:t>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9949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NOR-OR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NAND-AND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9949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OR-NAND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AND-NOR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AND-OR-Invert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AND-NOR</a:t>
            </a:r>
          </a:p>
          <a:p>
            <a:r>
              <a:rPr lang="en-US" smtClean="0"/>
              <a:t>NAND-AND</a:t>
            </a:r>
          </a:p>
        </p:txBody>
      </p:sp>
      <p:grpSp>
        <p:nvGrpSpPr>
          <p:cNvPr id="6" name="Group 63"/>
          <p:cNvGrpSpPr>
            <a:grpSpLocks/>
          </p:cNvGrpSpPr>
          <p:nvPr/>
        </p:nvGrpSpPr>
        <p:grpSpPr bwMode="auto">
          <a:xfrm>
            <a:off x="4953000" y="1600200"/>
            <a:ext cx="2652713" cy="1447800"/>
            <a:chOff x="4953000" y="1600200"/>
            <a:chExt cx="2653352" cy="1447800"/>
          </a:xfrm>
        </p:grpSpPr>
        <p:sp>
          <p:nvSpPr>
            <p:cNvPr id="4" name="Flowchart: Delay 3"/>
            <p:cNvSpPr/>
            <p:nvPr/>
          </p:nvSpPr>
          <p:spPr>
            <a:xfrm>
              <a:off x="5334092" y="1600200"/>
              <a:ext cx="533528" cy="4572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Flowchart: Delay 4"/>
            <p:cNvSpPr/>
            <p:nvPr/>
          </p:nvSpPr>
          <p:spPr>
            <a:xfrm>
              <a:off x="5334092" y="2209800"/>
              <a:ext cx="533528" cy="4572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Moon 6"/>
            <p:cNvSpPr/>
            <p:nvPr/>
          </p:nvSpPr>
          <p:spPr>
            <a:xfrm rot="10800000">
              <a:off x="6539295" y="2195513"/>
              <a:ext cx="533528" cy="457200"/>
            </a:xfrm>
            <a:prstGeom prst="moon">
              <a:avLst>
                <a:gd name="adj" fmla="val 87500"/>
              </a:avLst>
            </a:prstGeom>
            <a:solidFill>
              <a:schemeClr val="accent1"/>
            </a:solidFill>
            <a:ln cap="sq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0" name="Elbow Connector 19"/>
            <p:cNvCxnSpPr>
              <a:stCxn id="4" idx="3"/>
            </p:cNvCxnSpPr>
            <p:nvPr/>
          </p:nvCxnSpPr>
          <p:spPr>
            <a:xfrm>
              <a:off x="5867620" y="1828800"/>
              <a:ext cx="685965" cy="45720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5" idx="3"/>
            </p:cNvCxnSpPr>
            <p:nvPr/>
          </p:nvCxnSpPr>
          <p:spPr>
            <a:xfrm>
              <a:off x="5867620" y="2438400"/>
              <a:ext cx="70343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flipV="1">
              <a:off x="4953000" y="2590800"/>
              <a:ext cx="1600585" cy="457200"/>
            </a:xfrm>
            <a:prstGeom prst="bentConnector3">
              <a:avLst>
                <a:gd name="adj1" fmla="val 7814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0800000">
              <a:off x="4953000" y="1717675"/>
              <a:ext cx="38109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>
              <a:off x="4953000" y="1924050"/>
              <a:ext cx="38109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>
              <a:off x="4953000" y="2327275"/>
              <a:ext cx="38109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0800000">
              <a:off x="4953000" y="2533650"/>
              <a:ext cx="38109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lowchart: Connector 32"/>
            <p:cNvSpPr/>
            <p:nvPr/>
          </p:nvSpPr>
          <p:spPr>
            <a:xfrm>
              <a:off x="7087114" y="2347913"/>
              <a:ext cx="138146" cy="1397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34" name="Straight Connector 33"/>
            <p:cNvCxnSpPr/>
            <p:nvPr/>
          </p:nvCxnSpPr>
          <p:spPr>
            <a:xfrm rot="10800000">
              <a:off x="7225260" y="2403475"/>
              <a:ext cx="38109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1676400" y="4038600"/>
            <a:ext cx="2514600" cy="1462088"/>
            <a:chOff x="1676400" y="4038600"/>
            <a:chExt cx="2514600" cy="1461448"/>
          </a:xfrm>
        </p:grpSpPr>
        <p:sp>
          <p:nvSpPr>
            <p:cNvPr id="35" name="Flowchart: Delay 34"/>
            <p:cNvSpPr/>
            <p:nvPr/>
          </p:nvSpPr>
          <p:spPr>
            <a:xfrm>
              <a:off x="2057400" y="4038600"/>
              <a:ext cx="533400" cy="4570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" name="Flowchart: Delay 35"/>
            <p:cNvSpPr/>
            <p:nvPr/>
          </p:nvSpPr>
          <p:spPr>
            <a:xfrm>
              <a:off x="2057400" y="4647933"/>
              <a:ext cx="533400" cy="4570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 rot="10800000">
              <a:off x="1676400" y="4156024"/>
              <a:ext cx="3810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0800000">
              <a:off x="1676400" y="4362308"/>
              <a:ext cx="3810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>
              <a:off x="1676400" y="4765357"/>
              <a:ext cx="3810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0800000">
              <a:off x="1676400" y="4971641"/>
              <a:ext cx="3810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/>
            <p:nvPr/>
          </p:nvCxnSpPr>
          <p:spPr>
            <a:xfrm>
              <a:off x="2590800" y="4267100"/>
              <a:ext cx="685800" cy="45700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590800" y="4890715"/>
              <a:ext cx="704850" cy="15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/>
            <p:nvPr/>
          </p:nvCxnSpPr>
          <p:spPr>
            <a:xfrm flipV="1">
              <a:off x="1676400" y="5043048"/>
              <a:ext cx="1600200" cy="457000"/>
            </a:xfrm>
            <a:prstGeom prst="bentConnector3">
              <a:avLst>
                <a:gd name="adj1" fmla="val 7814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lowchart: Delay 43"/>
            <p:cNvSpPr/>
            <p:nvPr/>
          </p:nvSpPr>
          <p:spPr>
            <a:xfrm>
              <a:off x="3276600" y="4662215"/>
              <a:ext cx="533400" cy="4570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" name="Flowchart: Connector 44"/>
            <p:cNvSpPr/>
            <p:nvPr/>
          </p:nvSpPr>
          <p:spPr>
            <a:xfrm>
              <a:off x="3124200" y="4662215"/>
              <a:ext cx="138113" cy="13805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3124200" y="4814548"/>
              <a:ext cx="138113" cy="13805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" name="Flowchart: Connector 46"/>
            <p:cNvSpPr/>
            <p:nvPr/>
          </p:nvSpPr>
          <p:spPr>
            <a:xfrm>
              <a:off x="3124200" y="4966881"/>
              <a:ext cx="138113" cy="13805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 rot="10800000">
              <a:off x="3810000" y="4897062"/>
              <a:ext cx="381000" cy="15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65"/>
          <p:cNvGrpSpPr>
            <a:grpSpLocks/>
          </p:cNvGrpSpPr>
          <p:nvPr/>
        </p:nvGrpSpPr>
        <p:grpSpPr bwMode="auto">
          <a:xfrm>
            <a:off x="4953000" y="4046538"/>
            <a:ext cx="2514600" cy="1695450"/>
            <a:chOff x="4953001" y="4046560"/>
            <a:chExt cx="2514600" cy="1695736"/>
          </a:xfrm>
        </p:grpSpPr>
        <p:sp>
          <p:nvSpPr>
            <p:cNvPr id="49" name="Flowchart: Delay 48"/>
            <p:cNvSpPr/>
            <p:nvPr/>
          </p:nvSpPr>
          <p:spPr>
            <a:xfrm>
              <a:off x="5334001" y="4046560"/>
              <a:ext cx="533400" cy="457277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0" name="Flowchart: Delay 49"/>
            <p:cNvSpPr/>
            <p:nvPr/>
          </p:nvSpPr>
          <p:spPr>
            <a:xfrm>
              <a:off x="5334001" y="4656263"/>
              <a:ext cx="533400" cy="457277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 rot="10800000">
              <a:off x="4953001" y="4164055"/>
              <a:ext cx="3810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0800000">
              <a:off x="4953001" y="4370465"/>
              <a:ext cx="3810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4953001" y="4773758"/>
              <a:ext cx="3810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0800000">
              <a:off x="4953001" y="4980167"/>
              <a:ext cx="3810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/>
            <p:nvPr/>
          </p:nvCxnSpPr>
          <p:spPr>
            <a:xfrm>
              <a:off x="5867401" y="4275199"/>
              <a:ext cx="685800" cy="45727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867401" y="4899191"/>
              <a:ext cx="70485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/>
            <p:nvPr/>
          </p:nvCxnSpPr>
          <p:spPr>
            <a:xfrm flipV="1">
              <a:off x="4953001" y="5050029"/>
              <a:ext cx="1600200" cy="457277"/>
            </a:xfrm>
            <a:prstGeom prst="bentConnector3">
              <a:avLst>
                <a:gd name="adj1" fmla="val 7814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lowchart: Delay 57"/>
            <p:cNvSpPr/>
            <p:nvPr/>
          </p:nvSpPr>
          <p:spPr>
            <a:xfrm>
              <a:off x="6553201" y="4670552"/>
              <a:ext cx="533400" cy="45569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9" name="Flowchart: Connector 58"/>
            <p:cNvSpPr/>
            <p:nvPr/>
          </p:nvSpPr>
          <p:spPr>
            <a:xfrm>
              <a:off x="5881689" y="4205337"/>
              <a:ext cx="138112" cy="13813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0" name="Flowchart: Connector 59"/>
            <p:cNvSpPr/>
            <p:nvPr/>
          </p:nvSpPr>
          <p:spPr>
            <a:xfrm>
              <a:off x="5881689" y="4822978"/>
              <a:ext cx="138112" cy="13813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1" name="Flowchart: Connector 60"/>
            <p:cNvSpPr/>
            <p:nvPr/>
          </p:nvSpPr>
          <p:spPr>
            <a:xfrm>
              <a:off x="5881689" y="5437445"/>
              <a:ext cx="138112" cy="13813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 rot="10800000">
              <a:off x="7086601" y="4905542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lowchart: Delay 62"/>
            <p:cNvSpPr/>
            <p:nvPr/>
          </p:nvSpPr>
          <p:spPr>
            <a:xfrm>
              <a:off x="5334001" y="5285019"/>
              <a:ext cx="533400" cy="457277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OR-AND-Invert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AND-NOR</a:t>
            </a:r>
          </a:p>
          <a:p>
            <a:r>
              <a:rPr lang="en-US" smtClean="0"/>
              <a:t>NAND-AND</a:t>
            </a:r>
          </a:p>
        </p:txBody>
      </p: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4953000" y="1600200"/>
            <a:ext cx="2652713" cy="1447800"/>
            <a:chOff x="4953000" y="1600199"/>
            <a:chExt cx="2653352" cy="1447801"/>
          </a:xfrm>
        </p:grpSpPr>
        <p:sp>
          <p:nvSpPr>
            <p:cNvPr id="5" name="Flowchart: Delay 4"/>
            <p:cNvSpPr/>
            <p:nvPr/>
          </p:nvSpPr>
          <p:spPr>
            <a:xfrm>
              <a:off x="6567877" y="2209799"/>
              <a:ext cx="533528" cy="4572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Moon 6"/>
            <p:cNvSpPr/>
            <p:nvPr/>
          </p:nvSpPr>
          <p:spPr>
            <a:xfrm rot="10800000">
              <a:off x="5303923" y="1600199"/>
              <a:ext cx="533528" cy="457200"/>
            </a:xfrm>
            <a:prstGeom prst="moon">
              <a:avLst>
                <a:gd name="adj" fmla="val 87500"/>
              </a:avLst>
            </a:prstGeom>
            <a:solidFill>
              <a:schemeClr val="accent1"/>
            </a:solidFill>
            <a:ln cap="sq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0" name="Elbow Connector 19"/>
            <p:cNvCxnSpPr/>
            <p:nvPr/>
          </p:nvCxnSpPr>
          <p:spPr>
            <a:xfrm>
              <a:off x="5853330" y="1828799"/>
              <a:ext cx="684377" cy="45720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856506" y="2438400"/>
              <a:ext cx="703431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flipV="1">
              <a:off x="4953000" y="2590800"/>
              <a:ext cx="1600585" cy="457200"/>
            </a:xfrm>
            <a:prstGeom prst="bentConnector3">
              <a:avLst>
                <a:gd name="adj1" fmla="val 7814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0800000">
              <a:off x="4953000" y="1717674"/>
              <a:ext cx="38109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>
              <a:off x="4953000" y="1924049"/>
              <a:ext cx="38109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>
              <a:off x="4953000" y="2327275"/>
              <a:ext cx="38109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0800000">
              <a:off x="4953000" y="2533650"/>
              <a:ext cx="38109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lowchart: Connector 32"/>
            <p:cNvSpPr/>
            <p:nvPr/>
          </p:nvSpPr>
          <p:spPr>
            <a:xfrm>
              <a:off x="7087114" y="2347913"/>
              <a:ext cx="138146" cy="1397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34" name="Straight Connector 33"/>
            <p:cNvCxnSpPr/>
            <p:nvPr/>
          </p:nvCxnSpPr>
          <p:spPr>
            <a:xfrm rot="10800000">
              <a:off x="7225260" y="2403475"/>
              <a:ext cx="38109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oon 63"/>
            <p:cNvSpPr/>
            <p:nvPr/>
          </p:nvSpPr>
          <p:spPr>
            <a:xfrm rot="10800000">
              <a:off x="5316626" y="2195512"/>
              <a:ext cx="533528" cy="457200"/>
            </a:xfrm>
            <a:prstGeom prst="moon">
              <a:avLst>
                <a:gd name="adj" fmla="val 87500"/>
              </a:avLst>
            </a:prstGeom>
            <a:solidFill>
              <a:schemeClr val="accent1"/>
            </a:solidFill>
            <a:ln cap="sq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1676400" y="4024313"/>
            <a:ext cx="2484438" cy="1476375"/>
            <a:chOff x="1676400" y="4023851"/>
            <a:chExt cx="2485104" cy="1476197"/>
          </a:xfrm>
        </p:grpSpPr>
        <p:cxnSp>
          <p:nvCxnSpPr>
            <p:cNvPr id="37" name="Straight Connector 36"/>
            <p:cNvCxnSpPr/>
            <p:nvPr/>
          </p:nvCxnSpPr>
          <p:spPr>
            <a:xfrm rot="10800000">
              <a:off x="1676400" y="4155597"/>
              <a:ext cx="38110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0800000">
              <a:off x="1676400" y="4361947"/>
              <a:ext cx="38110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>
              <a:off x="1676400" y="4765124"/>
              <a:ext cx="38110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0800000">
              <a:off x="1676400" y="4973062"/>
              <a:ext cx="381102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/>
            <p:nvPr/>
          </p:nvCxnSpPr>
          <p:spPr>
            <a:xfrm>
              <a:off x="2591045" y="4266709"/>
              <a:ext cx="685984" cy="457145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591045" y="4876235"/>
              <a:ext cx="70345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/>
            <p:nvPr/>
          </p:nvCxnSpPr>
          <p:spPr>
            <a:xfrm flipV="1">
              <a:off x="1676400" y="5042903"/>
              <a:ext cx="1600629" cy="457145"/>
            </a:xfrm>
            <a:prstGeom prst="bentConnector3">
              <a:avLst>
                <a:gd name="adj1" fmla="val 7814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lowchart: Connector 44"/>
            <p:cNvSpPr/>
            <p:nvPr/>
          </p:nvSpPr>
          <p:spPr>
            <a:xfrm>
              <a:off x="3124588" y="4661949"/>
              <a:ext cx="138150" cy="13809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3124588" y="4814331"/>
              <a:ext cx="138150" cy="13809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" name="Flowchart: Connector 46"/>
            <p:cNvSpPr/>
            <p:nvPr/>
          </p:nvSpPr>
          <p:spPr>
            <a:xfrm>
              <a:off x="3124588" y="4966712"/>
              <a:ext cx="138150" cy="13809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 rot="10800000">
              <a:off x="3780402" y="4882584"/>
              <a:ext cx="38110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Moon 64"/>
            <p:cNvSpPr/>
            <p:nvPr/>
          </p:nvSpPr>
          <p:spPr>
            <a:xfrm rot="10800000">
              <a:off x="2043211" y="4023851"/>
              <a:ext cx="533543" cy="457145"/>
            </a:xfrm>
            <a:prstGeom prst="moon">
              <a:avLst>
                <a:gd name="adj" fmla="val 87500"/>
              </a:avLst>
            </a:prstGeom>
            <a:solidFill>
              <a:schemeClr val="accent1"/>
            </a:solidFill>
            <a:ln cap="sq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6" name="Moon 65"/>
            <p:cNvSpPr/>
            <p:nvPr/>
          </p:nvSpPr>
          <p:spPr>
            <a:xfrm rot="10800000">
              <a:off x="2043211" y="4647663"/>
              <a:ext cx="533543" cy="457145"/>
            </a:xfrm>
            <a:prstGeom prst="moon">
              <a:avLst>
                <a:gd name="adj" fmla="val 87500"/>
              </a:avLst>
            </a:prstGeom>
            <a:solidFill>
              <a:schemeClr val="accent1"/>
            </a:solidFill>
            <a:ln cap="sq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7" name="Moon 66"/>
            <p:cNvSpPr/>
            <p:nvPr/>
          </p:nvSpPr>
          <p:spPr>
            <a:xfrm rot="10800000">
              <a:off x="3229391" y="4647663"/>
              <a:ext cx="533543" cy="457145"/>
            </a:xfrm>
            <a:prstGeom prst="moon">
              <a:avLst>
                <a:gd name="adj" fmla="val 87500"/>
              </a:avLst>
            </a:prstGeom>
            <a:solidFill>
              <a:schemeClr val="accent1"/>
            </a:solidFill>
            <a:ln cap="sq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73"/>
          <p:cNvGrpSpPr>
            <a:grpSpLocks/>
          </p:cNvGrpSpPr>
          <p:nvPr/>
        </p:nvGrpSpPr>
        <p:grpSpPr bwMode="auto">
          <a:xfrm>
            <a:off x="4953000" y="4038600"/>
            <a:ext cx="2514600" cy="1676400"/>
            <a:chOff x="4953001" y="4038600"/>
            <a:chExt cx="2514600" cy="1676399"/>
          </a:xfrm>
        </p:grpSpPr>
        <p:cxnSp>
          <p:nvCxnSpPr>
            <p:cNvPr id="51" name="Straight Connector 50"/>
            <p:cNvCxnSpPr/>
            <p:nvPr/>
          </p:nvCxnSpPr>
          <p:spPr>
            <a:xfrm rot="10800000">
              <a:off x="4983164" y="4164013"/>
              <a:ext cx="3810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0800000">
              <a:off x="4983164" y="4370388"/>
              <a:ext cx="3810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4983164" y="4773613"/>
              <a:ext cx="3810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0800000">
              <a:off x="4983164" y="4979987"/>
              <a:ext cx="3810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/>
            <p:nvPr/>
          </p:nvCxnSpPr>
          <p:spPr>
            <a:xfrm>
              <a:off x="5867401" y="4275138"/>
              <a:ext cx="685800" cy="45720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867401" y="4899024"/>
              <a:ext cx="70485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/>
            <p:nvPr/>
          </p:nvCxnSpPr>
          <p:spPr>
            <a:xfrm flipV="1">
              <a:off x="4953001" y="5051424"/>
              <a:ext cx="1600200" cy="457200"/>
            </a:xfrm>
            <a:prstGeom prst="bentConnector3">
              <a:avLst>
                <a:gd name="adj1" fmla="val 7814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lowchart: Connector 58"/>
            <p:cNvSpPr/>
            <p:nvPr/>
          </p:nvSpPr>
          <p:spPr>
            <a:xfrm>
              <a:off x="5881689" y="4205288"/>
              <a:ext cx="138112" cy="13811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0" name="Flowchart: Connector 59"/>
            <p:cNvSpPr/>
            <p:nvPr/>
          </p:nvSpPr>
          <p:spPr>
            <a:xfrm>
              <a:off x="5881689" y="4822825"/>
              <a:ext cx="138112" cy="1381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1" name="Flowchart: Connector 60"/>
            <p:cNvSpPr/>
            <p:nvPr/>
          </p:nvSpPr>
          <p:spPr>
            <a:xfrm>
              <a:off x="5881689" y="5437187"/>
              <a:ext cx="138112" cy="1397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 rot="10800000">
              <a:off x="7086601" y="4889499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Moon 67"/>
            <p:cNvSpPr/>
            <p:nvPr/>
          </p:nvSpPr>
          <p:spPr>
            <a:xfrm rot="10800000">
              <a:off x="5334001" y="4038600"/>
              <a:ext cx="533400" cy="457200"/>
            </a:xfrm>
            <a:prstGeom prst="moon">
              <a:avLst>
                <a:gd name="adj" fmla="val 87500"/>
              </a:avLst>
            </a:prstGeom>
            <a:solidFill>
              <a:schemeClr val="accent1"/>
            </a:solidFill>
            <a:ln cap="sq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9" name="Moon 68"/>
            <p:cNvSpPr/>
            <p:nvPr/>
          </p:nvSpPr>
          <p:spPr>
            <a:xfrm rot="10800000">
              <a:off x="5334001" y="4648200"/>
              <a:ext cx="533400" cy="457200"/>
            </a:xfrm>
            <a:prstGeom prst="moon">
              <a:avLst>
                <a:gd name="adj" fmla="val 87500"/>
              </a:avLst>
            </a:prstGeom>
            <a:solidFill>
              <a:schemeClr val="accent1"/>
            </a:solidFill>
            <a:ln cap="sq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0" name="Moon 69"/>
            <p:cNvSpPr/>
            <p:nvPr/>
          </p:nvSpPr>
          <p:spPr>
            <a:xfrm rot="10800000">
              <a:off x="5334001" y="5257799"/>
              <a:ext cx="533400" cy="457200"/>
            </a:xfrm>
            <a:prstGeom prst="moon">
              <a:avLst>
                <a:gd name="adj" fmla="val 87500"/>
              </a:avLst>
            </a:prstGeom>
            <a:solidFill>
              <a:schemeClr val="accent1"/>
            </a:solidFill>
            <a:ln cap="sq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1" name="Moon 70"/>
            <p:cNvSpPr/>
            <p:nvPr/>
          </p:nvSpPr>
          <p:spPr>
            <a:xfrm rot="10800000">
              <a:off x="6553201" y="4678363"/>
              <a:ext cx="533400" cy="457200"/>
            </a:xfrm>
            <a:prstGeom prst="moon">
              <a:avLst>
                <a:gd name="adj" fmla="val 87500"/>
              </a:avLst>
            </a:prstGeom>
            <a:solidFill>
              <a:schemeClr val="accent1"/>
            </a:solidFill>
            <a:ln cap="sq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Karnaugh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Map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5105400"/>
          </a:xfrm>
        </p:spPr>
        <p:txBody>
          <a:bodyPr/>
          <a:lstStyle/>
          <a:p>
            <a:r>
              <a:rPr lang="en-US" smtClean="0"/>
              <a:t>Diagram made up of squares.</a:t>
            </a:r>
          </a:p>
          <a:p>
            <a:r>
              <a:rPr lang="en-US" smtClean="0"/>
              <a:t>Each square represents one minterm.</a:t>
            </a:r>
          </a:p>
          <a:p>
            <a:r>
              <a:rPr lang="en-US" smtClean="0"/>
              <a:t>A Boolean function is expressed in the map as the area enclosed by the squares whose minterms are included in the function.</a:t>
            </a:r>
          </a:p>
          <a:p>
            <a:r>
              <a:rPr lang="en-US" smtClean="0"/>
              <a:t>The map presents a visual diagram of all possible ways a function may be expressed in standard form.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66800"/>
            <a:ext cx="7497763" cy="1143000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Rules for Other 2-Level Implementation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63650" y="2514600"/>
          <a:ext cx="749935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3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Equivalent Non-Degenerate</a:t>
                      </a:r>
                      <a:r>
                        <a:rPr lang="en-US" baseline="0" dirty="0" smtClean="0"/>
                        <a:t> Form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Implements the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Simplify F’ 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 get an output of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AND-NOR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NAND-AND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AND-OR-Invert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Sum of products by combining 0’s in the 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OR-NAND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NOR-OR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OR-AND-Invert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 of sums by combining 1’s in the map and then complementing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1228" name="TextBox 4"/>
          <p:cNvSpPr txBox="1">
            <a:spLocks noChangeArrowheads="1"/>
          </p:cNvSpPr>
          <p:nvPr/>
        </p:nvSpPr>
        <p:spPr bwMode="auto">
          <a:xfrm>
            <a:off x="1184275" y="6172200"/>
            <a:ext cx="7578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i="1">
                <a:latin typeface="Gill Sans MT" pitchFamily="34" charset="0"/>
              </a:rPr>
              <a:t>NAND-AND and NOR-OR requires a single-input inverter for a single literal term.</a:t>
            </a:r>
          </a:p>
        </p:txBody>
      </p:sp>
    </p:spTree>
  </p:cSld>
  <p:clrMapOvr>
    <a:masterClrMapping/>
  </p:clrMapOvr>
  <p:transition advClick="0">
    <p:dissolv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DON’T-CARE Conditions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There are instances when not all the possible combinations of the inputs are used.</a:t>
            </a:r>
          </a:p>
          <a:p>
            <a:r>
              <a:rPr lang="en-US" smtClean="0"/>
              <a:t>Example: BCD uses 4 bits, but there are 6 unused bit combinations.</a:t>
            </a:r>
          </a:p>
          <a:p>
            <a:r>
              <a:rPr lang="en-US" smtClean="0"/>
              <a:t>We don’t care what the output for these unused input combinations is.</a:t>
            </a:r>
          </a:p>
          <a:p>
            <a:r>
              <a:rPr lang="en-US" smtClean="0"/>
              <a:t>In a map, mark don’t-care with an ‘X’.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Example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Simplify the Boolean function</a:t>
            </a:r>
            <a:br>
              <a:rPr lang="en-US" smtClean="0"/>
            </a:br>
            <a:r>
              <a:rPr lang="en-US" i="1" smtClean="0"/>
              <a:t>F</a:t>
            </a:r>
            <a:r>
              <a:rPr lang="en-US" smtClean="0"/>
              <a:t>(</a:t>
            </a:r>
            <a:r>
              <a:rPr lang="en-US" i="1" smtClean="0"/>
              <a:t>w</a:t>
            </a:r>
            <a:r>
              <a:rPr lang="en-US" smtClean="0"/>
              <a:t>,</a:t>
            </a:r>
            <a:r>
              <a:rPr lang="en-US" i="1" smtClean="0"/>
              <a:t>x</a:t>
            </a:r>
            <a:r>
              <a:rPr lang="en-US" smtClean="0"/>
              <a:t>,</a:t>
            </a:r>
            <a:r>
              <a:rPr lang="en-US" i="1" smtClean="0"/>
              <a:t>y</a:t>
            </a:r>
            <a:r>
              <a:rPr lang="en-US" smtClean="0"/>
              <a:t>,</a:t>
            </a:r>
            <a:r>
              <a:rPr lang="en-US" i="1" smtClean="0"/>
              <a:t>z</a:t>
            </a:r>
            <a:r>
              <a:rPr lang="en-US" smtClean="0"/>
              <a:t>)=</a:t>
            </a:r>
            <a:r>
              <a:rPr lang="el-GR" smtClean="0">
                <a:latin typeface="Georgia" pitchFamily="18" charset="0"/>
              </a:rPr>
              <a:t>Σ</a:t>
            </a:r>
            <a:r>
              <a:rPr lang="en-US" smtClean="0"/>
              <a:t>(1,3,7,11,15) and the</a:t>
            </a:r>
            <a:br>
              <a:rPr lang="en-US" smtClean="0"/>
            </a:br>
            <a:r>
              <a:rPr lang="en-US" smtClean="0"/>
              <a:t>don’t-care conditions</a:t>
            </a:r>
            <a:br>
              <a:rPr lang="en-US" smtClean="0"/>
            </a:br>
            <a:r>
              <a:rPr lang="en-US" i="1" smtClean="0"/>
              <a:t>d</a:t>
            </a:r>
            <a:r>
              <a:rPr lang="en-US" smtClean="0"/>
              <a:t>(</a:t>
            </a:r>
            <a:r>
              <a:rPr lang="en-US" i="1" smtClean="0"/>
              <a:t>w</a:t>
            </a:r>
            <a:r>
              <a:rPr lang="en-US" smtClean="0"/>
              <a:t>,</a:t>
            </a:r>
            <a:r>
              <a:rPr lang="en-US" i="1" smtClean="0"/>
              <a:t>x</a:t>
            </a:r>
            <a:r>
              <a:rPr lang="en-US" smtClean="0"/>
              <a:t>,</a:t>
            </a:r>
            <a:r>
              <a:rPr lang="en-US" i="1" smtClean="0"/>
              <a:t>y</a:t>
            </a:r>
            <a:r>
              <a:rPr lang="en-US" smtClean="0"/>
              <a:t>,</a:t>
            </a:r>
            <a:r>
              <a:rPr lang="en-US" i="1" smtClean="0"/>
              <a:t>z</a:t>
            </a:r>
            <a:r>
              <a:rPr lang="en-US" smtClean="0"/>
              <a:t>)=</a:t>
            </a:r>
            <a:r>
              <a:rPr lang="el-GR" smtClean="0">
                <a:latin typeface="Georgia" pitchFamily="18" charset="0"/>
              </a:rPr>
              <a:t>Σ</a:t>
            </a:r>
            <a:r>
              <a:rPr lang="en-US" smtClean="0"/>
              <a:t>(0,2,5)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5000" y="3810000"/>
          <a:ext cx="3657600" cy="2362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Tabulation Method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map method is convenient for 3- or 4-variable expressions.</a:t>
            </a:r>
          </a:p>
          <a:p>
            <a:r>
              <a:rPr lang="en-US" smtClean="0"/>
              <a:t>As the number of variables increases, the excessive number of squares prevents a reasonable selection of adjacent squares.</a:t>
            </a:r>
          </a:p>
          <a:p>
            <a:r>
              <a:rPr lang="en-US" smtClean="0"/>
              <a:t>Quine-McCluskey or Tabulation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Tabulation Method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By an exhaustive search, find all the terms (called </a:t>
            </a:r>
            <a:r>
              <a:rPr lang="en-US" i="1" smtClean="0"/>
              <a:t>prime implicants</a:t>
            </a:r>
            <a:r>
              <a:rPr lang="en-US" smtClean="0"/>
              <a:t>) that are candidates for inclusion in the simplified function.</a:t>
            </a:r>
          </a:p>
          <a:p>
            <a:r>
              <a:rPr lang="en-US" smtClean="0"/>
              <a:t>Choose among the prime implicants those that give an expression with the least number of literals.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Finding Prime </a:t>
            </a: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Implicants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Group binary representation of the minterms according to the number of 1’s contained.</a:t>
            </a:r>
          </a:p>
          <a:p>
            <a:r>
              <a:rPr lang="en-US" smtClean="0"/>
              <a:t>Any 2 minterms which differ from each other by only one variable can be combined, and the unmatched variable removed.</a:t>
            </a:r>
          </a:p>
          <a:p>
            <a:r>
              <a:rPr lang="en-US" smtClean="0"/>
              <a:t>This process is repeated as long as proper matching is encountered.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Finding Prime </a:t>
            </a: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Implicants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i="1" smtClean="0"/>
              <a:t>un</a:t>
            </a:r>
            <a:r>
              <a:rPr lang="en-US" smtClean="0"/>
              <a:t>checked terms in the table form the prime implicants.</a:t>
            </a:r>
          </a:p>
          <a:p>
            <a:r>
              <a:rPr lang="en-US" smtClean="0"/>
              <a:t>A prime implicant table is used to select the prime implicants that form the minimized function.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Example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Simplify F=</a:t>
            </a:r>
            <a:r>
              <a:rPr lang="el-GR" smtClean="0">
                <a:latin typeface="Georgia" pitchFamily="18" charset="0"/>
              </a:rPr>
              <a:t>Σ</a:t>
            </a:r>
            <a:r>
              <a:rPr lang="en-US" smtClean="0">
                <a:latin typeface="Georgia" pitchFamily="18" charset="0"/>
              </a:rPr>
              <a:t>(0,1,2,8,10,11,14,15)</a:t>
            </a:r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81200" y="2209800"/>
          <a:ext cx="6096000" cy="4079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(a)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(b)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wxyz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wxyz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wxyz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0,1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000–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0,2,8,10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–0–0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0,2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00–0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0,8,2,10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–0–0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0,8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–000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10,11,14,15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1–1–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2,10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–010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10,14,11,15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1–1–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8,10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10–0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10,11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101–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10,14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1–10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F=</a:t>
                      </a:r>
                      <a:r>
                        <a:rPr lang="en-US" dirty="0" err="1" smtClean="0"/>
                        <a:t>w’x’y’+x’z’+wy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11,15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1–11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14,15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111–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Selection of Prime </a:t>
            </a: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Implicants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3" cy="296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5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18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609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6091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6091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6091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6091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6091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60917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6091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6091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x’y’z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w’xz</a:t>
                      </a:r>
                      <a:r>
                        <a:rPr lang="en-US" dirty="0" smtClean="0"/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/>
                        </a:rPr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w‘xy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7,15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11,15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wx</a:t>
                      </a:r>
                      <a:r>
                        <a:rPr lang="en-US" dirty="0" smtClean="0"/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8,9,10,11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Two-Variable Map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667000" y="1447800"/>
          <a:ext cx="4648200" cy="3251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357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456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9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o   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x’y</a:t>
                      </a:r>
                      <a:r>
                        <a:rPr lang="en-US" baseline="0" dirty="0" smtClean="0"/>
                        <a:t>’)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x’y</a:t>
                      </a:r>
                      <a:r>
                        <a:rPr lang="en-US" baseline="0" dirty="0" smtClean="0"/>
                        <a:t>)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9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2 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xy</a:t>
                      </a:r>
                      <a:r>
                        <a:rPr lang="en-US" baseline="0" dirty="0" smtClean="0"/>
                        <a:t>’)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3 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xy</a:t>
                      </a:r>
                      <a:r>
                        <a:rPr lang="en-US" baseline="0" dirty="0" smtClean="0"/>
                        <a:t>)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rot="10800000">
            <a:off x="2667000" y="1600200"/>
            <a:ext cx="106680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1447800" y="3581400"/>
            <a:ext cx="175260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xy</a:t>
            </a:r>
            <a:r>
              <a:rPr lang="en-US" dirty="0"/>
              <a:t>'</a:t>
            </a:r>
          </a:p>
        </p:txBody>
      </p:sp>
      <p:sp>
        <p:nvSpPr>
          <p:cNvPr id="10" name="Right Arrow 9"/>
          <p:cNvSpPr/>
          <p:nvPr/>
        </p:nvSpPr>
        <p:spPr>
          <a:xfrm rot="16200000">
            <a:off x="5562600" y="5105400"/>
            <a:ext cx="175260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xy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Two-Variable Map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667000" y="1447800"/>
          <a:ext cx="4648200" cy="3251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357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456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9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o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9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rot="10800000">
            <a:off x="2667000" y="1600200"/>
            <a:ext cx="106680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97" name="TextBox 6"/>
          <p:cNvSpPr txBox="1">
            <a:spLocks noChangeArrowheads="1"/>
          </p:cNvSpPr>
          <p:nvPr/>
        </p:nvSpPr>
        <p:spPr bwMode="auto">
          <a:xfrm>
            <a:off x="3048000" y="5410200"/>
            <a:ext cx="4856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ill Sans MT" pitchFamily="34" charset="0"/>
              </a:rPr>
              <a:t>F(x,y) = x + y = x’y + xy’ + xy = m</a:t>
            </a:r>
            <a:r>
              <a:rPr lang="en-US" baseline="-25000">
                <a:latin typeface="Gill Sans MT" pitchFamily="34" charset="0"/>
              </a:rPr>
              <a:t>1</a:t>
            </a:r>
            <a:r>
              <a:rPr lang="en-US">
                <a:latin typeface="Gill Sans MT" pitchFamily="34" charset="0"/>
              </a:rPr>
              <a:t> + m</a:t>
            </a:r>
            <a:r>
              <a:rPr lang="en-US" baseline="-25000">
                <a:latin typeface="Gill Sans MT" pitchFamily="34" charset="0"/>
              </a:rPr>
              <a:t>2 </a:t>
            </a:r>
            <a:r>
              <a:rPr lang="en-US">
                <a:latin typeface="Gill Sans MT" pitchFamily="34" charset="0"/>
              </a:rPr>
              <a:t>+ m</a:t>
            </a:r>
            <a:r>
              <a:rPr lang="en-US" baseline="-25000">
                <a:latin typeface="Gill Sans MT" pitchFamily="34" charset="0"/>
              </a:rPr>
              <a:t>3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6200000" flipV="1">
            <a:off x="5067300" y="4152900"/>
            <a:ext cx="2057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5105400" y="4114800"/>
            <a:ext cx="17526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V="1">
            <a:off x="6438900" y="4533900"/>
            <a:ext cx="1219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Two-Variable Map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667000" y="1447800"/>
          <a:ext cx="4648200" cy="3251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357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456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9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9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rot="10800000">
            <a:off x="2667000" y="1600200"/>
            <a:ext cx="106680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21" name="TextBox 6"/>
          <p:cNvSpPr txBox="1">
            <a:spLocks noChangeArrowheads="1"/>
          </p:cNvSpPr>
          <p:nvPr/>
        </p:nvSpPr>
        <p:spPr bwMode="auto">
          <a:xfrm>
            <a:off x="3048000" y="5410200"/>
            <a:ext cx="4856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ill Sans MT" pitchFamily="34" charset="0"/>
              </a:rPr>
              <a:t>F(x,y) = x + y = x’y + xy’ + xy = m</a:t>
            </a:r>
            <a:r>
              <a:rPr lang="en-US" baseline="-25000">
                <a:latin typeface="Gill Sans MT" pitchFamily="34" charset="0"/>
              </a:rPr>
              <a:t>1</a:t>
            </a:r>
            <a:r>
              <a:rPr lang="en-US">
                <a:latin typeface="Gill Sans MT" pitchFamily="34" charset="0"/>
              </a:rPr>
              <a:t> + m</a:t>
            </a:r>
            <a:r>
              <a:rPr lang="en-US" baseline="-25000">
                <a:latin typeface="Gill Sans MT" pitchFamily="34" charset="0"/>
              </a:rPr>
              <a:t>2 </a:t>
            </a:r>
            <a:r>
              <a:rPr lang="en-US">
                <a:latin typeface="Gill Sans MT" pitchFamily="34" charset="0"/>
              </a:rPr>
              <a:t>+ m</a:t>
            </a:r>
            <a:r>
              <a:rPr lang="en-US" baseline="-25000">
                <a:latin typeface="Gill Sans MT" pitchFamily="34" charset="0"/>
              </a:rPr>
              <a:t>3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Three-Variable Map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43200" y="1905000"/>
          <a:ext cx="4800600" cy="3581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790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90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4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5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7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6</a:t>
                      </a:r>
                      <a:endParaRPr lang="en-US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Three-Variable Map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667000" y="1371600"/>
          <a:ext cx="4800600" cy="441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/>
                        <a:t>y</a:t>
                      </a:r>
                      <a:endParaRPr lang="en-US" baseline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/>
                        <a:t>z</a:t>
                      </a:r>
                      <a:endParaRPr lang="en-US" baseline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x</a:t>
                      </a:r>
                      <a:endParaRPr lang="en-US" baseline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00</a:t>
                      </a:r>
                      <a:endParaRPr lang="en-US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01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11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10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90700">
                <a:tc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0</a:t>
                      </a:r>
                      <a:endParaRPr lang="en-US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x’y’z</a:t>
                      </a:r>
                      <a:r>
                        <a:rPr lang="en-US" dirty="0" smtClean="0"/>
                        <a:t>’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x’y’z</a:t>
                      </a:r>
                      <a:endParaRPr lang="en-US" baseline="-25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x’yz</a:t>
                      </a:r>
                      <a:endParaRPr lang="en-US" baseline="-25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x’yz</a:t>
                      </a:r>
                      <a:r>
                        <a:rPr lang="en-US" dirty="0" smtClean="0"/>
                        <a:t>’</a:t>
                      </a:r>
                      <a:endParaRPr lang="en-US" baseline="-25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90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xy’z</a:t>
                      </a:r>
                      <a:r>
                        <a:rPr lang="en-US" dirty="0" smtClean="0"/>
                        <a:t>’</a:t>
                      </a:r>
                      <a:endParaRPr lang="en-US" baseline="-25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xy'z</a:t>
                      </a:r>
                      <a:endParaRPr lang="en-US" baseline="-25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xyz</a:t>
                      </a:r>
                      <a:endParaRPr lang="en-US" baseline="-25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xyz’</a:t>
                      </a:r>
                      <a:endParaRPr lang="en-US" baseline="-25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rot="16200000" flipV="1">
            <a:off x="2705100" y="1485900"/>
            <a:ext cx="76200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oral theme</Template>
  <TotalTime>620</TotalTime>
  <Words>1826</Words>
  <Application>Microsoft Office PowerPoint</Application>
  <PresentationFormat>On-screen Show (4:3)</PresentationFormat>
  <Paragraphs>706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Calibri</vt:lpstr>
      <vt:lpstr>Corbel</vt:lpstr>
      <vt:lpstr>Georgia</vt:lpstr>
      <vt:lpstr>Gill Sans MT</vt:lpstr>
      <vt:lpstr>Verdana</vt:lpstr>
      <vt:lpstr>Wingdings</vt:lpstr>
      <vt:lpstr>Wingdings 2</vt:lpstr>
      <vt:lpstr>Solstice</vt:lpstr>
      <vt:lpstr>Simplification of Boolean Functions</vt:lpstr>
      <vt:lpstr>Simplification of Boolean Functions</vt:lpstr>
      <vt:lpstr>Simplification of Boolean Functions</vt:lpstr>
      <vt:lpstr>Karnaugh Map</vt:lpstr>
      <vt:lpstr>Two-Variable Map</vt:lpstr>
      <vt:lpstr>Two-Variable Map</vt:lpstr>
      <vt:lpstr>Two-Variable Map</vt:lpstr>
      <vt:lpstr>Three-Variable Map</vt:lpstr>
      <vt:lpstr>Three-Variable Map</vt:lpstr>
      <vt:lpstr>Four-Variable Map</vt:lpstr>
      <vt:lpstr>Simplification Using the Map</vt:lpstr>
      <vt:lpstr>Example 1</vt:lpstr>
      <vt:lpstr>Example 1</vt:lpstr>
      <vt:lpstr>Example 1</vt:lpstr>
      <vt:lpstr>Example 2</vt:lpstr>
      <vt:lpstr>Example 3</vt:lpstr>
      <vt:lpstr>Example 4</vt:lpstr>
      <vt:lpstr>Example 5</vt:lpstr>
      <vt:lpstr>Example 6</vt:lpstr>
      <vt:lpstr>The Relationship Between the Number of Adjacent Squares and the Number of Literals in a Term</vt:lpstr>
      <vt:lpstr>Product of Sums Simplification</vt:lpstr>
      <vt:lpstr>Product of Sums Simplification</vt:lpstr>
      <vt:lpstr>Example</vt:lpstr>
      <vt:lpstr>Example</vt:lpstr>
      <vt:lpstr>Example</vt:lpstr>
      <vt:lpstr>Example</vt:lpstr>
      <vt:lpstr>Example</vt:lpstr>
      <vt:lpstr>The Universal Gate</vt:lpstr>
      <vt:lpstr>Graphic Symbols for NAND</vt:lpstr>
      <vt:lpstr>Graphic Symbols for NOR</vt:lpstr>
      <vt:lpstr>Graphic Symbols for NOT</vt:lpstr>
      <vt:lpstr>2-Level NAND Implementation</vt:lpstr>
      <vt:lpstr>2-Level NAND Implementation</vt:lpstr>
      <vt:lpstr>2-Level NOR Implementation</vt:lpstr>
      <vt:lpstr>Rules for NAND / NOR Implementation</vt:lpstr>
      <vt:lpstr>Non-degenerate Forms</vt:lpstr>
      <vt:lpstr>Non-degenerate Forms</vt:lpstr>
      <vt:lpstr>AND-OR-Invert</vt:lpstr>
      <vt:lpstr>OR-AND-Invert</vt:lpstr>
      <vt:lpstr>Rules for Other 2-Level Implementation</vt:lpstr>
      <vt:lpstr>DON’T-CARE Conditions</vt:lpstr>
      <vt:lpstr>Example</vt:lpstr>
      <vt:lpstr>Tabulation Method</vt:lpstr>
      <vt:lpstr>Tabulation Method</vt:lpstr>
      <vt:lpstr>Finding Prime Implicants</vt:lpstr>
      <vt:lpstr>Finding Prime Implicants</vt:lpstr>
      <vt:lpstr>Example</vt:lpstr>
      <vt:lpstr>Selection of Prime Implicants</vt:lpstr>
    </vt:vector>
  </TitlesOfParts>
  <Company>Ateneo de Naga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Simplification of Boolean Functions</dc:title>
  <cp:lastModifiedBy>Diu</cp:lastModifiedBy>
  <cp:revision>89</cp:revision>
  <dcterms:created xsi:type="dcterms:W3CDTF">2008-02-09T04:38:05Z</dcterms:created>
  <dcterms:modified xsi:type="dcterms:W3CDTF">2021-02-22T09:53:50Z</dcterms:modified>
</cp:coreProperties>
</file>