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306" r:id="rId3"/>
    <p:sldId id="307" r:id="rId4"/>
    <p:sldId id="308" r:id="rId5"/>
    <p:sldId id="312" r:id="rId6"/>
    <p:sldId id="313" r:id="rId7"/>
    <p:sldId id="317" r:id="rId8"/>
    <p:sldId id="320" r:id="rId9"/>
    <p:sldId id="316" r:id="rId10"/>
    <p:sldId id="318" r:id="rId11"/>
    <p:sldId id="319" r:id="rId12"/>
    <p:sldId id="3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196BD-6A6B-5BDA-B5CA-EE09A57A5814}" v="1" dt="2025-07-19T06:55:32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at Baul" userId="dae859d7-ea3e-4a5d-83a1-d953f3940120" providerId="ADAL" clId="{82D9AF58-3E21-470C-A9E5-1716BD4444C6}"/>
    <pc:docChg chg="custSel modSld">
      <pc:chgData name="Saikat Baul" userId="dae859d7-ea3e-4a5d-83a1-d953f3940120" providerId="ADAL" clId="{82D9AF58-3E21-470C-A9E5-1716BD4444C6}" dt="2025-04-26T12:59:14.257" v="32"/>
      <pc:docMkLst>
        <pc:docMk/>
      </pc:docMkLst>
      <pc:sldChg chg="addSp delSp modSp mod">
        <pc:chgData name="Saikat Baul" userId="dae859d7-ea3e-4a5d-83a1-d953f3940120" providerId="ADAL" clId="{82D9AF58-3E21-470C-A9E5-1716BD4444C6}" dt="2025-04-26T12:57:58.596" v="1"/>
        <pc:sldMkLst>
          <pc:docMk/>
          <pc:sldMk cId="2664565021" sldId="256"/>
        </pc:sldMkLst>
      </pc:sldChg>
      <pc:sldChg chg="modSp mod">
        <pc:chgData name="Saikat Baul" userId="dae859d7-ea3e-4a5d-83a1-d953f3940120" providerId="ADAL" clId="{82D9AF58-3E21-470C-A9E5-1716BD4444C6}" dt="2025-04-26T12:58:15.857" v="12" actId="122"/>
        <pc:sldMkLst>
          <pc:docMk/>
          <pc:sldMk cId="2619303316" sldId="306"/>
        </pc:sldMkLst>
      </pc:sldChg>
      <pc:sldChg chg="addSp delSp modSp mod">
        <pc:chgData name="Saikat Baul" userId="dae859d7-ea3e-4a5d-83a1-d953f3940120" providerId="ADAL" clId="{82D9AF58-3E21-470C-A9E5-1716BD4444C6}" dt="2025-04-26T12:58:25.079" v="14"/>
        <pc:sldMkLst>
          <pc:docMk/>
          <pc:sldMk cId="738119999" sldId="307"/>
        </pc:sldMkLst>
      </pc:sldChg>
      <pc:sldChg chg="addSp delSp modSp mod">
        <pc:chgData name="Saikat Baul" userId="dae859d7-ea3e-4a5d-83a1-d953f3940120" providerId="ADAL" clId="{82D9AF58-3E21-470C-A9E5-1716BD4444C6}" dt="2025-04-26T12:58:30.170" v="16"/>
        <pc:sldMkLst>
          <pc:docMk/>
          <pc:sldMk cId="4262870225" sldId="308"/>
        </pc:sldMkLst>
      </pc:sldChg>
      <pc:sldChg chg="addSp modSp">
        <pc:chgData name="Saikat Baul" userId="dae859d7-ea3e-4a5d-83a1-d953f3940120" providerId="ADAL" clId="{82D9AF58-3E21-470C-A9E5-1716BD4444C6}" dt="2025-04-26T12:59:14.257" v="32"/>
        <pc:sldMkLst>
          <pc:docMk/>
          <pc:sldMk cId="64039236" sldId="311"/>
        </pc:sldMkLst>
      </pc:sldChg>
      <pc:sldChg chg="addSp delSp modSp mod">
        <pc:chgData name="Saikat Baul" userId="dae859d7-ea3e-4a5d-83a1-d953f3940120" providerId="ADAL" clId="{82D9AF58-3E21-470C-A9E5-1716BD4444C6}" dt="2025-04-26T12:58:34.054" v="18"/>
        <pc:sldMkLst>
          <pc:docMk/>
          <pc:sldMk cId="479273626" sldId="312"/>
        </pc:sldMkLst>
      </pc:sldChg>
      <pc:sldChg chg="addSp delSp modSp mod">
        <pc:chgData name="Saikat Baul" userId="dae859d7-ea3e-4a5d-83a1-d953f3940120" providerId="ADAL" clId="{82D9AF58-3E21-470C-A9E5-1716BD4444C6}" dt="2025-04-26T12:58:38.668" v="20"/>
        <pc:sldMkLst>
          <pc:docMk/>
          <pc:sldMk cId="908542880" sldId="313"/>
        </pc:sldMkLst>
      </pc:sldChg>
      <pc:sldChg chg="addSp delSp modSp mod">
        <pc:chgData name="Saikat Baul" userId="dae859d7-ea3e-4a5d-83a1-d953f3940120" providerId="ADAL" clId="{82D9AF58-3E21-470C-A9E5-1716BD4444C6}" dt="2025-04-26T12:58:55.630" v="25"/>
        <pc:sldMkLst>
          <pc:docMk/>
          <pc:sldMk cId="4084127328" sldId="316"/>
        </pc:sldMkLst>
      </pc:sldChg>
      <pc:sldChg chg="addSp delSp modSp mod">
        <pc:chgData name="Saikat Baul" userId="dae859d7-ea3e-4a5d-83a1-d953f3940120" providerId="ADAL" clId="{82D9AF58-3E21-470C-A9E5-1716BD4444C6}" dt="2025-04-26T12:58:44.966" v="22"/>
        <pc:sldMkLst>
          <pc:docMk/>
          <pc:sldMk cId="64597386" sldId="317"/>
        </pc:sldMkLst>
      </pc:sldChg>
      <pc:sldChg chg="addSp delSp modSp mod">
        <pc:chgData name="Saikat Baul" userId="dae859d7-ea3e-4a5d-83a1-d953f3940120" providerId="ADAL" clId="{82D9AF58-3E21-470C-A9E5-1716BD4444C6}" dt="2025-04-26T12:59:00.732" v="27"/>
        <pc:sldMkLst>
          <pc:docMk/>
          <pc:sldMk cId="1455568816" sldId="318"/>
        </pc:sldMkLst>
      </pc:sldChg>
      <pc:sldChg chg="addSp delSp modSp mod">
        <pc:chgData name="Saikat Baul" userId="dae859d7-ea3e-4a5d-83a1-d953f3940120" providerId="ADAL" clId="{82D9AF58-3E21-470C-A9E5-1716BD4444C6}" dt="2025-04-26T12:59:11.071" v="31"/>
        <pc:sldMkLst>
          <pc:docMk/>
          <pc:sldMk cId="2601233771" sldId="319"/>
        </pc:sldMkLst>
      </pc:sldChg>
      <pc:sldChg chg="addSp modSp">
        <pc:chgData name="Saikat Baul" userId="dae859d7-ea3e-4a5d-83a1-d953f3940120" providerId="ADAL" clId="{82D9AF58-3E21-470C-A9E5-1716BD4444C6}" dt="2025-04-26T12:58:50.769" v="23"/>
        <pc:sldMkLst>
          <pc:docMk/>
          <pc:sldMk cId="435864507" sldId="320"/>
        </pc:sldMkLst>
      </pc:sldChg>
    </pc:docChg>
  </pc:docChgLst>
  <pc:docChgLst>
    <pc:chgData name="Md. Al-Amin" userId="bcbe49e6-e4a7-45c5-8a0e-d548ae8c8143" providerId="ADAL" clId="{5948D6B7-DC51-FB4B-A7F4-E685C06445A0}"/>
    <pc:docChg chg="modSld">
      <pc:chgData name="Md. Al-Amin" userId="bcbe49e6-e4a7-45c5-8a0e-d548ae8c8143" providerId="ADAL" clId="{5948D6B7-DC51-FB4B-A7F4-E685C06445A0}" dt="2025-07-19T20:26:33.835" v="0" actId="20577"/>
      <pc:docMkLst>
        <pc:docMk/>
      </pc:docMkLst>
      <pc:sldChg chg="modSp mod">
        <pc:chgData name="Md. Al-Amin" userId="bcbe49e6-e4a7-45c5-8a0e-d548ae8c8143" providerId="ADAL" clId="{5948D6B7-DC51-FB4B-A7F4-E685C06445A0}" dt="2025-07-19T20:26:33.835" v="0" actId="20577"/>
        <pc:sldMkLst>
          <pc:docMk/>
          <pc:sldMk cId="2664565021" sldId="256"/>
        </pc:sldMkLst>
        <pc:spChg chg="mod">
          <ac:chgData name="Md. Al-Amin" userId="bcbe49e6-e4a7-45c5-8a0e-d548ae8c8143" providerId="ADAL" clId="{5948D6B7-DC51-FB4B-A7F4-E685C06445A0}" dt="2025-07-19T20:26:33.835" v="0" actId="20577"/>
          <ac:spMkLst>
            <pc:docMk/>
            <pc:sldMk cId="2664565021" sldId="256"/>
            <ac:spMk id="23" creationId="{0CADBF75-A870-4E01-9DB8-F57472A203D2}"/>
          </ac:spMkLst>
        </pc:spChg>
      </pc:sldChg>
    </pc:docChg>
  </pc:docChgLst>
  <pc:docChgLst>
    <pc:chgData name="Md. Al-Amin" userId="bcbe49e6-e4a7-45c5-8a0e-d548ae8c8143" providerId="ADAL" clId="{ADC196BD-6A6B-5BDA-B5CA-EE09A57A5814}"/>
    <pc:docChg chg="modSld">
      <pc:chgData name="Md. Al-Amin" userId="bcbe49e6-e4a7-45c5-8a0e-d548ae8c8143" providerId="ADAL" clId="{ADC196BD-6A6B-5BDA-B5CA-EE09A57A5814}" dt="2025-07-19T06:55:34.660" v="1" actId="404"/>
      <pc:docMkLst>
        <pc:docMk/>
      </pc:docMkLst>
      <pc:sldChg chg="modSp mod">
        <pc:chgData name="Md. Al-Amin" userId="bcbe49e6-e4a7-45c5-8a0e-d548ae8c8143" providerId="ADAL" clId="{ADC196BD-6A6B-5BDA-B5CA-EE09A57A5814}" dt="2025-07-19T06:55:34.660" v="1" actId="404"/>
        <pc:sldMkLst>
          <pc:docMk/>
          <pc:sldMk cId="2664565021" sldId="256"/>
        </pc:sldMkLst>
        <pc:spChg chg="mod">
          <ac:chgData name="Md. Al-Amin" userId="bcbe49e6-e4a7-45c5-8a0e-d548ae8c8143" providerId="ADAL" clId="{ADC196BD-6A6B-5BDA-B5CA-EE09A57A5814}" dt="2025-07-19T06:55:34.660" v="1" actId="404"/>
          <ac:spMkLst>
            <pc:docMk/>
            <pc:sldMk cId="2664565021" sldId="256"/>
            <ac:spMk id="2" creationId="{7366D5DC-9796-4FD1-4E64-0A5F277466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20/07/2025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rgbClr val="C00000"/>
                </a:solidFill>
              </a:rPr>
              <a:t>Chapter 9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project estimation</a:t>
            </a:r>
            <a:endParaRPr lang="en-US" sz="3000" dirty="0">
              <a:solidFill>
                <a:srgbClr val="00206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66D5DC-9796-4FD1-4E64-0A5F277466B7}"/>
              </a:ext>
            </a:extLst>
          </p:cNvPr>
          <p:cNvSpPr txBox="1">
            <a:spLocks/>
          </p:cNvSpPr>
          <p:nvPr/>
        </p:nvSpPr>
        <p:spPr>
          <a:xfrm>
            <a:off x="4596388" y="5097432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Md. Al-Amin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Assistant professor, CS,  AIUB</a:t>
            </a:r>
          </a:p>
          <a:p>
            <a:r>
              <a:rPr lang="en-US" sz="2400" cap="none" dirty="0" err="1">
                <a:solidFill>
                  <a:schemeClr val="tx1"/>
                </a:solidFill>
              </a:rPr>
              <a:t>alamin@aiub.edu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Make-buy decision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10</a:t>
            </a:fld>
            <a:endParaRPr lang="en-US" sz="1400" b="1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68" y="1957250"/>
            <a:ext cx="7556863" cy="479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D8EE-0A7A-A050-77C0-F4192219EC3C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45556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expected cost from decision tree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11</a:t>
            </a:fld>
            <a:endParaRPr lang="en-US" sz="14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55137" y="2055567"/>
            <a:ext cx="8625778" cy="987425"/>
          </a:xfrm>
          <a:prstGeom prst="rect">
            <a:avLst/>
          </a:prstGeom>
          <a:solidFill>
            <a:srgbClr val="C00000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61339" y="2217127"/>
            <a:ext cx="5988948" cy="363538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    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((path probability)    </a:t>
            </a:r>
            <a:r>
              <a:rPr lang="en-US" sz="1800" dirty="0">
                <a:solidFill>
                  <a:schemeClr val="bg1"/>
                </a:solidFill>
                <a:latin typeface="Helvetica" charset="0"/>
                <a:ea typeface="ＭＳ Ｐゴシック" charset="-128"/>
              </a:rPr>
              <a:t>x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  (estimated path cost) 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2824416" y="2258202"/>
            <a:ext cx="2062745" cy="363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chemeClr val="bg1"/>
                </a:solidFill>
                <a:latin typeface="Helvetica" panose="020B0604020202020204" pitchFamily="34" charset="0"/>
              </a:rPr>
              <a:t>expected cost =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34980" y="2395424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i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430432" y="2365307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i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60565" y="3363667"/>
            <a:ext cx="4337725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For example, the expected cost to build is: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470043" y="3373096"/>
            <a:ext cx="4531689" cy="5822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expected cost  = 0.30 ($380K) + 0.70 ($450K) </a:t>
            </a:r>
          </a:p>
          <a:p>
            <a:pPr>
              <a:defRPr/>
            </a:pPr>
            <a:endParaRPr lang="en-US" sz="1600" b="1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7400" y="4419600"/>
            <a:ext cx="10620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i="1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similarly,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057400" y="4876800"/>
            <a:ext cx="59070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$382K</a:t>
            </a:r>
          </a:p>
          <a:p>
            <a:endParaRPr lang="en-US" altLang="en-US" sz="1600" b="1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7400" y="5334000"/>
            <a:ext cx="59070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$267K</a:t>
            </a:r>
          </a:p>
          <a:p>
            <a:endParaRPr lang="en-US" altLang="en-US" sz="1600" b="1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057400" y="5775325"/>
            <a:ext cx="56784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$410K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429000" y="5029200"/>
            <a:ext cx="1028700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C00000"/>
                </a:solidFill>
                <a:latin typeface="Helvetica" panose="020B0604020202020204" pitchFamily="34" charset="0"/>
              </a:rPr>
              <a:t>reuse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429000" y="5486400"/>
            <a:ext cx="868363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C00000"/>
                </a:solidFill>
                <a:latin typeface="Helvetica" panose="020B0604020202020204" pitchFamily="34" charset="0"/>
              </a:rPr>
              <a:t>buy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3429000" y="5943600"/>
            <a:ext cx="941388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 err="1">
                <a:solidFill>
                  <a:srgbClr val="C00000"/>
                </a:solidFill>
                <a:latin typeface="Helvetica" panose="020B0604020202020204" pitchFamily="34" charset="0"/>
              </a:rPr>
              <a:t>contr</a:t>
            </a:r>
            <a:endParaRPr lang="en-US" altLang="en-US" sz="1600" b="1" dirty="0">
              <a:solidFill>
                <a:srgbClr val="C00000"/>
              </a:solidFill>
              <a:latin typeface="Helvetica" panose="020B0604020202020204" pitchFamily="34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9807768" y="3398963"/>
            <a:ext cx="10112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= $429 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03B027-44EC-B2CF-A6A8-A0938A710F5B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60123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1C4995-A0DA-7400-520A-1DE48107602F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 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1469"/>
            <a:ext cx="10803166" cy="28434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The overall goal of project planning is to establish a pragmatic strategy for controlling,  </a:t>
            </a:r>
            <a:br>
              <a:rPr lang="en-US" altLang="en-US" sz="2200" dirty="0"/>
            </a:br>
            <a:r>
              <a:rPr lang="en-US" altLang="en-US" sz="2200" dirty="0"/>
              <a:t> tracking, and monitoring a complex technical project.</a:t>
            </a:r>
          </a:p>
          <a:p>
            <a:pPr marL="0" indent="0">
              <a:buNone/>
            </a:pPr>
            <a:endParaRPr lang="en-US" altLang="en-US" sz="2200" i="1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WHY?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So the end result gets done on time, on budget, and with quality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6193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 task set-1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1" y="1985553"/>
            <a:ext cx="10803166" cy="36706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Establish project scope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feasibility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Analyze risks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Define required resources</a:t>
            </a:r>
          </a:p>
          <a:p>
            <a:pPr lvl="1">
              <a:spcBef>
                <a:spcPts val="3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require human resources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Define reusable software resources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Identify environmental resources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AF17236-9CD0-40E6-B4A0-97FD026E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07" y="1843278"/>
            <a:ext cx="5351470" cy="445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7D904D43-DF9F-474C-B434-8D8EC0F94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400" y="5687277"/>
            <a:ext cx="27192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/>
              <a:t>Off-the-shelf</a:t>
            </a:r>
            <a:r>
              <a:rPr lang="en-US" altLang="en-US" sz="1600" dirty="0"/>
              <a:t>: Available in the stock, reuse as it 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4827EC-D8B1-0DC1-85F5-16D5336F4301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73811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 task set-ii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1468"/>
            <a:ext cx="10803166" cy="456770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Estimate cost and effort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Decompose the problem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Develop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two or more estimates </a:t>
            </a:r>
            <a:r>
              <a:rPr lang="en-US" altLang="en-US" sz="2000" dirty="0">
                <a:ea typeface="ＭＳ Ｐゴシック" panose="020B0600070205080204" pitchFamily="34" charset="-128"/>
              </a:rPr>
              <a:t>using size, function points, process tasks (complexity),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Reconcile the estimates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Develop a project schedule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Establish a meaningful task set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Define a task network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Use scheduling tools to develop a timeline chart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Define schedule tracking mechanisms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0F915F-153C-FEBD-2C35-7FABA5E33830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42628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estimation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11469"/>
            <a:ext cx="11044934" cy="2725846"/>
          </a:xfrm>
        </p:spPr>
        <p:txBody>
          <a:bodyPr>
            <a:noAutofit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Project scope must be understood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Elaboration (decomposition) is necessary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Historical metrics (pervious data) are very helpful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At least two different techniques should be used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Uncertainty is inherent in the process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EC2C0A-FE41-3052-17E9-649B9219747D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47927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Conventional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013" y="1963721"/>
            <a:ext cx="10933795" cy="33636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Conventional estimation techniques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task breakdown and effort estimates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size (e.g., LOC/FP) estimates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compute LOC/FP using estimates of information domain values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use historical data (previous experience) to build estimates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Automated tools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20F555-BA01-0114-6A40-90582F3C18A6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90854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8" y="1996831"/>
            <a:ext cx="11286392" cy="444206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A dynamic multivariable model for effort estimation</a:t>
            </a:r>
            <a:b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</a:b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			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E = [LOC x B</a:t>
            </a:r>
            <a:r>
              <a:rPr lang="en-US" sz="2000" b="1" baseline="30000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0.333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/P]</a:t>
            </a:r>
            <a:r>
              <a:rPr lang="en-US" sz="2000" b="1" baseline="30000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3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  x (1/t</a:t>
            </a:r>
            <a:r>
              <a:rPr lang="en-US" sz="2000" b="1" baseline="30000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4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)</a:t>
            </a:r>
            <a:endParaRPr lang="en-US" sz="2000" i="1" dirty="0">
              <a:solidFill>
                <a:srgbClr val="C00000"/>
              </a:solidFill>
              <a:latin typeface="Helvetica" charset="0"/>
              <a:ea typeface="ＭＳ Ｐゴシック" charset="-128"/>
            </a:endParaRPr>
          </a:p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Where,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E = effort in person-months or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person-years (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amount of time, personnel devote to a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specific project)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charset="-128"/>
              <a:cs typeface="Helvetica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t = project duration in months or years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B = “special skills factor”</a:t>
            </a:r>
            <a:endParaRPr lang="en-US" sz="1600" dirty="0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P = “productivity parameter”</a:t>
            </a:r>
          </a:p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7</a:t>
            </a:fld>
            <a:endParaRPr lang="en-US" sz="1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4F63FA-E4C1-CE41-F52C-5BC1A727B0FA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6459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(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nstructive 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st </a:t>
            </a:r>
            <a:r>
              <a:rPr lang="en-US" dirty="0">
                <a:solidFill>
                  <a:srgbClr val="C00000"/>
                </a:solidFill>
              </a:rPr>
              <a:t>Mo</a:t>
            </a:r>
            <a:r>
              <a:rPr lang="en-US" dirty="0"/>
              <a:t>del)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8" y="1996831"/>
            <a:ext cx="11286392" cy="444206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Based on SLOC characteristic, and operates according to the following equations: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Effort = PM = Coefficient</a:t>
            </a:r>
            <a:r>
              <a:rPr lang="en-US" altLang="en-US" sz="2000" b="1" baseline="-25000" dirty="0">
                <a:solidFill>
                  <a:srgbClr val="C00000"/>
                </a:solidFill>
                <a:latin typeface="Bell MT" pitchFamily="18" charset="0"/>
              </a:rPr>
              <a:t>&lt;Effort Factor&gt;</a:t>
            </a: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*(SLOC/1000)^P       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[100,000 SLOC/1000  = 100k SLOC]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 time = DM = 2.50*(PM)^T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number of people = ST = PM/DM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sz="2000" b="1" dirty="0">
                <a:solidFill>
                  <a:srgbClr val="C00000"/>
                </a:solidFill>
              </a:rPr>
              <a:t> :</a:t>
            </a:r>
            <a:r>
              <a:rPr lang="en-US" sz="2000" dirty="0"/>
              <a:t> person-months needed for project (labor working hours)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SLOC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source lines of code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project complexity (1.04-1.24)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duration time in months for project (week days)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SLOC-dependent coefficient (0.32-0.38)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average staffing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8</a:t>
            </a:fld>
            <a:endParaRPr lang="en-US" sz="1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00800" y="4686534"/>
          <a:ext cx="5435599" cy="1752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Software</a:t>
                      </a:r>
                      <a:r>
                        <a:rPr lang="en-US" sz="1800" b="1" baseline="0" dirty="0"/>
                        <a:t> Project Type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Coefficient</a:t>
                      </a:r>
                      <a:br>
                        <a:rPr lang="en-US" sz="1800" b="1" dirty="0"/>
                      </a:br>
                      <a:r>
                        <a:rPr lang="en-US" sz="1800" b="1" baseline="-25000" dirty="0"/>
                        <a:t>&lt;Effort Factor&gt;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Organic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2.4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1.05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0.38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Semi-detached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1.12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0.35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Embedded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3.6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0.32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43F0FF-3ECA-4E4D-A567-B335CAAB79DB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4358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(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nstructive  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st  </a:t>
            </a:r>
            <a:r>
              <a:rPr lang="en-US" dirty="0">
                <a:solidFill>
                  <a:srgbClr val="C00000"/>
                </a:solidFill>
              </a:rPr>
              <a:t>Mo</a:t>
            </a:r>
            <a:r>
              <a:rPr lang="en-US" dirty="0"/>
              <a:t>del)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7" y="1996832"/>
            <a:ext cx="11350255" cy="3894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Organic: </a:t>
            </a:r>
            <a:r>
              <a:rPr lang="en-US" sz="2200" dirty="0"/>
              <a:t>relatively small, simple software projects in which a small teams with good application experience work to a software development project (e.g. showing VUES information to webpage)</a:t>
            </a:r>
            <a:endParaRPr lang="en-US" sz="2200" b="1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br>
              <a:rPr lang="en-US" sz="2200" dirty="0">
                <a:latin typeface="+mj-lt"/>
              </a:rPr>
            </a:br>
            <a:r>
              <a:rPr lang="en-US" sz="2200" b="1" dirty="0">
                <a:solidFill>
                  <a:srgbClr val="C00000"/>
                </a:solidFill>
                <a:latin typeface="+mj-lt"/>
              </a:rPr>
              <a:t>Semidetached: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dirty="0"/>
              <a:t>an intermediate (in size and complexity) software project in which teams with mixed experience levels works in a mix of hardware and software application (e.g. biometric log-in time saved in VUES database) </a:t>
            </a:r>
            <a:endParaRPr lang="en-US" sz="2200" b="1" dirty="0">
              <a:latin typeface="+mj-lt"/>
            </a:endParaRPr>
          </a:p>
          <a:p>
            <a:pPr marL="0" indent="0">
              <a:buNone/>
            </a:pPr>
            <a:br>
              <a:rPr lang="en-US" sz="2200" b="1" dirty="0">
                <a:latin typeface="+mj-lt"/>
              </a:rPr>
            </a:br>
            <a:r>
              <a:rPr lang="en-US" sz="2200" b="1" dirty="0">
                <a:solidFill>
                  <a:srgbClr val="C00000"/>
                </a:solidFill>
                <a:latin typeface="+mj-lt"/>
              </a:rPr>
              <a:t>Embedded:  </a:t>
            </a:r>
            <a:r>
              <a:rPr lang="en-US" sz="2200" dirty="0"/>
              <a:t>A software project that must be developed within a strongly coupled to hardware environment (e.g. biometric device, elevator)</a:t>
            </a:r>
            <a:endParaRPr lang="en-US" sz="2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9</a:t>
            </a:fld>
            <a:endParaRPr lang="en-US" sz="1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B4EE7-E255-43C2-3017-CC2C0F89D655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40841273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801</Words>
  <Application>Microsoft Macintosh PowerPoint</Application>
  <PresentationFormat>Widescreen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Bell MT</vt:lpstr>
      <vt:lpstr>Calibri</vt:lpstr>
      <vt:lpstr>Courier New</vt:lpstr>
      <vt:lpstr>Gill Sans MT</vt:lpstr>
      <vt:lpstr>Helvetica</vt:lpstr>
      <vt:lpstr>Wingdings</vt:lpstr>
      <vt:lpstr>Wingdings 2</vt:lpstr>
      <vt:lpstr>Dividend</vt:lpstr>
      <vt:lpstr>PowerPoint Presentation</vt:lpstr>
      <vt:lpstr>Software  project planning</vt:lpstr>
      <vt:lpstr>project planning task set-1</vt:lpstr>
      <vt:lpstr>project planning task set-ii</vt:lpstr>
      <vt:lpstr>Project estimation Principles</vt:lpstr>
      <vt:lpstr>Conventional Method</vt:lpstr>
      <vt:lpstr>Effort estimation</vt:lpstr>
      <vt:lpstr>COCOMO (Constructive Cost Model)</vt:lpstr>
      <vt:lpstr>COCOMO (Constructive  Cost  Model)</vt:lpstr>
      <vt:lpstr>Make-buy decision</vt:lpstr>
      <vt:lpstr>Computing expected cost from decision tree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Ch.14 - Software Project Estimation</dc:title>
  <dc:subject>Software Engineering</dc:subject>
  <dc:creator>M. Mahmudul Hasan</dc:creator>
  <cp:lastModifiedBy>Md Al Amin</cp:lastModifiedBy>
  <cp:revision>28</cp:revision>
  <dcterms:created xsi:type="dcterms:W3CDTF">2019-05-13T08:37:20Z</dcterms:created>
  <dcterms:modified xsi:type="dcterms:W3CDTF">2025-07-19T20:26:34Z</dcterms:modified>
</cp:coreProperties>
</file>