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8"/>
  </p:notesMasterIdLst>
  <p:sldIdLst>
    <p:sldId id="256" r:id="rId2"/>
    <p:sldId id="306" r:id="rId3"/>
    <p:sldId id="307" r:id="rId4"/>
    <p:sldId id="308" r:id="rId5"/>
    <p:sldId id="309" r:id="rId6"/>
    <p:sldId id="321" r:id="rId7"/>
    <p:sldId id="312" r:id="rId8"/>
    <p:sldId id="322" r:id="rId9"/>
    <p:sldId id="315" r:id="rId10"/>
    <p:sldId id="316" r:id="rId11"/>
    <p:sldId id="317" r:id="rId12"/>
    <p:sldId id="318" r:id="rId13"/>
    <p:sldId id="319" r:id="rId14"/>
    <p:sldId id="320" r:id="rId15"/>
    <p:sldId id="323" r:id="rId16"/>
    <p:sldId id="31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C196BD-6A6B-5BDA-B5CA-EE09A57A5814}" v="1" dt="2025-07-19T06:55:46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4" y="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Al-Amin" userId="bcbe49e6-e4a7-45c5-8a0e-d548ae8c8143" providerId="ADAL" clId="{2A05F947-DB86-BE4B-827F-59D7C08D936B}"/>
    <pc:docChg chg="modSld">
      <pc:chgData name="Md. Al-Amin" userId="bcbe49e6-e4a7-45c5-8a0e-d548ae8c8143" providerId="ADAL" clId="{2A05F947-DB86-BE4B-827F-59D7C08D936B}" dt="2025-07-19T20:26:48.691" v="1" actId="20577"/>
      <pc:docMkLst>
        <pc:docMk/>
      </pc:docMkLst>
      <pc:sldChg chg="modSp mod">
        <pc:chgData name="Md. Al-Amin" userId="bcbe49e6-e4a7-45c5-8a0e-d548ae8c8143" providerId="ADAL" clId="{2A05F947-DB86-BE4B-827F-59D7C08D936B}" dt="2025-07-19T20:26:48.691" v="1" actId="20577"/>
        <pc:sldMkLst>
          <pc:docMk/>
          <pc:sldMk cId="2664565021" sldId="256"/>
        </pc:sldMkLst>
        <pc:spChg chg="mod">
          <ac:chgData name="Md. Al-Amin" userId="bcbe49e6-e4a7-45c5-8a0e-d548ae8c8143" providerId="ADAL" clId="{2A05F947-DB86-BE4B-827F-59D7C08D936B}" dt="2025-07-19T20:26:48.691" v="1" actId="20577"/>
          <ac:spMkLst>
            <pc:docMk/>
            <pc:sldMk cId="2664565021" sldId="256"/>
            <ac:spMk id="23" creationId="{0CADBF75-A870-4E01-9DB8-F57472A203D2}"/>
          </ac:spMkLst>
        </pc:spChg>
      </pc:sldChg>
    </pc:docChg>
  </pc:docChgLst>
  <pc:docChgLst>
    <pc:chgData name="Saikat Baul" userId="dae859d7-ea3e-4a5d-83a1-d953f3940120" providerId="ADAL" clId="{859F1CCE-4590-4849-9A26-211954B560E3}"/>
    <pc:docChg chg="custSel modSld">
      <pc:chgData name="Saikat Baul" userId="dae859d7-ea3e-4a5d-83a1-d953f3940120" providerId="ADAL" clId="{859F1CCE-4590-4849-9A26-211954B560E3}" dt="2025-04-26T13:02:43.997" v="41" actId="478"/>
      <pc:docMkLst>
        <pc:docMk/>
      </pc:docMkLst>
      <pc:sldChg chg="addSp delSp modSp mod">
        <pc:chgData name="Saikat Baul" userId="dae859d7-ea3e-4a5d-83a1-d953f3940120" providerId="ADAL" clId="{859F1CCE-4590-4849-9A26-211954B560E3}" dt="2025-04-26T12:59:43.410" v="1"/>
        <pc:sldMkLst>
          <pc:docMk/>
          <pc:sldMk cId="2664565021" sldId="256"/>
        </pc:sldMkLst>
      </pc:sldChg>
      <pc:sldChg chg="delSp modSp mod">
        <pc:chgData name="Saikat Baul" userId="dae859d7-ea3e-4a5d-83a1-d953f3940120" providerId="ADAL" clId="{859F1CCE-4590-4849-9A26-211954B560E3}" dt="2025-04-26T13:02:43.997" v="41" actId="478"/>
        <pc:sldMkLst>
          <pc:docMk/>
          <pc:sldMk cId="2619303316" sldId="306"/>
        </pc:sldMkLst>
      </pc:sldChg>
      <pc:sldChg chg="addSp delSp modSp mod">
        <pc:chgData name="Saikat Baul" userId="dae859d7-ea3e-4a5d-83a1-d953f3940120" providerId="ADAL" clId="{859F1CCE-4590-4849-9A26-211954B560E3}" dt="2025-04-26T13:02:39.614" v="40" actId="478"/>
        <pc:sldMkLst>
          <pc:docMk/>
          <pc:sldMk cId="3749694780" sldId="307"/>
        </pc:sldMkLst>
      </pc:sldChg>
      <pc:sldChg chg="addSp delSp modSp mod">
        <pc:chgData name="Saikat Baul" userId="dae859d7-ea3e-4a5d-83a1-d953f3940120" providerId="ADAL" clId="{859F1CCE-4590-4849-9A26-211954B560E3}" dt="2025-04-26T13:02:35.491" v="39" actId="478"/>
        <pc:sldMkLst>
          <pc:docMk/>
          <pc:sldMk cId="3937779146" sldId="308"/>
        </pc:sldMkLst>
      </pc:sldChg>
      <pc:sldChg chg="addSp delSp modSp mod">
        <pc:chgData name="Saikat Baul" userId="dae859d7-ea3e-4a5d-83a1-d953f3940120" providerId="ADAL" clId="{859F1CCE-4590-4849-9A26-211954B560E3}" dt="2025-04-26T13:02:28.571" v="38" actId="478"/>
        <pc:sldMkLst>
          <pc:docMk/>
          <pc:sldMk cId="1640968235" sldId="309"/>
        </pc:sldMkLst>
      </pc:sldChg>
      <pc:sldChg chg="addSp modSp">
        <pc:chgData name="Saikat Baul" userId="dae859d7-ea3e-4a5d-83a1-d953f3940120" providerId="ADAL" clId="{859F1CCE-4590-4849-9A26-211954B560E3}" dt="2025-04-26T13:01:26.831" v="26"/>
        <pc:sldMkLst>
          <pc:docMk/>
          <pc:sldMk cId="64039236" sldId="311"/>
        </pc:sldMkLst>
      </pc:sldChg>
      <pc:sldChg chg="addSp delSp modSp mod">
        <pc:chgData name="Saikat Baul" userId="dae859d7-ea3e-4a5d-83a1-d953f3940120" providerId="ADAL" clId="{859F1CCE-4590-4849-9A26-211954B560E3}" dt="2025-04-26T13:02:12.818" v="36" actId="478"/>
        <pc:sldMkLst>
          <pc:docMk/>
          <pc:sldMk cId="3072180654" sldId="312"/>
        </pc:sldMkLst>
      </pc:sldChg>
      <pc:sldChg chg="addSp delSp modSp mod">
        <pc:chgData name="Saikat Baul" userId="dae859d7-ea3e-4a5d-83a1-d953f3940120" providerId="ADAL" clId="{859F1CCE-4590-4849-9A26-211954B560E3}" dt="2025-04-26T13:02:02.523" v="34" actId="478"/>
        <pc:sldMkLst>
          <pc:docMk/>
          <pc:sldMk cId="3791651219" sldId="315"/>
        </pc:sldMkLst>
      </pc:sldChg>
      <pc:sldChg chg="addSp delSp modSp mod">
        <pc:chgData name="Saikat Baul" userId="dae859d7-ea3e-4a5d-83a1-d953f3940120" providerId="ADAL" clId="{859F1CCE-4590-4849-9A26-211954B560E3}" dt="2025-04-26T13:01:58.106" v="33" actId="478"/>
        <pc:sldMkLst>
          <pc:docMk/>
          <pc:sldMk cId="3284199379" sldId="316"/>
        </pc:sldMkLst>
      </pc:sldChg>
      <pc:sldChg chg="addSp delSp modSp mod">
        <pc:chgData name="Saikat Baul" userId="dae859d7-ea3e-4a5d-83a1-d953f3940120" providerId="ADAL" clId="{859F1CCE-4590-4849-9A26-211954B560E3}" dt="2025-04-26T13:01:52.785" v="32" actId="478"/>
        <pc:sldMkLst>
          <pc:docMk/>
          <pc:sldMk cId="3131811407" sldId="317"/>
        </pc:sldMkLst>
      </pc:sldChg>
      <pc:sldChg chg="addSp delSp modSp mod">
        <pc:chgData name="Saikat Baul" userId="dae859d7-ea3e-4a5d-83a1-d953f3940120" providerId="ADAL" clId="{859F1CCE-4590-4849-9A26-211954B560E3}" dt="2025-04-26T13:01:03.195" v="23" actId="478"/>
        <pc:sldMkLst>
          <pc:docMk/>
          <pc:sldMk cId="3981741504" sldId="318"/>
        </pc:sldMkLst>
      </pc:sldChg>
      <pc:sldChg chg="addSp delSp modSp mod">
        <pc:chgData name="Saikat Baul" userId="dae859d7-ea3e-4a5d-83a1-d953f3940120" providerId="ADAL" clId="{859F1CCE-4590-4849-9A26-211954B560E3}" dt="2025-04-26T13:01:43.106" v="31" actId="478"/>
        <pc:sldMkLst>
          <pc:docMk/>
          <pc:sldMk cId="1541260205" sldId="319"/>
        </pc:sldMkLst>
      </pc:sldChg>
      <pc:sldChg chg="addSp delSp modSp mod">
        <pc:chgData name="Saikat Baul" userId="dae859d7-ea3e-4a5d-83a1-d953f3940120" providerId="ADAL" clId="{859F1CCE-4590-4849-9A26-211954B560E3}" dt="2025-04-26T13:01:36.241" v="29" actId="478"/>
        <pc:sldMkLst>
          <pc:docMk/>
          <pc:sldMk cId="4036399659" sldId="320"/>
        </pc:sldMkLst>
      </pc:sldChg>
      <pc:sldChg chg="addSp delSp modSp mod">
        <pc:chgData name="Saikat Baul" userId="dae859d7-ea3e-4a5d-83a1-d953f3940120" providerId="ADAL" clId="{859F1CCE-4590-4849-9A26-211954B560E3}" dt="2025-04-26T13:02:16.834" v="37" actId="478"/>
        <pc:sldMkLst>
          <pc:docMk/>
          <pc:sldMk cId="3407986487" sldId="321"/>
        </pc:sldMkLst>
      </pc:sldChg>
      <pc:sldChg chg="addSp delSp modSp mod">
        <pc:chgData name="Saikat Baul" userId="dae859d7-ea3e-4a5d-83a1-d953f3940120" providerId="ADAL" clId="{859F1CCE-4590-4849-9A26-211954B560E3}" dt="2025-04-26T13:02:08.680" v="35" actId="478"/>
        <pc:sldMkLst>
          <pc:docMk/>
          <pc:sldMk cId="2842888552" sldId="322"/>
        </pc:sldMkLst>
      </pc:sldChg>
    </pc:docChg>
  </pc:docChgLst>
  <pc:docChgLst>
    <pc:chgData name="Saikat Baul" userId="dae859d7-ea3e-4a5d-83a1-d953f3940120" providerId="ADAL" clId="{C4D33AC7-2FD8-43D7-95E8-797DD03C13CF}"/>
    <pc:docChg chg="custSel addSld modSld">
      <pc:chgData name="Saikat Baul" userId="dae859d7-ea3e-4a5d-83a1-d953f3940120" providerId="ADAL" clId="{C4D33AC7-2FD8-43D7-95E8-797DD03C13CF}" dt="2025-05-17T10:15:18.959" v="8" actId="1076"/>
      <pc:docMkLst>
        <pc:docMk/>
      </pc:docMkLst>
      <pc:sldChg chg="delSp modSp mod">
        <pc:chgData name="Saikat Baul" userId="dae859d7-ea3e-4a5d-83a1-d953f3940120" providerId="ADAL" clId="{C4D33AC7-2FD8-43D7-95E8-797DD03C13CF}" dt="2025-05-17T10:15:18.959" v="8" actId="1076"/>
        <pc:sldMkLst>
          <pc:docMk/>
          <pc:sldMk cId="4036399659" sldId="320"/>
        </pc:sldMkLst>
      </pc:sldChg>
      <pc:sldChg chg="delSp modSp add mod">
        <pc:chgData name="Saikat Baul" userId="dae859d7-ea3e-4a5d-83a1-d953f3940120" providerId="ADAL" clId="{C4D33AC7-2FD8-43D7-95E8-797DD03C13CF}" dt="2025-05-17T10:15:08.753" v="6" actId="14100"/>
        <pc:sldMkLst>
          <pc:docMk/>
          <pc:sldMk cId="2537705480" sldId="323"/>
        </pc:sldMkLst>
      </pc:sldChg>
    </pc:docChg>
  </pc:docChgLst>
  <pc:docChgLst>
    <pc:chgData name="Md. Al-Amin" userId="bcbe49e6-e4a7-45c5-8a0e-d548ae8c8143" providerId="ADAL" clId="{ADC196BD-6A6B-5BDA-B5CA-EE09A57A5814}"/>
    <pc:docChg chg="modSld">
      <pc:chgData name="Md. Al-Amin" userId="bcbe49e6-e4a7-45c5-8a0e-d548ae8c8143" providerId="ADAL" clId="{ADC196BD-6A6B-5BDA-B5CA-EE09A57A5814}" dt="2025-07-19T06:55:49.019" v="1" actId="404"/>
      <pc:docMkLst>
        <pc:docMk/>
      </pc:docMkLst>
      <pc:sldChg chg="modSp mod">
        <pc:chgData name="Md. Al-Amin" userId="bcbe49e6-e4a7-45c5-8a0e-d548ae8c8143" providerId="ADAL" clId="{ADC196BD-6A6B-5BDA-B5CA-EE09A57A5814}" dt="2025-07-19T06:55:49.019" v="1" actId="404"/>
        <pc:sldMkLst>
          <pc:docMk/>
          <pc:sldMk cId="2664565021" sldId="256"/>
        </pc:sldMkLst>
        <pc:spChg chg="mod">
          <ac:chgData name="Md. Al-Amin" userId="bcbe49e6-e4a7-45c5-8a0e-d548ae8c8143" providerId="ADAL" clId="{ADC196BD-6A6B-5BDA-B5CA-EE09A57A5814}" dt="2025-07-19T06:55:49.019" v="1" actId="404"/>
          <ac:spMkLst>
            <pc:docMk/>
            <pc:sldMk cId="2664565021" sldId="256"/>
            <ac:spMk id="2" creationId="{9FC33EDB-B88C-9E37-13E5-1458349A6A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20/07/2025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>
                <a:solidFill>
                  <a:srgbClr val="C00000"/>
                </a:solidFill>
              </a:rPr>
              <a:t>Chapter 10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project scheduling</a:t>
            </a:r>
            <a:endParaRPr lang="en-US" sz="3000" dirty="0">
              <a:solidFill>
                <a:srgbClr val="00206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FC33EDB-B88C-9E37-13E5-1458349A6A2E}"/>
              </a:ext>
            </a:extLst>
          </p:cNvPr>
          <p:cNvSpPr txBox="1">
            <a:spLocks/>
          </p:cNvSpPr>
          <p:nvPr/>
        </p:nvSpPr>
        <p:spPr>
          <a:xfrm>
            <a:off x="4596388" y="5097432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marL="0"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Md. Al-Amin</a:t>
            </a:r>
          </a:p>
          <a:p>
            <a:r>
              <a:rPr lang="en-US" sz="2400" dirty="0">
                <a:solidFill>
                  <a:schemeClr val="tx1"/>
                </a:solidFill>
              </a:rPr>
              <a:t>Assistant professor, CS,  AIUB</a:t>
            </a:r>
          </a:p>
          <a:p>
            <a:r>
              <a:rPr lang="en-US" sz="2400" cap="none" dirty="0" err="1">
                <a:solidFill>
                  <a:schemeClr val="tx1"/>
                </a:solidFill>
              </a:rPr>
              <a:t>alamin@aiub.edu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Computing Earned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11679"/>
            <a:ext cx="11029616" cy="434993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The </a:t>
            </a:r>
            <a:r>
              <a:rPr lang="en-US" altLang="en-US" sz="2200" i="1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budgeted cost of work scheduled</a:t>
            </a:r>
            <a:r>
              <a:rPr lang="en-US" altLang="en-US" sz="2200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 (BCWS) </a:t>
            </a: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is determined for </a:t>
            </a:r>
            <a:r>
              <a:rPr lang="en-US" altLang="en-US" sz="2200" dirty="0">
                <a:solidFill>
                  <a:srgbClr val="FF0000"/>
                </a:solidFill>
                <a:latin typeface="+mj-lt"/>
                <a:ea typeface="ＭＳ Ｐゴシック" panose="020B0600070205080204" pitchFamily="34" charset="-128"/>
              </a:rPr>
              <a:t>each</a:t>
            </a: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 work task represented in the schedule.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BCWS</a:t>
            </a:r>
            <a:r>
              <a:rPr lang="en-US" altLang="en-US" sz="2200" baseline="-25000" dirty="0" err="1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i</a:t>
            </a: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 is the effort planned for work task </a:t>
            </a:r>
            <a:r>
              <a:rPr lang="en-US" altLang="en-US" sz="2200" i="1" dirty="0" err="1">
                <a:latin typeface="+mj-lt"/>
                <a:ea typeface="ＭＳ Ｐゴシック" panose="020B0600070205080204" pitchFamily="34" charset="-128"/>
              </a:rPr>
              <a:t>i</a:t>
            </a:r>
            <a:r>
              <a:rPr lang="en-US" altLang="en-US" sz="2200" i="1" dirty="0">
                <a:latin typeface="+mj-lt"/>
                <a:ea typeface="ＭＳ Ｐゴシック" panose="020B0600070205080204" pitchFamily="34" charset="-128"/>
              </a:rPr>
              <a:t>.</a:t>
            </a: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 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To determine progress at a given point along the project schedule, the value of BCWS is the sum of the </a:t>
            </a:r>
            <a:r>
              <a:rPr lang="en-US" altLang="en-US" sz="2200" dirty="0" err="1">
                <a:latin typeface="+mj-lt"/>
                <a:ea typeface="ＭＳ Ｐゴシック" panose="020B0600070205080204" pitchFamily="34" charset="-128"/>
              </a:rPr>
              <a:t>BCWS</a:t>
            </a:r>
            <a:r>
              <a:rPr lang="en-US" altLang="en-US" sz="2200" baseline="-25000" dirty="0" err="1">
                <a:latin typeface="+mj-lt"/>
                <a:ea typeface="ＭＳ Ｐゴシック" panose="020B0600070205080204" pitchFamily="34" charset="-128"/>
              </a:rPr>
              <a:t>i</a:t>
            </a: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 values for all work tasks that should have been completed by that point in time on the project schedule. </a:t>
            </a:r>
          </a:p>
          <a:p>
            <a:pPr marL="324000" lvl="1" indent="0">
              <a:lnSpc>
                <a:spcPct val="90000"/>
              </a:lnSpc>
              <a:spcBef>
                <a:spcPts val="600"/>
              </a:spcBef>
              <a:buNone/>
            </a:pPr>
            <a:endParaRPr lang="en-US" altLang="en-US" sz="2200" dirty="0">
              <a:latin typeface="+mj-lt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The BCWS values for all work tasks are summed to derive the </a:t>
            </a:r>
            <a:r>
              <a:rPr lang="en-US" altLang="en-US" sz="2200" i="1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budget at completion,</a:t>
            </a:r>
            <a:r>
              <a:rPr lang="en-US" altLang="en-US" sz="2200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 BAC. </a:t>
            </a:r>
            <a:br>
              <a:rPr lang="en-US" altLang="en-US" sz="2200" dirty="0">
                <a:latin typeface="+mj-lt"/>
                <a:ea typeface="ＭＳ Ｐゴシック" panose="020B0600070205080204" pitchFamily="34" charset="-128"/>
              </a:rPr>
            </a:b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Hence,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        		</a:t>
            </a:r>
            <a:r>
              <a:rPr lang="en-US" altLang="en-US" sz="2200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BAC = ∑ (</a:t>
            </a:r>
            <a:r>
              <a:rPr lang="en-US" altLang="en-US" sz="2200" dirty="0" err="1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BCWS</a:t>
            </a:r>
            <a:r>
              <a:rPr lang="en-US" altLang="en-US" sz="2200" baseline="-25000" dirty="0" err="1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k</a:t>
            </a:r>
            <a:r>
              <a:rPr lang="en-US" altLang="en-US" sz="2200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) for all tasks </a:t>
            </a:r>
            <a:r>
              <a:rPr lang="en-US" altLang="en-US" sz="2200" i="1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k</a:t>
            </a:r>
            <a:r>
              <a:rPr lang="ja-JP" altLang="en-US" sz="2200" dirty="0">
                <a:latin typeface="+mj-lt"/>
                <a:ea typeface="ＭＳ Ｐゴシック" panose="020B0600070205080204" pitchFamily="34" charset="-128"/>
              </a:rPr>
              <a:t>          </a:t>
            </a:r>
            <a:r>
              <a:rPr lang="ja-JP" altLang="en-US" sz="2000" dirty="0">
                <a:ea typeface="ＭＳ Ｐゴシック" panose="020B0600070205080204" pitchFamily="34" charset="-128"/>
              </a:rPr>
              <a:t>                              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D41B9C-4FB7-2387-1D58-3152E1B49F13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3284199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Computing Earned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11679"/>
            <a:ext cx="11029616" cy="438912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altLang="en-US" sz="2200" i="1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Budgeted cost of work performed</a:t>
            </a:r>
            <a:r>
              <a:rPr lang="en-US" altLang="en-US" sz="2200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 (BCWP)</a:t>
            </a: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en-US" sz="2200" dirty="0">
                <a:solidFill>
                  <a:srgbClr val="0070C0"/>
                </a:solidFill>
                <a:latin typeface="+mj-lt"/>
                <a:ea typeface="ＭＳ Ｐゴシック" panose="020B0600070205080204" pitchFamily="34" charset="-128"/>
              </a:rPr>
              <a:t>The value for BCWP is the sum of the BCWS values for all work tasks that have actually been completed by a point in time on the project schedule.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ja-JP" altLang="en-US" sz="2200" dirty="0">
                <a:latin typeface="+mj-lt"/>
                <a:ea typeface="ＭＳ Ｐゴシック" panose="020B0600070205080204" pitchFamily="34" charset="-128"/>
              </a:rPr>
              <a:t>“</a:t>
            </a:r>
            <a:r>
              <a:rPr lang="en-US" altLang="ja-JP" sz="2200" dirty="0">
                <a:latin typeface="+mj-lt"/>
                <a:ea typeface="ＭＳ Ｐゴシック" panose="020B0600070205080204" pitchFamily="34" charset="-128"/>
              </a:rPr>
              <a:t>the distinction between the BCWS and the BCWP is that the former represents the </a:t>
            </a:r>
            <a:br>
              <a:rPr lang="en-US" altLang="ja-JP" sz="2200" dirty="0">
                <a:latin typeface="+mj-lt"/>
                <a:ea typeface="ＭＳ Ｐゴシック" panose="020B0600070205080204" pitchFamily="34" charset="-128"/>
              </a:rPr>
            </a:br>
            <a:r>
              <a:rPr lang="en-US" altLang="ja-JP" sz="2200" dirty="0">
                <a:latin typeface="+mj-lt"/>
                <a:ea typeface="ＭＳ Ｐゴシック" panose="020B0600070205080204" pitchFamily="34" charset="-128"/>
              </a:rPr>
              <a:t>  budget of the activities that were planned to be completed and the latter represents</a:t>
            </a:r>
            <a:br>
              <a:rPr lang="en-US" altLang="ja-JP" sz="2200" dirty="0">
                <a:latin typeface="+mj-lt"/>
                <a:ea typeface="ＭＳ Ｐゴシック" panose="020B0600070205080204" pitchFamily="34" charset="-128"/>
              </a:rPr>
            </a:br>
            <a:r>
              <a:rPr lang="en-US" altLang="ja-JP" sz="2200" dirty="0">
                <a:latin typeface="+mj-lt"/>
                <a:ea typeface="ＭＳ Ｐゴシック" panose="020B0600070205080204" pitchFamily="34" charset="-128"/>
              </a:rPr>
              <a:t>  the budget of the activities that actually were completed.</a:t>
            </a:r>
            <a:r>
              <a:rPr lang="ja-JP" altLang="en-US" sz="2200" dirty="0">
                <a:latin typeface="+mj-lt"/>
                <a:ea typeface="ＭＳ Ｐゴシック" panose="020B0600070205080204" pitchFamily="34" charset="-128"/>
              </a:rPr>
              <a:t>”</a:t>
            </a:r>
            <a:endParaRPr lang="en-US" altLang="ja-JP" sz="2200" dirty="0">
              <a:latin typeface="+mj-lt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Given values for BCWS, BAC, and BCWP, important progress indicators can be computed: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Schedule performance index,  SPI = BCWP/BCWS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+mj-lt"/>
              </a:rPr>
              <a:t>SPI tells you how efficiently you are actually progressing compared to the planned progress.</a:t>
            </a:r>
            <a:r>
              <a:rPr lang="ja-JP" altLang="en-US" sz="2200" dirty="0">
                <a:latin typeface="+mj-lt"/>
                <a:ea typeface="ＭＳ Ｐゴシック" panose="020B0600070205080204" pitchFamily="34" charset="-128"/>
              </a:rPr>
              <a:t>           </a:t>
            </a:r>
            <a:endParaRPr lang="en-US" altLang="ja-JP" sz="2200" dirty="0">
              <a:latin typeface="+mj-lt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SPI is an indication of the efficiency with which the project is utilizing scheduled resources.</a:t>
            </a:r>
            <a:r>
              <a:rPr lang="ja-JP" altLang="en-US" sz="2200" dirty="0">
                <a:latin typeface="+mj-lt"/>
                <a:ea typeface="ＭＳ Ｐゴシック" panose="020B0600070205080204" pitchFamily="34" charset="-128"/>
              </a:rPr>
              <a:t> </a:t>
            </a:r>
            <a:endParaRPr lang="en-US" altLang="ja-JP" sz="2200" dirty="0">
              <a:latin typeface="+mj-lt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Schedule variance, SV =  BCWP – BCWS</a:t>
            </a:r>
            <a:r>
              <a:rPr lang="ja-JP" altLang="en-US" sz="2200" dirty="0">
                <a:latin typeface="+mj-lt"/>
                <a:ea typeface="ＭＳ Ｐゴシック" panose="020B0600070205080204" pitchFamily="34" charset="-128"/>
              </a:rPr>
              <a:t>          </a:t>
            </a:r>
            <a:endParaRPr lang="en-US" altLang="en-US" sz="2200" dirty="0">
              <a:latin typeface="+mj-lt"/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3407D7-FB16-6895-B53C-8E4766256CA4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3131811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3960" y="605118"/>
            <a:ext cx="9742539" cy="50769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</a:rPr>
              <a:t>                                         Computing Earned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22077" y="1378267"/>
            <a:ext cx="11185525" cy="462438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Percent scheduled for completion = BCWS/BAC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  provides an indication of the percentage of work that should have been completed by time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t.</a:t>
            </a:r>
            <a:endParaRPr lang="en-US" altLang="en-US" sz="2200" dirty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Percent complete = BCWP/BAC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   provides a quantitative indication of the percent of completeness of the project at a given </a:t>
            </a:r>
            <a:br>
              <a:rPr lang="en-US" altLang="en-US" sz="2200" dirty="0">
                <a:ea typeface="ＭＳ Ｐゴシック" panose="020B0600070205080204" pitchFamily="34" charset="-128"/>
              </a:rPr>
            </a:br>
            <a:r>
              <a:rPr lang="en-US" altLang="en-US" sz="2200" dirty="0">
                <a:ea typeface="ＭＳ Ｐゴシック" panose="020B0600070205080204" pitchFamily="34" charset="-128"/>
              </a:rPr>
              <a:t>     point in time,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t.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altLang="en-US" sz="2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Actual cost of work performed,</a:t>
            </a: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ACWP,</a:t>
            </a:r>
            <a:r>
              <a:rPr lang="en-US" altLang="en-US" sz="2200" dirty="0">
                <a:ea typeface="ＭＳ Ｐゴシック" panose="020B0600070205080204" pitchFamily="34" charset="-128"/>
              </a:rPr>
              <a:t>  is the sum of the effort actually expended on work tasks that have been completed by a point in time on the project schedule. It is then possible to compute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Cost performance index, CPI = BCWP/ACWP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100" dirty="0"/>
              <a:t>	The Cost Performance Index helps you analyze the efficiency of the cost utilized by the project.</a:t>
            </a:r>
            <a:endParaRPr lang="en-US" altLang="en-US" sz="2100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Cost variance, CV =  BCWP – ACWP</a:t>
            </a:r>
            <a:r>
              <a:rPr lang="ja-JP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                </a:t>
            </a:r>
            <a:r>
              <a:rPr lang="ja-JP" altLang="en-US" sz="2200" dirty="0">
                <a:ea typeface="ＭＳ Ｐゴシック" panose="020B0600070205080204" pitchFamily="34" charset="-128"/>
              </a:rPr>
              <a:t>     </a:t>
            </a:r>
            <a:endParaRPr lang="en-US" altLang="en-US" sz="2200" dirty="0">
              <a:ea typeface="ＭＳ Ｐゴシック" panose="020B0600070205080204" pitchFamily="34" charset="-128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8E4675D-DC7D-4F28-9B6C-F422CA0BA16B}"/>
              </a:ext>
            </a:extLst>
          </p:cNvPr>
          <p:cNvSpPr txBox="1">
            <a:spLocks/>
          </p:cNvSpPr>
          <p:nvPr/>
        </p:nvSpPr>
        <p:spPr>
          <a:xfrm rot="5240631">
            <a:off x="11288701" y="250953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C9879B-9CAE-1682-5FE7-D953E6C0A646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3981741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7184" y="605118"/>
            <a:ext cx="9875581" cy="53719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                                            EVA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8609" y="1311838"/>
            <a:ext cx="11188993" cy="3762375"/>
          </a:xfrm>
        </p:spPr>
        <p:txBody>
          <a:bodyPr>
            <a:noAutofit/>
          </a:bodyPr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Assume you are a software project manager and you’ve been asked to compute earned value statistics for a small software project. 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The project has 56 planned work tasks that are estimated to require 582 person-days to complete. 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At the time that you’ve been asked to do the earned value analysis, 12 tasks have been completed. 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However the project schedule indicates that 15 tasks should have been completed. 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The following scheduling data (in person-days) </a:t>
            </a:r>
            <a:r>
              <a:rPr lang="fr-FR" altLang="en-US" sz="2400" dirty="0">
                <a:ea typeface="ＭＳ Ｐゴシック" panose="020B0600070205080204" pitchFamily="34" charset="-128"/>
              </a:rPr>
              <a:t>are avalable:</a:t>
            </a:r>
            <a:r>
              <a:rPr lang="ja-JP" altLang="en-US" sz="2000" dirty="0">
                <a:ea typeface="ＭＳ Ｐゴシック" panose="020B0600070205080204" pitchFamily="34" charset="-128"/>
              </a:rPr>
              <a:t>    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FDC7127-A0F8-426F-BFAD-B470E2347C71}"/>
              </a:ext>
            </a:extLst>
          </p:cNvPr>
          <p:cNvSpPr txBox="1">
            <a:spLocks/>
          </p:cNvSpPr>
          <p:nvPr/>
        </p:nvSpPr>
        <p:spPr>
          <a:xfrm rot="5240631">
            <a:off x="11288701" y="250953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844298-F590-5C6C-01FA-A77310A26177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1541260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81191" y="583022"/>
            <a:ext cx="8866022" cy="49294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</a:rPr>
              <a:t>									      EVA exercise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584" y="1442561"/>
            <a:ext cx="4826831" cy="4350884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18791F5-4DCD-488D-BE1F-4D8571375D0E}"/>
              </a:ext>
            </a:extLst>
          </p:cNvPr>
          <p:cNvSpPr txBox="1">
            <a:spLocks/>
          </p:cNvSpPr>
          <p:nvPr/>
        </p:nvSpPr>
        <p:spPr>
          <a:xfrm rot="5240631">
            <a:off x="11288701" y="250953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E6A88-C5C4-0841-2242-32DD033C4B0C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4036399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FB5C8-C672-57C3-5C9B-9A3F6318B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C0253-E46C-9D17-059E-423D6C5601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1191" y="583022"/>
            <a:ext cx="8866022" cy="49294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</a:rPr>
              <a:t>									      EVA exercise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660C480-14CF-4782-FCD4-A0F825B60DF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4721" y="1442561"/>
            <a:ext cx="10972882" cy="4495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BAC = 582.00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SPI = BCWP/ BCWS = 126.5/ 156.5 = 0.808307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SV = BCWP - BCWS = 126.5 - 156.5 =  -30 person-day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CPI = BCWP/ ACWP = 0.99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CV = BCWP – ACWP = -1 person-day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% schedule for completion = BCWS/ BAC = 156.5/ 582.00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                                                            = 26.89%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       [% of work scheduled to be done at this time]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% complete = BCWP/ BAC = 126.5/ 582.00 = 21.74%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 [% of work completed at this time]</a:t>
            </a:r>
          </a:p>
          <a:p>
            <a:endParaRPr lang="en-US" altLang="en-US" dirty="0">
              <a:solidFill>
                <a:srgbClr val="0070C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EFF7882-DEF1-92A8-69B1-7AC341B28201}"/>
              </a:ext>
            </a:extLst>
          </p:cNvPr>
          <p:cNvSpPr txBox="1">
            <a:spLocks/>
          </p:cNvSpPr>
          <p:nvPr/>
        </p:nvSpPr>
        <p:spPr>
          <a:xfrm rot="5240631">
            <a:off x="11288701" y="250953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7857A-7FAA-BDC6-E20E-52B06A991259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2537705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</a:t>
            </a:r>
            <a:r>
              <a:rPr lang="en-US" sz="1400" b="1" dirty="0">
                <a:solidFill>
                  <a:schemeClr val="accent2"/>
                </a:solidFill>
              </a:rPr>
              <a:t>15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C4089E-82EB-C39F-5D36-D1EDF808E6D4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are projects late?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26" y="1911468"/>
            <a:ext cx="11142800" cy="464608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an </a:t>
            </a: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unrealistic deadline </a:t>
            </a:r>
            <a:r>
              <a:rPr lang="en-US" altLang="en-US" sz="2200" dirty="0">
                <a:ea typeface="ＭＳ Ｐゴシック" panose="020B0600070205080204" pitchFamily="34" charset="-128"/>
              </a:rPr>
              <a:t>established by someone outside the software development group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changing customer requirements </a:t>
            </a:r>
            <a:r>
              <a:rPr lang="en-US" altLang="en-US" sz="2200" dirty="0">
                <a:ea typeface="ＭＳ Ｐゴシック" panose="020B0600070205080204" pitchFamily="34" charset="-128"/>
              </a:rPr>
              <a:t>that are not reflected in schedule changes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an </a:t>
            </a: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honest underestimate </a:t>
            </a:r>
            <a:r>
              <a:rPr lang="en-US" altLang="en-US" sz="2200" dirty="0">
                <a:ea typeface="ＭＳ Ｐゴシック" panose="020B0600070205080204" pitchFamily="34" charset="-128"/>
              </a:rPr>
              <a:t>of the amount of effort and/or the number of resources that will be required to do the job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predictable and/or unpredictable risks </a:t>
            </a:r>
            <a:r>
              <a:rPr lang="en-US" altLang="en-US" sz="2200" dirty="0">
                <a:ea typeface="ＭＳ Ｐゴシック" panose="020B0600070205080204" pitchFamily="34" charset="-128"/>
              </a:rPr>
              <a:t>that were not considered when the project commenced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technical difficulties </a:t>
            </a:r>
            <a:r>
              <a:rPr lang="en-US" altLang="en-US" sz="2200" dirty="0">
                <a:ea typeface="ＭＳ Ｐゴシック" panose="020B0600070205080204" pitchFamily="34" charset="-128"/>
              </a:rPr>
              <a:t>that could not have been foreseen in advance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human difficulties </a:t>
            </a:r>
            <a:r>
              <a:rPr lang="en-US" altLang="en-US" sz="2200" dirty="0">
                <a:ea typeface="ＭＳ Ｐゴシック" panose="020B0600070205080204" pitchFamily="34" charset="-128"/>
              </a:rPr>
              <a:t>that could not have been foreseen in advance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miscommunication</a:t>
            </a:r>
            <a:r>
              <a:rPr lang="en-US" altLang="en-US" sz="2200" dirty="0">
                <a:ea typeface="ＭＳ Ｐゴシック" panose="020B0600070205080204" pitchFamily="34" charset="-128"/>
              </a:rPr>
              <a:t> among project staff that results in delays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a failure by project management to recognize that </a:t>
            </a: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the project is falling behind schedule </a:t>
            </a:r>
            <a:r>
              <a:rPr lang="en-US" altLang="en-US" sz="22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a lack of action to correct the problem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261930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Scheduling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11468"/>
            <a:ext cx="11044934" cy="4646086"/>
          </a:xfrm>
        </p:spPr>
        <p:txBody>
          <a:bodyPr>
            <a:no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compartmentalization</a:t>
            </a:r>
            <a:r>
              <a:rPr lang="en-US" altLang="en-US" sz="2400" dirty="0">
                <a:ea typeface="ＭＳ Ｐゴシック" panose="020B0600070205080204" pitchFamily="34" charset="-128"/>
              </a:rPr>
              <a:t>—define distinct tasks</a:t>
            </a:r>
          </a:p>
          <a:p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interdependency</a:t>
            </a:r>
            <a:r>
              <a:rPr lang="en-US" altLang="en-US" sz="2400" dirty="0">
                <a:ea typeface="ＭＳ Ｐゴシック" panose="020B0600070205080204" pitchFamily="34" charset="-128"/>
              </a:rPr>
              <a:t>—indicate task interrelationship </a:t>
            </a:r>
          </a:p>
          <a:p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effort validation</a:t>
            </a:r>
            <a:r>
              <a:rPr lang="en-US" altLang="en-US" sz="2400" dirty="0">
                <a:ea typeface="ＭＳ Ｐゴシック" panose="020B0600070205080204" pitchFamily="34" charset="-128"/>
              </a:rPr>
              <a:t>—be sure resources are available</a:t>
            </a:r>
          </a:p>
          <a:p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defined responsibilities</a:t>
            </a:r>
            <a:r>
              <a:rPr lang="en-US" altLang="en-US" sz="2400" dirty="0">
                <a:ea typeface="ＭＳ Ｐゴシック" panose="020B0600070205080204" pitchFamily="34" charset="-128"/>
              </a:rPr>
              <a:t>—people must be assigned</a:t>
            </a:r>
          </a:p>
          <a:p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defined outcomes</a:t>
            </a:r>
            <a:r>
              <a:rPr lang="en-US" altLang="en-US" sz="2400" dirty="0">
                <a:ea typeface="ＭＳ Ｐゴシック" panose="020B0600070205080204" pitchFamily="34" charset="-128"/>
              </a:rPr>
              <a:t>—each task must have an output</a:t>
            </a:r>
          </a:p>
          <a:p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defined milestones</a:t>
            </a:r>
            <a:r>
              <a:rPr lang="en-US" altLang="en-US" sz="2400" dirty="0">
                <a:ea typeface="ＭＳ Ｐゴシック" panose="020B0600070205080204" pitchFamily="34" charset="-128"/>
              </a:rPr>
              <a:t>—review for quality</a:t>
            </a:r>
          </a:p>
          <a:p>
            <a:pPr>
              <a:lnSpc>
                <a:spcPct val="80000"/>
              </a:lnSpc>
            </a:pPr>
            <a:endParaRPr lang="en-US" altLang="en-US" sz="2200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3B6451-EECC-B884-969A-0AE7C92B1462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3749694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Effort and delivery time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09" y="1715956"/>
            <a:ext cx="9170125" cy="494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1DC3-6D2C-D3F3-32C5-2410C954E6F5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393777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Effort allocation (40-20-40 rule)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14"/>
          <p:cNvSpPr txBox="1">
            <a:spLocks noChangeArrowheads="1"/>
          </p:cNvSpPr>
          <p:nvPr/>
        </p:nvSpPr>
        <p:spPr>
          <a:xfrm>
            <a:off x="4587240" y="2305594"/>
            <a:ext cx="3962400" cy="3830638"/>
          </a:xfrm>
          <a:prstGeom prst="rect">
            <a:avLst/>
          </a:prstGeom>
          <a:noFill/>
        </p:spPr>
        <p:txBody>
          <a:bodyPr vert="horz" lIns="90487" tIns="44450" rIns="90487" bIns="4445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front end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r>
              <a:rPr lang="en-US" altLang="ja-JP" sz="2000" dirty="0">
                <a:ea typeface="ＭＳ Ｐゴシック" panose="020B0600070205080204" pitchFamily="34" charset="-128"/>
              </a:rPr>
              <a:t> activities</a:t>
            </a:r>
          </a:p>
          <a:p>
            <a:pPr lvl="1">
              <a:lnSpc>
                <a:spcPct val="65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 customer communication</a:t>
            </a:r>
          </a:p>
          <a:p>
            <a:pPr lvl="1">
              <a:lnSpc>
                <a:spcPct val="65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 analysis</a:t>
            </a:r>
          </a:p>
          <a:p>
            <a:pPr lvl="1">
              <a:lnSpc>
                <a:spcPct val="65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 design</a:t>
            </a:r>
          </a:p>
          <a:p>
            <a:pPr lvl="1">
              <a:lnSpc>
                <a:spcPct val="65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 review and modification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>
                <a:ea typeface="ＭＳ Ｐゴシック" panose="020B0600070205080204" pitchFamily="34" charset="-128"/>
              </a:rPr>
              <a:t>construction activities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 coding or code generation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>
                <a:ea typeface="ＭＳ Ｐゴシック" panose="020B0600070205080204" pitchFamily="34" charset="-128"/>
              </a:rPr>
              <a:t>testing and installation</a:t>
            </a:r>
          </a:p>
          <a:p>
            <a:pPr lvl="1">
              <a:lnSpc>
                <a:spcPct val="65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 unit, integration</a:t>
            </a:r>
          </a:p>
          <a:p>
            <a:pPr lvl="1">
              <a:lnSpc>
                <a:spcPct val="65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 white-box, black box</a:t>
            </a:r>
          </a:p>
          <a:p>
            <a:pPr lvl="1">
              <a:lnSpc>
                <a:spcPct val="65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 regression </a:t>
            </a:r>
          </a:p>
        </p:txBody>
      </p: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2453640" y="2153194"/>
            <a:ext cx="1703388" cy="4035425"/>
            <a:chOff x="895" y="770"/>
            <a:chExt cx="1250" cy="2917"/>
          </a:xfrm>
        </p:grpSpPr>
        <p:grpSp>
          <p:nvGrpSpPr>
            <p:cNvPr id="8" name="Group 3"/>
            <p:cNvGrpSpPr>
              <a:grpSpLocks/>
            </p:cNvGrpSpPr>
            <p:nvPr/>
          </p:nvGrpSpPr>
          <p:grpSpPr bwMode="auto">
            <a:xfrm>
              <a:off x="1664" y="2282"/>
              <a:ext cx="481" cy="1405"/>
              <a:chOff x="1464" y="2052"/>
              <a:chExt cx="481" cy="1249"/>
            </a:xfrm>
          </p:grpSpPr>
          <p:sp>
            <p:nvSpPr>
              <p:cNvPr id="18" name="Rectangle 4"/>
              <p:cNvSpPr>
                <a:spLocks noChangeArrowheads="1"/>
              </p:cNvSpPr>
              <p:nvPr/>
            </p:nvSpPr>
            <p:spPr bwMode="auto">
              <a:xfrm>
                <a:off x="1468" y="2212"/>
                <a:ext cx="328" cy="108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" name="Freeform 5"/>
              <p:cNvSpPr>
                <a:spLocks/>
              </p:cNvSpPr>
              <p:nvPr/>
            </p:nvSpPr>
            <p:spPr bwMode="auto">
              <a:xfrm>
                <a:off x="1464" y="2052"/>
                <a:ext cx="481" cy="1249"/>
              </a:xfrm>
              <a:custGeom>
                <a:avLst/>
                <a:gdLst>
                  <a:gd name="T0" fmla="*/ 336 w 481"/>
                  <a:gd name="T1" fmla="*/ 1248 h 1249"/>
                  <a:gd name="T2" fmla="*/ 480 w 481"/>
                  <a:gd name="T3" fmla="*/ 1092 h 1249"/>
                  <a:gd name="T4" fmla="*/ 480 w 481"/>
                  <a:gd name="T5" fmla="*/ 0 h 1249"/>
                  <a:gd name="T6" fmla="*/ 144 w 481"/>
                  <a:gd name="T7" fmla="*/ 0 h 1249"/>
                  <a:gd name="T8" fmla="*/ 0 w 481"/>
                  <a:gd name="T9" fmla="*/ 156 h 1249"/>
                  <a:gd name="T10" fmla="*/ 336 w 481"/>
                  <a:gd name="T11" fmla="*/ 156 h 1249"/>
                  <a:gd name="T12" fmla="*/ 336 w 481"/>
                  <a:gd name="T13" fmla="*/ 1248 h 124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1"/>
                  <a:gd name="T22" fmla="*/ 0 h 1249"/>
                  <a:gd name="T23" fmla="*/ 481 w 481"/>
                  <a:gd name="T24" fmla="*/ 1249 h 124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1" h="1249">
                    <a:moveTo>
                      <a:pt x="336" y="1248"/>
                    </a:moveTo>
                    <a:lnTo>
                      <a:pt x="480" y="1092"/>
                    </a:lnTo>
                    <a:lnTo>
                      <a:pt x="480" y="0"/>
                    </a:lnTo>
                    <a:lnTo>
                      <a:pt x="144" y="0"/>
                    </a:lnTo>
                    <a:lnTo>
                      <a:pt x="0" y="156"/>
                    </a:lnTo>
                    <a:lnTo>
                      <a:pt x="336" y="156"/>
                    </a:lnTo>
                    <a:lnTo>
                      <a:pt x="336" y="1248"/>
                    </a:lnTo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1664" y="1958"/>
              <a:ext cx="481" cy="541"/>
              <a:chOff x="1464" y="1764"/>
              <a:chExt cx="481" cy="481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468" y="1828"/>
                <a:ext cx="328" cy="412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" name="Freeform 8"/>
              <p:cNvSpPr>
                <a:spLocks/>
              </p:cNvSpPr>
              <p:nvPr/>
            </p:nvSpPr>
            <p:spPr bwMode="auto">
              <a:xfrm>
                <a:off x="1464" y="1764"/>
                <a:ext cx="481" cy="481"/>
              </a:xfrm>
              <a:custGeom>
                <a:avLst/>
                <a:gdLst>
                  <a:gd name="T0" fmla="*/ 336 w 481"/>
                  <a:gd name="T1" fmla="*/ 480 h 481"/>
                  <a:gd name="T2" fmla="*/ 480 w 481"/>
                  <a:gd name="T3" fmla="*/ 420 h 481"/>
                  <a:gd name="T4" fmla="*/ 480 w 481"/>
                  <a:gd name="T5" fmla="*/ 0 h 481"/>
                  <a:gd name="T6" fmla="*/ 144 w 481"/>
                  <a:gd name="T7" fmla="*/ 0 h 481"/>
                  <a:gd name="T8" fmla="*/ 0 w 481"/>
                  <a:gd name="T9" fmla="*/ 60 h 481"/>
                  <a:gd name="T10" fmla="*/ 336 w 481"/>
                  <a:gd name="T11" fmla="*/ 60 h 481"/>
                  <a:gd name="T12" fmla="*/ 336 w 481"/>
                  <a:gd name="T13" fmla="*/ 480 h 4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1"/>
                  <a:gd name="T22" fmla="*/ 0 h 481"/>
                  <a:gd name="T23" fmla="*/ 481 w 481"/>
                  <a:gd name="T24" fmla="*/ 481 h 48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1" h="481">
                    <a:moveTo>
                      <a:pt x="336" y="480"/>
                    </a:moveTo>
                    <a:lnTo>
                      <a:pt x="480" y="420"/>
                    </a:lnTo>
                    <a:lnTo>
                      <a:pt x="480" y="0"/>
                    </a:lnTo>
                    <a:lnTo>
                      <a:pt x="144" y="0"/>
                    </a:lnTo>
                    <a:lnTo>
                      <a:pt x="0" y="60"/>
                    </a:lnTo>
                    <a:lnTo>
                      <a:pt x="336" y="60"/>
                    </a:lnTo>
                    <a:lnTo>
                      <a:pt x="336" y="480"/>
                    </a:lnTo>
                  </a:path>
                </a:pathLst>
              </a:custGeom>
              <a:solidFill>
                <a:schemeClr val="tx2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1664" y="770"/>
              <a:ext cx="481" cy="1405"/>
              <a:chOff x="1464" y="708"/>
              <a:chExt cx="481" cy="1249"/>
            </a:xfrm>
          </p:grpSpPr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468" y="868"/>
                <a:ext cx="328" cy="10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>
                <a:off x="1464" y="708"/>
                <a:ext cx="481" cy="1249"/>
              </a:xfrm>
              <a:custGeom>
                <a:avLst/>
                <a:gdLst>
                  <a:gd name="T0" fmla="*/ 336 w 481"/>
                  <a:gd name="T1" fmla="*/ 1248 h 1249"/>
                  <a:gd name="T2" fmla="*/ 480 w 481"/>
                  <a:gd name="T3" fmla="*/ 1092 h 1249"/>
                  <a:gd name="T4" fmla="*/ 480 w 481"/>
                  <a:gd name="T5" fmla="*/ 0 h 1249"/>
                  <a:gd name="T6" fmla="*/ 144 w 481"/>
                  <a:gd name="T7" fmla="*/ 0 h 1249"/>
                  <a:gd name="T8" fmla="*/ 0 w 481"/>
                  <a:gd name="T9" fmla="*/ 156 h 1249"/>
                  <a:gd name="T10" fmla="*/ 336 w 481"/>
                  <a:gd name="T11" fmla="*/ 156 h 1249"/>
                  <a:gd name="T12" fmla="*/ 336 w 481"/>
                  <a:gd name="T13" fmla="*/ 1248 h 124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1"/>
                  <a:gd name="T22" fmla="*/ 0 h 1249"/>
                  <a:gd name="T23" fmla="*/ 481 w 481"/>
                  <a:gd name="T24" fmla="*/ 1249 h 124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1" h="1249">
                    <a:moveTo>
                      <a:pt x="336" y="1248"/>
                    </a:moveTo>
                    <a:lnTo>
                      <a:pt x="480" y="1092"/>
                    </a:lnTo>
                    <a:lnTo>
                      <a:pt x="480" y="0"/>
                    </a:lnTo>
                    <a:lnTo>
                      <a:pt x="144" y="0"/>
                    </a:lnTo>
                    <a:lnTo>
                      <a:pt x="0" y="156"/>
                    </a:lnTo>
                    <a:lnTo>
                      <a:pt x="336" y="156"/>
                    </a:lnTo>
                    <a:lnTo>
                      <a:pt x="336" y="1248"/>
                    </a:lnTo>
                  </a:path>
                </a:pathLst>
              </a:custGeom>
              <a:solidFill>
                <a:schemeClr val="accent2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943" y="1158"/>
              <a:ext cx="904" cy="3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40-50%</a:t>
              </a: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935" y="3147"/>
              <a:ext cx="904" cy="3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30-40%</a:t>
              </a: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895" y="2184"/>
              <a:ext cx="904" cy="3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15-20%</a:t>
              </a:r>
            </a:p>
          </p:txBody>
        </p:sp>
      </p:grp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4053840" y="2689959"/>
            <a:ext cx="679614" cy="160148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>
            <a:off x="4053840" y="4109344"/>
            <a:ext cx="679614" cy="90138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H="1">
            <a:off x="4053840" y="4950824"/>
            <a:ext cx="679614" cy="17417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3977640" y="4515394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C04D1-339E-B7EF-9B4F-0F585E8554E7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164096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charts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42047" cy="685800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6</a:t>
            </a:fld>
            <a:endParaRPr lang="en-US" sz="1400" b="1" dirty="0"/>
          </a:p>
        </p:txBody>
      </p:sp>
      <p:pic>
        <p:nvPicPr>
          <p:cNvPr id="7" name="Picture 11" descr="Project Schedu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82600" y="1825625"/>
            <a:ext cx="11239500" cy="4816475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D463C-FE21-E45A-C9D5-42DF8CFA6309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340798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05118"/>
            <a:ext cx="11029950" cy="478196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</a:rPr>
              <a:t>                                                      Timeline charts</a:t>
            </a:r>
          </a:p>
        </p:txBody>
      </p:sp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43" y="1354312"/>
            <a:ext cx="10032273" cy="489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E42F185-E376-41CB-9510-047ADE77E046}"/>
              </a:ext>
            </a:extLst>
          </p:cNvPr>
          <p:cNvSpPr txBox="1">
            <a:spLocks/>
          </p:cNvSpPr>
          <p:nvPr/>
        </p:nvSpPr>
        <p:spPr>
          <a:xfrm rot="5240631">
            <a:off x="11288701" y="250953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CAEC9-376C-B4F2-7FD7-4ED6267DD70C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307218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4684" y="605118"/>
            <a:ext cx="10425266" cy="478196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</a:rPr>
              <a:t>                                           Schedule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153" y="1153498"/>
            <a:ext cx="11206163" cy="3448000"/>
          </a:xfrm>
        </p:spPr>
        <p:txBody>
          <a:bodyPr>
            <a:noAutofit/>
          </a:bodyPr>
          <a:lstStyle/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en-US" sz="2200" dirty="0">
                <a:ea typeface="ＭＳ Ｐゴシック" panose="020B0600070205080204" pitchFamily="34" charset="-128"/>
              </a:rPr>
              <a:t>Conduct periodic project status meetings in which each team member reports progress and problems.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altLang="en-US" sz="2200" dirty="0">
                <a:ea typeface="ＭＳ Ｐゴシック" panose="020B0600070205080204" pitchFamily="34" charset="-128"/>
              </a:rPr>
              <a:t>Evaluate the results of all reviews conducted throughout the software engineering process.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Determine whether formal project milestones (the diamonds shown in Figure 27.3) have been accomplished by the scheduled date.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Compare actual start-date to planned start-date for each project task listed in the resource table.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Use </a:t>
            </a:r>
            <a:r>
              <a:rPr lang="en-US" altLang="en-US" sz="2200" b="1" dirty="0">
                <a:ea typeface="ＭＳ Ｐゴシック" panose="020B0600070205080204" pitchFamily="34" charset="-128"/>
              </a:rPr>
              <a:t>earned value analysis </a:t>
            </a:r>
            <a:r>
              <a:rPr lang="en-US" altLang="en-US" sz="2200" dirty="0">
                <a:ea typeface="ＭＳ Ｐゴシック" panose="020B0600070205080204" pitchFamily="34" charset="-128"/>
              </a:rPr>
              <a:t>to assess progress quantitatively.</a:t>
            </a:r>
            <a:endParaRPr lang="en-US" altLang="en-US" sz="2200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 rot="5240631">
            <a:off x="11288701" y="250953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0DD5E1-6BDB-F3AB-4462-94F69FA64CA4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284288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Earned value analysis (</a:t>
            </a:r>
            <a:r>
              <a:rPr lang="en-GB" dirty="0" err="1"/>
              <a:t>eva</a:t>
            </a:r>
            <a:r>
              <a:rPr lang="en-GB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50" y="2129246"/>
            <a:ext cx="11205858" cy="350084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ea typeface="ＭＳ Ｐゴシック" panose="020B0600070205080204" pitchFamily="34" charset="-128"/>
              </a:rPr>
              <a:t>Earned value</a:t>
            </a:r>
            <a:br>
              <a:rPr lang="en-US" altLang="en-US" sz="2200" dirty="0">
                <a:ea typeface="ＭＳ Ｐゴシック" panose="020B0600070205080204" pitchFamily="34" charset="-128"/>
              </a:rPr>
            </a:br>
            <a:endParaRPr lang="en-US" altLang="en-US" sz="22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is a measure of progress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enables us to assess the </a:t>
            </a:r>
            <a:r>
              <a:rPr lang="ja-JP" altLang="en-US" sz="2200" dirty="0">
                <a:ea typeface="ＭＳ Ｐゴシック" panose="020B0600070205080204" pitchFamily="34" charset="-128"/>
              </a:rPr>
              <a:t>“</a:t>
            </a:r>
            <a:r>
              <a:rPr lang="en-US" altLang="ja-JP" sz="2200" dirty="0">
                <a:ea typeface="ＭＳ Ｐゴシック" panose="020B0600070205080204" pitchFamily="34" charset="-128"/>
              </a:rPr>
              <a:t>percent of completeness</a:t>
            </a:r>
            <a:r>
              <a:rPr lang="ja-JP" altLang="en-US" sz="2200" dirty="0">
                <a:ea typeface="ＭＳ Ｐゴシック" panose="020B0600070205080204" pitchFamily="34" charset="-128"/>
              </a:rPr>
              <a:t>”</a:t>
            </a:r>
            <a:r>
              <a:rPr lang="en-US" altLang="ja-JP" sz="2200" dirty="0">
                <a:ea typeface="ＭＳ Ｐゴシック" panose="020B0600070205080204" pitchFamily="34" charset="-128"/>
              </a:rPr>
              <a:t> of a project using quantitative analysis rather than rely on a gut feeling</a:t>
            </a:r>
          </a:p>
          <a:p>
            <a:pPr lvl="1"/>
            <a:r>
              <a:rPr lang="ja-JP" altLang="en-US" sz="2200" dirty="0">
                <a:ea typeface="ＭＳ Ｐゴシック" panose="020B0600070205080204" pitchFamily="34" charset="-128"/>
              </a:rPr>
              <a:t>“</a:t>
            </a:r>
            <a:r>
              <a:rPr lang="en-US" altLang="ja-JP" sz="2200" dirty="0">
                <a:ea typeface="ＭＳ Ｐゴシック" panose="020B0600070205080204" pitchFamily="34" charset="-128"/>
              </a:rPr>
              <a:t>provides accurate and reliable readings of performance from as early as 15 percent into </a:t>
            </a:r>
            <a:br>
              <a:rPr lang="en-US" altLang="ja-JP" sz="2200" dirty="0">
                <a:ea typeface="ＭＳ Ｐゴシック" panose="020B0600070205080204" pitchFamily="34" charset="-128"/>
              </a:rPr>
            </a:br>
            <a:r>
              <a:rPr lang="en-US" altLang="ja-JP" sz="2200" dirty="0">
                <a:ea typeface="ＭＳ Ｐゴシック" panose="020B0600070205080204" pitchFamily="34" charset="-128"/>
              </a:rPr>
              <a:t>  the project.</a:t>
            </a:r>
            <a:r>
              <a:rPr lang="ja-JP" altLang="en-US" sz="2200" dirty="0">
                <a:ea typeface="ＭＳ Ｐゴシック" panose="020B0600070205080204" pitchFamily="34" charset="-128"/>
              </a:rPr>
              <a:t>”</a:t>
            </a:r>
            <a:endParaRPr lang="en-US" altLang="ja-JP" sz="2200" dirty="0">
              <a:ea typeface="ＭＳ Ｐゴシック" panose="020B0600070205080204" pitchFamily="34" charset="-128"/>
            </a:endParaRPr>
          </a:p>
          <a:p>
            <a:pPr marL="324000" lvl="1" indent="0">
              <a:buNone/>
            </a:pPr>
            <a:r>
              <a:rPr lang="ja-JP" altLang="en-US" sz="2000" dirty="0">
                <a:ea typeface="ＭＳ Ｐゴシック" panose="020B0600070205080204" pitchFamily="34" charset="-128"/>
              </a:rPr>
              <a:t>                                        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7E1C22-038F-88B3-7D81-4FE9ED04AB0F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37916512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1133</Words>
  <Application>Microsoft Macintosh PowerPoint</Application>
  <PresentationFormat>Widescreen</PresentationFormat>
  <Paragraphs>132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Calibri</vt:lpstr>
      <vt:lpstr>Gill Sans MT</vt:lpstr>
      <vt:lpstr>Wingdings</vt:lpstr>
      <vt:lpstr>Wingdings 2</vt:lpstr>
      <vt:lpstr>Dividend</vt:lpstr>
      <vt:lpstr>PowerPoint Presentation</vt:lpstr>
      <vt:lpstr>Why are projects late?</vt:lpstr>
      <vt:lpstr>Scheduling principles</vt:lpstr>
      <vt:lpstr>Effort and delivery time</vt:lpstr>
      <vt:lpstr>Effort allocation (40-20-40 rule)</vt:lpstr>
      <vt:lpstr>Timeline charts</vt:lpstr>
      <vt:lpstr>                                                      Timeline charts</vt:lpstr>
      <vt:lpstr>                                           Schedule tracking</vt:lpstr>
      <vt:lpstr>Earned value analysis (eva)</vt:lpstr>
      <vt:lpstr>Computing Earned value</vt:lpstr>
      <vt:lpstr>Computing Earned value</vt:lpstr>
      <vt:lpstr>                                         Computing Earned value</vt:lpstr>
      <vt:lpstr>                                            EVA exercise</vt:lpstr>
      <vt:lpstr>               EVA exercise</vt:lpstr>
      <vt:lpstr>               EVA exercise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Ch.15 - Project Scheduling</dc:title>
  <dc:subject>Software Engineering</dc:subject>
  <dc:creator>M. Mahmudul Hasan</dc:creator>
  <cp:lastModifiedBy>Md Al Amin</cp:lastModifiedBy>
  <cp:revision>30</cp:revision>
  <dcterms:created xsi:type="dcterms:W3CDTF">2019-05-13T08:37:20Z</dcterms:created>
  <dcterms:modified xsi:type="dcterms:W3CDTF">2025-07-19T20:26:49Z</dcterms:modified>
</cp:coreProperties>
</file>