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58" r:id="rId3"/>
    <p:sldId id="260" r:id="rId4"/>
    <p:sldId id="262" r:id="rId5"/>
    <p:sldId id="259" r:id="rId6"/>
    <p:sldId id="277" r:id="rId7"/>
    <p:sldId id="261" r:id="rId8"/>
    <p:sldId id="264" r:id="rId9"/>
    <p:sldId id="266" r:id="rId10"/>
    <p:sldId id="269" r:id="rId11"/>
    <p:sldId id="272" r:id="rId12"/>
    <p:sldId id="270" r:id="rId13"/>
    <p:sldId id="271" r:id="rId14"/>
    <p:sldId id="278" r:id="rId15"/>
    <p:sldId id="279"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196BD-6A6B-5BDA-B5CA-EE09A57A5814}" v="1" dt="2025-07-19T06:56:00.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19" d="100"/>
          <a:sy n="119" d="100"/>
        </p:scale>
        <p:origin x="224"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at Baul" userId="dae859d7-ea3e-4a5d-83a1-d953f3940120" providerId="ADAL" clId="{7C6B45D5-7DF8-4961-A5D9-2D497EB8F411}"/>
    <pc:docChg chg="undo custSel addSld delSld modSld">
      <pc:chgData name="Saikat Baul" userId="dae859d7-ea3e-4a5d-83a1-d953f3940120" providerId="ADAL" clId="{7C6B45D5-7DF8-4961-A5D9-2D497EB8F411}" dt="2025-04-26T13:05:57.645" v="20"/>
      <pc:docMkLst>
        <pc:docMk/>
      </pc:docMkLst>
      <pc:sldChg chg="addSp delSp modSp mod">
        <pc:chgData name="Saikat Baul" userId="dae859d7-ea3e-4a5d-83a1-d953f3940120" providerId="ADAL" clId="{7C6B45D5-7DF8-4961-A5D9-2D497EB8F411}" dt="2025-04-26T13:04:39.662" v="1"/>
        <pc:sldMkLst>
          <pc:docMk/>
          <pc:sldMk cId="2664565021" sldId="256"/>
        </pc:sldMkLst>
      </pc:sldChg>
      <pc:sldChg chg="addSp delSp modSp mod">
        <pc:chgData name="Saikat Baul" userId="dae859d7-ea3e-4a5d-83a1-d953f3940120" providerId="ADAL" clId="{7C6B45D5-7DF8-4961-A5D9-2D497EB8F411}" dt="2025-04-26T13:04:59.936" v="3"/>
        <pc:sldMkLst>
          <pc:docMk/>
          <pc:sldMk cId="1259159525" sldId="258"/>
        </pc:sldMkLst>
      </pc:sldChg>
      <pc:sldChg chg="addSp modSp">
        <pc:chgData name="Saikat Baul" userId="dae859d7-ea3e-4a5d-83a1-d953f3940120" providerId="ADAL" clId="{7C6B45D5-7DF8-4961-A5D9-2D497EB8F411}" dt="2025-04-26T13:05:04.525" v="4"/>
        <pc:sldMkLst>
          <pc:docMk/>
          <pc:sldMk cId="2176326734" sldId="260"/>
        </pc:sldMkLst>
      </pc:sldChg>
      <pc:sldChg chg="addSp modSp">
        <pc:chgData name="Saikat Baul" userId="dae859d7-ea3e-4a5d-83a1-d953f3940120" providerId="ADAL" clId="{7C6B45D5-7DF8-4961-A5D9-2D497EB8F411}" dt="2025-04-26T13:05:35.263" v="11"/>
        <pc:sldMkLst>
          <pc:docMk/>
          <pc:sldMk cId="961631096" sldId="261"/>
        </pc:sldMkLst>
      </pc:sldChg>
      <pc:sldChg chg="addSp modSp">
        <pc:chgData name="Saikat Baul" userId="dae859d7-ea3e-4a5d-83a1-d953f3940120" providerId="ADAL" clId="{7C6B45D5-7DF8-4961-A5D9-2D497EB8F411}" dt="2025-04-26T13:05:08.847" v="5"/>
        <pc:sldMkLst>
          <pc:docMk/>
          <pc:sldMk cId="3975586935" sldId="262"/>
        </pc:sldMkLst>
      </pc:sldChg>
      <pc:sldChg chg="addSp modSp">
        <pc:chgData name="Saikat Baul" userId="dae859d7-ea3e-4a5d-83a1-d953f3940120" providerId="ADAL" clId="{7C6B45D5-7DF8-4961-A5D9-2D497EB8F411}" dt="2025-04-26T13:05:37.413" v="12"/>
        <pc:sldMkLst>
          <pc:docMk/>
          <pc:sldMk cId="2245310582" sldId="264"/>
        </pc:sldMkLst>
      </pc:sldChg>
      <pc:sldChg chg="addSp modSp">
        <pc:chgData name="Saikat Baul" userId="dae859d7-ea3e-4a5d-83a1-d953f3940120" providerId="ADAL" clId="{7C6B45D5-7DF8-4961-A5D9-2D497EB8F411}" dt="2025-04-26T13:05:40.792" v="13"/>
        <pc:sldMkLst>
          <pc:docMk/>
          <pc:sldMk cId="1387958983" sldId="266"/>
        </pc:sldMkLst>
      </pc:sldChg>
      <pc:sldChg chg="addSp modSp">
        <pc:chgData name="Saikat Baul" userId="dae859d7-ea3e-4a5d-83a1-d953f3940120" providerId="ADAL" clId="{7C6B45D5-7DF8-4961-A5D9-2D497EB8F411}" dt="2025-04-26T13:05:42.957" v="14"/>
        <pc:sldMkLst>
          <pc:docMk/>
          <pc:sldMk cId="3712839144" sldId="269"/>
        </pc:sldMkLst>
      </pc:sldChg>
      <pc:sldChg chg="addSp modSp">
        <pc:chgData name="Saikat Baul" userId="dae859d7-ea3e-4a5d-83a1-d953f3940120" providerId="ADAL" clId="{7C6B45D5-7DF8-4961-A5D9-2D497EB8F411}" dt="2025-04-26T13:05:47.916" v="16"/>
        <pc:sldMkLst>
          <pc:docMk/>
          <pc:sldMk cId="3986046415" sldId="270"/>
        </pc:sldMkLst>
      </pc:sldChg>
      <pc:sldChg chg="addSp modSp">
        <pc:chgData name="Saikat Baul" userId="dae859d7-ea3e-4a5d-83a1-d953f3940120" providerId="ADAL" clId="{7C6B45D5-7DF8-4961-A5D9-2D497EB8F411}" dt="2025-04-26T13:05:50.349" v="17"/>
        <pc:sldMkLst>
          <pc:docMk/>
          <pc:sldMk cId="3545610641" sldId="271"/>
        </pc:sldMkLst>
      </pc:sldChg>
      <pc:sldChg chg="addSp modSp">
        <pc:chgData name="Saikat Baul" userId="dae859d7-ea3e-4a5d-83a1-d953f3940120" providerId="ADAL" clId="{7C6B45D5-7DF8-4961-A5D9-2D497EB8F411}" dt="2025-04-26T13:05:45.200" v="15"/>
        <pc:sldMkLst>
          <pc:docMk/>
          <pc:sldMk cId="1594339126" sldId="272"/>
        </pc:sldMkLst>
      </pc:sldChg>
      <pc:sldChg chg="addSp modSp mod">
        <pc:chgData name="Saikat Baul" userId="dae859d7-ea3e-4a5d-83a1-d953f3940120" providerId="ADAL" clId="{7C6B45D5-7DF8-4961-A5D9-2D497EB8F411}" dt="2025-04-26T13:05:13.774" v="8" actId="1036"/>
        <pc:sldMkLst>
          <pc:docMk/>
          <pc:sldMk cId="868287204" sldId="277"/>
        </pc:sldMkLst>
      </pc:sldChg>
      <pc:sldChg chg="addSp modSp">
        <pc:chgData name="Saikat Baul" userId="dae859d7-ea3e-4a5d-83a1-d953f3940120" providerId="ADAL" clId="{7C6B45D5-7DF8-4961-A5D9-2D497EB8F411}" dt="2025-04-26T13:05:52.920" v="18"/>
        <pc:sldMkLst>
          <pc:docMk/>
          <pc:sldMk cId="3340597126" sldId="278"/>
        </pc:sldMkLst>
      </pc:sldChg>
      <pc:sldChg chg="addSp modSp">
        <pc:chgData name="Saikat Baul" userId="dae859d7-ea3e-4a5d-83a1-d953f3940120" providerId="ADAL" clId="{7C6B45D5-7DF8-4961-A5D9-2D497EB8F411}" dt="2025-04-26T13:05:55.338" v="19"/>
        <pc:sldMkLst>
          <pc:docMk/>
          <pc:sldMk cId="1703945276" sldId="279"/>
        </pc:sldMkLst>
      </pc:sldChg>
      <pc:sldChg chg="addSp modSp">
        <pc:chgData name="Saikat Baul" userId="dae859d7-ea3e-4a5d-83a1-d953f3940120" providerId="ADAL" clId="{7C6B45D5-7DF8-4961-A5D9-2D497EB8F411}" dt="2025-04-26T13:05:57.645" v="20"/>
        <pc:sldMkLst>
          <pc:docMk/>
          <pc:sldMk cId="64039236" sldId="311"/>
        </pc:sldMkLst>
      </pc:sldChg>
      <pc:sldChg chg="add del">
        <pc:chgData name="Saikat Baul" userId="dae859d7-ea3e-4a5d-83a1-d953f3940120" providerId="ADAL" clId="{7C6B45D5-7DF8-4961-A5D9-2D497EB8F411}" dt="2025-04-26T13:05:28.909" v="10"/>
        <pc:sldMkLst>
          <pc:docMk/>
          <pc:sldMk cId="1979610022" sldId="312"/>
        </pc:sldMkLst>
      </pc:sldChg>
    </pc:docChg>
  </pc:docChgLst>
  <pc:docChgLst>
    <pc:chgData name="Md. Al-Amin" userId="bcbe49e6-e4a7-45c5-8a0e-d548ae8c8143" providerId="ADAL" clId="{EFEA17E5-90D0-2D4C-ACEF-D56780DA777C}"/>
    <pc:docChg chg="modSld">
      <pc:chgData name="Md. Al-Amin" userId="bcbe49e6-e4a7-45c5-8a0e-d548ae8c8143" providerId="ADAL" clId="{EFEA17E5-90D0-2D4C-ACEF-D56780DA777C}" dt="2025-07-19T20:26:58.949" v="0" actId="20577"/>
      <pc:docMkLst>
        <pc:docMk/>
      </pc:docMkLst>
      <pc:sldChg chg="modSp mod">
        <pc:chgData name="Md. Al-Amin" userId="bcbe49e6-e4a7-45c5-8a0e-d548ae8c8143" providerId="ADAL" clId="{EFEA17E5-90D0-2D4C-ACEF-D56780DA777C}" dt="2025-07-19T20:26:58.949" v="0" actId="20577"/>
        <pc:sldMkLst>
          <pc:docMk/>
          <pc:sldMk cId="2664565021" sldId="256"/>
        </pc:sldMkLst>
        <pc:spChg chg="mod">
          <ac:chgData name="Md. Al-Amin" userId="bcbe49e6-e4a7-45c5-8a0e-d548ae8c8143" providerId="ADAL" clId="{EFEA17E5-90D0-2D4C-ACEF-D56780DA777C}" dt="2025-07-19T20:26:58.949" v="0" actId="20577"/>
          <ac:spMkLst>
            <pc:docMk/>
            <pc:sldMk cId="2664565021" sldId="256"/>
            <ac:spMk id="23" creationId="{0CADBF75-A870-4E01-9DB8-F57472A203D2}"/>
          </ac:spMkLst>
        </pc:spChg>
      </pc:sldChg>
    </pc:docChg>
  </pc:docChgLst>
  <pc:docChgLst>
    <pc:chgData name="Md. Al-Amin" userId="bcbe49e6-e4a7-45c5-8a0e-d548ae8c8143" providerId="ADAL" clId="{ADC196BD-6A6B-5BDA-B5CA-EE09A57A5814}"/>
    <pc:docChg chg="modSld">
      <pc:chgData name="Md. Al-Amin" userId="bcbe49e6-e4a7-45c5-8a0e-d548ae8c8143" providerId="ADAL" clId="{ADC196BD-6A6B-5BDA-B5CA-EE09A57A5814}" dt="2025-07-19T06:56:02.215" v="1" actId="404"/>
      <pc:docMkLst>
        <pc:docMk/>
      </pc:docMkLst>
      <pc:sldChg chg="modSp mod">
        <pc:chgData name="Md. Al-Amin" userId="bcbe49e6-e4a7-45c5-8a0e-d548ae8c8143" providerId="ADAL" clId="{ADC196BD-6A6B-5BDA-B5CA-EE09A57A5814}" dt="2025-07-19T06:56:02.215" v="1" actId="404"/>
        <pc:sldMkLst>
          <pc:docMk/>
          <pc:sldMk cId="2664565021" sldId="256"/>
        </pc:sldMkLst>
        <pc:spChg chg="mod">
          <ac:chgData name="Md. Al-Amin" userId="bcbe49e6-e4a7-45c5-8a0e-d548ae8c8143" providerId="ADAL" clId="{ADC196BD-6A6B-5BDA-B5CA-EE09A57A5814}" dt="2025-07-19T06:56:02.215" v="1" actId="404"/>
          <ac:spMkLst>
            <pc:docMk/>
            <pc:sldMk cId="2664565021" sldId="256"/>
            <ac:spMk id="2" creationId="{11858EE3-329B-A6AC-7533-0ADB995E28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20/07/2025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11</a:t>
            </a:r>
            <a:br>
              <a:rPr lang="en-US" sz="3000" dirty="0">
                <a:solidFill>
                  <a:srgbClr val="C00000"/>
                </a:solidFill>
              </a:rPr>
            </a:br>
            <a:br>
              <a:rPr lang="en-US" sz="3000" dirty="0">
                <a:solidFill>
                  <a:schemeClr val="tx2"/>
                </a:solidFill>
              </a:rPr>
            </a:br>
            <a:r>
              <a:rPr lang="en-US" sz="3000" dirty="0">
                <a:solidFill>
                  <a:schemeClr val="tx2"/>
                </a:solidFill>
              </a:rPr>
              <a:t>risk management</a:t>
            </a:r>
            <a:endParaRPr lang="en-US" sz="3000" dirty="0">
              <a:solidFill>
                <a:srgbClr val="00206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11858EE3-329B-A6AC-7533-0ADB995E28F9}"/>
              </a:ext>
            </a:extLst>
          </p:cNvPr>
          <p:cNvSpPr txBox="1">
            <a:spLocks/>
          </p:cNvSpPr>
          <p:nvPr/>
        </p:nvSpPr>
        <p:spPr>
          <a:xfrm>
            <a:off x="4596388" y="5097432"/>
            <a:ext cx="6092708" cy="1426865"/>
          </a:xfrm>
          <a:prstGeom prst="rect">
            <a:avLst/>
          </a:prstGeom>
        </p:spPr>
        <p:txBody>
          <a:bodyPr vert="horz" lIns="91440" tIns="45720" rIns="91440" bIns="45720" rtlCol="0" anchor="ctr">
            <a:normAutofit fontScale="97500"/>
          </a:bodyPr>
          <a:lstStyle>
            <a:defPPr>
              <a:defRPr lang="en-US"/>
            </a:defPPr>
            <a:lvl1pPr marL="0" algn="l" defTabSz="457200" rtl="0" eaLnBrk="1" latinLnBrk="0" hangingPunct="1">
              <a:spcBef>
                <a:spcPct val="0"/>
              </a:spcBef>
              <a:buNone/>
              <a:defRPr sz="2800" b="0" kern="1200" cap="all">
                <a:solidFill>
                  <a:schemeClr val="bg1"/>
                </a:solidFill>
                <a:latin typeface="+mj-lt"/>
                <a:ea typeface="+mj-ea"/>
                <a:cs typeface="+mj-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r>
              <a:rPr lang="en-US" sz="2400" dirty="0">
                <a:solidFill>
                  <a:srgbClr val="7030A0"/>
                </a:solidFill>
              </a:rPr>
              <a:t>Md. Al-Amin</a:t>
            </a:r>
          </a:p>
          <a:p>
            <a:r>
              <a:rPr lang="en-US" sz="2400" dirty="0">
                <a:solidFill>
                  <a:schemeClr val="tx1"/>
                </a:solidFill>
              </a:rPr>
              <a:t>Assistant professor, CS,  AIUB</a:t>
            </a:r>
          </a:p>
          <a:p>
            <a:r>
              <a:rPr lang="en-US" sz="2400" cap="none" dirty="0" err="1">
                <a:solidFill>
                  <a:schemeClr val="tx1"/>
                </a:solidFill>
              </a:rPr>
              <a:t>alamin@aiub.edu</a:t>
            </a:r>
            <a:endParaRPr lang="en-US" sz="2400" cap="none"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framework for dealing with risk - risk management </a:t>
            </a:r>
          </a:p>
        </p:txBody>
      </p:sp>
      <p:sp>
        <p:nvSpPr>
          <p:cNvPr id="3" name="Content Placeholder 2"/>
          <p:cNvSpPr>
            <a:spLocks noGrp="1"/>
          </p:cNvSpPr>
          <p:nvPr>
            <p:ph idx="1"/>
          </p:nvPr>
        </p:nvSpPr>
        <p:spPr>
          <a:xfrm>
            <a:off x="457200" y="2009504"/>
            <a:ext cx="11226800" cy="2689496"/>
          </a:xfrm>
        </p:spPr>
        <p:txBody>
          <a:bodyPr>
            <a:noAutofit/>
          </a:bodyPr>
          <a:lstStyle/>
          <a:p>
            <a:r>
              <a:rPr lang="en-US" sz="2200" b="1" dirty="0">
                <a:solidFill>
                  <a:srgbClr val="C00000"/>
                </a:solidFill>
              </a:rPr>
              <a:t>Risk identification</a:t>
            </a:r>
            <a:r>
              <a:rPr lang="en-US" sz="2200" dirty="0">
                <a:solidFill>
                  <a:srgbClr val="C00000"/>
                </a:solidFill>
              </a:rPr>
              <a:t> </a:t>
            </a:r>
            <a:r>
              <a:rPr lang="en-US" sz="2200" dirty="0"/>
              <a:t>– what risks might there be? </a:t>
            </a:r>
          </a:p>
          <a:p>
            <a:r>
              <a:rPr lang="en-US" sz="2200" b="1" dirty="0">
                <a:solidFill>
                  <a:srgbClr val="C00000"/>
                </a:solidFill>
              </a:rPr>
              <a:t>Risk analysis and prioritization </a:t>
            </a:r>
            <a:r>
              <a:rPr lang="en-US" sz="2200" dirty="0"/>
              <a:t>– which are the most serious risks?</a:t>
            </a:r>
          </a:p>
          <a:p>
            <a:r>
              <a:rPr lang="en-US" sz="2200" b="1" dirty="0">
                <a:solidFill>
                  <a:srgbClr val="C00000"/>
                </a:solidFill>
              </a:rPr>
              <a:t>Risk planning </a:t>
            </a:r>
            <a:r>
              <a:rPr lang="en-US" sz="2200" dirty="0"/>
              <a:t>– what are we going to do about them? </a:t>
            </a:r>
          </a:p>
          <a:p>
            <a:r>
              <a:rPr lang="en-US" sz="2200" b="1" dirty="0">
                <a:solidFill>
                  <a:srgbClr val="C00000"/>
                </a:solidFill>
              </a:rPr>
              <a:t>Risk monitoring </a:t>
            </a:r>
            <a:r>
              <a:rPr lang="en-US" sz="2200" dirty="0"/>
              <a:t>– what is the current state of the risk? Must be an ongoing activity, as the importance and likelihood of particular risks can change as project proceeds. </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10</a:t>
            </a:fld>
            <a:endParaRPr lang="en-US" sz="1400" b="1" dirty="0"/>
          </a:p>
        </p:txBody>
      </p:sp>
      <p:sp>
        <p:nvSpPr>
          <p:cNvPr id="5" name="Content Placeholder 2">
            <a:extLst>
              <a:ext uri="{FF2B5EF4-FFF2-40B4-BE49-F238E27FC236}">
                <a16:creationId xmlns:a16="http://schemas.microsoft.com/office/drawing/2014/main" id="{B9E59ACF-6EFF-E19D-9585-02FAD0AE3745}"/>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71283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identification</a:t>
            </a:r>
          </a:p>
        </p:txBody>
      </p:sp>
      <p:sp>
        <p:nvSpPr>
          <p:cNvPr id="3" name="Content Placeholder 2"/>
          <p:cNvSpPr>
            <a:spLocks noGrp="1"/>
          </p:cNvSpPr>
          <p:nvPr>
            <p:ph idx="1"/>
          </p:nvPr>
        </p:nvSpPr>
        <p:spPr>
          <a:xfrm>
            <a:off x="457200" y="2009504"/>
            <a:ext cx="11226800" cy="3845196"/>
          </a:xfrm>
        </p:spPr>
        <p:txBody>
          <a:bodyPr>
            <a:noAutofit/>
          </a:bodyPr>
          <a:lstStyle/>
          <a:p>
            <a:pPr>
              <a:buFont typeface="Wingdings" pitchFamily="2" charset="2"/>
              <a:buChar char="q"/>
            </a:pPr>
            <a:r>
              <a:rPr lang="en-US" sz="2200" dirty="0"/>
              <a:t>Approaches of identify risks include:</a:t>
            </a:r>
            <a:br>
              <a:rPr lang="en-US" sz="2200" dirty="0"/>
            </a:br>
            <a:endParaRPr lang="en-US" sz="2200" dirty="0"/>
          </a:p>
          <a:p>
            <a:pPr lvl="1">
              <a:buFont typeface="Wingdings" pitchFamily="2" charset="2"/>
              <a:buChar char="§"/>
            </a:pPr>
            <a:r>
              <a:rPr lang="en-US" sz="2200" b="1" dirty="0"/>
              <a:t>Use of checklists </a:t>
            </a:r>
            <a:r>
              <a:rPr lang="en-US" sz="2200" dirty="0"/>
              <a:t>– usually based on the experience of past projects. Some risk are generic risk, they are relevant to all software projects.  A standard checklist can be used</a:t>
            </a:r>
            <a:br>
              <a:rPr lang="en-US" sz="2200" dirty="0"/>
            </a:br>
            <a:r>
              <a:rPr lang="en-US" sz="2200" dirty="0"/>
              <a:t>to identify the risks (e.g. changing technology). </a:t>
            </a:r>
          </a:p>
          <a:p>
            <a:pPr lvl="1">
              <a:buFont typeface="Wingdings" pitchFamily="2" charset="2"/>
              <a:buChar char="§"/>
            </a:pPr>
            <a:r>
              <a:rPr lang="en-US" sz="2200" b="1" dirty="0"/>
              <a:t>Brainstorming </a:t>
            </a:r>
            <a:r>
              <a:rPr lang="en-US" sz="2200" dirty="0"/>
              <a:t>– getting knowledgeable stakeholders together to pool concerns</a:t>
            </a:r>
          </a:p>
          <a:p>
            <a:pPr lvl="1">
              <a:buFont typeface="Wingdings" pitchFamily="2" charset="2"/>
              <a:buChar char="§"/>
            </a:pPr>
            <a:r>
              <a:rPr lang="en-US" sz="2200" b="1" dirty="0"/>
              <a:t>Causal mapping </a:t>
            </a:r>
            <a:r>
              <a:rPr lang="en-US" sz="2200" dirty="0"/>
              <a:t>– identifying possible chains of cause and effect. For example, illness of a team member is a risk that might put the project completion date at risk and result in the late delivery of the product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11</a:t>
            </a:fld>
            <a:endParaRPr lang="en-US" sz="1400" b="1" dirty="0"/>
          </a:p>
        </p:txBody>
      </p:sp>
      <p:sp>
        <p:nvSpPr>
          <p:cNvPr id="5" name="Content Placeholder 2">
            <a:extLst>
              <a:ext uri="{FF2B5EF4-FFF2-40B4-BE49-F238E27FC236}">
                <a16:creationId xmlns:a16="http://schemas.microsoft.com/office/drawing/2014/main" id="{959636F8-3CFA-C604-FCCF-20F35C51218F}"/>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5943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12</a:t>
            </a:fld>
            <a:endParaRPr lang="en-US" sz="1400" b="1" dirty="0"/>
          </a:p>
        </p:txBody>
      </p:sp>
      <p:graphicFrame>
        <p:nvGraphicFramePr>
          <p:cNvPr id="6" name="Content Placeholder 5"/>
          <p:cNvGraphicFramePr>
            <a:graphicFrameLocks noGrp="1"/>
          </p:cNvGraphicFramePr>
          <p:nvPr>
            <p:ph idx="1"/>
          </p:nvPr>
        </p:nvGraphicFramePr>
        <p:xfrm>
          <a:off x="520700" y="2066924"/>
          <a:ext cx="11188700" cy="4206875"/>
        </p:xfrm>
        <a:graphic>
          <a:graphicData uri="http://schemas.openxmlformats.org/drawingml/2006/table">
            <a:tbl>
              <a:tblPr firstRow="1" bandRow="1">
                <a:tableStyleId>{5C22544A-7EE6-4342-B048-85BDC9FD1C3A}</a:tableStyleId>
              </a:tblPr>
              <a:tblGrid>
                <a:gridCol w="5192388">
                  <a:extLst>
                    <a:ext uri="{9D8B030D-6E8A-4147-A177-3AD203B41FA5}">
                      <a16:colId xmlns:a16="http://schemas.microsoft.com/office/drawing/2014/main" val="20000"/>
                    </a:ext>
                  </a:extLst>
                </a:gridCol>
                <a:gridCol w="5996312">
                  <a:extLst>
                    <a:ext uri="{9D8B030D-6E8A-4147-A177-3AD203B41FA5}">
                      <a16:colId xmlns:a16="http://schemas.microsoft.com/office/drawing/2014/main" val="20001"/>
                    </a:ext>
                  </a:extLst>
                </a:gridCol>
              </a:tblGrid>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000" b="1" i="1" u="none" strike="noStrike" cap="none" normalizeH="0" baseline="0" dirty="0">
                          <a:ln>
                            <a:noFill/>
                          </a:ln>
                          <a:solidFill>
                            <a:schemeClr val="bg1"/>
                          </a:solidFill>
                          <a:effectLst/>
                          <a:latin typeface="Times" pitchFamily="18" charset="0"/>
                          <a:cs typeface="Times New Roman" pitchFamily="18" charset="0"/>
                        </a:rPr>
                        <a:t>Risk reduction techniques</a:t>
                      </a:r>
                      <a:endParaRPr kumimoji="0" lang="en-US" sz="2000" b="1" i="0" u="none" strike="noStrike" cap="none" normalizeH="0" baseline="0" dirty="0">
                        <a:ln>
                          <a:noFill/>
                        </a:ln>
                        <a:solidFill>
                          <a:schemeClr val="bg1"/>
                        </a:solidFill>
                        <a:effectLst/>
                        <a:latin typeface="Avant Garde" charset="0"/>
                      </a:endParaRPr>
                    </a:p>
                  </a:txBody>
                  <a:tcPr marT="51435" marB="51435" horzOverflow="overflow"/>
                </a:tc>
                <a:extLst>
                  <a:ext uri="{0D108BD9-81ED-4DB2-BD59-A6C34878D82A}">
                    <a16:rowId xmlns:a16="http://schemas.microsoft.com/office/drawing/2014/main" val="10000"/>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Personnel shortfalls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Staffing with top talent; job matching; teambuilding; training and career development; early scheduling of key personnel</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1"/>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Unrealistic time and cost estimates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estimation techniques; design to cost; incremental development; recording and analysis of past projects; standardization of methods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2"/>
                  </a:ext>
                </a:extLst>
              </a:tr>
              <a:tr h="1102773">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software functions</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Improved software evaluation; formal specification methods; user surveys; prototyping; early user manuals</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3"/>
                  </a:ext>
                </a:extLst>
              </a:tr>
              <a:tr h="44927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Developing the wrong user interface</a:t>
                      </a:r>
                      <a:endParaRPr kumimoji="0" lang="en-US" sz="2200" b="0" i="0" u="none" strike="noStrike" cap="none" normalizeH="0" baseline="0" dirty="0">
                        <a:ln>
                          <a:noFill/>
                        </a:ln>
                        <a:solidFill>
                          <a:schemeClr val="tx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0" i="0" u="none" strike="noStrike" cap="none" normalizeH="0" baseline="0" dirty="0">
                          <a:ln>
                            <a:noFill/>
                          </a:ln>
                          <a:solidFill>
                            <a:schemeClr val="tx1"/>
                          </a:solidFill>
                          <a:effectLst/>
                          <a:latin typeface="+mj-lt"/>
                          <a:cs typeface="Times New Roman" pitchFamily="18" charset="0"/>
                        </a:rPr>
                        <a:t>Prototyping; task analysis; user involvement</a:t>
                      </a:r>
                      <a:endParaRPr kumimoji="0" lang="en-US" sz="2200" b="0" i="0" u="none" strike="noStrike" cap="none" normalizeH="0" baseline="0" dirty="0">
                        <a:ln>
                          <a:noFill/>
                        </a:ln>
                        <a:solidFill>
                          <a:schemeClr val="tx1"/>
                        </a:solidFill>
                        <a:effectLst/>
                        <a:latin typeface="+mj-lt"/>
                      </a:endParaRPr>
                    </a:p>
                  </a:txBody>
                  <a:tcPr marT="51435" marB="51435" horzOverflow="overflow"/>
                </a:tc>
                <a:extLst>
                  <a:ext uri="{0D108BD9-81ED-4DB2-BD59-A6C34878D82A}">
                    <a16:rowId xmlns:a16="http://schemas.microsoft.com/office/drawing/2014/main" val="10004"/>
                  </a:ext>
                </a:extLst>
              </a:tr>
            </a:tbl>
          </a:graphicData>
        </a:graphic>
      </p:graphicFrame>
      <p:sp>
        <p:nvSpPr>
          <p:cNvPr id="3" name="Content Placeholder 2">
            <a:extLst>
              <a:ext uri="{FF2B5EF4-FFF2-40B4-BE49-F238E27FC236}">
                <a16:creationId xmlns:a16="http://schemas.microsoft.com/office/drawing/2014/main" id="{24ED9224-7806-12C1-720C-DD4C6313B08A}"/>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986046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Boehm’s top 10 development risks</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13</a:t>
            </a:fld>
            <a:endParaRPr lang="en-US" sz="1400" b="1" dirty="0"/>
          </a:p>
        </p:txBody>
      </p:sp>
      <p:graphicFrame>
        <p:nvGraphicFramePr>
          <p:cNvPr id="7" name="Content Placeholder 5"/>
          <p:cNvGraphicFramePr>
            <a:graphicFrameLocks noGrp="1"/>
          </p:cNvGraphicFramePr>
          <p:nvPr>
            <p:ph idx="1"/>
          </p:nvPr>
        </p:nvGraphicFramePr>
        <p:xfrm>
          <a:off x="482600" y="1955799"/>
          <a:ext cx="11252200" cy="4571272"/>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7848">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a:t>
                      </a:r>
                      <a:endParaRPr kumimoji="0" lang="en-US" sz="2200" b="1" i="0" u="none" strike="noStrike" cap="none" normalizeH="0" baseline="0" dirty="0">
                        <a:ln>
                          <a:noFill/>
                        </a:ln>
                        <a:solidFill>
                          <a:schemeClr val="bg1"/>
                        </a:solidFill>
                        <a:effectLst/>
                        <a:latin typeface="+mj-lt"/>
                      </a:endParaRPr>
                    </a:p>
                  </a:txBody>
                  <a:tcPr marT="51435" marB="51435" horzOverflow="overflow"/>
                </a:tc>
                <a:tc>
                  <a:txBody>
                    <a:bodyPr/>
                    <a:lstStyle/>
                    <a:p>
                      <a:pPr marL="342900" marR="0" lvl="0" indent="0" algn="l" defTabSz="914400" rtl="0" eaLnBrk="0" fontAlgn="base" latinLnBrk="0" hangingPunct="0">
                        <a:lnSpc>
                          <a:spcPct val="90000"/>
                        </a:lnSpc>
                        <a:spcBef>
                          <a:spcPct val="0"/>
                        </a:spcBef>
                        <a:spcAft>
                          <a:spcPct val="0"/>
                        </a:spcAft>
                        <a:buClr>
                          <a:schemeClr val="tx2"/>
                        </a:buClr>
                        <a:buSzPct val="100000"/>
                        <a:buFontTx/>
                        <a:buNone/>
                        <a:tabLst/>
                      </a:pPr>
                      <a:r>
                        <a:rPr kumimoji="0" lang="en-US" sz="2200" b="1" i="1" u="none" strike="noStrike" cap="none" normalizeH="0" baseline="0" dirty="0">
                          <a:ln>
                            <a:noFill/>
                          </a:ln>
                          <a:solidFill>
                            <a:schemeClr val="bg1"/>
                          </a:solidFill>
                          <a:effectLst/>
                          <a:latin typeface="+mj-lt"/>
                          <a:cs typeface="Times New Roman" pitchFamily="18" charset="0"/>
                        </a:rPr>
                        <a:t>Risk reduction techniques</a:t>
                      </a:r>
                      <a:endParaRPr kumimoji="0" lang="en-US" sz="2200" b="1" i="0" u="none" strike="noStrike" cap="none" normalizeH="0" baseline="0" dirty="0">
                        <a:ln>
                          <a:noFill/>
                        </a:ln>
                        <a:solidFill>
                          <a:schemeClr val="bg1"/>
                        </a:solidFill>
                        <a:effectLst/>
                        <a:latin typeface="+mj-lt"/>
                      </a:endParaRPr>
                    </a:p>
                  </a:txBody>
                  <a:tcPr marT="51435" marB="51435" horzOverflow="overflow"/>
                </a:tc>
                <a:extLst>
                  <a:ext uri="{0D108BD9-81ED-4DB2-BD59-A6C34878D82A}">
                    <a16:rowId xmlns:a16="http://schemas.microsoft.com/office/drawing/2014/main" val="10000"/>
                  </a:ext>
                </a:extLst>
              </a:tr>
              <a:tr h="827946">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Gold plating</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Requirements scrubbing (cleaning), prototyping,</a:t>
                      </a:r>
                    </a:p>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design to cost</a:t>
                      </a:r>
                    </a:p>
                  </a:txBody>
                  <a:tcPr marT="51435" marB="51435" horzOverflow="overflow"/>
                </a:tc>
                <a:extLst>
                  <a:ext uri="{0D108BD9-81ED-4DB2-BD59-A6C34878D82A}">
                    <a16:rowId xmlns:a16="http://schemas.microsoft.com/office/drawing/2014/main" val="10001"/>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Late changes to requirements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Change control, incremental development </a:t>
                      </a:r>
                    </a:p>
                  </a:txBody>
                  <a:tcPr marT="51435" marB="51435" horzOverflow="overflow"/>
                </a:tc>
                <a:extLst>
                  <a:ext uri="{0D108BD9-81ED-4DB2-BD59-A6C34878D82A}">
                    <a16:rowId xmlns:a16="http://schemas.microsoft.com/office/drawing/2014/main" val="10002"/>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supplied components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Benchmarking (evaluate by comparison with standard), inspections, formal specifications, contractual agreements, quality controls</a:t>
                      </a:r>
                    </a:p>
                  </a:txBody>
                  <a:tcPr marT="51435" marB="51435" horzOverflow="overflow"/>
                </a:tc>
                <a:extLst>
                  <a:ext uri="{0D108BD9-81ED-4DB2-BD59-A6C34878D82A}">
                    <a16:rowId xmlns:a16="http://schemas.microsoft.com/office/drawing/2014/main" val="10003"/>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Shortfalls in externally performed tasks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Quality assurance procedures, competitive design</a:t>
                      </a:r>
                    </a:p>
                  </a:txBody>
                  <a:tcPr marT="51435" marB="51435" horzOverflow="overflow"/>
                </a:tc>
                <a:extLst>
                  <a:ext uri="{0D108BD9-81ED-4DB2-BD59-A6C34878D82A}">
                    <a16:rowId xmlns:a16="http://schemas.microsoft.com/office/drawing/2014/main" val="10004"/>
                  </a:ext>
                </a:extLst>
              </a:tr>
              <a:tr h="499299">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Real time performance problems</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Simulation, prototyping, tuning</a:t>
                      </a:r>
                    </a:p>
                  </a:txBody>
                  <a:tcPr marT="51435" marB="51435" horzOverflow="overflow"/>
                </a:tc>
                <a:extLst>
                  <a:ext uri="{0D108BD9-81ED-4DB2-BD59-A6C34878D82A}">
                    <a16:rowId xmlns:a16="http://schemas.microsoft.com/office/drawing/2014/main" val="10005"/>
                  </a:ext>
                </a:extLst>
              </a:tr>
              <a:tr h="729455">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a:ln>
                            <a:noFill/>
                          </a:ln>
                          <a:solidFill>
                            <a:schemeClr val="tx1"/>
                          </a:solidFill>
                          <a:effectLst/>
                          <a:latin typeface="+mj-lt"/>
                        </a:rPr>
                        <a:t>Development technically too difficult</a:t>
                      </a:r>
                    </a:p>
                  </a:txBody>
                  <a:tcPr marT="51435" marB="51435" horzOverflow="overflow"/>
                </a:tc>
                <a:tc>
                  <a:txBody>
                    <a:bodyPr/>
                    <a:lstStyle/>
                    <a:p>
                      <a:pPr marL="347472" marR="0" lvl="0" indent="0" algn="l" defTabSz="914400" rtl="0" eaLnBrk="0" fontAlgn="base" latinLnBrk="0" hangingPunct="0">
                        <a:lnSpc>
                          <a:spcPct val="90000"/>
                        </a:lnSpc>
                        <a:spcBef>
                          <a:spcPct val="30000"/>
                        </a:spcBef>
                        <a:spcAft>
                          <a:spcPct val="0"/>
                        </a:spcAft>
                        <a:buClr>
                          <a:schemeClr val="tx2"/>
                        </a:buClr>
                        <a:buSzPct val="100000"/>
                        <a:buFontTx/>
                        <a:buNone/>
                        <a:tabLst/>
                      </a:pPr>
                      <a:r>
                        <a:rPr kumimoji="0" lang="en-GB" sz="2200" b="0" i="0" u="none" strike="noStrike" cap="none" normalizeH="0" baseline="0" dirty="0">
                          <a:ln>
                            <a:noFill/>
                          </a:ln>
                          <a:solidFill>
                            <a:schemeClr val="tx1"/>
                          </a:solidFill>
                          <a:effectLst/>
                          <a:latin typeface="+mj-lt"/>
                        </a:rPr>
                        <a:t>Technical analysis, cost-benefit analysis, prototyping , training</a:t>
                      </a:r>
                    </a:p>
                  </a:txBody>
                  <a:tcPr marT="51435" marB="51435" horzOverflow="overflow"/>
                </a:tc>
                <a:extLst>
                  <a:ext uri="{0D108BD9-81ED-4DB2-BD59-A6C34878D82A}">
                    <a16:rowId xmlns:a16="http://schemas.microsoft.com/office/drawing/2014/main" val="10006"/>
                  </a:ext>
                </a:extLst>
              </a:tr>
            </a:tbl>
          </a:graphicData>
        </a:graphic>
      </p:graphicFrame>
      <p:sp>
        <p:nvSpPr>
          <p:cNvPr id="3" name="Content Placeholder 2">
            <a:extLst>
              <a:ext uri="{FF2B5EF4-FFF2-40B4-BE49-F238E27FC236}">
                <a16:creationId xmlns:a16="http://schemas.microsoft.com/office/drawing/2014/main" id="{0028DF8F-6CCD-C56E-FA1B-346E87A7C61D}"/>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54561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planning</a:t>
            </a:r>
          </a:p>
        </p:txBody>
      </p:sp>
      <p:sp>
        <p:nvSpPr>
          <p:cNvPr id="3" name="Content Placeholder 2"/>
          <p:cNvSpPr>
            <a:spLocks noGrp="1"/>
          </p:cNvSpPr>
          <p:nvPr>
            <p:ph idx="1"/>
          </p:nvPr>
        </p:nvSpPr>
        <p:spPr>
          <a:xfrm>
            <a:off x="596900" y="2009504"/>
            <a:ext cx="10680700" cy="3553096"/>
          </a:xfrm>
        </p:spPr>
        <p:txBody>
          <a:bodyPr>
            <a:noAutofit/>
          </a:bodyPr>
          <a:lstStyle/>
          <a:p>
            <a:pPr marL="0" indent="0">
              <a:buNone/>
            </a:pPr>
            <a:r>
              <a:rPr lang="en-US" sz="2200" dirty="0"/>
              <a:t>Risks can be dealt with by:</a:t>
            </a:r>
          </a:p>
          <a:p>
            <a:r>
              <a:rPr lang="en-US" sz="2200" dirty="0">
                <a:solidFill>
                  <a:srgbClr val="C00000"/>
                </a:solidFill>
              </a:rPr>
              <a:t>Risk prevention/avoidance </a:t>
            </a:r>
            <a:r>
              <a:rPr lang="en-US" sz="2200" dirty="0"/>
              <a:t>– a project can, for example, be protected from the risk of overrunning the schedule by </a:t>
            </a:r>
            <a:r>
              <a:rPr lang="en-US" sz="2200" dirty="0">
                <a:solidFill>
                  <a:srgbClr val="7030A0"/>
                </a:solidFill>
              </a:rPr>
              <a:t>increasing duration estimates </a:t>
            </a:r>
            <a:r>
              <a:rPr lang="en-US" sz="2200" dirty="0"/>
              <a:t>or </a:t>
            </a:r>
            <a:r>
              <a:rPr lang="en-US" sz="2200" dirty="0">
                <a:solidFill>
                  <a:srgbClr val="7030A0"/>
                </a:solidFill>
              </a:rPr>
              <a:t>reducing functionality. </a:t>
            </a:r>
          </a:p>
          <a:p>
            <a:r>
              <a:rPr lang="en-US" sz="2200" dirty="0">
                <a:solidFill>
                  <a:srgbClr val="C00000"/>
                </a:solidFill>
              </a:rPr>
              <a:t>Risk reduction </a:t>
            </a:r>
            <a:r>
              <a:rPr lang="en-US" sz="2200" dirty="0"/>
              <a:t>– some risk, while they cannot be prevented, can have their likelihoods reduced by prior planning. The risk of late changes to a requirements specification can, for example, </a:t>
            </a:r>
            <a:r>
              <a:rPr lang="en-US" sz="2200" dirty="0">
                <a:solidFill>
                  <a:srgbClr val="7030A0"/>
                </a:solidFill>
              </a:rPr>
              <a:t>be reduced by prototyping </a:t>
            </a:r>
            <a:r>
              <a:rPr lang="en-US" sz="2200" dirty="0"/>
              <a:t>but will not eliminate the risk of late changes.</a:t>
            </a:r>
          </a:p>
          <a:p>
            <a:r>
              <a:rPr lang="en-US" sz="2200" dirty="0">
                <a:solidFill>
                  <a:srgbClr val="C00000"/>
                </a:solidFill>
              </a:rPr>
              <a:t>Risk transfer </a:t>
            </a:r>
            <a:r>
              <a:rPr lang="en-US" sz="2200" dirty="0"/>
              <a:t>– the impact of some risk can be transferred away from the project, by, for example, contracting out or </a:t>
            </a:r>
            <a:r>
              <a:rPr lang="en-US" sz="2200" dirty="0">
                <a:solidFill>
                  <a:srgbClr val="7030A0"/>
                </a:solidFill>
              </a:rPr>
              <a:t>taking out insurance</a:t>
            </a:r>
            <a:r>
              <a:rPr lang="en-US" sz="2200" dirty="0"/>
              <a:t>.</a:t>
            </a: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14</a:t>
            </a:fld>
            <a:endParaRPr lang="en-US" sz="1400" b="1" dirty="0"/>
          </a:p>
        </p:txBody>
      </p:sp>
      <p:sp>
        <p:nvSpPr>
          <p:cNvPr id="5" name="Content Placeholder 2">
            <a:extLst>
              <a:ext uri="{FF2B5EF4-FFF2-40B4-BE49-F238E27FC236}">
                <a16:creationId xmlns:a16="http://schemas.microsoft.com/office/drawing/2014/main" id="{AF5B5BD9-229F-0276-4E97-62BEF32BACDD}"/>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34059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reduction leverage (RRL)</a:t>
            </a:r>
          </a:p>
        </p:txBody>
      </p:sp>
      <p:sp>
        <p:nvSpPr>
          <p:cNvPr id="3" name="Content Placeholder 2"/>
          <p:cNvSpPr>
            <a:spLocks noGrp="1"/>
          </p:cNvSpPr>
          <p:nvPr>
            <p:ph idx="1"/>
          </p:nvPr>
        </p:nvSpPr>
        <p:spPr>
          <a:xfrm>
            <a:off x="596900" y="2009504"/>
            <a:ext cx="11112500" cy="4467496"/>
          </a:xfrm>
        </p:spPr>
        <p:txBody>
          <a:bodyPr>
            <a:noAutofit/>
          </a:bodyPr>
          <a:lstStyle/>
          <a:p>
            <a:pPr>
              <a:buFont typeface="Wingdings" pitchFamily="2" charset="2"/>
              <a:buChar char="q"/>
            </a:pPr>
            <a:endParaRPr lang="en-US" sz="2000" dirty="0"/>
          </a:p>
          <a:p>
            <a:pPr>
              <a:buFont typeface="Wingdings" pitchFamily="2" charset="2"/>
              <a:buChar char="q"/>
            </a:pPr>
            <a:r>
              <a:rPr lang="en-US" sz="2000" dirty="0"/>
              <a:t>Risk Reduction Leverage is another Quantitative means of assessing how Risks are being managed</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2">
              <a:buFont typeface="Wingdings" pitchFamily="2" charset="2"/>
              <a:buChar char="§"/>
            </a:pPr>
            <a:r>
              <a:rPr lang="en-US" sz="2000" dirty="0" err="1"/>
              <a:t>RE</a:t>
            </a:r>
            <a:r>
              <a:rPr lang="en-US" sz="2000" baseline="-25000" dirty="0" err="1"/>
              <a:t>before</a:t>
            </a:r>
            <a:r>
              <a:rPr lang="en-US" sz="2000" dirty="0"/>
              <a:t> is risk exposure before risk reduction e.g. 20% chance of a fire causing $20,000 damage </a:t>
            </a:r>
          </a:p>
          <a:p>
            <a:pPr lvl="2">
              <a:buFont typeface="Wingdings" pitchFamily="2" charset="2"/>
              <a:buChar char="§"/>
            </a:pPr>
            <a:r>
              <a:rPr lang="en-US" sz="2000" dirty="0" err="1"/>
              <a:t>RE</a:t>
            </a:r>
            <a:r>
              <a:rPr lang="en-US" sz="2000" baseline="-25000" dirty="0" err="1"/>
              <a:t>after</a:t>
            </a:r>
            <a:r>
              <a:rPr lang="en-US" sz="2000" dirty="0"/>
              <a:t> is risk exposure after risk reduction e.g. fire alarm costing $1500 reduces probability of fire damage to 5%</a:t>
            </a:r>
          </a:p>
          <a:p>
            <a:pPr>
              <a:buFont typeface="Wingdings" pitchFamily="2" charset="2"/>
              <a:buChar char="q"/>
            </a:pPr>
            <a:r>
              <a:rPr lang="en-US" sz="2000" dirty="0">
                <a:latin typeface="+mj-lt"/>
                <a:cs typeface="Courier New" panose="02070309020205020404" pitchFamily="49" charset="0"/>
              </a:rPr>
              <a:t>RRL = (0.2x20,000) – (0.05x20,000) /1500</a:t>
            </a:r>
            <a:br>
              <a:rPr lang="en-US" sz="2000" dirty="0">
                <a:latin typeface="+mj-lt"/>
                <a:cs typeface="Courier New" panose="02070309020205020404" pitchFamily="49" charset="0"/>
              </a:rPr>
            </a:br>
            <a:r>
              <a:rPr lang="en-US" sz="2000" dirty="0">
                <a:latin typeface="+mj-lt"/>
                <a:cs typeface="Courier New" panose="02070309020205020404" pitchFamily="49" charset="0"/>
              </a:rPr>
              <a:t>       = 4,000 – 1,000 / 1500 = 2</a:t>
            </a:r>
          </a:p>
          <a:p>
            <a:pPr>
              <a:buFont typeface="Wingdings" pitchFamily="2" charset="2"/>
              <a:buChar char="q"/>
            </a:pPr>
            <a:r>
              <a:rPr lang="en-US" sz="2000" dirty="0">
                <a:latin typeface="+mj-lt"/>
                <a:cs typeface="Courier New" panose="02070309020205020404" pitchFamily="49" charset="0"/>
              </a:rPr>
              <a:t>RRL &gt; 1.00 therefore worth doing</a:t>
            </a:r>
            <a:endParaRPr lang="en-US" sz="2000" dirty="0"/>
          </a:p>
          <a:p>
            <a:pPr>
              <a:buFont typeface="Wingdings" pitchFamily="2" charset="2"/>
              <a:buChar char="q"/>
            </a:pPr>
            <a:endParaRPr lang="en-US" sz="2000"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15</a:t>
            </a:fld>
            <a:endParaRPr lang="en-US" sz="1400" b="1" dirty="0"/>
          </a:p>
        </p:txBody>
      </p:sp>
      <p:pic>
        <p:nvPicPr>
          <p:cNvPr id="1026" name="Picture 2" descr="http://www.omsar.gov.lb/ICTGPG/Web/Risk_Reduction_Levera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560" y="2514600"/>
            <a:ext cx="4772025" cy="13335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B0BF262-6989-AA49-2AF8-EB315E19668C}"/>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7039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16</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Content Placeholder 2">
            <a:extLst>
              <a:ext uri="{FF2B5EF4-FFF2-40B4-BE49-F238E27FC236}">
                <a16:creationId xmlns:a16="http://schemas.microsoft.com/office/drawing/2014/main" id="{C5F0B3CD-3B67-0B2F-8335-061B8744B790}"/>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overview</a:t>
            </a:r>
          </a:p>
        </p:txBody>
      </p:sp>
      <p:sp>
        <p:nvSpPr>
          <p:cNvPr id="3" name="Content Placeholder 2"/>
          <p:cNvSpPr>
            <a:spLocks noGrp="1"/>
          </p:cNvSpPr>
          <p:nvPr>
            <p:ph idx="1"/>
          </p:nvPr>
        </p:nvSpPr>
        <p:spPr>
          <a:xfrm>
            <a:off x="546100" y="2022204"/>
            <a:ext cx="10805161" cy="3921396"/>
          </a:xfrm>
        </p:spPr>
        <p:txBody>
          <a:bodyPr>
            <a:noAutofit/>
          </a:bodyPr>
          <a:lstStyle/>
          <a:p>
            <a:pPr>
              <a:buNone/>
            </a:pPr>
            <a:r>
              <a:rPr lang="en-GB" sz="2000" i="1" dirty="0">
                <a:solidFill>
                  <a:srgbClr val="C00000"/>
                </a:solidFill>
              </a:rPr>
              <a:t>The chance of exposure to (introduce) the adverse (opposing) consequences of future events’  </a:t>
            </a:r>
            <a:r>
              <a:rPr lang="en-GB" sz="2000" dirty="0">
                <a:solidFill>
                  <a:srgbClr val="C00000"/>
                </a:solidFill>
              </a:rPr>
              <a:t> </a:t>
            </a:r>
            <a:endParaRPr lang="en-GB" sz="2000" dirty="0"/>
          </a:p>
          <a:p>
            <a:r>
              <a:rPr lang="en-GB" sz="2000" dirty="0"/>
              <a:t>Project plans have to be </a:t>
            </a:r>
            <a:r>
              <a:rPr lang="en-GB" sz="2000" dirty="0">
                <a:solidFill>
                  <a:srgbClr val="FF0000"/>
                </a:solidFill>
              </a:rPr>
              <a:t>based on </a:t>
            </a:r>
            <a:r>
              <a:rPr lang="en-GB" sz="2000" i="1" dirty="0">
                <a:solidFill>
                  <a:srgbClr val="FF0000"/>
                </a:solidFill>
              </a:rPr>
              <a:t>assumptions</a:t>
            </a:r>
            <a:r>
              <a:rPr lang="en-GB" sz="2000" i="1" dirty="0"/>
              <a:t>. Risk </a:t>
            </a:r>
            <a:r>
              <a:rPr lang="en-GB" sz="2000" dirty="0"/>
              <a:t>is the possibility that an assumption is wrong. When the risk happens it </a:t>
            </a:r>
            <a:r>
              <a:rPr lang="en-GB" sz="2000" dirty="0">
                <a:solidFill>
                  <a:srgbClr val="FF0000"/>
                </a:solidFill>
              </a:rPr>
              <a:t>becomes a </a:t>
            </a:r>
            <a:r>
              <a:rPr lang="en-GB" sz="2000" i="1" dirty="0">
                <a:solidFill>
                  <a:srgbClr val="FF0000"/>
                </a:solidFill>
              </a:rPr>
              <a:t>problem</a:t>
            </a:r>
            <a:r>
              <a:rPr lang="en-GB" sz="2000" dirty="0">
                <a:solidFill>
                  <a:srgbClr val="FF0000"/>
                </a:solidFill>
              </a:rPr>
              <a:t> </a:t>
            </a:r>
            <a:r>
              <a:rPr lang="en-GB" sz="2000" dirty="0"/>
              <a:t>or an </a:t>
            </a:r>
            <a:r>
              <a:rPr lang="en-GB" sz="2000" i="1" dirty="0"/>
              <a:t>issue</a:t>
            </a:r>
            <a:endParaRPr lang="en-US" sz="2000" dirty="0">
              <a:latin typeface="+mj-lt"/>
            </a:endParaRPr>
          </a:p>
          <a:p>
            <a:pPr algn="just"/>
            <a:r>
              <a:rPr lang="en-US" sz="2000" dirty="0">
                <a:latin typeface="+mj-lt"/>
              </a:rPr>
              <a:t>Risks are potential problems that might affect the successful completion of a software project</a:t>
            </a:r>
          </a:p>
          <a:p>
            <a:pPr algn="just"/>
            <a:r>
              <a:rPr lang="en-US" sz="2000" dirty="0">
                <a:latin typeface="+mj-lt"/>
              </a:rPr>
              <a:t>Risks involve </a:t>
            </a:r>
            <a:r>
              <a:rPr lang="en-US" sz="2000" dirty="0">
                <a:solidFill>
                  <a:srgbClr val="FF0000"/>
                </a:solidFill>
                <a:latin typeface="+mj-lt"/>
              </a:rPr>
              <a:t>uncertainty</a:t>
            </a:r>
            <a:r>
              <a:rPr lang="en-US" sz="2000" dirty="0">
                <a:latin typeface="+mj-lt"/>
              </a:rPr>
              <a:t> and </a:t>
            </a:r>
            <a:r>
              <a:rPr lang="en-US" sz="2000" dirty="0">
                <a:solidFill>
                  <a:srgbClr val="FF0000"/>
                </a:solidFill>
                <a:latin typeface="+mj-lt"/>
              </a:rPr>
              <a:t>potential losses</a:t>
            </a:r>
          </a:p>
          <a:p>
            <a:r>
              <a:rPr lang="en-US" sz="2000" dirty="0">
                <a:latin typeface="+mj-lt"/>
              </a:rPr>
              <a:t>Risk analysis and management are intended</a:t>
            </a:r>
            <a:br>
              <a:rPr lang="en-US" sz="2000" dirty="0">
                <a:latin typeface="+mj-lt"/>
              </a:rPr>
            </a:br>
            <a:r>
              <a:rPr lang="en-US" sz="2000" dirty="0">
                <a:latin typeface="+mj-lt"/>
              </a:rPr>
              <a:t>to help a software team understand and manage</a:t>
            </a:r>
            <a:br>
              <a:rPr lang="en-US" sz="2000" dirty="0">
                <a:latin typeface="+mj-lt"/>
              </a:rPr>
            </a:br>
            <a:r>
              <a:rPr lang="en-US" sz="2000" dirty="0">
                <a:latin typeface="+mj-lt"/>
              </a:rPr>
              <a:t>uncertainty during the development process</a:t>
            </a:r>
          </a:p>
          <a:p>
            <a:r>
              <a:rPr lang="en-US" sz="2000" dirty="0">
                <a:latin typeface="+mj-lt"/>
              </a:rPr>
              <a:t>The important thing is to remember that things</a:t>
            </a:r>
            <a:br>
              <a:rPr lang="en-US" sz="2000" dirty="0">
                <a:latin typeface="+mj-lt"/>
              </a:rPr>
            </a:br>
            <a:r>
              <a:rPr lang="en-US" sz="2000" dirty="0">
                <a:latin typeface="+mj-lt"/>
              </a:rPr>
              <a:t> can go wrong and to make plans to minimize</a:t>
            </a:r>
            <a:br>
              <a:rPr lang="en-US" sz="2000" dirty="0">
                <a:latin typeface="+mj-lt"/>
              </a:rPr>
            </a:br>
            <a:r>
              <a:rPr lang="en-US" sz="2000" dirty="0">
                <a:latin typeface="+mj-lt"/>
              </a:rPr>
              <a:t> their impact when they do</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2</a:t>
            </a:fld>
            <a:endParaRPr lang="en-US" sz="1400" b="1" dirty="0"/>
          </a:p>
        </p:txBody>
      </p:sp>
      <p:pic>
        <p:nvPicPr>
          <p:cNvPr id="5" name="Picture 4">
            <a:extLst>
              <a:ext uri="{FF2B5EF4-FFF2-40B4-BE49-F238E27FC236}">
                <a16:creationId xmlns:a16="http://schemas.microsoft.com/office/drawing/2014/main" id="{BD4F81CD-B2A1-49B3-A67A-23AC9F97F131}"/>
              </a:ext>
            </a:extLst>
          </p:cNvPr>
          <p:cNvPicPr>
            <a:picLocks noChangeAspect="1"/>
          </p:cNvPicPr>
          <p:nvPr/>
        </p:nvPicPr>
        <p:blipFill>
          <a:blip r:embed="rId2"/>
          <a:stretch>
            <a:fillRect/>
          </a:stretch>
        </p:blipFill>
        <p:spPr>
          <a:xfrm>
            <a:off x="6681019" y="3667162"/>
            <a:ext cx="4670242" cy="3052916"/>
          </a:xfrm>
          <a:prstGeom prst="rect">
            <a:avLst/>
          </a:prstGeom>
        </p:spPr>
      </p:pic>
      <p:sp>
        <p:nvSpPr>
          <p:cNvPr id="7" name="Content Placeholder 2">
            <a:extLst>
              <a:ext uri="{FF2B5EF4-FFF2-40B4-BE49-F238E27FC236}">
                <a16:creationId xmlns:a16="http://schemas.microsoft.com/office/drawing/2014/main" id="{0909DC33-54D9-A253-8218-588824CB2971}"/>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25915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management</a:t>
            </a:r>
          </a:p>
        </p:txBody>
      </p:sp>
      <p:sp>
        <p:nvSpPr>
          <p:cNvPr id="3" name="Content Placeholder 2"/>
          <p:cNvSpPr>
            <a:spLocks noGrp="1"/>
          </p:cNvSpPr>
          <p:nvPr>
            <p:ph idx="1"/>
          </p:nvPr>
        </p:nvSpPr>
        <p:spPr>
          <a:xfrm>
            <a:off x="927100" y="2022204"/>
            <a:ext cx="10756900" cy="4378596"/>
          </a:xfrm>
        </p:spPr>
        <p:txBody>
          <a:bodyPr>
            <a:noAutofit/>
          </a:bodyPr>
          <a:lstStyle/>
          <a:p>
            <a:pPr marL="0" indent="0">
              <a:buNone/>
            </a:pPr>
            <a:r>
              <a:rPr lang="en-US" sz="2000" u="sng" dirty="0">
                <a:solidFill>
                  <a:srgbClr val="C00000"/>
                </a:solidFill>
              </a:rPr>
              <a:t>Reactive</a:t>
            </a:r>
          </a:p>
          <a:p>
            <a:pPr>
              <a:buFont typeface="Wingdings" pitchFamily="2" charset="2"/>
              <a:buChar char="q"/>
            </a:pPr>
            <a:r>
              <a:rPr lang="en-US" sz="2000" dirty="0"/>
              <a:t>project team reacts to risks when they occur</a:t>
            </a:r>
          </a:p>
          <a:p>
            <a:pPr>
              <a:buFont typeface="Wingdings" pitchFamily="2" charset="2"/>
              <a:buChar char="q"/>
            </a:pPr>
            <a:r>
              <a:rPr lang="en-US" sz="2000" dirty="0"/>
              <a:t>mitigation—plan for additional resources to reduce the severity of damages</a:t>
            </a:r>
          </a:p>
          <a:p>
            <a:pPr>
              <a:buFont typeface="Wingdings" pitchFamily="2" charset="2"/>
              <a:buChar char="q"/>
            </a:pPr>
            <a:r>
              <a:rPr lang="en-US" sz="2000" dirty="0"/>
              <a:t>fix on failure—resources are found and applied when the risk strikes</a:t>
            </a:r>
          </a:p>
          <a:p>
            <a:pPr marL="0" indent="0">
              <a:buNone/>
            </a:pPr>
            <a:br>
              <a:rPr lang="en-US" sz="2000" u="sng" dirty="0">
                <a:solidFill>
                  <a:srgbClr val="C00000"/>
                </a:solidFill>
              </a:rPr>
            </a:br>
            <a:r>
              <a:rPr lang="en-US" sz="2000" u="sng" dirty="0">
                <a:solidFill>
                  <a:srgbClr val="C00000"/>
                </a:solidFill>
              </a:rPr>
              <a:t>Proactive</a:t>
            </a:r>
          </a:p>
          <a:p>
            <a:pPr>
              <a:buFont typeface="Wingdings" pitchFamily="2" charset="2"/>
              <a:buChar char="q"/>
            </a:pPr>
            <a:r>
              <a:rPr lang="en-US" sz="2000" dirty="0"/>
              <a:t>formal risk analysis is performed</a:t>
            </a:r>
          </a:p>
          <a:p>
            <a:pPr>
              <a:buFont typeface="Wingdings" pitchFamily="2" charset="2"/>
              <a:buChar char="q"/>
            </a:pPr>
            <a:r>
              <a:rPr lang="en-US" sz="2000" dirty="0"/>
              <a:t>organization corrects the root causes of risk</a:t>
            </a:r>
          </a:p>
          <a:p>
            <a:pPr marL="576263" lvl="1" indent="-342900">
              <a:buFont typeface="Wingdings" pitchFamily="2" charset="2"/>
              <a:buChar char="§"/>
            </a:pPr>
            <a:r>
              <a:rPr lang="en-US" sz="2000" dirty="0"/>
              <a:t>examining risk sources that lie beyond the bounds of the software (C=A/B)</a:t>
            </a:r>
          </a:p>
          <a:p>
            <a:pPr marL="576263" lvl="1" indent="-342900">
              <a:buFont typeface="Wingdings" pitchFamily="2" charset="2"/>
              <a:buChar char="§"/>
            </a:pPr>
            <a:r>
              <a:rPr lang="en-US" sz="2000" dirty="0"/>
              <a:t>developing the skill to manage change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3</a:t>
            </a:fld>
            <a:endParaRPr lang="en-US" sz="1400" b="1" dirty="0"/>
          </a:p>
        </p:txBody>
      </p:sp>
      <p:sp>
        <p:nvSpPr>
          <p:cNvPr id="5" name="Content Placeholder 2">
            <a:extLst>
              <a:ext uri="{FF2B5EF4-FFF2-40B4-BE49-F238E27FC236}">
                <a16:creationId xmlns:a16="http://schemas.microsoft.com/office/drawing/2014/main" id="{0E07999E-94DF-8D61-9354-F4E4D46245FB}"/>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1763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Projection &amp; building a risk table</a:t>
            </a:r>
          </a:p>
        </p:txBody>
      </p:sp>
      <p:sp>
        <p:nvSpPr>
          <p:cNvPr id="3" name="Content Placeholder 2"/>
          <p:cNvSpPr>
            <a:spLocks noGrp="1"/>
          </p:cNvSpPr>
          <p:nvPr>
            <p:ph idx="1"/>
          </p:nvPr>
        </p:nvSpPr>
        <p:spPr>
          <a:xfrm>
            <a:off x="355600" y="2022204"/>
            <a:ext cx="11442700" cy="4061096"/>
          </a:xfrm>
        </p:spPr>
        <p:txBody>
          <a:bodyPr>
            <a:noAutofit/>
          </a:bodyPr>
          <a:lstStyle/>
          <a:p>
            <a:pPr>
              <a:buFont typeface="Wingdings" pitchFamily="2" charset="2"/>
              <a:buChar char="q"/>
            </a:pPr>
            <a:r>
              <a:rPr lang="en-US" sz="2000" dirty="0"/>
              <a:t>Risk projection, also called risk estimation, attempts to rate each risk in two ways</a:t>
            </a:r>
          </a:p>
          <a:p>
            <a:pPr lvl="1"/>
            <a:r>
              <a:rPr lang="en-US" sz="2000" dirty="0">
                <a:solidFill>
                  <a:srgbClr val="C00000"/>
                </a:solidFill>
              </a:rPr>
              <a:t>Probability:</a:t>
            </a:r>
            <a:r>
              <a:rPr lang="en-US" sz="2000" dirty="0"/>
              <a:t> the likelihood or probability that the risk is real</a:t>
            </a:r>
          </a:p>
          <a:p>
            <a:pPr lvl="1"/>
            <a:r>
              <a:rPr lang="en-US" sz="2000" dirty="0">
                <a:solidFill>
                  <a:srgbClr val="C00000"/>
                </a:solidFill>
              </a:rPr>
              <a:t>Consequences: </a:t>
            </a:r>
            <a:r>
              <a:rPr lang="en-US" sz="2000" dirty="0"/>
              <a:t>the consequences of the problems associated with the risk, should it occur</a:t>
            </a:r>
          </a:p>
          <a:p>
            <a:endParaRPr lang="en-US" sz="2000" dirty="0"/>
          </a:p>
          <a:p>
            <a:pPr>
              <a:buFont typeface="Wingdings" pitchFamily="2" charset="2"/>
              <a:buChar char="q"/>
            </a:pPr>
            <a:r>
              <a:rPr lang="en-US" sz="2000" dirty="0"/>
              <a:t>The project planner, along with other managers and technical staff, performs </a:t>
            </a:r>
            <a:r>
              <a:rPr lang="en-US" sz="2000" dirty="0">
                <a:solidFill>
                  <a:srgbClr val="C00000"/>
                </a:solidFill>
              </a:rPr>
              <a:t>four risk projection activities</a:t>
            </a:r>
            <a:r>
              <a:rPr lang="en-US" sz="2000" dirty="0"/>
              <a:t>: </a:t>
            </a:r>
          </a:p>
          <a:p>
            <a:pPr lvl="1"/>
            <a:r>
              <a:rPr lang="en-US" sz="2000" dirty="0">
                <a:solidFill>
                  <a:srgbClr val="C00000"/>
                </a:solidFill>
              </a:rPr>
              <a:t>Probability:</a:t>
            </a:r>
            <a:r>
              <a:rPr lang="en-US" sz="2000" dirty="0"/>
              <a:t> establish a scale that reflects the perceived likelihood of a risk, </a:t>
            </a:r>
          </a:p>
          <a:p>
            <a:pPr lvl="1"/>
            <a:r>
              <a:rPr lang="en-US" sz="2000" dirty="0">
                <a:solidFill>
                  <a:srgbClr val="C00000"/>
                </a:solidFill>
              </a:rPr>
              <a:t>Consequences: </a:t>
            </a:r>
            <a:r>
              <a:rPr lang="en-US" sz="2000" dirty="0"/>
              <a:t>define the consequences of the risk,</a:t>
            </a:r>
          </a:p>
          <a:p>
            <a:pPr lvl="1"/>
            <a:r>
              <a:rPr lang="en-US" sz="2000" dirty="0">
                <a:solidFill>
                  <a:srgbClr val="C00000"/>
                </a:solidFill>
              </a:rPr>
              <a:t>Impact: </a:t>
            </a:r>
            <a:r>
              <a:rPr lang="en-US" sz="2000" dirty="0"/>
              <a:t>estimate the impact of the risk on the project and the product,</a:t>
            </a:r>
          </a:p>
          <a:p>
            <a:pPr lvl="1"/>
            <a:r>
              <a:rPr lang="en-US" sz="2000" dirty="0">
                <a:solidFill>
                  <a:srgbClr val="C00000"/>
                </a:solidFill>
              </a:rPr>
              <a:t>Accuracy: </a:t>
            </a:r>
            <a:r>
              <a:rPr lang="en-US" sz="2000" dirty="0"/>
              <a:t>note the overall accuracy of the risk projection so that there will be no misunderstandings. </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4</a:t>
            </a:fld>
            <a:endParaRPr lang="en-US" sz="1400" b="1" dirty="0"/>
          </a:p>
        </p:txBody>
      </p:sp>
      <p:sp>
        <p:nvSpPr>
          <p:cNvPr id="5" name="Content Placeholder 2">
            <a:extLst>
              <a:ext uri="{FF2B5EF4-FFF2-40B4-BE49-F238E27FC236}">
                <a16:creationId xmlns:a16="http://schemas.microsoft.com/office/drawing/2014/main" id="{AB527A40-E7C7-C302-0D83-C27E38F2CC35}"/>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3975586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component &amp; drivers</a:t>
            </a:r>
          </a:p>
        </p:txBody>
      </p:sp>
      <p:sp>
        <p:nvSpPr>
          <p:cNvPr id="3" name="Content Placeholder 2"/>
          <p:cNvSpPr>
            <a:spLocks noGrp="1"/>
          </p:cNvSpPr>
          <p:nvPr>
            <p:ph idx="1"/>
          </p:nvPr>
        </p:nvSpPr>
        <p:spPr>
          <a:xfrm>
            <a:off x="546100" y="2022204"/>
            <a:ext cx="11137900" cy="4429396"/>
          </a:xfrm>
        </p:spPr>
        <p:txBody>
          <a:bodyPr>
            <a:noAutofit/>
          </a:bodyPr>
          <a:lstStyle/>
          <a:p>
            <a:pPr>
              <a:buFont typeface="Wingdings" pitchFamily="2" charset="2"/>
              <a:buChar char="q"/>
            </a:pPr>
            <a:r>
              <a:rPr lang="en-US" sz="2000" dirty="0">
                <a:solidFill>
                  <a:srgbClr val="000000"/>
                </a:solidFill>
                <a:latin typeface="+mj-lt"/>
                <a:cs typeface="Times New Roman" pitchFamily="18" charset="0"/>
              </a:rPr>
              <a:t>The major </a:t>
            </a:r>
            <a:r>
              <a:rPr lang="en-US" sz="2000" dirty="0">
                <a:solidFill>
                  <a:srgbClr val="7030A0"/>
                </a:solidFill>
                <a:latin typeface="+mj-lt"/>
                <a:cs typeface="Times New Roman" pitchFamily="18" charset="0"/>
              </a:rPr>
              <a:t>risk components </a:t>
            </a:r>
            <a:r>
              <a:rPr lang="en-US" sz="2000" dirty="0">
                <a:solidFill>
                  <a:srgbClr val="000000"/>
                </a:solidFill>
                <a:latin typeface="+mj-lt"/>
                <a:cs typeface="Times New Roman" pitchFamily="18" charset="0"/>
              </a:rPr>
              <a:t>(risk categories) are defined in the following manner: </a:t>
            </a:r>
          </a:p>
          <a:p>
            <a:pPr lvl="1"/>
            <a:r>
              <a:rPr lang="en-US" sz="2000" b="1" dirty="0">
                <a:solidFill>
                  <a:srgbClr val="C00000"/>
                </a:solidFill>
                <a:latin typeface="+mj-lt"/>
              </a:rPr>
              <a:t>Performance risk: </a:t>
            </a:r>
            <a:r>
              <a:rPr lang="en-US" sz="2000" dirty="0">
                <a:latin typeface="+mj-lt"/>
              </a:rPr>
              <a:t>the degree of uncertainty that the product will meet its requirements and</a:t>
            </a:r>
            <a:br>
              <a:rPr lang="en-US" sz="2000" dirty="0">
                <a:latin typeface="+mj-lt"/>
              </a:rPr>
            </a:br>
            <a:r>
              <a:rPr lang="en-US" sz="2000" dirty="0">
                <a:latin typeface="+mj-lt"/>
              </a:rPr>
              <a:t> be fit for its intended use</a:t>
            </a:r>
          </a:p>
          <a:p>
            <a:pPr lvl="1"/>
            <a:r>
              <a:rPr lang="en-US" sz="2000" b="1" dirty="0">
                <a:solidFill>
                  <a:srgbClr val="C00000"/>
                </a:solidFill>
                <a:latin typeface="+mj-lt"/>
              </a:rPr>
              <a:t>Cost risk: </a:t>
            </a:r>
            <a:r>
              <a:rPr lang="en-US" sz="2000" dirty="0">
                <a:latin typeface="+mj-lt"/>
              </a:rPr>
              <a:t>the degree of uncertainty that the project budget will be maintained</a:t>
            </a:r>
          </a:p>
          <a:p>
            <a:pPr lvl="1"/>
            <a:r>
              <a:rPr lang="en-US" sz="2000" b="1" dirty="0">
                <a:solidFill>
                  <a:srgbClr val="C00000"/>
                </a:solidFill>
                <a:latin typeface="+mj-lt"/>
              </a:rPr>
              <a:t>Support risk: </a:t>
            </a:r>
            <a:r>
              <a:rPr lang="en-US" sz="2000" dirty="0">
                <a:latin typeface="+mj-lt"/>
              </a:rPr>
              <a:t>the degree of uncertainty that the resultant software will be easy to correct, adapt, and enhance</a:t>
            </a:r>
          </a:p>
          <a:p>
            <a:pPr lvl="1"/>
            <a:r>
              <a:rPr lang="en-US" sz="2000" b="1" dirty="0">
                <a:solidFill>
                  <a:srgbClr val="C00000"/>
                </a:solidFill>
                <a:latin typeface="+mj-lt"/>
              </a:rPr>
              <a:t>Schedule risk: </a:t>
            </a:r>
            <a:r>
              <a:rPr lang="en-US" sz="2000" dirty="0">
                <a:latin typeface="+mj-lt"/>
              </a:rPr>
              <a:t>the degree of uncertainty that the project schedule will be maintained and that the product will be delivered on time</a:t>
            </a:r>
          </a:p>
          <a:p>
            <a:pPr>
              <a:buFont typeface="Wingdings" pitchFamily="2" charset="2"/>
              <a:buChar char="q"/>
            </a:pPr>
            <a:r>
              <a:rPr lang="en-US" sz="2000" dirty="0">
                <a:solidFill>
                  <a:srgbClr val="000000"/>
                </a:solidFill>
                <a:latin typeface="+mj-lt"/>
                <a:cs typeface="Times New Roman" pitchFamily="18" charset="0"/>
              </a:rPr>
              <a:t>The impact of each </a:t>
            </a:r>
            <a:r>
              <a:rPr lang="en-US" sz="2000" dirty="0">
                <a:solidFill>
                  <a:srgbClr val="7030A0"/>
                </a:solidFill>
                <a:latin typeface="+mj-lt"/>
                <a:cs typeface="Times New Roman" pitchFamily="18" charset="0"/>
              </a:rPr>
              <a:t>risk driver </a:t>
            </a:r>
            <a:r>
              <a:rPr lang="en-US" sz="2000" dirty="0">
                <a:solidFill>
                  <a:srgbClr val="000000"/>
                </a:solidFill>
                <a:latin typeface="+mj-lt"/>
                <a:cs typeface="Times New Roman" pitchFamily="18" charset="0"/>
              </a:rPr>
              <a:t>on the risk component is divided into one of four impact categories— </a:t>
            </a:r>
            <a:br>
              <a:rPr lang="en-US" sz="2000" dirty="0">
                <a:solidFill>
                  <a:srgbClr val="000000"/>
                </a:solidFill>
                <a:latin typeface="+mj-lt"/>
                <a:cs typeface="Times New Roman" pitchFamily="18" charset="0"/>
              </a:rPr>
            </a:b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negligible, marginal, critical, </a:t>
            </a:r>
            <a:r>
              <a:rPr lang="en-US" sz="2000" dirty="0">
                <a:solidFill>
                  <a:srgbClr val="000000"/>
                </a:solidFill>
                <a:latin typeface="+mj-lt"/>
                <a:cs typeface="Times New Roman" pitchFamily="18" charset="0"/>
              </a:rPr>
              <a:t>or</a:t>
            </a:r>
            <a:r>
              <a:rPr lang="en-US" sz="2000" i="1" dirty="0">
                <a:solidFill>
                  <a:srgbClr val="000000"/>
                </a:solidFill>
                <a:latin typeface="+mj-lt"/>
                <a:cs typeface="Times New Roman" pitchFamily="18" charset="0"/>
              </a:rPr>
              <a:t> catastrophic</a:t>
            </a:r>
            <a:endParaRPr lang="en-US" sz="2000" dirty="0">
              <a:latin typeface="+mj-lt"/>
            </a:endParaRPr>
          </a:p>
          <a:p>
            <a:pPr algn="just"/>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5</a:t>
            </a:fld>
            <a:endParaRPr lang="en-US" sz="1400" b="1" dirty="0"/>
          </a:p>
        </p:txBody>
      </p:sp>
    </p:spTree>
    <p:extLst>
      <p:ext uri="{BB962C8B-B14F-4D97-AF65-F5344CB8AC3E}">
        <p14:creationId xmlns:p14="http://schemas.microsoft.com/office/powerpoint/2010/main" val="334700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Probability-impact  matrix</a:t>
            </a:r>
            <a:endParaRPr lang="en-GB" dirty="0"/>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6</a:t>
            </a:fld>
            <a:endParaRPr lang="en-US" sz="1400" b="1" dirty="0"/>
          </a:p>
        </p:txBody>
      </p:sp>
      <p:sp>
        <p:nvSpPr>
          <p:cNvPr id="5" name="AutoShape 2" descr="Image result for probability impact matr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http://2.bp.blogspot.com/-xSHY5tsTvvY/Tzqi_kSorfI/AAAAAAAABDo/cR71Da7qCQY/s1600/ProbabilityAndImpact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947862"/>
            <a:ext cx="10388600" cy="471963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E2EA612-5C69-FD6E-F558-AA145D3C3665}"/>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86828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check list</a:t>
            </a:r>
          </a:p>
        </p:txBody>
      </p:sp>
      <p:sp>
        <p:nvSpPr>
          <p:cNvPr id="3" name="Content Placeholder 2"/>
          <p:cNvSpPr>
            <a:spLocks noGrp="1"/>
          </p:cNvSpPr>
          <p:nvPr>
            <p:ph idx="1"/>
          </p:nvPr>
        </p:nvSpPr>
        <p:spPr>
          <a:xfrm>
            <a:off x="520700" y="1984104"/>
            <a:ext cx="11176000" cy="4505596"/>
          </a:xfrm>
        </p:spPr>
        <p:txBody>
          <a:bodyPr>
            <a:noAutofit/>
          </a:bodyPr>
          <a:lstStyle/>
          <a:p>
            <a:r>
              <a:rPr lang="en-US" sz="2000" dirty="0">
                <a:solidFill>
                  <a:srgbClr val="C00000"/>
                </a:solidFill>
              </a:rPr>
              <a:t>Product size (PS) </a:t>
            </a:r>
            <a:r>
              <a:rPr lang="en-US" sz="2000" dirty="0"/>
              <a:t>— risks associated with the overall size of the software to be built or modified</a:t>
            </a:r>
          </a:p>
          <a:p>
            <a:r>
              <a:rPr lang="en-US" sz="2000" dirty="0">
                <a:solidFill>
                  <a:srgbClr val="C00000"/>
                </a:solidFill>
              </a:rPr>
              <a:t>Business impact (BU) </a:t>
            </a:r>
            <a:r>
              <a:rPr lang="en-US" sz="2000" dirty="0"/>
              <a:t>— risks associated with constraints imposed by management or the marketplace</a:t>
            </a:r>
          </a:p>
          <a:p>
            <a:r>
              <a:rPr lang="en-US" sz="2000" dirty="0">
                <a:solidFill>
                  <a:srgbClr val="C00000"/>
                </a:solidFill>
              </a:rPr>
              <a:t>Customer characteristics (CU) </a:t>
            </a:r>
            <a:r>
              <a:rPr lang="en-US" sz="2000" dirty="0"/>
              <a:t>— risks associated with the sophistication of the customer and the developer's ability to communicate with the customer in a timely manner</a:t>
            </a:r>
          </a:p>
          <a:p>
            <a:r>
              <a:rPr lang="en-US" sz="2000" dirty="0">
                <a:solidFill>
                  <a:srgbClr val="C00000"/>
                </a:solidFill>
              </a:rPr>
              <a:t>Process definition (PR) </a:t>
            </a:r>
            <a:r>
              <a:rPr lang="en-US" sz="2000" dirty="0"/>
              <a:t>— risks associated with the degree to which the software process has been defined and is followed by the development organization </a:t>
            </a:r>
            <a:r>
              <a:rPr lang="en-US" sz="2000" dirty="0">
                <a:solidFill>
                  <a:srgbClr val="7030A0"/>
                </a:solidFill>
                <a:latin typeface="Calibri" panose="020F0502020204030204" pitchFamily="34" charset="0"/>
                <a:cs typeface="Calibri" panose="020F0502020204030204" pitchFamily="34" charset="0"/>
              </a:rPr>
              <a:t>[autopilot performance fixing with XP]</a:t>
            </a:r>
          </a:p>
          <a:p>
            <a:r>
              <a:rPr lang="en-US" sz="2000" dirty="0">
                <a:solidFill>
                  <a:srgbClr val="C00000"/>
                </a:solidFill>
              </a:rPr>
              <a:t>Development environment (DE) </a:t>
            </a:r>
            <a:r>
              <a:rPr lang="en-US" sz="2000" dirty="0"/>
              <a:t>— risks associated with the availability and quality of the tools to be used to build the product </a:t>
            </a:r>
            <a:r>
              <a:rPr lang="en-US" sz="2000" dirty="0">
                <a:solidFill>
                  <a:srgbClr val="7030A0"/>
                </a:solidFill>
                <a:latin typeface="Calibri" panose="020F0502020204030204" pitchFamily="34" charset="0"/>
                <a:cs typeface="Calibri" panose="020F0502020204030204" pitchFamily="34" charset="0"/>
              </a:rPr>
              <a:t>[resource allocation plan]</a:t>
            </a:r>
          </a:p>
          <a:p>
            <a:r>
              <a:rPr lang="en-US" sz="2000" dirty="0">
                <a:solidFill>
                  <a:srgbClr val="C00000"/>
                </a:solidFill>
              </a:rPr>
              <a:t>Technology to be built (TE) </a:t>
            </a:r>
            <a:r>
              <a:rPr lang="en-US" sz="2000" dirty="0"/>
              <a:t>— risks associated with the </a:t>
            </a:r>
            <a:r>
              <a:rPr lang="en-US" sz="2000" dirty="0">
                <a:solidFill>
                  <a:srgbClr val="7030A0"/>
                </a:solidFill>
              </a:rPr>
              <a:t>complexity of the system </a:t>
            </a:r>
            <a:r>
              <a:rPr lang="en-US" sz="2000" dirty="0"/>
              <a:t>to be built and the "</a:t>
            </a:r>
            <a:r>
              <a:rPr lang="en-US" sz="2000" dirty="0">
                <a:solidFill>
                  <a:srgbClr val="7030A0"/>
                </a:solidFill>
              </a:rPr>
              <a:t>newness</a:t>
            </a:r>
            <a:r>
              <a:rPr lang="en-US" sz="2000" dirty="0"/>
              <a:t>" of the technology that is packaged by the system</a:t>
            </a:r>
          </a:p>
          <a:p>
            <a:r>
              <a:rPr lang="en-US" sz="2000" dirty="0">
                <a:solidFill>
                  <a:srgbClr val="C00000"/>
                </a:solidFill>
              </a:rPr>
              <a:t>Staff size and experience (ST) </a:t>
            </a:r>
            <a:r>
              <a:rPr lang="en-US" sz="2000" dirty="0"/>
              <a:t>— risks associated with the overall </a:t>
            </a:r>
            <a:r>
              <a:rPr lang="en-US" sz="2000" dirty="0">
                <a:solidFill>
                  <a:srgbClr val="7030A0"/>
                </a:solidFill>
              </a:rPr>
              <a:t>technical and project experience </a:t>
            </a:r>
            <a:r>
              <a:rPr lang="en-US" sz="2000" dirty="0"/>
              <a:t>of the software engineers who will do the work</a:t>
            </a:r>
            <a:endParaRPr lang="en-US" sz="2000" dirty="0">
              <a:latin typeface="+mj-lt"/>
            </a:endParaRP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7</a:t>
            </a:fld>
            <a:endParaRPr lang="en-US" sz="1400" b="1" dirty="0"/>
          </a:p>
        </p:txBody>
      </p:sp>
      <p:sp>
        <p:nvSpPr>
          <p:cNvPr id="5" name="Content Placeholder 2">
            <a:extLst>
              <a:ext uri="{FF2B5EF4-FFF2-40B4-BE49-F238E27FC236}">
                <a16:creationId xmlns:a16="http://schemas.microsoft.com/office/drawing/2014/main" id="{0AB5D126-A976-5A8A-8BF7-E9FA48480274}"/>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96163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Building  risk  table - 2</a:t>
            </a:r>
          </a:p>
        </p:txBody>
      </p:sp>
      <p:sp>
        <p:nvSpPr>
          <p:cNvPr id="4" name="Slide Number Placeholder 3"/>
          <p:cNvSpPr>
            <a:spLocks noGrp="1"/>
          </p:cNvSpPr>
          <p:nvPr>
            <p:ph type="sldNum" sz="quarter" idx="12"/>
          </p:nvPr>
        </p:nvSpPr>
        <p:spPr>
          <a:xfrm>
            <a:off x="11766177" y="605119"/>
            <a:ext cx="242047" cy="685800"/>
          </a:xfrm>
        </p:spPr>
        <p:txBody>
          <a:bodyPr vert="vert270"/>
          <a:lstStyle/>
          <a:p>
            <a:r>
              <a:rPr lang="en-US" sz="1400" b="1" dirty="0"/>
              <a:t>Slide-</a:t>
            </a:r>
            <a:fld id="{D57F1E4F-1CFF-5643-939E-217C01CDF565}" type="slidenum">
              <a:rPr lang="en-US" sz="1400" b="1" smtClean="0"/>
              <a:pPr/>
              <a:t>8</a:t>
            </a:fld>
            <a:endParaRPr lang="en-US" sz="1400" b="1" dirty="0"/>
          </a:p>
        </p:txBody>
      </p:sp>
      <p:pic>
        <p:nvPicPr>
          <p:cNvPr id="5" name="Picture 3"/>
          <p:cNvPicPr>
            <a:picLocks noChangeAspect="1" noChangeArrowheads="1"/>
          </p:cNvPicPr>
          <p:nvPr/>
        </p:nvPicPr>
        <p:blipFill>
          <a:blip r:embed="rId2" cstate="print"/>
          <a:srcRect/>
          <a:stretch>
            <a:fillRect/>
          </a:stretch>
        </p:blipFill>
        <p:spPr>
          <a:xfrm>
            <a:off x="952500" y="1825625"/>
            <a:ext cx="10426700" cy="4816475"/>
          </a:xfrm>
          <a:prstGeom prst="rect">
            <a:avLst/>
          </a:prstGeom>
        </p:spPr>
      </p:pic>
      <p:sp>
        <p:nvSpPr>
          <p:cNvPr id="3" name="Rectangle 2">
            <a:extLst>
              <a:ext uri="{FF2B5EF4-FFF2-40B4-BE49-F238E27FC236}">
                <a16:creationId xmlns:a16="http://schemas.microsoft.com/office/drawing/2014/main" id="{D4AE1DD6-BD7D-4929-8B08-7DB3E6529130}"/>
              </a:ext>
            </a:extLst>
          </p:cNvPr>
          <p:cNvSpPr/>
          <p:nvPr/>
        </p:nvSpPr>
        <p:spPr>
          <a:xfrm>
            <a:off x="4891547" y="5832678"/>
            <a:ext cx="6096000" cy="646331"/>
          </a:xfrm>
          <a:prstGeom prst="rect">
            <a:avLst/>
          </a:prstGeom>
          <a:ln>
            <a:solidFill>
              <a:schemeClr val="bg1">
                <a:lumMod val="50000"/>
              </a:schemeClr>
            </a:solidFill>
          </a:ln>
        </p:spPr>
        <p:txBody>
          <a:bodyPr>
            <a:spAutoFit/>
          </a:bodyPr>
          <a:lstStyle/>
          <a:p>
            <a:pPr algn="just"/>
            <a:r>
              <a:rPr lang="en-US" dirty="0"/>
              <a:t>The work product is called a Risk Mitigation, Monitoring, and Management Plan (RMMM)</a:t>
            </a:r>
          </a:p>
        </p:txBody>
      </p:sp>
      <p:sp>
        <p:nvSpPr>
          <p:cNvPr id="6" name="Content Placeholder 2">
            <a:extLst>
              <a:ext uri="{FF2B5EF4-FFF2-40B4-BE49-F238E27FC236}">
                <a16:creationId xmlns:a16="http://schemas.microsoft.com/office/drawing/2014/main" id="{A9061106-DF72-BFB8-41BE-2EDA561A2027}"/>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2245310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Assessing  risk  impact</a:t>
            </a:r>
          </a:p>
        </p:txBody>
      </p:sp>
      <p:sp>
        <p:nvSpPr>
          <p:cNvPr id="3" name="Content Placeholder 2"/>
          <p:cNvSpPr>
            <a:spLocks noGrp="1"/>
          </p:cNvSpPr>
          <p:nvPr>
            <p:ph idx="1"/>
          </p:nvPr>
        </p:nvSpPr>
        <p:spPr>
          <a:xfrm>
            <a:off x="482600" y="2022204"/>
            <a:ext cx="11315700" cy="4378596"/>
          </a:xfrm>
        </p:spPr>
        <p:txBody>
          <a:bodyPr>
            <a:noAutofit/>
          </a:bodyPr>
          <a:lstStyle/>
          <a:p>
            <a:pPr indent="0">
              <a:lnSpc>
                <a:spcPct val="120000"/>
              </a:lnSpc>
              <a:spcBef>
                <a:spcPts val="0"/>
              </a:spcBef>
              <a:buNone/>
            </a:pPr>
            <a:r>
              <a:rPr lang="en-US" sz="2000" dirty="0">
                <a:solidFill>
                  <a:srgbClr val="000000"/>
                </a:solidFill>
                <a:latin typeface="+mj-lt"/>
                <a:cs typeface="Times New Roman" pitchFamily="18" charset="0"/>
              </a:rPr>
              <a:t>Assume that the software team defines a project risk in the following manner:</a:t>
            </a:r>
            <a:br>
              <a:rPr lang="en-US" sz="2000" dirty="0">
                <a:solidFill>
                  <a:srgbClr val="000000"/>
                </a:solidFill>
                <a:latin typeface="+mj-lt"/>
                <a:cs typeface="Times New Roman" pitchFamily="18" charset="0"/>
              </a:rPr>
            </a:br>
            <a:br>
              <a:rPr lang="en-US" sz="2000" dirty="0">
                <a:solidFill>
                  <a:srgbClr val="000000"/>
                </a:solidFill>
                <a:latin typeface="+mj-lt"/>
                <a:cs typeface="Times New Roman" pitchFamily="18" charset="0"/>
              </a:rPr>
            </a:br>
            <a:r>
              <a:rPr lang="en-US" sz="2000" i="1" dirty="0">
                <a:solidFill>
                  <a:srgbClr val="C00000"/>
                </a:solidFill>
                <a:latin typeface="+mj-lt"/>
                <a:cs typeface="Times New Roman" pitchFamily="18" charset="0"/>
              </a:rPr>
              <a:t>Risk identification.</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 Only 70 percent of the software components scheduled for reuse will, in fact, be integrated into the application. The remaining functionality will have to be custom developed.</a:t>
            </a:r>
          </a:p>
          <a:p>
            <a:pPr>
              <a:lnSpc>
                <a:spcPct val="120000"/>
              </a:lnSpc>
              <a:spcBef>
                <a:spcPts val="0"/>
              </a:spcBef>
              <a:buNone/>
            </a:pPr>
            <a:r>
              <a:rPr lang="en-US" sz="2000" dirty="0">
                <a:solidFill>
                  <a:srgbClr val="C00000"/>
                </a:solidFill>
                <a:latin typeface="+mj-lt"/>
                <a:cs typeface="Times New Roman" pitchFamily="18" charset="0"/>
              </a:rPr>
              <a:t>	</a:t>
            </a:r>
            <a:r>
              <a:rPr lang="en-US" sz="2000" i="1" dirty="0">
                <a:solidFill>
                  <a:srgbClr val="C00000"/>
                </a:solidFill>
                <a:latin typeface="+mj-lt"/>
                <a:cs typeface="Times New Roman" pitchFamily="18" charset="0"/>
              </a:rPr>
              <a:t>Risk probability.</a:t>
            </a:r>
            <a:r>
              <a:rPr lang="en-US" sz="2000" dirty="0">
                <a:solidFill>
                  <a:srgbClr val="C00000"/>
                </a:solidFill>
                <a:latin typeface="+mj-lt"/>
                <a:cs typeface="Times New Roman" pitchFamily="18" charset="0"/>
              </a:rPr>
              <a:t>  </a:t>
            </a:r>
            <a:r>
              <a:rPr lang="en-US" sz="2000" dirty="0">
                <a:solidFill>
                  <a:schemeClr val="tx1"/>
                </a:solidFill>
                <a:latin typeface="+mj-lt"/>
                <a:cs typeface="Times New Roman" pitchFamily="18" charset="0"/>
              </a:rPr>
              <a:t>80% (likely). </a:t>
            </a:r>
          </a:p>
          <a:p>
            <a:pPr algn="just">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impact.</a:t>
            </a:r>
            <a:r>
              <a:rPr lang="en-US" sz="2000" dirty="0">
                <a:solidFill>
                  <a:srgbClr val="C00000"/>
                </a:solidFill>
                <a:latin typeface="+mj-lt"/>
                <a:cs typeface="Times New Roman" pitchFamily="18" charset="0"/>
              </a:rPr>
              <a:t> </a:t>
            </a:r>
            <a:r>
              <a:rPr lang="en-US" sz="2000" dirty="0">
                <a:solidFill>
                  <a:srgbClr val="000000"/>
                </a:solidFill>
                <a:latin typeface="+mj-lt"/>
                <a:cs typeface="Times New Roman" pitchFamily="18"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100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14 = $25,200. 	</a:t>
            </a:r>
          </a:p>
          <a:p>
            <a:pPr>
              <a:lnSpc>
                <a:spcPct val="120000"/>
              </a:lnSpc>
              <a:spcBef>
                <a:spcPts val="0"/>
              </a:spcBef>
              <a:buNone/>
            </a:pPr>
            <a:r>
              <a:rPr lang="en-US" sz="2000" dirty="0">
                <a:solidFill>
                  <a:srgbClr val="000000"/>
                </a:solidFill>
                <a:latin typeface="+mj-lt"/>
                <a:cs typeface="Times New Roman" pitchFamily="18" charset="0"/>
              </a:rPr>
              <a:t>	</a:t>
            </a:r>
            <a:r>
              <a:rPr lang="en-US" sz="2000" i="1" dirty="0">
                <a:solidFill>
                  <a:srgbClr val="C00000"/>
                </a:solidFill>
                <a:latin typeface="+mj-lt"/>
                <a:cs typeface="Times New Roman" pitchFamily="18" charset="0"/>
              </a:rPr>
              <a:t>Risk exposure</a:t>
            </a:r>
            <a:r>
              <a:rPr lang="en-US" sz="2000" i="1" dirty="0">
                <a:solidFill>
                  <a:srgbClr val="000000"/>
                </a:solidFill>
                <a:latin typeface="+mj-lt"/>
                <a:cs typeface="Times New Roman" pitchFamily="18" charset="0"/>
              </a:rPr>
              <a:t>.</a:t>
            </a:r>
            <a:r>
              <a:rPr lang="en-US" sz="2000" dirty="0">
                <a:solidFill>
                  <a:srgbClr val="000000"/>
                </a:solidFill>
                <a:latin typeface="+mj-lt"/>
                <a:cs typeface="Times New Roman" pitchFamily="18" charset="0"/>
              </a:rPr>
              <a:t>  </a:t>
            </a:r>
            <a:r>
              <a:rPr lang="en-US" sz="2000" i="1" dirty="0">
                <a:solidFill>
                  <a:srgbClr val="000000"/>
                </a:solidFill>
                <a:latin typeface="+mj-lt"/>
                <a:cs typeface="Times New Roman" pitchFamily="18" charset="0"/>
              </a:rPr>
              <a:t>RE </a:t>
            </a:r>
            <a:r>
              <a:rPr lang="en-US" sz="2000" dirty="0">
                <a:solidFill>
                  <a:srgbClr val="000000"/>
                </a:solidFill>
                <a:latin typeface="+mj-lt"/>
                <a:cs typeface="Times New Roman" pitchFamily="18" charset="0"/>
              </a:rPr>
              <a:t>= 0.80 </a:t>
            </a:r>
            <a:r>
              <a:rPr lang="en-US" sz="2000" dirty="0">
                <a:solidFill>
                  <a:srgbClr val="000000"/>
                </a:solidFill>
                <a:latin typeface="+mj-lt"/>
                <a:cs typeface="Arial" charset="0"/>
              </a:rPr>
              <a:t>x</a:t>
            </a:r>
            <a:r>
              <a:rPr lang="en-US" sz="2000" dirty="0">
                <a:solidFill>
                  <a:srgbClr val="000000"/>
                </a:solidFill>
                <a:latin typeface="+mj-lt"/>
                <a:cs typeface="Times New Roman" pitchFamily="18" charset="0"/>
              </a:rPr>
              <a:t> 25,200 ~ $20,200.</a:t>
            </a:r>
            <a:endParaRPr lang="en-US" sz="2000" dirty="0">
              <a:latin typeface="+mj-lt"/>
            </a:endParaRPr>
          </a:p>
        </p:txBody>
      </p:sp>
      <p:sp>
        <p:nvSpPr>
          <p:cNvPr id="4" name="Slide Number Placeholder 3"/>
          <p:cNvSpPr>
            <a:spLocks noGrp="1"/>
          </p:cNvSpPr>
          <p:nvPr>
            <p:ph type="sldNum" sz="quarter" idx="12"/>
          </p:nvPr>
        </p:nvSpPr>
        <p:spPr>
          <a:xfrm>
            <a:off x="11766177" y="605118"/>
            <a:ext cx="235323" cy="944281"/>
          </a:xfrm>
        </p:spPr>
        <p:txBody>
          <a:bodyPr vert="vert270"/>
          <a:lstStyle/>
          <a:p>
            <a:r>
              <a:rPr lang="en-US" sz="1400" b="1" dirty="0"/>
              <a:t>Slide-</a:t>
            </a:r>
            <a:fld id="{D57F1E4F-1CFF-5643-939E-217C01CDF565}" type="slidenum">
              <a:rPr lang="en-US" sz="1400" b="1" smtClean="0"/>
              <a:pPr/>
              <a:t>9</a:t>
            </a:fld>
            <a:endParaRPr lang="en-US" sz="1400" b="1" dirty="0"/>
          </a:p>
        </p:txBody>
      </p:sp>
      <p:sp>
        <p:nvSpPr>
          <p:cNvPr id="5" name="Content Placeholder 2">
            <a:extLst>
              <a:ext uri="{FF2B5EF4-FFF2-40B4-BE49-F238E27FC236}">
                <a16:creationId xmlns:a16="http://schemas.microsoft.com/office/drawing/2014/main" id="{52412733-3726-AAD5-69C8-0CCC72F5D38C}"/>
              </a:ext>
            </a:extLst>
          </p:cNvPr>
          <p:cNvSpPr>
            <a:spLocks noGrp="1"/>
          </p:cNvSpPr>
          <p:nvPr/>
        </p:nvSpPr>
        <p:spPr>
          <a:xfrm>
            <a:off x="11551428" y="658215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buNone/>
            </a:pPr>
            <a:r>
              <a:rPr lang="en-US" sz="3800" dirty="0">
                <a:solidFill>
                  <a:schemeClr val="bg1">
                    <a:lumMod val="50000"/>
                  </a:schemeClr>
                </a:solidFill>
              </a:rPr>
              <a:t>SB</a:t>
            </a:r>
          </a:p>
        </p:txBody>
      </p:sp>
    </p:spTree>
    <p:extLst>
      <p:ext uri="{BB962C8B-B14F-4D97-AF65-F5344CB8AC3E}">
        <p14:creationId xmlns:p14="http://schemas.microsoft.com/office/powerpoint/2010/main" val="1387958983"/>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1558</Words>
  <Application>Microsoft Macintosh PowerPoint</Application>
  <PresentationFormat>Widescreen</PresentationFormat>
  <Paragraphs>145</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Avant Garde</vt:lpstr>
      <vt:lpstr>Calibri</vt:lpstr>
      <vt:lpstr>Gill Sans MT</vt:lpstr>
      <vt:lpstr>Times</vt:lpstr>
      <vt:lpstr>Wingdings</vt:lpstr>
      <vt:lpstr>Wingdings 2</vt:lpstr>
      <vt:lpstr>Dividend</vt:lpstr>
      <vt:lpstr>PowerPoint Presentation</vt:lpstr>
      <vt:lpstr>Risk overview</vt:lpstr>
      <vt:lpstr>Risk management</vt:lpstr>
      <vt:lpstr>Risk Projection &amp; building a risk table</vt:lpstr>
      <vt:lpstr>Risk component &amp; drivers</vt:lpstr>
      <vt:lpstr>Probability-impact  matrix</vt:lpstr>
      <vt:lpstr>Risk check list</vt:lpstr>
      <vt:lpstr>Building  risk  table - 2</vt:lpstr>
      <vt:lpstr>Assessing  risk  impact</vt:lpstr>
      <vt:lpstr>A framework for dealing with risk - risk management </vt:lpstr>
      <vt:lpstr>Risk identification</vt:lpstr>
      <vt:lpstr>Boehm’s top 10 development risks</vt:lpstr>
      <vt:lpstr>Boehm’s top 10 development risks</vt:lpstr>
      <vt:lpstr>Risk planning</vt:lpstr>
      <vt:lpstr>Risk reduction leverage (RRL)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Ch.16 - Risk Management</dc:title>
  <dc:subject>Software Engineering</dc:subject>
  <dc:creator>M. Mahmudul Hasan</dc:creator>
  <cp:lastModifiedBy>Md Al Amin</cp:lastModifiedBy>
  <cp:revision>33</cp:revision>
  <dcterms:created xsi:type="dcterms:W3CDTF">2019-05-13T08:37:20Z</dcterms:created>
  <dcterms:modified xsi:type="dcterms:W3CDTF">2025-07-19T20:26:59Z</dcterms:modified>
</cp:coreProperties>
</file>