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325" r:id="rId3"/>
    <p:sldId id="313" r:id="rId4"/>
    <p:sldId id="326" r:id="rId5"/>
    <p:sldId id="314" r:id="rId6"/>
    <p:sldId id="296" r:id="rId7"/>
    <p:sldId id="324" r:id="rId8"/>
    <p:sldId id="303" r:id="rId9"/>
    <p:sldId id="304" r:id="rId10"/>
    <p:sldId id="305" r:id="rId11"/>
    <p:sldId id="307" r:id="rId12"/>
    <p:sldId id="308" r:id="rId13"/>
    <p:sldId id="309" r:id="rId14"/>
    <p:sldId id="310" r:id="rId15"/>
    <p:sldId id="317" r:id="rId16"/>
    <p:sldId id="316" r:id="rId17"/>
    <p:sldId id="318" r:id="rId18"/>
    <p:sldId id="320" r:id="rId19"/>
    <p:sldId id="31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196BD-6A6B-5BDA-B5CA-EE09A57A5814}" v="1" dt="2025-07-19T06:56:25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0AD260C4-727E-BF46-92C4-8314CB745A98}"/>
    <pc:docChg chg="modSld">
      <pc:chgData name="Md. Al-Amin" userId="bcbe49e6-e4a7-45c5-8a0e-d548ae8c8143" providerId="ADAL" clId="{0AD260C4-727E-BF46-92C4-8314CB745A98}" dt="2025-07-19T20:27:27.221" v="2" actId="20577"/>
      <pc:docMkLst>
        <pc:docMk/>
      </pc:docMkLst>
      <pc:sldChg chg="modSp mod">
        <pc:chgData name="Md. Al-Amin" userId="bcbe49e6-e4a7-45c5-8a0e-d548ae8c8143" providerId="ADAL" clId="{0AD260C4-727E-BF46-92C4-8314CB745A98}" dt="2025-07-19T20:27:27.221" v="2" actId="20577"/>
        <pc:sldMkLst>
          <pc:docMk/>
          <pc:sldMk cId="2664565021" sldId="256"/>
        </pc:sldMkLst>
        <pc:spChg chg="mod">
          <ac:chgData name="Md. Al-Amin" userId="bcbe49e6-e4a7-45c5-8a0e-d548ae8c8143" providerId="ADAL" clId="{0AD260C4-727E-BF46-92C4-8314CB745A98}" dt="2025-07-19T20:27:27.221" v="2" actId="20577"/>
          <ac:spMkLst>
            <pc:docMk/>
            <pc:sldMk cId="2664565021" sldId="256"/>
            <ac:spMk id="23" creationId="{0CADBF75-A870-4E01-9DB8-F57472A203D2}"/>
          </ac:spMkLst>
        </pc:spChg>
      </pc:sldChg>
    </pc:docChg>
  </pc:docChgLst>
  <pc:docChgLst>
    <pc:chgData name="Saikat Baul" userId="dae859d7-ea3e-4a5d-83a1-d953f3940120" providerId="ADAL" clId="{5E027325-C96D-41DA-9E32-FC7FB048F467}"/>
    <pc:docChg chg="custSel modSld">
      <pc:chgData name="Saikat Baul" userId="dae859d7-ea3e-4a5d-83a1-d953f3940120" providerId="ADAL" clId="{5E027325-C96D-41DA-9E32-FC7FB048F467}" dt="2025-04-26T12:49:06.309" v="42"/>
      <pc:docMkLst>
        <pc:docMk/>
      </pc:docMkLst>
      <pc:sldChg chg="addSp delSp modSp mod">
        <pc:chgData name="Saikat Baul" userId="dae859d7-ea3e-4a5d-83a1-d953f3940120" providerId="ADAL" clId="{5E027325-C96D-41DA-9E32-FC7FB048F467}" dt="2025-04-26T12:49:06.309" v="42"/>
        <pc:sldMkLst>
          <pc:docMk/>
          <pc:sldMk cId="2664565021" sldId="256"/>
        </pc:sldMkLst>
      </pc:sldChg>
      <pc:sldChg chg="addSp delSp modSp mod">
        <pc:chgData name="Saikat Baul" userId="dae859d7-ea3e-4a5d-83a1-d953f3940120" providerId="ADAL" clId="{5E027325-C96D-41DA-9E32-FC7FB048F467}" dt="2025-04-26T12:47:23.574" v="15"/>
        <pc:sldMkLst>
          <pc:docMk/>
          <pc:sldMk cId="3411684674" sldId="296"/>
        </pc:sldMkLst>
      </pc:sldChg>
      <pc:sldChg chg="addSp delSp modSp mod">
        <pc:chgData name="Saikat Baul" userId="dae859d7-ea3e-4a5d-83a1-d953f3940120" providerId="ADAL" clId="{5E027325-C96D-41DA-9E32-FC7FB048F467}" dt="2025-04-26T12:47:32.983" v="19"/>
        <pc:sldMkLst>
          <pc:docMk/>
          <pc:sldMk cId="1719125435" sldId="303"/>
        </pc:sldMkLst>
      </pc:sldChg>
      <pc:sldChg chg="addSp delSp modSp mod">
        <pc:chgData name="Saikat Baul" userId="dae859d7-ea3e-4a5d-83a1-d953f3940120" providerId="ADAL" clId="{5E027325-C96D-41DA-9E32-FC7FB048F467}" dt="2025-04-26T12:47:37.550" v="21"/>
        <pc:sldMkLst>
          <pc:docMk/>
          <pc:sldMk cId="3612961231" sldId="304"/>
        </pc:sldMkLst>
      </pc:sldChg>
      <pc:sldChg chg="addSp delSp modSp mod">
        <pc:chgData name="Saikat Baul" userId="dae859d7-ea3e-4a5d-83a1-d953f3940120" providerId="ADAL" clId="{5E027325-C96D-41DA-9E32-FC7FB048F467}" dt="2025-04-26T12:47:43.417" v="23"/>
        <pc:sldMkLst>
          <pc:docMk/>
          <pc:sldMk cId="2869140721" sldId="305"/>
        </pc:sldMkLst>
      </pc:sldChg>
      <pc:sldChg chg="addSp delSp modSp mod">
        <pc:chgData name="Saikat Baul" userId="dae859d7-ea3e-4a5d-83a1-d953f3940120" providerId="ADAL" clId="{5E027325-C96D-41DA-9E32-FC7FB048F467}" dt="2025-04-26T12:47:51.008" v="25"/>
        <pc:sldMkLst>
          <pc:docMk/>
          <pc:sldMk cId="2427455413" sldId="307"/>
        </pc:sldMkLst>
      </pc:sldChg>
      <pc:sldChg chg="addSp delSp modSp mod">
        <pc:chgData name="Saikat Baul" userId="dae859d7-ea3e-4a5d-83a1-d953f3940120" providerId="ADAL" clId="{5E027325-C96D-41DA-9E32-FC7FB048F467}" dt="2025-04-26T12:47:57.079" v="27"/>
        <pc:sldMkLst>
          <pc:docMk/>
          <pc:sldMk cId="2463272233" sldId="308"/>
        </pc:sldMkLst>
      </pc:sldChg>
      <pc:sldChg chg="addSp delSp modSp mod">
        <pc:chgData name="Saikat Baul" userId="dae859d7-ea3e-4a5d-83a1-d953f3940120" providerId="ADAL" clId="{5E027325-C96D-41DA-9E32-FC7FB048F467}" dt="2025-04-26T12:48:02.702" v="29"/>
        <pc:sldMkLst>
          <pc:docMk/>
          <pc:sldMk cId="1557157518" sldId="309"/>
        </pc:sldMkLst>
      </pc:sldChg>
      <pc:sldChg chg="addSp delSp modSp mod">
        <pc:chgData name="Saikat Baul" userId="dae859d7-ea3e-4a5d-83a1-d953f3940120" providerId="ADAL" clId="{5E027325-C96D-41DA-9E32-FC7FB048F467}" dt="2025-04-26T12:48:09.897" v="31"/>
        <pc:sldMkLst>
          <pc:docMk/>
          <pc:sldMk cId="2711985808" sldId="310"/>
        </pc:sldMkLst>
      </pc:sldChg>
      <pc:sldChg chg="addSp modSp">
        <pc:chgData name="Saikat Baul" userId="dae859d7-ea3e-4a5d-83a1-d953f3940120" providerId="ADAL" clId="{5E027325-C96D-41DA-9E32-FC7FB048F467}" dt="2025-04-26T12:48:36.116" v="40"/>
        <pc:sldMkLst>
          <pc:docMk/>
          <pc:sldMk cId="64039236" sldId="311"/>
        </pc:sldMkLst>
      </pc:sldChg>
      <pc:sldChg chg="addSp delSp modSp mod">
        <pc:chgData name="Saikat Baul" userId="dae859d7-ea3e-4a5d-83a1-d953f3940120" providerId="ADAL" clId="{5E027325-C96D-41DA-9E32-FC7FB048F467}" dt="2025-04-26T12:47:01.229" v="9"/>
        <pc:sldMkLst>
          <pc:docMk/>
          <pc:sldMk cId="2314189185" sldId="313"/>
        </pc:sldMkLst>
      </pc:sldChg>
      <pc:sldChg chg="addSp delSp modSp mod">
        <pc:chgData name="Saikat Baul" userId="dae859d7-ea3e-4a5d-83a1-d953f3940120" providerId="ADAL" clId="{5E027325-C96D-41DA-9E32-FC7FB048F467}" dt="2025-04-26T12:47:15.878" v="13"/>
        <pc:sldMkLst>
          <pc:docMk/>
          <pc:sldMk cId="1898353374" sldId="314"/>
        </pc:sldMkLst>
      </pc:sldChg>
      <pc:sldChg chg="addSp delSp modSp mod">
        <pc:chgData name="Saikat Baul" userId="dae859d7-ea3e-4a5d-83a1-d953f3940120" providerId="ADAL" clId="{5E027325-C96D-41DA-9E32-FC7FB048F467}" dt="2025-04-26T12:48:20.851" v="35"/>
        <pc:sldMkLst>
          <pc:docMk/>
          <pc:sldMk cId="3301014068" sldId="316"/>
        </pc:sldMkLst>
      </pc:sldChg>
      <pc:sldChg chg="addSp delSp modSp mod">
        <pc:chgData name="Saikat Baul" userId="dae859d7-ea3e-4a5d-83a1-d953f3940120" providerId="ADAL" clId="{5E027325-C96D-41DA-9E32-FC7FB048F467}" dt="2025-04-26T12:48:16.560" v="33"/>
        <pc:sldMkLst>
          <pc:docMk/>
          <pc:sldMk cId="2707303618" sldId="317"/>
        </pc:sldMkLst>
      </pc:sldChg>
      <pc:sldChg chg="addSp delSp modSp mod">
        <pc:chgData name="Saikat Baul" userId="dae859d7-ea3e-4a5d-83a1-d953f3940120" providerId="ADAL" clId="{5E027325-C96D-41DA-9E32-FC7FB048F467}" dt="2025-04-26T12:48:26.705" v="37"/>
        <pc:sldMkLst>
          <pc:docMk/>
          <pc:sldMk cId="1290519259" sldId="318"/>
        </pc:sldMkLst>
      </pc:sldChg>
      <pc:sldChg chg="addSp delSp modSp mod">
        <pc:chgData name="Saikat Baul" userId="dae859d7-ea3e-4a5d-83a1-d953f3940120" providerId="ADAL" clId="{5E027325-C96D-41DA-9E32-FC7FB048F467}" dt="2025-04-26T12:48:32.405" v="39"/>
        <pc:sldMkLst>
          <pc:docMk/>
          <pc:sldMk cId="1854875076" sldId="320"/>
        </pc:sldMkLst>
      </pc:sldChg>
      <pc:sldChg chg="addSp delSp modSp mod">
        <pc:chgData name="Saikat Baul" userId="dae859d7-ea3e-4a5d-83a1-d953f3940120" providerId="ADAL" clId="{5E027325-C96D-41DA-9E32-FC7FB048F467}" dt="2025-04-26T12:47:28.233" v="17"/>
        <pc:sldMkLst>
          <pc:docMk/>
          <pc:sldMk cId="3189184337" sldId="324"/>
        </pc:sldMkLst>
      </pc:sldChg>
      <pc:sldChg chg="modSp mod">
        <pc:chgData name="Saikat Baul" userId="dae859d7-ea3e-4a5d-83a1-d953f3940120" providerId="ADAL" clId="{5E027325-C96D-41DA-9E32-FC7FB048F467}" dt="2025-04-26T12:46:52.511" v="7" actId="122"/>
        <pc:sldMkLst>
          <pc:docMk/>
          <pc:sldMk cId="3504694806" sldId="325"/>
        </pc:sldMkLst>
      </pc:sldChg>
      <pc:sldChg chg="addSp delSp modSp mod">
        <pc:chgData name="Saikat Baul" userId="dae859d7-ea3e-4a5d-83a1-d953f3940120" providerId="ADAL" clId="{5E027325-C96D-41DA-9E32-FC7FB048F467}" dt="2025-04-26T12:47:06.839" v="11"/>
        <pc:sldMkLst>
          <pc:docMk/>
          <pc:sldMk cId="1409950253" sldId="326"/>
        </pc:sldMkLst>
      </pc:sldChg>
    </pc:docChg>
  </pc:docChgLst>
  <pc:docChgLst>
    <pc:chgData name="Md. Al-Amin" userId="bcbe49e6-e4a7-45c5-8a0e-d548ae8c8143" providerId="ADAL" clId="{ADC196BD-6A6B-5BDA-B5CA-EE09A57A5814}"/>
    <pc:docChg chg="modSld">
      <pc:chgData name="Md. Al-Amin" userId="bcbe49e6-e4a7-45c5-8a0e-d548ae8c8143" providerId="ADAL" clId="{ADC196BD-6A6B-5BDA-B5CA-EE09A57A5814}" dt="2025-07-19T06:56:27.723" v="1" actId="404"/>
      <pc:docMkLst>
        <pc:docMk/>
      </pc:docMkLst>
      <pc:sldChg chg="modSp mod">
        <pc:chgData name="Md. Al-Amin" userId="bcbe49e6-e4a7-45c5-8a0e-d548ae8c8143" providerId="ADAL" clId="{ADC196BD-6A6B-5BDA-B5CA-EE09A57A5814}" dt="2025-07-19T06:56:27.723" v="1" actId="404"/>
        <pc:sldMkLst>
          <pc:docMk/>
          <pc:sldMk cId="2664565021" sldId="256"/>
        </pc:sldMkLst>
        <pc:spChg chg="mod">
          <ac:chgData name="Md. Al-Amin" userId="bcbe49e6-e4a7-45c5-8a0e-d548ae8c8143" providerId="ADAL" clId="{ADC196BD-6A6B-5BDA-B5CA-EE09A57A5814}" dt="2025-07-19T06:56:27.723" v="1" actId="404"/>
          <ac:spMkLst>
            <pc:docMk/>
            <pc:sldMk cId="2664565021" sldId="256"/>
            <ac:spMk id="2" creationId="{B91E43EC-4F91-2575-E6D6-CF76A38C96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20/07/2025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rgbClr val="C00000"/>
                </a:solidFill>
              </a:rPr>
              <a:t>Chapter 13 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design</a:t>
            </a:r>
            <a:endParaRPr lang="en-US" sz="3000" dirty="0">
              <a:solidFill>
                <a:srgbClr val="00206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1E43EC-4F91-2575-E6D6-CF76A38C96CD}"/>
              </a:ext>
            </a:extLst>
          </p:cNvPr>
          <p:cNvSpPr txBox="1">
            <a:spLocks/>
          </p:cNvSpPr>
          <p:nvPr/>
        </p:nvSpPr>
        <p:spPr>
          <a:xfrm>
            <a:off x="4596388" y="4973935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Md. Al-Amin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Assistant professor, CS,  AIUB</a:t>
            </a:r>
          </a:p>
          <a:p>
            <a:r>
              <a:rPr lang="en-US" sz="2400" cap="none" dirty="0" err="1">
                <a:solidFill>
                  <a:schemeClr val="tx1"/>
                </a:solidFill>
              </a:rPr>
              <a:t>alamin@aiub.edu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– make the interface consistent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931243"/>
            <a:ext cx="11129166" cy="3740687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Allow the user to put the current task into a meaningful context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should be able to determine where he has come from and what alternatives exist for a transition to a new task.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Maintain consistency across a family of applications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“MS Office Suite”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If past interactive models have created user expectations, do not make changes unless there is a compelling reason to do so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- </a:t>
            </a:r>
            <a:r>
              <a:rPr lang="en-US" sz="2200" dirty="0"/>
              <a:t>Once a particular interactive sequence has become a de-facto standard (Alt-S </a:t>
            </a:r>
            <a:r>
              <a:rPr lang="en-US" sz="2200" dirty="0">
                <a:sym typeface="Wingdings" panose="05000000000000000000" pitchFamily="2" charset="2"/>
              </a:rPr>
              <a:t></a:t>
            </a:r>
            <a:r>
              <a:rPr lang="en-US" sz="2200" dirty="0"/>
              <a:t> save file), the user expects this in every application she encounters.</a:t>
            </a:r>
          </a:p>
          <a:p>
            <a:pPr>
              <a:spcBef>
                <a:spcPct val="50000"/>
              </a:spcBef>
              <a:defRPr/>
            </a:pP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7391EB-4589-8EDB-4C91-F21E2362CE66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86914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2281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Interface analysis means understanding : </a:t>
            </a:r>
          </a:p>
          <a:p>
            <a:pPr marL="324000" lvl="1" indent="0">
              <a:buNone/>
            </a:pPr>
            <a:r>
              <a:rPr lang="en-US" sz="2000" dirty="0"/>
              <a:t>(1) the people (end-users) who will interact with the system through the interface</a:t>
            </a:r>
          </a:p>
          <a:p>
            <a:pPr marL="324000" lvl="1" indent="0">
              <a:buNone/>
            </a:pPr>
            <a:r>
              <a:rPr lang="en-US" sz="2000" dirty="0"/>
              <a:t>(2) the tasks that end-users must perform to do their work</a:t>
            </a:r>
          </a:p>
          <a:p>
            <a:pPr marL="324000" lvl="1" indent="0">
              <a:buNone/>
            </a:pPr>
            <a:r>
              <a:rPr lang="en-US" sz="2000" dirty="0"/>
              <a:t>(3) the content that is presented as part of the interface</a:t>
            </a:r>
          </a:p>
          <a:p>
            <a:pPr marL="324000" lvl="1" indent="0">
              <a:buNone/>
            </a:pPr>
            <a:r>
              <a:rPr lang="en-US" sz="2000" dirty="0"/>
              <a:t>(4) the environment in which these tasks will be conducted (e.g. embedded system)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Fig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17" y="4253948"/>
            <a:ext cx="6770688" cy="248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29195" y="6338620"/>
            <a:ext cx="3321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User Interface Design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3C4A48-23A0-0D81-5531-C1DEF5379A16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42745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48131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Are users trained </a:t>
            </a:r>
            <a:r>
              <a:rPr lang="en-US" dirty="0">
                <a:solidFill>
                  <a:srgbClr val="FF0000"/>
                </a:solidFill>
              </a:rPr>
              <a:t>professionals</a:t>
            </a:r>
            <a:r>
              <a:rPr lang="en-US" dirty="0"/>
              <a:t>, technician, official, or manufacturing workers?</a:t>
            </a:r>
          </a:p>
          <a:p>
            <a:pPr>
              <a:lnSpc>
                <a:spcPct val="90000"/>
              </a:lnSpc>
            </a:pPr>
            <a:r>
              <a:rPr lang="en-US" dirty="0"/>
              <a:t>What level of formal </a:t>
            </a:r>
            <a:r>
              <a:rPr lang="en-US" dirty="0">
                <a:solidFill>
                  <a:srgbClr val="FF0000"/>
                </a:solidFill>
              </a:rPr>
              <a:t>education</a:t>
            </a:r>
            <a:r>
              <a:rPr lang="en-US" dirty="0"/>
              <a:t> does the average user have?</a:t>
            </a:r>
          </a:p>
          <a:p>
            <a:pPr>
              <a:lnSpc>
                <a:spcPct val="90000"/>
              </a:lnSpc>
            </a:pPr>
            <a:r>
              <a:rPr lang="en-US" dirty="0"/>
              <a:t>Are the users capable of learning from </a:t>
            </a:r>
            <a:r>
              <a:rPr lang="en-US" dirty="0">
                <a:solidFill>
                  <a:srgbClr val="FF0000"/>
                </a:solidFill>
              </a:rPr>
              <a:t>written materials </a:t>
            </a:r>
            <a:r>
              <a:rPr lang="en-US" dirty="0"/>
              <a:t>or have they expressed a desire for </a:t>
            </a:r>
            <a:r>
              <a:rPr lang="en-US" dirty="0">
                <a:solidFill>
                  <a:srgbClr val="FF0000"/>
                </a:solidFill>
              </a:rPr>
              <a:t>classroom training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Are users expert typists or </a:t>
            </a:r>
            <a:r>
              <a:rPr lang="en-US" dirty="0">
                <a:solidFill>
                  <a:srgbClr val="FF0000"/>
                </a:solidFill>
              </a:rPr>
              <a:t>keyboard phobic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gender and age </a:t>
            </a:r>
            <a:r>
              <a:rPr lang="en-US" dirty="0"/>
              <a:t>range of the user community?</a:t>
            </a:r>
          </a:p>
          <a:p>
            <a:pPr>
              <a:lnSpc>
                <a:spcPct val="90000"/>
              </a:lnSpc>
            </a:pPr>
            <a:r>
              <a:rPr lang="en-US" dirty="0"/>
              <a:t>How are users compensated for the work they perform? Do users work </a:t>
            </a:r>
            <a:r>
              <a:rPr lang="en-US" dirty="0">
                <a:solidFill>
                  <a:srgbClr val="FF0000"/>
                </a:solidFill>
              </a:rPr>
              <a:t>normal office </a:t>
            </a:r>
            <a:r>
              <a:rPr lang="en-US" dirty="0"/>
              <a:t>hours or do they work until the job is done? (banking software)</a:t>
            </a:r>
          </a:p>
          <a:p>
            <a:pPr>
              <a:lnSpc>
                <a:spcPct val="90000"/>
              </a:lnSpc>
            </a:pPr>
            <a:r>
              <a:rPr lang="en-US" dirty="0"/>
              <a:t>Is the software to be an integral part of the work users do or will it be used only </a:t>
            </a:r>
            <a:r>
              <a:rPr lang="en-US" dirty="0">
                <a:solidFill>
                  <a:srgbClr val="FF0000"/>
                </a:solidFill>
              </a:rPr>
              <a:t>occasionally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primary spoken language </a:t>
            </a:r>
            <a:r>
              <a:rPr lang="en-US" dirty="0"/>
              <a:t>among users?</a:t>
            </a:r>
          </a:p>
          <a:p>
            <a:pPr>
              <a:lnSpc>
                <a:spcPct val="90000"/>
              </a:lnSpc>
            </a:pPr>
            <a:r>
              <a:rPr lang="en-US" dirty="0"/>
              <a:t>What are the consequences if a user </a:t>
            </a:r>
            <a:r>
              <a:rPr lang="en-US" dirty="0">
                <a:solidFill>
                  <a:srgbClr val="FF0000"/>
                </a:solidFill>
              </a:rPr>
              <a:t>makes a mistake </a:t>
            </a:r>
            <a:r>
              <a:rPr lang="en-US" dirty="0"/>
              <a:t>using the system?</a:t>
            </a:r>
          </a:p>
          <a:p>
            <a:pPr>
              <a:lnSpc>
                <a:spcPct val="90000"/>
              </a:lnSpc>
            </a:pPr>
            <a:r>
              <a:rPr lang="en-US" dirty="0"/>
              <a:t>Are users </a:t>
            </a:r>
            <a:r>
              <a:rPr lang="en-US" dirty="0">
                <a:solidFill>
                  <a:srgbClr val="FF0000"/>
                </a:solidFill>
              </a:rPr>
              <a:t>experts in the subject </a:t>
            </a:r>
            <a:r>
              <a:rPr lang="en-US" dirty="0"/>
              <a:t>matter that is addressed by the system?</a:t>
            </a:r>
          </a:p>
          <a:p>
            <a:pPr>
              <a:lnSpc>
                <a:spcPct val="90000"/>
              </a:lnSpc>
            </a:pPr>
            <a:r>
              <a:rPr lang="en-US" dirty="0"/>
              <a:t>Do users </a:t>
            </a:r>
            <a:r>
              <a:rPr lang="en-US" dirty="0">
                <a:solidFill>
                  <a:srgbClr val="FF0000"/>
                </a:solidFill>
              </a:rPr>
              <a:t>want to know about the technology </a:t>
            </a:r>
            <a:r>
              <a:rPr lang="en-US" dirty="0"/>
              <a:t>the sits behind the interface?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B6686F-2F25-D160-85B3-BF62DFF2EBD9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46327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 analysis  and 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3"/>
            <a:ext cx="11025052" cy="442830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dirty="0"/>
              <a:t>Answers the following questions …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200" dirty="0">
                <a:solidFill>
                  <a:srgbClr val="C00000"/>
                </a:solidFill>
              </a:rPr>
              <a:t>What </a:t>
            </a:r>
            <a:r>
              <a:rPr lang="en-US" sz="2200" dirty="0">
                <a:solidFill>
                  <a:srgbClr val="0070C0"/>
                </a:solidFill>
              </a:rPr>
              <a:t>work</a:t>
            </a:r>
            <a:r>
              <a:rPr lang="en-US" sz="2200" dirty="0">
                <a:solidFill>
                  <a:srgbClr val="C00000"/>
                </a:solidFill>
              </a:rPr>
              <a:t> will the user perform in specific circumstances?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What </a:t>
            </a:r>
            <a:r>
              <a:rPr lang="en-US" sz="2200" dirty="0">
                <a:solidFill>
                  <a:srgbClr val="0070C0"/>
                </a:solidFill>
              </a:rPr>
              <a:t>tasks</a:t>
            </a:r>
            <a:r>
              <a:rPr lang="en-US" sz="2200" dirty="0">
                <a:solidFill>
                  <a:srgbClr val="C00000"/>
                </a:solidFill>
              </a:rPr>
              <a:t> and subtasks will be performed as the user does the work?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What specific </a:t>
            </a:r>
            <a:r>
              <a:rPr lang="en-US" sz="2200" dirty="0">
                <a:solidFill>
                  <a:srgbClr val="0070C0"/>
                </a:solidFill>
              </a:rPr>
              <a:t>problem domain </a:t>
            </a:r>
            <a:r>
              <a:rPr lang="en-US" sz="2200" dirty="0">
                <a:solidFill>
                  <a:srgbClr val="C00000"/>
                </a:solidFill>
              </a:rPr>
              <a:t>objects will the user manipulate as work is performed?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What is the sequence of work tasks (</a:t>
            </a:r>
            <a:r>
              <a:rPr lang="en-US" sz="2200" dirty="0">
                <a:solidFill>
                  <a:srgbClr val="0070C0"/>
                </a:solidFill>
              </a:rPr>
              <a:t>hierarchy</a:t>
            </a:r>
            <a:r>
              <a:rPr lang="en-US" sz="2200" dirty="0">
                <a:solidFill>
                  <a:srgbClr val="C00000"/>
                </a:solidFill>
              </a:rPr>
              <a:t>)—the workflow?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Use-cases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define basic interaction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Object elaboration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identifies interface objects (classes)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Task elaboration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refines interactive tasks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Workflow analysis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defines how a work process is completed when several people (and roles)</a:t>
            </a:r>
            <a:br>
              <a:rPr lang="en-US" sz="2200" dirty="0"/>
            </a:br>
            <a:r>
              <a:rPr lang="en-US" sz="2200" dirty="0"/>
              <a:t> are involved</a:t>
            </a:r>
            <a:r>
              <a:rPr lang="en-US" sz="2200" b="1" dirty="0"/>
              <a:t> </a:t>
            </a:r>
            <a:r>
              <a:rPr lang="en-US" sz="2200" dirty="0"/>
              <a:t>(</a:t>
            </a:r>
            <a:r>
              <a:rPr lang="en-US" sz="2200" dirty="0" err="1"/>
              <a:t>swimlane</a:t>
            </a:r>
            <a:r>
              <a:rPr lang="en-US" sz="2200" dirty="0"/>
              <a:t> diagram)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1AA0E4-F247-D59F-67CD-6CF6EEB5FD68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55715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 of  display 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9769"/>
            <a:ext cx="11044936" cy="299100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/>
              <a:t>Are different types of data assigned to consistent geographic locations on the screen?</a:t>
            </a:r>
            <a:br>
              <a:rPr lang="en-US" sz="2000" dirty="0"/>
            </a:br>
            <a:r>
              <a:rPr lang="en-US" sz="2000" dirty="0"/>
              <a:t>(e.g., photos always appear in the upper right hand corner)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If a large report is to be presented, how should it be partitioned for ease of understanding?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Will mechanisms be available for moving directly to summary information for large collections of data?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Will graphical output be scaled to fit within the bounds of the display device? (e.g. smart phones)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How will color to be used to enhance understanding? (errors are in red color)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How will error messages and warning be presented to the user?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(dialogue box, or text message)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Bildobjekt 15" descr="rule_of_thi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21" y="4163092"/>
            <a:ext cx="2385787" cy="242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66536" y="5045720"/>
            <a:ext cx="597624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+mj-lt"/>
              </a:rPr>
              <a:t>Remember that the font carry a message to!</a:t>
            </a:r>
          </a:p>
          <a:p>
            <a:pPr eaLnBrk="1" hangingPunct="1"/>
            <a:r>
              <a:rPr lang="en-US" sz="2800" dirty="0">
                <a:latin typeface="Stencil" pitchFamily="82" charset="0"/>
              </a:rPr>
              <a:t>                  </a:t>
            </a:r>
            <a:r>
              <a:rPr lang="en-US" sz="3800" dirty="0">
                <a:latin typeface="Stencil" pitchFamily="82" charset="0"/>
              </a:rPr>
              <a:t>peace</a:t>
            </a:r>
          </a:p>
          <a:p>
            <a:pPr eaLnBrk="1" hangingPunct="1"/>
            <a:r>
              <a:rPr lang="en-US" sz="3800" dirty="0">
                <a:latin typeface="Palace Script MT" pitchFamily="66" charset="0"/>
              </a:rPr>
              <a:t>                         WAR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201988-F406-C6F2-5CE3-AD2ECFA2D9F1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71198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DESIGN  PRINCIPLES-I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088403"/>
            <a:ext cx="10866274" cy="41707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Anticipation </a:t>
            </a:r>
            <a:r>
              <a:rPr lang="en-US" sz="2200" dirty="0"/>
              <a:t>—  </a:t>
            </a:r>
            <a:r>
              <a:rPr lang="en-US" sz="2200" dirty="0" err="1"/>
              <a:t>WebApp</a:t>
            </a:r>
            <a:r>
              <a:rPr lang="en-US" sz="2200" dirty="0"/>
              <a:t> should be designed so that it anticipates the use’s next move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Communication </a:t>
            </a:r>
            <a:r>
              <a:rPr lang="en-US" sz="2200" dirty="0"/>
              <a:t>—The interface should communicate the status of any activity initiated by the user (progress bar)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Consistency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/>
              <a:t>—The use of navigation controls, menus, icons, and aesthetics (e.g., color, shape, layout) consistent in each webpage.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Controlled autonomy </a:t>
            </a:r>
            <a:r>
              <a:rPr lang="en-US" sz="2200" dirty="0"/>
              <a:t>—The interface should facilitate user movement throughout the </a:t>
            </a:r>
            <a:r>
              <a:rPr lang="en-US" sz="2200" dirty="0" err="1"/>
              <a:t>WebApp</a:t>
            </a:r>
            <a:r>
              <a:rPr lang="en-US" sz="2200" dirty="0"/>
              <a:t>, but it should do so in a manner that enforces navigation conventions that have been established for the application.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Efficiency </a:t>
            </a:r>
            <a:r>
              <a:rPr lang="en-US" sz="2200" dirty="0"/>
              <a:t>—The design of the </a:t>
            </a:r>
            <a:r>
              <a:rPr lang="en-US" sz="2200" dirty="0" err="1"/>
              <a:t>WebApp</a:t>
            </a:r>
            <a:r>
              <a:rPr lang="en-US" sz="2200" dirty="0"/>
              <a:t> and its interface should optimize the user’s work efficiency,  not the efficiency of the Web engineer who designs and builds it or the client-server environment that executes it.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4376D3-91BB-4D77-9E1F-F38E8BF5F548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70730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DESIGN  PRINCIPLES-II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088403"/>
            <a:ext cx="10866274" cy="4170729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Focus</a:t>
            </a:r>
            <a:r>
              <a:rPr lang="en-US" sz="2200" dirty="0"/>
              <a:t>— </a:t>
            </a:r>
            <a:r>
              <a:rPr lang="en-US" sz="2200" dirty="0" err="1"/>
              <a:t>WebApp</a:t>
            </a:r>
            <a:r>
              <a:rPr lang="en-US" sz="2200" dirty="0"/>
              <a:t> interface (and the content it presents) should stay focused on the user task(s) at hand. </a:t>
            </a:r>
          </a:p>
          <a:p>
            <a:r>
              <a:rPr lang="en-US" sz="2200" dirty="0" err="1">
                <a:solidFill>
                  <a:srgbClr val="C00000"/>
                </a:solidFill>
              </a:rPr>
              <a:t>Fitt’s</a:t>
            </a:r>
            <a:r>
              <a:rPr lang="en-US" sz="2200" dirty="0">
                <a:solidFill>
                  <a:srgbClr val="C00000"/>
                </a:solidFill>
              </a:rPr>
              <a:t> Law</a:t>
            </a:r>
            <a:r>
              <a:rPr lang="en-US" sz="2200" dirty="0"/>
              <a:t>—“The time to acquire a target is a function of the distance to and size of the target.”</a:t>
            </a:r>
          </a:p>
          <a:p>
            <a:r>
              <a:rPr lang="en-US" sz="2200" dirty="0">
                <a:solidFill>
                  <a:srgbClr val="C00000"/>
                </a:solidFill>
              </a:rPr>
              <a:t>Human interface objects</a:t>
            </a:r>
            <a:r>
              <a:rPr lang="en-US" sz="2200" dirty="0"/>
              <a:t>—A vast library of reusable human interface objects has been developed for </a:t>
            </a:r>
            <a:r>
              <a:rPr lang="en-US" sz="2200" dirty="0" err="1"/>
              <a:t>WebApps</a:t>
            </a:r>
            <a:r>
              <a:rPr lang="en-US" sz="2200" dirty="0"/>
              <a:t> (</a:t>
            </a:r>
            <a:r>
              <a:rPr lang="en-US" sz="2200" dirty="0" err="1"/>
              <a:t>bootstarp</a:t>
            </a:r>
            <a:r>
              <a:rPr lang="en-US" sz="2200" dirty="0"/>
              <a:t>).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Latency reduction</a:t>
            </a:r>
            <a:r>
              <a:rPr lang="en-US" sz="2200" dirty="0"/>
              <a:t>— </a:t>
            </a:r>
            <a:r>
              <a:rPr lang="en-US" sz="2200" dirty="0" err="1"/>
              <a:t>WebApp</a:t>
            </a:r>
            <a:r>
              <a:rPr lang="en-US" sz="2200" dirty="0"/>
              <a:t> should use </a:t>
            </a:r>
            <a:r>
              <a:rPr lang="en-US" sz="2200" dirty="0">
                <a:solidFill>
                  <a:srgbClr val="7030A0"/>
                </a:solidFill>
              </a:rPr>
              <a:t>multi-tasking</a:t>
            </a:r>
            <a:r>
              <a:rPr lang="en-US" sz="2200" dirty="0"/>
              <a:t> in a way that lets the user proceed with work as if the operation has been completed.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Learnability</a:t>
            </a:r>
            <a:r>
              <a:rPr lang="en-US" sz="2200" dirty="0"/>
              <a:t>— </a:t>
            </a:r>
            <a:r>
              <a:rPr lang="en-US" sz="2200" dirty="0" err="1"/>
              <a:t>WebApp</a:t>
            </a:r>
            <a:r>
              <a:rPr lang="en-US" sz="2200" dirty="0"/>
              <a:t> interface should be designed to minimize learning time, and once learned, to minimize relearning required when the </a:t>
            </a:r>
            <a:r>
              <a:rPr lang="en-US" sz="2200" dirty="0" err="1"/>
              <a:t>WebApp</a:t>
            </a:r>
            <a:r>
              <a:rPr lang="en-US" sz="2200" dirty="0"/>
              <a:t> is revisited.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A4D107-D814-1175-7B2A-13F226169D0A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30101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DESIGN  PRINCIPLES-III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088405"/>
            <a:ext cx="10866274" cy="4299144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Maintain work product integrity</a:t>
            </a:r>
            <a:r>
              <a:rPr lang="en-US" sz="2200" dirty="0"/>
              <a:t>—A work product (e.g., a form completed by the user, a user specified list) must be </a:t>
            </a:r>
            <a:r>
              <a:rPr lang="en-US" sz="2200" dirty="0">
                <a:solidFill>
                  <a:srgbClr val="7030A0"/>
                </a:solidFill>
              </a:rPr>
              <a:t>automatically saved </a:t>
            </a:r>
            <a:r>
              <a:rPr lang="en-US" sz="2200" dirty="0"/>
              <a:t>so that it will not be lost if an error occurs.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Readability</a:t>
            </a:r>
            <a:r>
              <a:rPr lang="en-US" sz="2200" dirty="0"/>
              <a:t>—All information presented through the interface should be readable.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Track state</a:t>
            </a:r>
            <a:r>
              <a:rPr lang="en-US" sz="2200" dirty="0"/>
              <a:t>—When appropriate, the state of the user interaction should be tracked and stored so that a user can </a:t>
            </a:r>
            <a:r>
              <a:rPr lang="en-US" sz="2200" dirty="0">
                <a:solidFill>
                  <a:srgbClr val="7030A0"/>
                </a:solidFill>
              </a:rPr>
              <a:t>logoff and return </a:t>
            </a:r>
            <a:r>
              <a:rPr lang="en-US" sz="2200" dirty="0"/>
              <a:t>later to pick up where she left off.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Visible navigation</a:t>
            </a:r>
            <a:r>
              <a:rPr lang="en-US" sz="2200" dirty="0"/>
              <a:t>—A well-designed </a:t>
            </a:r>
            <a:r>
              <a:rPr lang="en-US" sz="2200" dirty="0" err="1"/>
              <a:t>WebApp</a:t>
            </a:r>
            <a:r>
              <a:rPr lang="en-US" sz="2200" dirty="0"/>
              <a:t> interface provides “the illusion that users are in the same place, with the work brought to them.” (rather than </a:t>
            </a:r>
            <a:r>
              <a:rPr lang="en-US" sz="2200" dirty="0">
                <a:solidFill>
                  <a:srgbClr val="7030A0"/>
                </a:solidFill>
              </a:rPr>
              <a:t>SCROOLLING</a:t>
            </a:r>
            <a:r>
              <a:rPr lang="en-US" sz="2200" dirty="0"/>
              <a:t>)</a:t>
            </a:r>
          </a:p>
          <a:p>
            <a:r>
              <a:rPr lang="en-US" sz="2200" dirty="0"/>
              <a:t>Don’t be afraid of white space</a:t>
            </a:r>
          </a:p>
          <a:p>
            <a:r>
              <a:rPr lang="en-US" sz="2200" dirty="0"/>
              <a:t>Emphasize content rather style</a:t>
            </a:r>
          </a:p>
          <a:p>
            <a:r>
              <a:rPr lang="en-US" sz="2200" dirty="0"/>
              <a:t>Organize layout elements from </a:t>
            </a:r>
            <a:r>
              <a:rPr lang="en-US" sz="2200" dirty="0">
                <a:solidFill>
                  <a:srgbClr val="7030A0"/>
                </a:solidFill>
              </a:rPr>
              <a:t>top-left to bottom right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5C3DF2-C739-983B-4983-7D32B299B976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290519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 user  objectives (</a:t>
            </a:r>
            <a:r>
              <a:rPr lang="en-GB" dirty="0" err="1"/>
              <a:t>wareframming</a:t>
            </a:r>
            <a:r>
              <a:rPr lang="en-GB" dirty="0"/>
              <a:t>)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00" y="1918952"/>
            <a:ext cx="9195515" cy="472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0F8E-2BE4-AF17-7BE0-4AF764704728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85487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2011AA-572A-8934-58ED-1896F6FDB302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2021983"/>
            <a:ext cx="10672353" cy="3580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/>
              <a:t>Mitch </a:t>
            </a:r>
            <a:r>
              <a:rPr lang="en-US" altLang="en-US" sz="2000" dirty="0" err="1"/>
              <a:t>Kapor</a:t>
            </a:r>
            <a:r>
              <a:rPr lang="en-US" altLang="en-US" sz="2000" dirty="0"/>
              <a:t>, the creator of Lotus 1-2-3, presented</a:t>
            </a:r>
            <a:r>
              <a:rPr lang="en-US" altLang="en-US" sz="2000" dirty="0">
                <a:solidFill>
                  <a:srgbClr val="000000"/>
                </a:solidFill>
              </a:rPr>
              <a:t> a “software design manifesto” in </a:t>
            </a:r>
            <a:r>
              <a:rPr lang="en-US" altLang="en-US" sz="2000" i="1" dirty="0">
                <a:solidFill>
                  <a:srgbClr val="000000"/>
                </a:solidFill>
              </a:rPr>
              <a:t>Dr. Dobbs Journal. </a:t>
            </a:r>
            <a:r>
              <a:rPr lang="en-US" altLang="en-US" sz="2000" dirty="0">
                <a:solidFill>
                  <a:srgbClr val="000000"/>
                </a:solidFill>
              </a:rPr>
              <a:t>He said: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0000"/>
                </a:solidFill>
              </a:rPr>
              <a:t>Good software design should exhibit: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Firmness:</a:t>
            </a:r>
            <a:r>
              <a:rPr lang="en-US" altLang="en-US" sz="2000" dirty="0">
                <a:solidFill>
                  <a:srgbClr val="000000"/>
                </a:solidFill>
              </a:rPr>
              <a:t> A program  should not have any bugs that inhibit its function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Commodity: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A program  should be suitable for the purposes for which it was intended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Delight: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The experience of using the program should be pleasurable one</a:t>
            </a:r>
          </a:p>
          <a:p>
            <a:pPr lvl="1"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5046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78" y="2069076"/>
            <a:ext cx="11231043" cy="3987168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/>
              <a:t>Modularity is an attribute of software that allows a program to be intellectually manageable into distinct logical parts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sz="2200" dirty="0"/>
              <a:t>Modularity is the degree to which a system's components are logically separated into distinct parts called module and recombined again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/>
              <a:t>Monolithic software (i.e., a large program composed of a single module) cannot be easily grasped by a software engineer.  The number of control paths, span of reference, number of variables, and overall complexity would make understanding close to impossible. 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/>
              <a:t>In almost all instances, you should break the design into many modules, hoping to make understanding easier and as a consequence, reduce the complexity and cost required</a:t>
            </a:r>
            <a:br>
              <a:rPr lang="en-US" altLang="en-US" sz="2200" dirty="0"/>
            </a:br>
            <a:r>
              <a:rPr lang="en-US" altLang="en-US" sz="2200" dirty="0"/>
              <a:t>to build the software.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5BEC4A-ECC5-400F-8240-3B179A130741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31418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56" y="2033377"/>
            <a:ext cx="11025052" cy="423135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Cohesion</a:t>
            </a:r>
            <a:r>
              <a:rPr lang="en-US" altLang="en-US" sz="2200" dirty="0"/>
              <a:t> is an indication of the relative functional strength of a module. A cohesive module performs a single task, requiring little interaction with other components in other parts of a program.  Stated simply, a cohesive module should (ideally) do just one thing. 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Coupling</a:t>
            </a:r>
            <a:r>
              <a:rPr lang="en-US" altLang="en-US" sz="2200" dirty="0"/>
              <a:t> is an indication of the relative interdependence among modules. Coupling depends on the interface complexity between modules, the point at which entry or reference is made to a module, and what data pass across the interface.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Aspect</a:t>
            </a:r>
            <a:r>
              <a:rPr lang="en-US" altLang="en-US" sz="2200" i="1" dirty="0"/>
              <a:t> </a:t>
            </a:r>
            <a:r>
              <a:rPr lang="en-US" altLang="en-US" sz="2200" dirty="0"/>
              <a:t>is a representation of a cross-cutting concern. Consider two requirements, </a:t>
            </a:r>
            <a:r>
              <a:rPr lang="en-US" altLang="en-US" sz="2200" i="1" dirty="0"/>
              <a:t>A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B.</a:t>
            </a:r>
            <a:r>
              <a:rPr lang="en-US" altLang="en-US" sz="2200" dirty="0"/>
              <a:t> </a:t>
            </a:r>
            <a:r>
              <a:rPr lang="en-US" altLang="en-US" sz="2200" i="1" dirty="0"/>
              <a:t> </a:t>
            </a:r>
            <a:r>
              <a:rPr lang="en-US" altLang="en-US" sz="2200" dirty="0"/>
              <a:t>Requirement</a:t>
            </a:r>
            <a:r>
              <a:rPr lang="en-US" altLang="en-US" sz="2200" i="1" dirty="0"/>
              <a:t> A crosscuts </a:t>
            </a:r>
            <a:r>
              <a:rPr lang="en-US" altLang="en-US" sz="2200" dirty="0"/>
              <a:t>requirement </a:t>
            </a:r>
            <a:r>
              <a:rPr lang="en-US" altLang="en-US" sz="2200" i="1" dirty="0"/>
              <a:t>B</a:t>
            </a:r>
            <a:r>
              <a:rPr lang="en-US" altLang="en-US" sz="2200" dirty="0"/>
              <a:t> “if a software decomposition [refinement] has been chosen in which </a:t>
            </a:r>
            <a:r>
              <a:rPr lang="en-US" altLang="en-US" sz="2200" i="1" dirty="0"/>
              <a:t>B</a:t>
            </a:r>
            <a:r>
              <a:rPr lang="en-US" altLang="en-US" sz="2200" dirty="0"/>
              <a:t> cannot be satisfied without taking </a:t>
            </a:r>
            <a:r>
              <a:rPr lang="en-US" altLang="en-US" sz="2200" i="1" dirty="0"/>
              <a:t>A</a:t>
            </a:r>
            <a:r>
              <a:rPr lang="en-US" altLang="en-US" sz="2200" dirty="0"/>
              <a:t> into account. 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Refactoring </a:t>
            </a:r>
            <a:r>
              <a:rPr lang="en-US" altLang="en-US" sz="2200" dirty="0">
                <a:solidFill>
                  <a:srgbClr val="002060"/>
                </a:solidFill>
              </a:rPr>
              <a:t>is the process of changing a software system in such a way that it does not alter the external behavior of the code [design] yet improves its internal structure (sort algorithm)</a:t>
            </a:r>
            <a:endParaRPr lang="en-US" altLang="en-US" sz="22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025315-EDA7-006F-4D90-F61AE965BBF5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40995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Modularity :  trade-offs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83485" y="1983544"/>
            <a:ext cx="460472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i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What is the "right" number of modules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83485" y="2301044"/>
            <a:ext cx="350865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for a specific software design?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56560" y="6022144"/>
            <a:ext cx="2124683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optimal number</a:t>
            </a:r>
          </a:p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804160" y="6250744"/>
            <a:ext cx="170880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  of modules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72548" y="3347207"/>
            <a:ext cx="279400" cy="2359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59848" y="3334507"/>
            <a:ext cx="304800" cy="2384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72548" y="5747507"/>
            <a:ext cx="279400" cy="1238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859848" y="5734807"/>
            <a:ext cx="304800" cy="149225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190048" y="5658607"/>
            <a:ext cx="279400" cy="212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177348" y="5645907"/>
            <a:ext cx="304800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190048" y="3575807"/>
            <a:ext cx="279400" cy="20415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177348" y="3563107"/>
            <a:ext cx="304800" cy="206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507548" y="5544307"/>
            <a:ext cx="279400" cy="327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494848" y="5531607"/>
            <a:ext cx="304800" cy="352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507548" y="3767894"/>
            <a:ext cx="279400" cy="17351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494848" y="3753607"/>
            <a:ext cx="304800" cy="176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4825048" y="5430007"/>
            <a:ext cx="266700" cy="441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4812348" y="5417307"/>
            <a:ext cx="292100" cy="466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4825048" y="3944107"/>
            <a:ext cx="266700" cy="1444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812348" y="3931407"/>
            <a:ext cx="292100" cy="1470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129848" y="5315707"/>
            <a:ext cx="279400" cy="5556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117148" y="5303007"/>
            <a:ext cx="304800" cy="581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129848" y="4083807"/>
            <a:ext cx="279400" cy="1190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5117148" y="4071107"/>
            <a:ext cx="304800" cy="1216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5447348" y="5176007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434648" y="5163307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5447348" y="4261607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5434648" y="4248907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5764848" y="5176007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752148" y="5163307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5764848" y="4261607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5752148" y="4248907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6082348" y="4972807"/>
            <a:ext cx="266700" cy="8985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6069648" y="4960107"/>
            <a:ext cx="292100" cy="923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6082348" y="4083807"/>
            <a:ext cx="266700" cy="847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6069648" y="4071107"/>
            <a:ext cx="292100" cy="873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6387148" y="4769607"/>
            <a:ext cx="279400" cy="1101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6374448" y="4756907"/>
            <a:ext cx="304800" cy="1127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6387148" y="3944107"/>
            <a:ext cx="279400" cy="809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6374448" y="3931407"/>
            <a:ext cx="304800" cy="836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6704648" y="4629907"/>
            <a:ext cx="279400" cy="12414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6691948" y="4617207"/>
            <a:ext cx="304800" cy="1266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6704648" y="3767894"/>
            <a:ext cx="279400" cy="8207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6691948" y="3753607"/>
            <a:ext cx="304800" cy="847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7022148" y="4401307"/>
            <a:ext cx="279400" cy="1470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7009448" y="4388607"/>
            <a:ext cx="304800" cy="149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7022148" y="3575807"/>
            <a:ext cx="279400" cy="7842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7009448" y="3563107"/>
            <a:ext cx="304800" cy="809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7339648" y="3347207"/>
            <a:ext cx="266700" cy="606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7326948" y="3334507"/>
            <a:ext cx="292100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7339648" y="3996494"/>
            <a:ext cx="266700" cy="187483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7326948" y="3982207"/>
            <a:ext cx="292100" cy="1901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2448560" y="3242432"/>
            <a:ext cx="1399421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     cost of</a:t>
            </a:r>
          </a:p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2448560" y="3471032"/>
            <a:ext cx="1495280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   software</a:t>
            </a:r>
          </a:p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6601460" y="5971344"/>
            <a:ext cx="251421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number of modules</a:t>
            </a:r>
          </a:p>
        </p:txBody>
      </p:sp>
      <p:grpSp>
        <p:nvGrpSpPr>
          <p:cNvPr id="62" name="Group 58"/>
          <p:cNvGrpSpPr>
            <a:grpSpLocks/>
          </p:cNvGrpSpPr>
          <p:nvPr/>
        </p:nvGrpSpPr>
        <p:grpSpPr bwMode="auto">
          <a:xfrm>
            <a:off x="3859848" y="5822119"/>
            <a:ext cx="4675187" cy="128588"/>
            <a:chOff x="1744" y="2971"/>
            <a:chExt cx="2945" cy="72"/>
          </a:xfrm>
        </p:grpSpPr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4512" y="2971"/>
              <a:ext cx="177" cy="72"/>
            </a:xfrm>
            <a:custGeom>
              <a:avLst/>
              <a:gdLst>
                <a:gd name="T0" fmla="*/ 176 w 177"/>
                <a:gd name="T1" fmla="*/ 39 h 72"/>
                <a:gd name="T2" fmla="*/ 0 w 177"/>
                <a:gd name="T3" fmla="*/ 71 h 72"/>
                <a:gd name="T4" fmla="*/ 0 w 177"/>
                <a:gd name="T5" fmla="*/ 39 h 72"/>
                <a:gd name="T6" fmla="*/ 0 w 177"/>
                <a:gd name="T7" fmla="*/ 0 h 72"/>
                <a:gd name="T8" fmla="*/ 176 w 177"/>
                <a:gd name="T9" fmla="*/ 39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72"/>
                <a:gd name="T17" fmla="*/ 177 w 17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72">
                  <a:moveTo>
                    <a:pt x="176" y="39"/>
                  </a:moveTo>
                  <a:lnTo>
                    <a:pt x="0" y="71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76" y="39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1744" y="3013"/>
              <a:ext cx="27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grpSp>
        <p:nvGrpSpPr>
          <p:cNvPr id="65" name="Group 61"/>
          <p:cNvGrpSpPr>
            <a:grpSpLocks/>
          </p:cNvGrpSpPr>
          <p:nvPr/>
        </p:nvGrpSpPr>
        <p:grpSpPr bwMode="auto">
          <a:xfrm>
            <a:off x="3783648" y="2748719"/>
            <a:ext cx="128587" cy="3136900"/>
            <a:chOff x="1696" y="1250"/>
            <a:chExt cx="81" cy="1756"/>
          </a:xfrm>
        </p:grpSpPr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1696" y="1250"/>
              <a:ext cx="81" cy="157"/>
            </a:xfrm>
            <a:custGeom>
              <a:avLst/>
              <a:gdLst>
                <a:gd name="T0" fmla="*/ 44 w 81"/>
                <a:gd name="T1" fmla="*/ 0 h 157"/>
                <a:gd name="T2" fmla="*/ 80 w 81"/>
                <a:gd name="T3" fmla="*/ 156 h 157"/>
                <a:gd name="T4" fmla="*/ 44 w 81"/>
                <a:gd name="T5" fmla="*/ 156 h 157"/>
                <a:gd name="T6" fmla="*/ 0 w 81"/>
                <a:gd name="T7" fmla="*/ 156 h 157"/>
                <a:gd name="T8" fmla="*/ 44 w 81"/>
                <a:gd name="T9" fmla="*/ 0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57"/>
                <a:gd name="T17" fmla="*/ 81 w 81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57">
                  <a:moveTo>
                    <a:pt x="44" y="0"/>
                  </a:moveTo>
                  <a:lnTo>
                    <a:pt x="80" y="156"/>
                  </a:lnTo>
                  <a:lnTo>
                    <a:pt x="44" y="156"/>
                  </a:lnTo>
                  <a:lnTo>
                    <a:pt x="0" y="156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 flipV="1">
              <a:off x="1744" y="1399"/>
              <a:ext cx="0" cy="160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sp>
        <p:nvSpPr>
          <p:cNvPr id="68" name="Rectangle 64"/>
          <p:cNvSpPr>
            <a:spLocks noChangeArrowheads="1"/>
          </p:cNvSpPr>
          <p:nvPr/>
        </p:nvSpPr>
        <p:spPr bwMode="auto">
          <a:xfrm>
            <a:off x="7707948" y="3985382"/>
            <a:ext cx="1511631" cy="7857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module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integration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cost</a:t>
            </a: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4785359" y="2745544"/>
            <a:ext cx="6227198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module development cost [complexity, reuse]</a:t>
            </a:r>
          </a:p>
          <a:p>
            <a:pPr>
              <a:defRPr/>
            </a:pP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>
            <a:off x="6336348" y="3182107"/>
            <a:ext cx="520700" cy="860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6895148" y="4515607"/>
            <a:ext cx="9144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00">
              <a:latin typeface="+mj-lt"/>
            </a:endParaRPr>
          </a:p>
        </p:txBody>
      </p:sp>
      <p:sp>
        <p:nvSpPr>
          <p:cNvPr id="72" name="Arc 68"/>
          <p:cNvSpPr>
            <a:spLocks/>
          </p:cNvSpPr>
          <p:nvPr/>
        </p:nvSpPr>
        <p:spPr bwMode="auto">
          <a:xfrm>
            <a:off x="4482148" y="6026907"/>
            <a:ext cx="1193800" cy="366712"/>
          </a:xfrm>
          <a:custGeom>
            <a:avLst/>
            <a:gdLst>
              <a:gd name="T0" fmla="*/ 2147483647 w 21600"/>
              <a:gd name="T1" fmla="*/ 0 h 21705"/>
              <a:gd name="T2" fmla="*/ 0 w 21600"/>
              <a:gd name="T3" fmla="*/ 2147483647 h 21705"/>
              <a:gd name="T4" fmla="*/ 0 w 21600"/>
              <a:gd name="T5" fmla="*/ 2147483647 h 21705"/>
              <a:gd name="T6" fmla="*/ 0 60000 65536"/>
              <a:gd name="T7" fmla="*/ 0 60000 65536"/>
              <a:gd name="T8" fmla="*/ 0 60000 65536"/>
              <a:gd name="T9" fmla="*/ 0 w 21600"/>
              <a:gd name="T10" fmla="*/ 0 h 21705"/>
              <a:gd name="T11" fmla="*/ 21600 w 21600"/>
              <a:gd name="T12" fmla="*/ 21705 h 217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05" fill="none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4"/>
                  <a:pt x="0" y="21705"/>
                </a:cubicBezTo>
              </a:path>
              <a:path w="21600" h="21705" stroke="0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4"/>
                  <a:pt x="0" y="21705"/>
                </a:cubicBezTo>
                <a:lnTo>
                  <a:pt x="0" y="105"/>
                </a:lnTo>
                <a:lnTo>
                  <a:pt x="21599" y="-1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408F-94C4-D04C-D3DF-CB944488B9CB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89835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 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1399" y="3478527"/>
            <a:ext cx="4524778" cy="2938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>
                <a:ea typeface="ＭＳ Ｐゴシック" pitchFamily="34" charset="-128"/>
              </a:rPr>
              <a:t>Typical Design Errors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lack of consistency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too much memorization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no guidance / help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no context sensitivity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Obscure/ unfriendly</a:t>
            </a:r>
            <a:endParaRPr lang="en-US" sz="2200" u="sng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018" y="3324530"/>
            <a:ext cx="2895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2529" y="2113503"/>
            <a:ext cx="36511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  Easy to learn?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  Easy to use?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  Easy to understand?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3D8A8A-3C27-7EF3-9D57-1EB1321D5A53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- Place  the user 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75" y="2024009"/>
            <a:ext cx="11025052" cy="4323782"/>
          </a:xfrm>
        </p:spPr>
        <p:txBody>
          <a:bodyPr>
            <a:no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Define interaction modes in a way that does not force a user into unnecessary or undesired actions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should always be able to enter and exit the mode with little or no effort.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</a:t>
            </a:r>
          </a:p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Provide for flexible interaction (color, font, language, etc.)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Because different users have different interaction preferences, choices should be provided by using </a:t>
            </a:r>
            <a:r>
              <a:rPr lang="en-US" sz="2200" dirty="0">
                <a:solidFill>
                  <a:srgbClr val="7030A0"/>
                </a:solidFill>
              </a:rPr>
              <a:t>keyboard commands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7030A0"/>
                </a:solidFill>
              </a:rPr>
              <a:t>mouse movements, digitizer pen </a:t>
            </a:r>
            <a:r>
              <a:rPr lang="en-US" sz="2200" dirty="0"/>
              <a:t>or voice recognition commands.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Allow user interaction to be interruptible and undoable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A user should be able to interrupt a sequence of actions to do something else without losing the work that has been done.  The user should always be able to “undo” any action.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Streamline interaction as skill levels advance and allow the interaction to be customized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Allow to design a macro if the user is to perform the same sequence of actions repeatedly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012093-E89C-9445-FF72-D757527AFA51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18918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- Place  the user 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75" y="2024009"/>
            <a:ext cx="11025052" cy="3038321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Hide technical internals from the casual user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interface should move the user into the virtual world of the application.  A user should never be required to type O/S commands from within application software.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Design for direct interaction with objects that appear on the screen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feels a sense of control when able to manipulate the objects that are necessary to perform a task in a manner similar to what would occur if the object were a physical thing (progress bar).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E5728F-F6D1-DA36-DBE6-5DFD01D33334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71912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– reduce user’s memory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75" y="2024009"/>
            <a:ext cx="11025052" cy="4575574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Reduce demand on short-term memory </a:t>
            </a:r>
            <a:r>
              <a:rPr 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(navigation)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000" dirty="0"/>
              <a:t>Provide visual cues that enable a user to recognize past actions, rather than having to recall them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Establish meaningful defaults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000" dirty="0"/>
              <a:t>A user should be able to specify individual preferences; however, a reset option should be available to enable the redefinition of original default values (</a:t>
            </a:r>
            <a:r>
              <a:rPr lang="en-US" sz="2000" dirty="0">
                <a:solidFill>
                  <a:srgbClr val="7030A0"/>
                </a:solidFill>
              </a:rPr>
              <a:t>balance 0.00</a:t>
            </a:r>
            <a:r>
              <a:rPr lang="en-US" sz="2000" dirty="0"/>
              <a:t>).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Define shortcuts that are intuitive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(intuitive - </a:t>
            </a:r>
            <a:r>
              <a:rPr lang="en-US" sz="2000" dirty="0">
                <a:latin typeface="+mj-lt"/>
              </a:rPr>
              <a:t>having the ability to understand or know something without any direct evidence or reasoning process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) - </a:t>
            </a:r>
            <a:r>
              <a:rPr lang="en-US" sz="2000" dirty="0"/>
              <a:t>“</a:t>
            </a:r>
            <a:r>
              <a:rPr lang="en-US" sz="2000" dirty="0">
                <a:solidFill>
                  <a:srgbClr val="7030A0"/>
                </a:solidFill>
              </a:rPr>
              <a:t>Alt-P to print</a:t>
            </a:r>
            <a:r>
              <a:rPr lang="en-US" sz="2000" dirty="0"/>
              <a:t>”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The visual layout of the interface should be based on a real world metaphor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000" dirty="0"/>
              <a:t>Enable the user to rely on well-understood visual cues, (</a:t>
            </a:r>
            <a:r>
              <a:rPr lang="en-US" sz="2000" dirty="0">
                <a:solidFill>
                  <a:srgbClr val="7030A0"/>
                </a:solidFill>
              </a:rPr>
              <a:t>Print Symbol</a:t>
            </a:r>
            <a:r>
              <a:rPr lang="en-US" sz="2000" dirty="0"/>
              <a:t>. )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Disclose information in a progressive fashion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- The interface should be organized </a:t>
            </a:r>
            <a:r>
              <a:rPr lang="en-US" sz="2000" dirty="0">
                <a:solidFill>
                  <a:srgbClr val="7030A0"/>
                </a:solidFill>
              </a:rPr>
              <a:t>hierarchically</a:t>
            </a:r>
            <a:r>
              <a:rPr lang="en-US" sz="2000" dirty="0"/>
              <a:t>.  The information should be presented at a high level of abstraction.</a:t>
            </a:r>
          </a:p>
          <a:p>
            <a:pPr>
              <a:spcBef>
                <a:spcPct val="50000"/>
              </a:spcBef>
              <a:defRPr/>
            </a:pP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E82E24-717A-ECFA-A322-B0978E21117F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6129612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2044</Words>
  <Application>Microsoft Macintosh PowerPoint</Application>
  <PresentationFormat>Widescreen</PresentationFormat>
  <Paragraphs>165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Gill Sans MT</vt:lpstr>
      <vt:lpstr>Palace Script MT</vt:lpstr>
      <vt:lpstr>Stencil</vt:lpstr>
      <vt:lpstr>Wingdings</vt:lpstr>
      <vt:lpstr>Wingdings 2</vt:lpstr>
      <vt:lpstr>Dividend</vt:lpstr>
      <vt:lpstr>PowerPoint Presentation</vt:lpstr>
      <vt:lpstr>design</vt:lpstr>
      <vt:lpstr>modularity</vt:lpstr>
      <vt:lpstr>Functional independence</vt:lpstr>
      <vt:lpstr>Modularity :  trade-offs</vt:lpstr>
      <vt:lpstr>User interface  design</vt:lpstr>
      <vt:lpstr>Golden rule - Place  the user in control</vt:lpstr>
      <vt:lpstr>Golden rule - Place  the user in control</vt:lpstr>
      <vt:lpstr>Golden rule – reduce user’s memory load</vt:lpstr>
      <vt:lpstr>Golden rule – make the interface consistent</vt:lpstr>
      <vt:lpstr>Interface  analysis</vt:lpstr>
      <vt:lpstr>user  analysis</vt:lpstr>
      <vt:lpstr>task  analysis  and  modelling</vt:lpstr>
      <vt:lpstr>Analysis  of  display  content</vt:lpstr>
      <vt:lpstr>INTERFACE  DESIGN  PRINCIPLES-I</vt:lpstr>
      <vt:lpstr>INTERFACE  DESIGN  PRINCIPLES-II</vt:lpstr>
      <vt:lpstr>INTERFACE  DESIGN  PRINCIPLES-III</vt:lpstr>
      <vt:lpstr>Mapping  user  objectives (wareframming)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Ch.09 - Software Design</dc:title>
  <dc:subject>Software Engineering</dc:subject>
  <dc:creator>M. Mahmudul Hasan</dc:creator>
  <cp:lastModifiedBy>Md Al Amin</cp:lastModifiedBy>
  <cp:revision>17</cp:revision>
  <dcterms:created xsi:type="dcterms:W3CDTF">2019-05-13T08:37:20Z</dcterms:created>
  <dcterms:modified xsi:type="dcterms:W3CDTF">2025-07-19T20:27:28Z</dcterms:modified>
</cp:coreProperties>
</file>