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sldIdLst>
    <p:sldId id="256" r:id="rId2"/>
    <p:sldId id="303" r:id="rId3"/>
    <p:sldId id="306" r:id="rId4"/>
    <p:sldId id="305" r:id="rId5"/>
    <p:sldId id="307" r:id="rId6"/>
    <p:sldId id="309" r:id="rId7"/>
    <p:sldId id="308" r:id="rId8"/>
    <p:sldId id="310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2" r:id="rId19"/>
    <p:sldId id="323" r:id="rId20"/>
    <p:sldId id="324" r:id="rId21"/>
    <p:sldId id="321" r:id="rId22"/>
    <p:sldId id="325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C196BD-6A6B-5BDA-B5CA-EE09A57A5814}" v="1" dt="2025-07-19T06:56:38.6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4041" autoAdjust="0"/>
  </p:normalViewPr>
  <p:slideViewPr>
    <p:cSldViewPr snapToGrid="0">
      <p:cViewPr varScale="1">
        <p:scale>
          <a:sx n="106" d="100"/>
          <a:sy n="106" d="100"/>
        </p:scale>
        <p:origin x="70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Baul" userId="dae859d7-ea3e-4a5d-83a1-d953f3940120" providerId="ADAL" clId="{A625A3A5-EC15-4BA7-8370-CE7033DE2C3B}"/>
    <pc:docChg chg="undo custSel modSld">
      <pc:chgData name="Saikat Baul" userId="dae859d7-ea3e-4a5d-83a1-d953f3940120" providerId="ADAL" clId="{A625A3A5-EC15-4BA7-8370-CE7033DE2C3B}" dt="2025-05-05T02:02:21.482" v="95" actId="12"/>
      <pc:docMkLst>
        <pc:docMk/>
      </pc:docMkLst>
      <pc:sldChg chg="addSp delSp modSp mod">
        <pc:chgData name="Saikat Baul" userId="dae859d7-ea3e-4a5d-83a1-d953f3940120" providerId="ADAL" clId="{A625A3A5-EC15-4BA7-8370-CE7033DE2C3B}" dt="2025-04-26T12:49:27.438" v="1"/>
        <pc:sldMkLst>
          <pc:docMk/>
          <pc:sldMk cId="2664565021" sldId="256"/>
        </pc:sldMkLst>
      </pc:sldChg>
      <pc:sldChg chg="modSp mod">
        <pc:chgData name="Saikat Baul" userId="dae859d7-ea3e-4a5d-83a1-d953f3940120" providerId="ADAL" clId="{A625A3A5-EC15-4BA7-8370-CE7033DE2C3B}" dt="2025-04-26T12:49:42.573" v="11" actId="122"/>
        <pc:sldMkLst>
          <pc:docMk/>
          <pc:sldMk cId="1719125435" sldId="303"/>
        </pc:sldMkLst>
      </pc:sldChg>
      <pc:sldChg chg="addSp delSp modSp mod">
        <pc:chgData name="Saikat Baul" userId="dae859d7-ea3e-4a5d-83a1-d953f3940120" providerId="ADAL" clId="{A625A3A5-EC15-4BA7-8370-CE7033DE2C3B}" dt="2025-04-26T12:49:54.882" v="15"/>
        <pc:sldMkLst>
          <pc:docMk/>
          <pc:sldMk cId="3321488425" sldId="305"/>
        </pc:sldMkLst>
      </pc:sldChg>
      <pc:sldChg chg="addSp delSp modSp mod">
        <pc:chgData name="Saikat Baul" userId="dae859d7-ea3e-4a5d-83a1-d953f3940120" providerId="ADAL" clId="{A625A3A5-EC15-4BA7-8370-CE7033DE2C3B}" dt="2025-04-26T12:49:50.351" v="13"/>
        <pc:sldMkLst>
          <pc:docMk/>
          <pc:sldMk cId="91950605" sldId="306"/>
        </pc:sldMkLst>
      </pc:sldChg>
      <pc:sldChg chg="addSp delSp modSp mod">
        <pc:chgData name="Saikat Baul" userId="dae859d7-ea3e-4a5d-83a1-d953f3940120" providerId="ADAL" clId="{A625A3A5-EC15-4BA7-8370-CE7033DE2C3B}" dt="2025-04-26T12:50:01.162" v="17"/>
        <pc:sldMkLst>
          <pc:docMk/>
          <pc:sldMk cId="935859710" sldId="307"/>
        </pc:sldMkLst>
      </pc:sldChg>
      <pc:sldChg chg="addSp delSp modSp mod">
        <pc:chgData name="Saikat Baul" userId="dae859d7-ea3e-4a5d-83a1-d953f3940120" providerId="ADAL" clId="{A625A3A5-EC15-4BA7-8370-CE7033DE2C3B}" dt="2025-04-26T12:50:13.038" v="21"/>
        <pc:sldMkLst>
          <pc:docMk/>
          <pc:sldMk cId="2572548027" sldId="308"/>
        </pc:sldMkLst>
      </pc:sldChg>
      <pc:sldChg chg="addSp delSp modSp mod">
        <pc:chgData name="Saikat Baul" userId="dae859d7-ea3e-4a5d-83a1-d953f3940120" providerId="ADAL" clId="{A625A3A5-EC15-4BA7-8370-CE7033DE2C3B}" dt="2025-04-26T12:50:07.015" v="19"/>
        <pc:sldMkLst>
          <pc:docMk/>
          <pc:sldMk cId="3066307714" sldId="309"/>
        </pc:sldMkLst>
      </pc:sldChg>
      <pc:sldChg chg="addSp delSp modSp mod">
        <pc:chgData name="Saikat Baul" userId="dae859d7-ea3e-4a5d-83a1-d953f3940120" providerId="ADAL" clId="{A625A3A5-EC15-4BA7-8370-CE7033DE2C3B}" dt="2025-04-26T12:50:17.905" v="23"/>
        <pc:sldMkLst>
          <pc:docMk/>
          <pc:sldMk cId="1933811587" sldId="310"/>
        </pc:sldMkLst>
      </pc:sldChg>
      <pc:sldChg chg="addSp modSp">
        <pc:chgData name="Saikat Baul" userId="dae859d7-ea3e-4a5d-83a1-d953f3940120" providerId="ADAL" clId="{A625A3A5-EC15-4BA7-8370-CE7033DE2C3B}" dt="2025-04-26T12:51:44.596" v="54"/>
        <pc:sldMkLst>
          <pc:docMk/>
          <pc:sldMk cId="64039236" sldId="311"/>
        </pc:sldMkLst>
      </pc:sldChg>
      <pc:sldChg chg="addSp delSp modSp mod">
        <pc:chgData name="Saikat Baul" userId="dae859d7-ea3e-4a5d-83a1-d953f3940120" providerId="ADAL" clId="{A625A3A5-EC15-4BA7-8370-CE7033DE2C3B}" dt="2025-04-26T12:50:23.594" v="25"/>
        <pc:sldMkLst>
          <pc:docMk/>
          <pc:sldMk cId="1117339494" sldId="312"/>
        </pc:sldMkLst>
      </pc:sldChg>
      <pc:sldChg chg="addSp delSp modSp mod modNotesTx">
        <pc:chgData name="Saikat Baul" userId="dae859d7-ea3e-4a5d-83a1-d953f3940120" providerId="ADAL" clId="{A625A3A5-EC15-4BA7-8370-CE7033DE2C3B}" dt="2025-05-05T02:02:21.482" v="95" actId="12"/>
        <pc:sldMkLst>
          <pc:docMk/>
          <pc:sldMk cId="3142817399" sldId="313"/>
        </pc:sldMkLst>
      </pc:sldChg>
      <pc:sldChg chg="addSp delSp modSp mod modNotesTx">
        <pc:chgData name="Saikat Baul" userId="dae859d7-ea3e-4a5d-83a1-d953f3940120" providerId="ADAL" clId="{A625A3A5-EC15-4BA7-8370-CE7033DE2C3B}" dt="2025-05-05T01:58:33.152" v="75" actId="14100"/>
        <pc:sldMkLst>
          <pc:docMk/>
          <pc:sldMk cId="334491309" sldId="314"/>
        </pc:sldMkLst>
      </pc:sldChg>
      <pc:sldChg chg="addSp delSp modSp mod">
        <pc:chgData name="Saikat Baul" userId="dae859d7-ea3e-4a5d-83a1-d953f3940120" providerId="ADAL" clId="{A625A3A5-EC15-4BA7-8370-CE7033DE2C3B}" dt="2025-04-26T12:50:39.053" v="31"/>
        <pc:sldMkLst>
          <pc:docMk/>
          <pc:sldMk cId="3411684674" sldId="315"/>
        </pc:sldMkLst>
      </pc:sldChg>
      <pc:sldChg chg="addSp delSp modSp mod">
        <pc:chgData name="Saikat Baul" userId="dae859d7-ea3e-4a5d-83a1-d953f3940120" providerId="ADAL" clId="{A625A3A5-EC15-4BA7-8370-CE7033DE2C3B}" dt="2025-04-26T12:50:43.860" v="33"/>
        <pc:sldMkLst>
          <pc:docMk/>
          <pc:sldMk cId="4006582491" sldId="316"/>
        </pc:sldMkLst>
      </pc:sldChg>
      <pc:sldChg chg="addSp delSp modSp mod">
        <pc:chgData name="Saikat Baul" userId="dae859d7-ea3e-4a5d-83a1-d953f3940120" providerId="ADAL" clId="{A625A3A5-EC15-4BA7-8370-CE7033DE2C3B}" dt="2025-04-26T12:50:48.630" v="35"/>
        <pc:sldMkLst>
          <pc:docMk/>
          <pc:sldMk cId="3320510874" sldId="317"/>
        </pc:sldMkLst>
      </pc:sldChg>
      <pc:sldChg chg="addSp delSp modSp mod">
        <pc:chgData name="Saikat Baul" userId="dae859d7-ea3e-4a5d-83a1-d953f3940120" providerId="ADAL" clId="{A625A3A5-EC15-4BA7-8370-CE7033DE2C3B}" dt="2025-04-26T12:50:53.806" v="37"/>
        <pc:sldMkLst>
          <pc:docMk/>
          <pc:sldMk cId="1033189454" sldId="318"/>
        </pc:sldMkLst>
      </pc:sldChg>
      <pc:sldChg chg="addSp delSp modSp mod">
        <pc:chgData name="Saikat Baul" userId="dae859d7-ea3e-4a5d-83a1-d953f3940120" providerId="ADAL" clId="{A625A3A5-EC15-4BA7-8370-CE7033DE2C3B}" dt="2025-04-26T12:50:59.205" v="39"/>
        <pc:sldMkLst>
          <pc:docMk/>
          <pc:sldMk cId="71650469" sldId="319"/>
        </pc:sldMkLst>
      </pc:sldChg>
      <pc:sldChg chg="addSp delSp modSp mod">
        <pc:chgData name="Saikat Baul" userId="dae859d7-ea3e-4a5d-83a1-d953f3940120" providerId="ADAL" clId="{A625A3A5-EC15-4BA7-8370-CE7033DE2C3B}" dt="2025-04-26T12:51:06.203" v="41"/>
        <pc:sldMkLst>
          <pc:docMk/>
          <pc:sldMk cId="2716750128" sldId="320"/>
        </pc:sldMkLst>
      </pc:sldChg>
      <pc:sldChg chg="addSp delSp modSp mod">
        <pc:chgData name="Saikat Baul" userId="dae859d7-ea3e-4a5d-83a1-d953f3940120" providerId="ADAL" clId="{A625A3A5-EC15-4BA7-8370-CE7033DE2C3B}" dt="2025-04-26T12:51:35.553" v="51"/>
        <pc:sldMkLst>
          <pc:docMk/>
          <pc:sldMk cId="3498201180" sldId="321"/>
        </pc:sldMkLst>
      </pc:sldChg>
      <pc:sldChg chg="addSp delSp modSp mod">
        <pc:chgData name="Saikat Baul" userId="dae859d7-ea3e-4a5d-83a1-d953f3940120" providerId="ADAL" clId="{A625A3A5-EC15-4BA7-8370-CE7033DE2C3B}" dt="2025-04-26T12:51:20.352" v="45"/>
        <pc:sldMkLst>
          <pc:docMk/>
          <pc:sldMk cId="1536148033" sldId="322"/>
        </pc:sldMkLst>
      </pc:sldChg>
      <pc:sldChg chg="addSp delSp modSp mod">
        <pc:chgData name="Saikat Baul" userId="dae859d7-ea3e-4a5d-83a1-d953f3940120" providerId="ADAL" clId="{A625A3A5-EC15-4BA7-8370-CE7033DE2C3B}" dt="2025-04-26T12:51:25.562" v="47"/>
        <pc:sldMkLst>
          <pc:docMk/>
          <pc:sldMk cId="3024581649" sldId="323"/>
        </pc:sldMkLst>
      </pc:sldChg>
      <pc:sldChg chg="addSp delSp modSp mod">
        <pc:chgData name="Saikat Baul" userId="dae859d7-ea3e-4a5d-83a1-d953f3940120" providerId="ADAL" clId="{A625A3A5-EC15-4BA7-8370-CE7033DE2C3B}" dt="2025-04-26T12:51:30.696" v="49"/>
        <pc:sldMkLst>
          <pc:docMk/>
          <pc:sldMk cId="669446144" sldId="324"/>
        </pc:sldMkLst>
      </pc:sldChg>
      <pc:sldChg chg="addSp delSp modSp mod">
        <pc:chgData name="Saikat Baul" userId="dae859d7-ea3e-4a5d-83a1-d953f3940120" providerId="ADAL" clId="{A625A3A5-EC15-4BA7-8370-CE7033DE2C3B}" dt="2025-04-26T12:51:40.661" v="53"/>
        <pc:sldMkLst>
          <pc:docMk/>
          <pc:sldMk cId="1348842854" sldId="325"/>
        </pc:sldMkLst>
      </pc:sldChg>
    </pc:docChg>
  </pc:docChgLst>
  <pc:docChgLst>
    <pc:chgData name="Md. Al-Amin" userId="bcbe49e6-e4a7-45c5-8a0e-d548ae8c8143" providerId="ADAL" clId="{F40D2328-257C-6547-BF34-C5AF9F301480}"/>
    <pc:docChg chg="modSld">
      <pc:chgData name="Md. Al-Amin" userId="bcbe49e6-e4a7-45c5-8a0e-d548ae8c8143" providerId="ADAL" clId="{F40D2328-257C-6547-BF34-C5AF9F301480}" dt="2025-07-19T20:27:38.984" v="1" actId="20577"/>
      <pc:docMkLst>
        <pc:docMk/>
      </pc:docMkLst>
      <pc:sldChg chg="modSp mod">
        <pc:chgData name="Md. Al-Amin" userId="bcbe49e6-e4a7-45c5-8a0e-d548ae8c8143" providerId="ADAL" clId="{F40D2328-257C-6547-BF34-C5AF9F301480}" dt="2025-07-19T20:27:38.984" v="1" actId="20577"/>
        <pc:sldMkLst>
          <pc:docMk/>
          <pc:sldMk cId="2664565021" sldId="256"/>
        </pc:sldMkLst>
        <pc:spChg chg="mod">
          <ac:chgData name="Md. Al-Amin" userId="bcbe49e6-e4a7-45c5-8a0e-d548ae8c8143" providerId="ADAL" clId="{F40D2328-257C-6547-BF34-C5AF9F301480}" dt="2025-07-19T20:27:38.984" v="1" actId="20577"/>
          <ac:spMkLst>
            <pc:docMk/>
            <pc:sldMk cId="2664565021" sldId="256"/>
            <ac:spMk id="23" creationId="{0CADBF75-A870-4E01-9DB8-F57472A203D2}"/>
          </ac:spMkLst>
        </pc:spChg>
      </pc:sldChg>
    </pc:docChg>
  </pc:docChgLst>
  <pc:docChgLst>
    <pc:chgData name="Md. Al-Amin" userId="bcbe49e6-e4a7-45c5-8a0e-d548ae8c8143" providerId="ADAL" clId="{ADC196BD-6A6B-5BDA-B5CA-EE09A57A5814}"/>
    <pc:docChg chg="modSld">
      <pc:chgData name="Md. Al-Amin" userId="bcbe49e6-e4a7-45c5-8a0e-d548ae8c8143" providerId="ADAL" clId="{ADC196BD-6A6B-5BDA-B5CA-EE09A57A5814}" dt="2025-07-19T06:56:40.701" v="1" actId="404"/>
      <pc:docMkLst>
        <pc:docMk/>
      </pc:docMkLst>
      <pc:sldChg chg="modSp mod">
        <pc:chgData name="Md. Al-Amin" userId="bcbe49e6-e4a7-45c5-8a0e-d548ae8c8143" providerId="ADAL" clId="{ADC196BD-6A6B-5BDA-B5CA-EE09A57A5814}" dt="2025-07-19T06:56:40.701" v="1" actId="404"/>
        <pc:sldMkLst>
          <pc:docMk/>
          <pc:sldMk cId="2664565021" sldId="256"/>
        </pc:sldMkLst>
        <pc:spChg chg="mod">
          <ac:chgData name="Md. Al-Amin" userId="bcbe49e6-e4a7-45c5-8a0e-d548ae8c8143" providerId="ADAL" clId="{ADC196BD-6A6B-5BDA-B5CA-EE09A57A5814}" dt="2025-07-19T06:56:40.701" v="1" actId="404"/>
          <ac:spMkLst>
            <pc:docMk/>
            <pc:sldMk cId="2664565021" sldId="256"/>
            <ac:spMk id="2" creationId="{EB4347C7-D16F-FE29-21F9-DDC7B0FD87D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20/07/2025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Module A has been decomposed into modules B, C, and D</a:t>
            </a:r>
          </a:p>
          <a:p>
            <a:r>
              <a:rPr lang="en-US" dirty="0"/>
              <a:t>Modules B, D, E, F, G are terminal modules (Fig.2)</a:t>
            </a:r>
          </a:p>
          <a:p>
            <a:r>
              <a:rPr lang="en-US" dirty="0"/>
              <a:t>First integrate modules A and B using stubs C and D (represented by grey boxes)</a:t>
            </a:r>
          </a:p>
          <a:p>
            <a:r>
              <a:rPr lang="en-US" dirty="0"/>
              <a:t>Next stub D has been replaced with its actual instance D</a:t>
            </a:r>
          </a:p>
          <a:p>
            <a:r>
              <a:rPr lang="en-US" dirty="0"/>
              <a:t>Two kinds of tests are performed: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Test the interface between A and 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Regression tests to look for interface defects between A and B in the presence of module 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Stub C has been replaced with the actual module C, and new stubs E, F, and 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Perform tests as follows: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test the interface between A and C;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Second, test the combined modules A, B, and D in the presence of 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08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design a test driver to integrate lowest-level modules E, F, and G</a:t>
            </a:r>
          </a:p>
          <a:p>
            <a:r>
              <a:rPr lang="en-US" dirty="0"/>
              <a:t>The test driver simulates module C to integrate E, F, and G in a limited way.</a:t>
            </a:r>
          </a:p>
          <a:p>
            <a:r>
              <a:rPr lang="en-US" dirty="0"/>
              <a:t>The test driver (C) is replaced with the actual module</a:t>
            </a:r>
          </a:p>
          <a:p>
            <a:r>
              <a:rPr lang="en-US" dirty="0"/>
              <a:t>A new test driver is used for more modules such as B and D are integrated</a:t>
            </a:r>
          </a:p>
          <a:p>
            <a:r>
              <a:rPr lang="en-US" dirty="0"/>
              <a:t>The new test driver mimics the behavior of module A, finally </a:t>
            </a:r>
          </a:p>
          <a:p>
            <a:r>
              <a:rPr lang="en-US" dirty="0"/>
              <a:t>The test driver is replaced with module A and further tests are performed after the testers are satisfied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4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rgbClr val="C00000"/>
                </a:solidFill>
              </a:rPr>
              <a:t>Chapter 14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testing</a:t>
            </a:r>
            <a:endParaRPr lang="en-US" sz="3000" dirty="0">
              <a:solidFill>
                <a:srgbClr val="00206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B4347C7-D16F-FE29-21F9-DDC7B0FD87D2}"/>
              </a:ext>
            </a:extLst>
          </p:cNvPr>
          <p:cNvSpPr txBox="1">
            <a:spLocks/>
          </p:cNvSpPr>
          <p:nvPr/>
        </p:nvSpPr>
        <p:spPr>
          <a:xfrm>
            <a:off x="4596388" y="4973935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Md. Al-Amin</a:t>
            </a:r>
          </a:p>
          <a:p>
            <a:r>
              <a:rPr lang="en-US" sz="2400" dirty="0">
                <a:solidFill>
                  <a:schemeClr val="tx1"/>
                </a:solidFill>
              </a:rPr>
              <a:t>Assistant professor, CS,  AIUB</a:t>
            </a:r>
          </a:p>
          <a:p>
            <a:r>
              <a:rPr lang="en-US" sz="2400" cap="none" dirty="0" err="1">
                <a:solidFill>
                  <a:schemeClr val="tx1"/>
                </a:solidFill>
              </a:rPr>
              <a:t>alamin@aiub.edu</a:t>
            </a:r>
            <a:endParaRPr lang="en-US" sz="2400" cap="none" dirty="0"/>
          </a:p>
        </p:txBody>
      </p: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Top-down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A1EC46-62C9-A148-5D7E-84AB3734C8DA}"/>
              </a:ext>
            </a:extLst>
          </p:cNvPr>
          <p:cNvGrpSpPr/>
          <p:nvPr/>
        </p:nvGrpSpPr>
        <p:grpSpPr>
          <a:xfrm>
            <a:off x="463415" y="2547853"/>
            <a:ext cx="6298334" cy="2967171"/>
            <a:chOff x="475445" y="2174874"/>
            <a:chExt cx="9212687" cy="3924300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04" y="2174874"/>
              <a:ext cx="5848350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475445" y="2347543"/>
              <a:ext cx="3610377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top module is tested with stubs down to the bottom</a:t>
              </a:r>
              <a:endParaRPr lang="en-US" sz="1600" dirty="0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511084" y="3998889"/>
              <a:ext cx="4177048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sz="1600" b="1" dirty="0"/>
                <a:t>stubs are replaced one at</a:t>
              </a:r>
            </a:p>
            <a:p>
              <a:r>
                <a:rPr lang="en-US" sz="1600" b="1" dirty="0"/>
                <a:t>a time, "depth first"</a:t>
              </a:r>
              <a:endParaRPr lang="en-US" sz="1600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2838718" y="5370847"/>
              <a:ext cx="45720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sz="1600" b="1" dirty="0"/>
                <a:t>as new modules are integrated,</a:t>
              </a:r>
            </a:p>
            <a:p>
              <a:r>
                <a:rPr lang="en-US" sz="1600" b="1" dirty="0"/>
                <a:t>some subset of tests is re-run</a:t>
              </a:r>
              <a:endParaRPr lang="en-US" sz="1600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1963B-5454-468A-ADD6-4CB73D95CCE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  <p:pic>
        <p:nvPicPr>
          <p:cNvPr id="6" name="Picture 9" descr="topdownab">
            <a:extLst>
              <a:ext uri="{FF2B5EF4-FFF2-40B4-BE49-F238E27FC236}">
                <a16:creationId xmlns:a16="http://schemas.microsoft.com/office/drawing/2014/main" id="{9B9AE594-49EE-2567-78B4-E15043C3E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68699" y="2021255"/>
            <a:ext cx="3560763" cy="1150938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A3029D48-EEB6-DD01-0C92-BD223212916E}"/>
              </a:ext>
            </a:extLst>
          </p:cNvPr>
          <p:cNvSpPr txBox="1">
            <a:spLocks/>
          </p:cNvSpPr>
          <p:nvPr/>
        </p:nvSpPr>
        <p:spPr>
          <a:xfrm rot="5400000">
            <a:off x="9431754" y="2962706"/>
            <a:ext cx="234655" cy="9704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Fig.1 </a:t>
            </a:r>
          </a:p>
        </p:txBody>
      </p:sp>
      <p:pic>
        <p:nvPicPr>
          <p:cNvPr id="12" name="Picture 11" descr="topdown">
            <a:extLst>
              <a:ext uri="{FF2B5EF4-FFF2-40B4-BE49-F238E27FC236}">
                <a16:creationId xmlns:a16="http://schemas.microsoft.com/office/drawing/2014/main" id="{C295858D-01E6-7236-597B-C542CA2A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30599" y="4112330"/>
            <a:ext cx="3646692" cy="1763590"/>
          </a:xfrm>
          <a:prstGeom prst="rect">
            <a:avLst/>
          </a:prstGeom>
        </p:spPr>
      </p:pic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EE38DEFD-AB6F-1A22-19E1-5ED2ADD3D5CA}"/>
              </a:ext>
            </a:extLst>
          </p:cNvPr>
          <p:cNvSpPr txBox="1">
            <a:spLocks/>
          </p:cNvSpPr>
          <p:nvPr/>
        </p:nvSpPr>
        <p:spPr>
          <a:xfrm rot="5400000">
            <a:off x="9431754" y="5674300"/>
            <a:ext cx="234655" cy="970459"/>
          </a:xfrm>
          <a:prstGeom prst="rect">
            <a:avLst/>
          </a:prstGeom>
        </p:spPr>
        <p:txBody>
          <a:bodyPr vert="vert270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Fig.2 </a:t>
            </a:r>
          </a:p>
        </p:txBody>
      </p:sp>
    </p:spTree>
    <p:extLst>
      <p:ext uri="{BB962C8B-B14F-4D97-AF65-F5344CB8AC3E}">
        <p14:creationId xmlns:p14="http://schemas.microsoft.com/office/powerpoint/2010/main" val="3142817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Bottom-up  Integration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437259"/>
            <a:ext cx="6064077" cy="317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8F93-9AC9-5DEE-3463-CBD5A8132E6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  <p:pic>
        <p:nvPicPr>
          <p:cNvPr id="6" name="Picture 7" descr="bottomupefg">
            <a:extLst>
              <a:ext uri="{FF2B5EF4-FFF2-40B4-BE49-F238E27FC236}">
                <a16:creationId xmlns:a16="http://schemas.microsoft.com/office/drawing/2014/main" id="{F40609D1-6915-E554-085F-B2320ED09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371276" y="1870001"/>
            <a:ext cx="3707223" cy="1245005"/>
          </a:xfrm>
          <a:prstGeom prst="rect">
            <a:avLst/>
          </a:prstGeom>
        </p:spPr>
      </p:pic>
      <p:pic>
        <p:nvPicPr>
          <p:cNvPr id="7" name="Picture 8" descr="bottomupbcdefg">
            <a:extLst>
              <a:ext uri="{FF2B5EF4-FFF2-40B4-BE49-F238E27FC236}">
                <a16:creationId xmlns:a16="http://schemas.microsoft.com/office/drawing/2014/main" id="{26A727E8-BFDE-D82B-91D6-144D6FDC0B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98348" y="3686696"/>
            <a:ext cx="4653080" cy="2025175"/>
          </a:xfrm>
          <a:prstGeom prst="rect">
            <a:avLst/>
          </a:prstGeom>
        </p:spPr>
      </p:pic>
      <p:sp>
        <p:nvSpPr>
          <p:cNvPr id="8" name="Text Box 9">
            <a:extLst>
              <a:ext uri="{FF2B5EF4-FFF2-40B4-BE49-F238E27FC236}">
                <a16:creationId xmlns:a16="http://schemas.microsoft.com/office/drawing/2014/main" id="{78614B00-F67B-2652-E7D3-DEE013E62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2303" y="3200796"/>
            <a:ext cx="64026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Fig 1: Bottom-up integration of modules E, F, and G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36924DF8-D628-B5F4-8FBD-3075673F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7529" y="5896202"/>
            <a:ext cx="75141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Gill Sans MT" panose="020B0502020104020203" pitchFamily="34" charset="0"/>
              </a:rPr>
              <a:t>Fig 2: Bottom-up integration of modules B, C, and D with E, F, and G</a:t>
            </a:r>
          </a:p>
        </p:txBody>
      </p:sp>
    </p:spTree>
    <p:extLst>
      <p:ext uri="{BB962C8B-B14F-4D97-AF65-F5344CB8AC3E}">
        <p14:creationId xmlns:p14="http://schemas.microsoft.com/office/powerpoint/2010/main" val="334491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Regression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56" y="2091763"/>
            <a:ext cx="11025052" cy="3527974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Regression testing is the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re-execution</a:t>
            </a:r>
            <a:r>
              <a:rPr lang="en-US" sz="2200" dirty="0">
                <a:ea typeface="ＭＳ Ｐゴシック" pitchFamily="34" charset="-128"/>
              </a:rPr>
              <a:t> of some subset of tests that have already been conducted to ensure that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changes</a:t>
            </a:r>
            <a:r>
              <a:rPr lang="en-US" sz="2200" dirty="0">
                <a:ea typeface="ＭＳ Ｐゴシック" pitchFamily="34" charset="-128"/>
              </a:rPr>
              <a:t> have not propagated unintended side effects</a:t>
            </a:r>
          </a:p>
          <a:p>
            <a:r>
              <a:rPr lang="en-US" sz="2200" dirty="0">
                <a:ea typeface="ＭＳ Ｐゴシック" pitchFamily="34" charset="-128"/>
              </a:rPr>
              <a:t>Whenever software is corrected, some aspect of the software configuration (the program, its documentation, or the data that support it) is changed.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helps to ensure that changes (due to testing or for other reasons) do not introduce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unintended behavior or additional errors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  <a:p>
            <a:r>
              <a:rPr lang="en-US" sz="2200" dirty="0">
                <a:ea typeface="ＭＳ Ｐゴシック" pitchFamily="34" charset="-128"/>
              </a:rPr>
              <a:t>Regression testing may be conducted manually, by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re- executing a subset of all test cases </a:t>
            </a:r>
            <a:r>
              <a:rPr lang="en-US" sz="2200" dirty="0">
                <a:ea typeface="ＭＳ Ｐゴシック" pitchFamily="34" charset="-128"/>
              </a:rPr>
              <a:t>or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using automated capture/playback tools</a:t>
            </a:r>
            <a:r>
              <a:rPr lang="en-US" sz="2200" dirty="0">
                <a:ea typeface="ＭＳ Ｐゴシック" pitchFamily="34" charset="-128"/>
              </a:rPr>
              <a:t>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6945AF-2BDA-2B77-D8B0-E3B8C235B7D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825" y="1831817"/>
            <a:ext cx="11302352" cy="43240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Smoke testing steps: </a:t>
            </a:r>
          </a:p>
          <a:p>
            <a:r>
              <a:rPr lang="en-US" sz="2000" dirty="0">
                <a:ea typeface="ＭＳ Ｐゴシック" pitchFamily="34" charset="-128"/>
              </a:rPr>
              <a:t>Software components that have been translated into code are integrated into a “</a:t>
            </a:r>
            <a:r>
              <a:rPr lang="en-US" sz="2000" b="1" dirty="0">
                <a:ea typeface="ＭＳ Ｐゴシック" pitchFamily="34" charset="-128"/>
              </a:rPr>
              <a:t>daily build</a:t>
            </a:r>
            <a:r>
              <a:rPr lang="en-US" sz="2000" dirty="0">
                <a:ea typeface="ＭＳ Ｐゴシック" pitchFamily="34" charset="-128"/>
              </a:rPr>
              <a:t>”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A build includes all data files, libraries, reusable modules, and engineered components that are required to implement one or more product functions. </a:t>
            </a:r>
          </a:p>
          <a:p>
            <a:r>
              <a:rPr lang="en-US" sz="2000" dirty="0">
                <a:ea typeface="ＭＳ Ｐゴシック" pitchFamily="34" charset="-128"/>
              </a:rPr>
              <a:t>A series of tests is designed to expose errors that will keep the build from properly performing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its function. 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intent should be to uncover “</a:t>
            </a:r>
            <a:r>
              <a:rPr lang="en-US" sz="2000" b="1" dirty="0">
                <a:solidFill>
                  <a:srgbClr val="7030A0"/>
                </a:solidFill>
                <a:ea typeface="ＭＳ Ｐゴシック" pitchFamily="34" charset="-128"/>
              </a:rPr>
              <a:t>show stopper</a:t>
            </a:r>
            <a:r>
              <a:rPr lang="en-US" sz="2000" dirty="0">
                <a:ea typeface="ＭＳ Ｐゴシック" pitchFamily="34" charset="-128"/>
              </a:rPr>
              <a:t>” errors that have the highest likelihood of throwing the software project behind schedule. </a:t>
            </a:r>
          </a:p>
          <a:p>
            <a:r>
              <a:rPr lang="en-US" sz="2000" dirty="0">
                <a:ea typeface="ＭＳ Ｐゴシック" pitchFamily="34" charset="-128"/>
              </a:rPr>
              <a:t>The build is integrated with other builds and the entire product (in its current form is smoke tested daily.</a:t>
            </a:r>
          </a:p>
          <a:p>
            <a:pPr lvl="1">
              <a:buFontTx/>
              <a:buChar char="-"/>
            </a:pPr>
            <a:r>
              <a:rPr lang="en-US" sz="2000" dirty="0">
                <a:ea typeface="ＭＳ Ｐゴシック" pitchFamily="34" charset="-128"/>
              </a:rPr>
              <a:t>The integration approach may be top down or bottom up.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5E8DBE-DEC0-E9BD-57AF-D3CC012680F3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4006582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Object-oriented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3992207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Class testing is the equivalent of unit testing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Operations within the class are tested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state behavior of the class is examined</a:t>
            </a:r>
            <a:br>
              <a:rPr lang="en-US" sz="2200" dirty="0">
                <a:ea typeface="ＭＳ Ｐゴシック" pitchFamily="34" charset="-128"/>
              </a:rPr>
            </a:br>
            <a:endParaRPr lang="en-US" sz="2200" dirty="0">
              <a:ea typeface="ＭＳ Ｐゴシック" pitchFamily="34" charset="-128"/>
            </a:endParaRP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Integration applied three different strategies 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Thread-based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one input or event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Use-based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respond to one use case</a:t>
            </a:r>
          </a:p>
          <a:p>
            <a:pPr lvl="1"/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Cluster testing</a:t>
            </a:r>
            <a:r>
              <a:rPr lang="en-US" sz="2200" dirty="0">
                <a:ea typeface="ＭＳ Ｐゴシック" pitchFamily="34" charset="-128"/>
              </a:rPr>
              <a:t>—integrates the set of classes required to </a:t>
            </a:r>
            <a:r>
              <a:rPr lang="en-US" sz="2200" dirty="0">
                <a:solidFill>
                  <a:srgbClr val="7030A0"/>
                </a:solidFill>
                <a:ea typeface="ＭＳ Ｐゴシック" pitchFamily="34" charset="-128"/>
              </a:rPr>
              <a:t>demonstrate one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61B2C0-ECD7-D4A4-2E53-252FBD0D6CF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32051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Higher  order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1874021"/>
            <a:ext cx="11296357" cy="460629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System testing:  </a:t>
            </a:r>
            <a:r>
              <a:rPr lang="en-US" sz="2000" dirty="0">
                <a:ea typeface="ＭＳ Ｐゴシック" pitchFamily="34" charset="-128"/>
              </a:rPr>
              <a:t>focus is on system integration (e.g. hardware integration, OS compatibility)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Alpha/Beta testing:  </a:t>
            </a:r>
            <a:r>
              <a:rPr lang="en-US" dirty="0"/>
              <a:t> </a:t>
            </a:r>
            <a:r>
              <a:rPr lang="en-US" sz="2000" b="1" dirty="0"/>
              <a:t>Alpha testing</a:t>
            </a:r>
            <a:r>
              <a:rPr lang="en-US" sz="2000" dirty="0"/>
              <a:t> is simulated or actual operational </a:t>
            </a:r>
            <a:r>
              <a:rPr lang="en-US" sz="2000" b="1" dirty="0"/>
              <a:t>testing</a:t>
            </a:r>
            <a:r>
              <a:rPr lang="en-US" sz="2000" dirty="0"/>
              <a:t> by potential users</a:t>
            </a:r>
            <a:br>
              <a:rPr lang="en-US" sz="2000" dirty="0"/>
            </a:br>
            <a:r>
              <a:rPr lang="en-US" sz="2000" dirty="0"/>
              <a:t>or an independent </a:t>
            </a:r>
            <a:r>
              <a:rPr lang="en-US" sz="2000" b="1" dirty="0"/>
              <a:t>test</a:t>
            </a:r>
            <a:r>
              <a:rPr lang="en-US" sz="2000" dirty="0"/>
              <a:t> team at the developers' site. </a:t>
            </a:r>
            <a:r>
              <a:rPr lang="en-US" sz="2000" b="1" dirty="0"/>
              <a:t>Alpha testing </a:t>
            </a:r>
            <a:r>
              <a:rPr lang="en-US" sz="2000" dirty="0"/>
              <a:t>is often employed for off-the-shelf software as a form of internal acceptance </a:t>
            </a:r>
            <a:r>
              <a:rPr lang="en-US" sz="2000" b="1" dirty="0"/>
              <a:t>testing</a:t>
            </a:r>
            <a:r>
              <a:rPr lang="en-US" sz="2000" dirty="0"/>
              <a:t>, before the software goes to </a:t>
            </a:r>
            <a:r>
              <a:rPr lang="en-US" sz="2000" b="1" dirty="0"/>
              <a:t>beta testing </a:t>
            </a:r>
            <a:r>
              <a:rPr lang="en-US" sz="2000" dirty="0"/>
              <a:t>by users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Recovery testing:  </a:t>
            </a:r>
            <a:r>
              <a:rPr lang="en-US" sz="2000" dirty="0">
                <a:ea typeface="ＭＳ Ｐゴシック" pitchFamily="34" charset="-128"/>
              </a:rPr>
              <a:t>forces the software to fail in a variety of ways and verifies that recovery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is properly performed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Security testing:  </a:t>
            </a:r>
            <a:r>
              <a:rPr lang="en-US" sz="2000" dirty="0">
                <a:ea typeface="ＭＳ Ｐゴシック" pitchFamily="34" charset="-128"/>
              </a:rPr>
              <a:t>verifies that protection mechanisms built into a system will, in fact, protect it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from improper penetration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Stress testing:  </a:t>
            </a:r>
            <a:r>
              <a:rPr lang="en-US" sz="2000" dirty="0">
                <a:ea typeface="ＭＳ Ｐゴシック" pitchFamily="34" charset="-128"/>
              </a:rPr>
              <a:t>executes a system in a manner that demands resources in abnormal quantity,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frequency, or volume</a:t>
            </a: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Performance Testing:   </a:t>
            </a:r>
            <a:r>
              <a:rPr lang="en-US" sz="2000" dirty="0">
                <a:ea typeface="ＭＳ Ｐゴシック" pitchFamily="34" charset="-128"/>
              </a:rPr>
              <a:t>test the run-time performance of software within the context of an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integrated system (e.g. time required to response a request, compliance with operational constraints)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5E82F24-A3EC-0888-5332-9E5F229F46B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03318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2" y="2039815"/>
            <a:ext cx="11099408" cy="3804394"/>
          </a:xfrm>
        </p:spPr>
        <p:txBody>
          <a:bodyPr>
            <a:noAutofit/>
          </a:bodyPr>
          <a:lstStyle/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In many cases, the non-corresponding data are a symptom of an underlying cause as yet hidden error</a:t>
            </a:r>
          </a:p>
          <a:p>
            <a:pPr marL="0" indent="0">
              <a:buFont typeface="Wingdings" pitchFamily="2" charset="2"/>
              <a:buChar char="q"/>
            </a:pPr>
            <a:r>
              <a:rPr lang="en-US" sz="2000" dirty="0">
                <a:ea typeface="ＭＳ Ｐゴシック" pitchFamily="34" charset="-128"/>
              </a:rPr>
              <a:t>  The debugging process attempts to match symptom with cause, thereby leading to error correction</a:t>
            </a:r>
            <a:br>
              <a:rPr lang="en-US" sz="2000" dirty="0">
                <a:ea typeface="ＭＳ Ｐゴシック" pitchFamily="34" charset="-128"/>
              </a:rPr>
            </a:br>
            <a:endParaRPr lang="en-US" sz="2000" dirty="0">
              <a:ea typeface="ＭＳ Ｐゴシック" pitchFamily="34" charset="-128"/>
            </a:endParaRP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symptom may disappear when another problem is fixed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combination of non-errors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 system or compiler error</a:t>
            </a:r>
          </a:p>
          <a:p>
            <a:pPr marL="0" indent="0"/>
            <a:r>
              <a:rPr lang="en-US" sz="2000" dirty="0">
                <a:ea typeface="ＭＳ Ｐゴシック" pitchFamily="34" charset="-128"/>
              </a:rPr>
              <a:t>  cause may be due to assumptions that everyone believes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685E7-3EB6-B116-7DBF-E811B89F9E3C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716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 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233" y="2039815"/>
            <a:ext cx="11296357" cy="44313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Brute force testing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most common; but least efficient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memory dumps are taken, run-time traces are invoked, and the program is loaded with output statements</a:t>
            </a:r>
            <a:r>
              <a:rPr lang="en-US" sz="2000" b="1" dirty="0">
                <a:ea typeface="ＭＳ Ｐゴシック" pitchFamily="34" charset="-128"/>
              </a:rPr>
              <a:t> (</a:t>
            </a:r>
            <a:r>
              <a:rPr lang="en-US" sz="2000" b="1">
                <a:ea typeface="ＭＳ Ｐゴシック" pitchFamily="34" charset="-128"/>
              </a:rPr>
              <a:t>Dynamic Testing</a:t>
            </a:r>
            <a:r>
              <a:rPr lang="en-US" sz="2000" b="1" dirty="0">
                <a:ea typeface="ＭＳ Ｐゴシック" pitchFamily="34" charset="-128"/>
              </a:rPr>
              <a:t>)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Backtracking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common debugging approach that can be used successfully in small programs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source code is traced backward (manually) until the cause is found</a:t>
            </a:r>
            <a:r>
              <a:rPr lang="en-US" sz="2000" b="1" dirty="0">
                <a:ea typeface="ＭＳ Ｐゴシック" pitchFamily="34" charset="-128"/>
              </a:rPr>
              <a:t> </a:t>
            </a:r>
            <a:br>
              <a:rPr lang="en-US" sz="2000" b="1" dirty="0">
                <a:ea typeface="ＭＳ Ｐゴシック" pitchFamily="34" charset="-128"/>
              </a:rPr>
            </a:br>
            <a:endParaRPr lang="en-US" sz="2000" b="1" dirty="0">
              <a:ea typeface="ＭＳ Ｐゴシック" pitchFamily="34" charset="-128"/>
            </a:endParaRP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Cause elimination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a “cause hypothesis” is devised</a:t>
            </a:r>
            <a:endParaRPr lang="en-US" sz="2000" b="1" dirty="0">
              <a:ea typeface="ＭＳ Ｐゴシック" pitchFamily="34" charset="-128"/>
            </a:endParaRP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pitchFamily="34" charset="-128"/>
              </a:rPr>
              <a:t>if initial tests indicate that a particular cause hypothesis shows promise, data are refined in an attempt to isolate the bug (c/a-b where the possibility of a-b is zero)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D76486-48B2-CEAB-E7AE-19029CFBB9C0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71675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Basis-path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41" y="1955410"/>
            <a:ext cx="10874326" cy="4445390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The basis path method enables the test-case designer to derive a logical complexity measure of a procedural design and use this measure as a guide for defining a basis set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of execution paths</a:t>
            </a:r>
          </a:p>
          <a:p>
            <a:r>
              <a:rPr lang="en-US" altLang="en-US" sz="2200" dirty="0"/>
              <a:t>McCabe views a program</a:t>
            </a:r>
            <a:br>
              <a:rPr lang="en-US" altLang="en-US" sz="2200" dirty="0"/>
            </a:br>
            <a:r>
              <a:rPr lang="en-US" altLang="en-US" sz="2200" dirty="0"/>
              <a:t>as a directed graph in which</a:t>
            </a:r>
            <a:br>
              <a:rPr lang="en-US" altLang="en-US" sz="2200" dirty="0"/>
            </a:br>
            <a:r>
              <a:rPr lang="en-US" altLang="en-US" sz="2200" dirty="0"/>
              <a:t>lines of program statements</a:t>
            </a:r>
            <a:br>
              <a:rPr lang="en-US" altLang="en-US" sz="2200" dirty="0"/>
            </a:br>
            <a:r>
              <a:rPr lang="en-US" altLang="en-US" sz="2200" dirty="0"/>
              <a:t>are represented by nodes and</a:t>
            </a:r>
            <a:br>
              <a:rPr lang="en-US" altLang="en-US" sz="2200" dirty="0"/>
            </a:br>
            <a:r>
              <a:rPr lang="en-US" altLang="en-US" sz="2200" dirty="0"/>
              <a:t>the flow of control between the</a:t>
            </a:r>
            <a:br>
              <a:rPr lang="en-US" altLang="en-US" sz="2200" dirty="0"/>
            </a:br>
            <a:r>
              <a:rPr lang="en-US" altLang="en-US" sz="2200" dirty="0"/>
              <a:t>statements is represented</a:t>
            </a:r>
            <a:br>
              <a:rPr lang="en-US" altLang="en-US" sz="2200" dirty="0"/>
            </a:br>
            <a:r>
              <a:rPr lang="en-US" altLang="en-US" sz="2200" dirty="0"/>
              <a:t>by the edges</a:t>
            </a:r>
            <a:endParaRPr lang="en-US" sz="2200" dirty="0">
              <a:ea typeface="ＭＳ Ｐゴシック" pitchFamily="34" charset="-128"/>
            </a:endParaRP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36980" y="3286538"/>
            <a:ext cx="7354723" cy="328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722977" y="3071094"/>
            <a:ext cx="17204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C00000"/>
                </a:solidFill>
                <a:ea typeface="ＭＳ Ｐゴシック" pitchFamily="34" charset="-128"/>
              </a:rPr>
              <a:t>Flow Graph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B1CBF8-687C-4213-DFBD-6924D6F64D6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5361480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Independent  program 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0978" y="1955410"/>
            <a:ext cx="6724357" cy="4698608"/>
          </a:xfrm>
        </p:spPr>
        <p:txBody>
          <a:bodyPr>
            <a:no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1: </a:t>
            </a:r>
            <a:r>
              <a:rPr lang="en-US" sz="2000" dirty="0"/>
              <a:t>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2: </a:t>
            </a:r>
            <a:r>
              <a:rPr lang="en-US" sz="2000" dirty="0"/>
              <a:t>1-2-3-4-5-10-1-11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3: </a:t>
            </a:r>
            <a:r>
              <a:rPr lang="en-US" sz="2000" dirty="0"/>
              <a:t>1-2-3-6-8-9-10-1-11</a:t>
            </a:r>
          </a:p>
          <a:p>
            <a:pPr marL="0" indent="0">
              <a:buFont typeface="Wingdings" charset="2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Path 4: </a:t>
            </a:r>
            <a:r>
              <a:rPr lang="en-US" sz="2000" dirty="0"/>
              <a:t>1-2-3-6-7-9-10-1-11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Note that each new path introduces a new edge.</a:t>
            </a:r>
            <a:br>
              <a:rPr lang="en-US" sz="2000" dirty="0"/>
            </a:br>
            <a:r>
              <a:rPr lang="en-US" sz="2000" dirty="0"/>
              <a:t>The path 1-2-3-4-5-10-1-2-3-6-8-9-10-1-11 is not considered to be an independent path because it is simply a combination of already specified paths and does not traverse any new edges.</a:t>
            </a:r>
          </a:p>
          <a:p>
            <a:pPr>
              <a:buFont typeface="Wingdings" charset="2"/>
              <a:buChar char="n"/>
              <a:defRPr/>
            </a:pPr>
            <a:r>
              <a:rPr lang="en-US" sz="2000" dirty="0"/>
              <a:t>How do you know how many paths to look for?</a:t>
            </a:r>
            <a:br>
              <a:rPr lang="en-US" sz="2000" dirty="0"/>
            </a:br>
            <a:r>
              <a:rPr lang="en-US" sz="2000" dirty="0"/>
              <a:t>The computation of </a:t>
            </a:r>
            <a:r>
              <a:rPr lang="en-US" sz="2000" b="1" dirty="0" err="1"/>
              <a:t>cyclomatic</a:t>
            </a:r>
            <a:r>
              <a:rPr lang="en-US" sz="2000" b="1" dirty="0"/>
              <a:t> complexity</a:t>
            </a:r>
            <a:r>
              <a:rPr lang="en-US" sz="2000" dirty="0"/>
              <a:t> provides the answer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329" y="1949450"/>
            <a:ext cx="5024438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FB8AD-3E71-40FE-5A2E-A51029A5B48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02458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1" y="2075525"/>
            <a:ext cx="10827637" cy="392603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Testing is the process of exercising a program with the specific intent of finding errors  </a:t>
            </a:r>
            <a:b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 prior to delivery to the end user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solidFill>
                  <a:srgbClr val="002060"/>
                </a:solidFill>
                <a:ea typeface="ＭＳ Ｐゴシック" pitchFamily="34" charset="-128"/>
              </a:rPr>
              <a:t>Software testability is simply how easily [a computer program] can be tested</a:t>
            </a:r>
            <a:endParaRPr lang="en-US" sz="2200" b="1" dirty="0">
              <a:solidFill>
                <a:srgbClr val="002060"/>
              </a:solidFill>
              <a:ea typeface="ＭＳ Ｐゴシック" pitchFamily="34" charset="-128"/>
            </a:endParaRPr>
          </a:p>
          <a:p>
            <a:pPr marL="0" indent="0">
              <a:buFont typeface="Wingdings" pitchFamily="2" charset="2"/>
              <a:buNone/>
            </a:pPr>
            <a:br>
              <a:rPr lang="en-US" sz="2200" b="1" u="sng" dirty="0">
                <a:ea typeface="ＭＳ Ｐゴシック" pitchFamily="34" charset="-128"/>
              </a:rPr>
            </a:br>
            <a:r>
              <a:rPr lang="en-US" sz="2200" b="1" u="sng" dirty="0">
                <a:ea typeface="ＭＳ Ｐゴシック" pitchFamily="34" charset="-128"/>
              </a:rPr>
              <a:t>Testing Shows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Error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Requirements Conformance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Performance</a:t>
            </a:r>
          </a:p>
          <a:p>
            <a:pPr>
              <a:buFont typeface="Wingdings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An indication of quality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7191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pitchFamily="34" charset="-128"/>
              </a:rPr>
              <a:t>Cyclomatic</a:t>
            </a:r>
            <a:r>
              <a:rPr lang="en-US" dirty="0">
                <a:ea typeface="ＭＳ Ｐゴシック" pitchFamily="34" charset="-128"/>
              </a:rPr>
              <a:t> complexity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is a software metric that provides a quantitative measure of the logical complexity of a program. Complexity is computed in one of three ways: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independent paths</a:t>
            </a:r>
          </a:p>
          <a:p>
            <a:pPr>
              <a:buFont typeface="Helvetica" charset="0"/>
              <a:buAutoNum type="arabicPeriod"/>
            </a:pPr>
            <a:r>
              <a:rPr lang="en-US" sz="2000" dirty="0">
                <a:ea typeface="ＭＳ Ｐゴシック" pitchFamily="34" charset="-128"/>
              </a:rPr>
              <a:t>The number of regions of the flow graph corresponds to the </a:t>
            </a: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complexity. 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= 4)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</a:t>
            </a:r>
            <a:r>
              <a:rPr lang="en-US" sz="2000" i="1" dirty="0">
                <a:ea typeface="ＭＳ Ｐゴシック" pitchFamily="34" charset="-128"/>
              </a:rPr>
              <a:t>E  -</a:t>
            </a:r>
            <a:r>
              <a:rPr lang="en-US" sz="2000" dirty="0">
                <a:ea typeface="ＭＳ Ｐゴシック" pitchFamily="34" charset="-128"/>
              </a:rPr>
              <a:t> </a:t>
            </a:r>
            <a:r>
              <a:rPr lang="en-US" sz="2000" i="1" dirty="0">
                <a:ea typeface="ＭＳ Ｐゴシック" pitchFamily="34" charset="-128"/>
              </a:rPr>
              <a:t>N +</a:t>
            </a:r>
            <a:r>
              <a:rPr lang="en-US" sz="2000" dirty="0">
                <a:ea typeface="ＭＳ Ｐゴシック" pitchFamily="34" charset="-128"/>
              </a:rPr>
              <a:t> 2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 (in the previous example 11 -9 + 2 =  4)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E </a:t>
            </a:r>
            <a:r>
              <a:rPr lang="en-US" sz="2000" dirty="0">
                <a:ea typeface="ＭＳ Ｐゴシック" pitchFamily="34" charset="-128"/>
              </a:rPr>
              <a:t>is the number of flow graph edges and </a:t>
            </a:r>
            <a:r>
              <a:rPr lang="en-US" sz="2000" i="1" dirty="0">
                <a:ea typeface="ＭＳ Ｐゴシック" pitchFamily="34" charset="-128"/>
              </a:rPr>
              <a:t>N </a:t>
            </a:r>
            <a:r>
              <a:rPr lang="en-US" sz="2000" dirty="0">
                <a:ea typeface="ＭＳ Ｐゴシック" pitchFamily="34" charset="-128"/>
              </a:rPr>
              <a:t>is the number of flow graph nodes.</a:t>
            </a:r>
          </a:p>
          <a:p>
            <a:pPr>
              <a:buFont typeface="Helvetica" charset="0"/>
              <a:buAutoNum type="arabicPeriod"/>
            </a:pPr>
            <a:r>
              <a:rPr lang="en-US" sz="2000" dirty="0" err="1">
                <a:ea typeface="ＭＳ Ｐゴシック" pitchFamily="34" charset="-128"/>
              </a:rPr>
              <a:t>Cyclomatic</a:t>
            </a:r>
            <a:r>
              <a:rPr lang="en-US" sz="2000" dirty="0">
                <a:ea typeface="ＭＳ Ｐゴシック" pitchFamily="34" charset="-128"/>
              </a:rPr>
              <a:t> complexity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for a flow graph </a:t>
            </a:r>
            <a:r>
              <a:rPr lang="en-US" sz="2000" i="1" dirty="0">
                <a:ea typeface="ＭＳ Ｐゴシック" pitchFamily="34" charset="-128"/>
              </a:rPr>
              <a:t>G </a:t>
            </a:r>
            <a:r>
              <a:rPr lang="en-US" sz="2000" dirty="0">
                <a:ea typeface="ＭＳ Ｐゴシック" pitchFamily="34" charset="-128"/>
              </a:rPr>
              <a:t>is also defined as </a:t>
            </a:r>
            <a:r>
              <a:rPr lang="en-US" sz="2000" i="1" dirty="0">
                <a:ea typeface="ＭＳ Ｐゴシック" pitchFamily="34" charset="-128"/>
              </a:rPr>
              <a:t>V</a:t>
            </a:r>
            <a:r>
              <a:rPr lang="en-US" sz="2000" dirty="0">
                <a:ea typeface="ＭＳ Ｐゴシック" pitchFamily="34" charset="-128"/>
              </a:rPr>
              <a:t>(</a:t>
            </a:r>
            <a:r>
              <a:rPr lang="en-US" sz="2000" i="1" dirty="0">
                <a:ea typeface="ＭＳ Ｐゴシック" pitchFamily="34" charset="-128"/>
              </a:rPr>
              <a:t>G</a:t>
            </a:r>
            <a:r>
              <a:rPr lang="en-US" sz="2000" dirty="0">
                <a:ea typeface="ＭＳ Ｐゴシック" pitchFamily="34" charset="-128"/>
              </a:rPr>
              <a:t>) = 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+ 1</a:t>
            </a:r>
            <a:br>
              <a:rPr lang="en-US" sz="2000" dirty="0">
                <a:ea typeface="ＭＳ Ｐゴシック" pitchFamily="34" charset="-128"/>
              </a:rPr>
            </a:br>
            <a:r>
              <a:rPr lang="en-US" sz="2000" dirty="0">
                <a:ea typeface="ＭＳ Ｐゴシック" pitchFamily="34" charset="-128"/>
              </a:rPr>
              <a:t>(in the previous example 3 + 1 = 4)   [condition: 1; 2,3; 6]</a:t>
            </a:r>
          </a:p>
          <a:p>
            <a:pPr lvl="1"/>
            <a:r>
              <a:rPr lang="en-US" sz="2000" dirty="0">
                <a:ea typeface="ＭＳ Ｐゴシック" pitchFamily="34" charset="-128"/>
              </a:rPr>
              <a:t>where </a:t>
            </a:r>
            <a:r>
              <a:rPr lang="en-US" sz="2000" i="1" dirty="0">
                <a:ea typeface="ＭＳ Ｐゴシック" pitchFamily="34" charset="-128"/>
              </a:rPr>
              <a:t>P </a:t>
            </a:r>
            <a:r>
              <a:rPr lang="en-US" sz="2000" dirty="0">
                <a:ea typeface="ＭＳ Ｐゴシック" pitchFamily="34" charset="-128"/>
              </a:rPr>
              <a:t>is the number of predicate nodes (containing a condition)</a:t>
            </a:r>
            <a:r>
              <a:rPr lang="en-US" sz="2400" dirty="0">
                <a:solidFill>
                  <a:srgbClr val="FF0000"/>
                </a:solidFill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contained in the flow graph </a:t>
            </a:r>
            <a:r>
              <a:rPr lang="en-US" sz="2000" i="1" dirty="0">
                <a:ea typeface="ＭＳ Ｐゴシック" pitchFamily="34" charset="-128"/>
              </a:rPr>
              <a:t>G</a:t>
            </a: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A4CDEC-6F09-A301-F125-13CE5346C189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69446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White-box 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3" y="2124221"/>
            <a:ext cx="10874326" cy="279947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>
                <a:ea typeface="ＭＳ Ｐゴシック" pitchFamily="34" charset="-128"/>
              </a:rPr>
              <a:t>Using white-box testing methods, you can derive test cases that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guarantee that all independent paths within a module have been exercised at least once,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all logical decisions on their true and false sides,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execute all loops at their boundaries and within their operational bounds, and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exercise internal data structures to ensure their validity.</a:t>
            </a:r>
          </a:p>
          <a:p>
            <a:pPr>
              <a:lnSpc>
                <a:spcPct val="80000"/>
              </a:lnSpc>
              <a:buFont typeface="Wingdings" pitchFamily="2" charset="2"/>
              <a:buChar char="q"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C1A0EB-8D7F-A221-5A0E-3509F08761C6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98201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Black-box  testing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954" y="1972494"/>
            <a:ext cx="11025052" cy="4400172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Focuses on the functional requirements of the software</a:t>
            </a:r>
          </a:p>
          <a:p>
            <a:r>
              <a:rPr lang="en-US" sz="2200" dirty="0">
                <a:ea typeface="ＭＳ Ｐゴシック" pitchFamily="34" charset="-128"/>
              </a:rPr>
              <a:t>Black-box testing attempts to find errors in the following categories: 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incorrect or missing functions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interface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errors in external database access (accessibility)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behavior or performance errors</a:t>
            </a:r>
          </a:p>
          <a:p>
            <a:pPr marL="457200" indent="-457200">
              <a:buAutoNum type="arabicParenBoth"/>
            </a:pPr>
            <a:r>
              <a:rPr lang="en-US" sz="2200" dirty="0">
                <a:ea typeface="ＭＳ Ｐゴシック" pitchFamily="34" charset="-128"/>
              </a:rPr>
              <a:t>initialization and termination errors</a:t>
            </a:r>
          </a:p>
          <a:p>
            <a:endParaRPr lang="en-US" sz="22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B76901-62E9-610F-5377-9040C345742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34884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r>
              <a:rPr lang="en-US" sz="1400" b="1" dirty="0">
                <a:solidFill>
                  <a:schemeClr val="accent2"/>
                </a:solidFill>
              </a:rPr>
              <a:t>23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655E9A-B39E-EF11-12B3-28765791A4D5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 tests  the  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329011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Developer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Understands the system but, will test "gently“ and, is driven by "delivery“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Experiencing the software operation (known to the developer)</a:t>
            </a:r>
          </a:p>
          <a:p>
            <a:pPr marL="0" indent="0">
              <a:buNone/>
            </a:pPr>
            <a:b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</a:b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Independent tester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Must learn about the system, but, will attempt to break it and, is driven by “quality”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Exploring the software operation (unknown to the tester)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F078FA-953D-DAB9-5D69-4827BCA4C854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9195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 &amp; 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837" y="2156531"/>
            <a:ext cx="11110971" cy="3552542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Validation </a:t>
            </a:r>
            <a:r>
              <a:rPr lang="en-US" sz="2200" dirty="0">
                <a:ea typeface="ＭＳ Ｐゴシック" pitchFamily="34" charset="-128"/>
              </a:rPr>
              <a:t>refers to a different set of tasks that ensure that the software that has been built is traceable to customer requirements. </a:t>
            </a:r>
          </a:p>
          <a:p>
            <a:pPr>
              <a:buFont typeface="Wingdings" pitchFamily="2" charset="2"/>
              <a:buChar char="q"/>
            </a:pPr>
            <a:r>
              <a:rPr lang="en-US" sz="2200" i="1" dirty="0">
                <a:solidFill>
                  <a:srgbClr val="C00000"/>
                </a:solidFill>
                <a:ea typeface="ＭＳ Ｐゴシック" pitchFamily="34" charset="-128"/>
              </a:rPr>
              <a:t>Verification</a:t>
            </a:r>
            <a:r>
              <a:rPr lang="en-US" sz="2200" i="1" dirty="0">
                <a:solidFill>
                  <a:schemeClr val="folHlink"/>
                </a:solidFill>
                <a:ea typeface="ＭＳ Ｐゴシック" pitchFamily="34" charset="-128"/>
              </a:rPr>
              <a:t> </a:t>
            </a:r>
            <a:r>
              <a:rPr lang="en-US" sz="2200" dirty="0">
                <a:ea typeface="ＭＳ Ｐゴシック" pitchFamily="34" charset="-128"/>
              </a:rPr>
              <a:t>refers to the set of tasks that ensure that software correctly implements a specific function/process.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Boehm states this another way: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Validation: </a:t>
            </a:r>
            <a:r>
              <a:rPr lang="en-US" sz="2200" dirty="0">
                <a:ea typeface="ＭＳ Ｐゴシック" pitchFamily="34" charset="-128"/>
              </a:rPr>
              <a:t>"Are we building the right product?“</a:t>
            </a:r>
          </a:p>
          <a:p>
            <a:pPr lvl="1"/>
            <a:r>
              <a:rPr lang="en-US" sz="2200" i="1" dirty="0">
                <a:ea typeface="ＭＳ Ｐゴシック" pitchFamily="34" charset="-128"/>
              </a:rPr>
              <a:t>Verification: </a:t>
            </a:r>
            <a:r>
              <a:rPr lang="en-US" sz="2200" dirty="0">
                <a:ea typeface="ＭＳ Ｐゴシック" pitchFamily="34" charset="-128"/>
              </a:rPr>
              <a:t>"Are we building the product right?"</a:t>
            </a:r>
          </a:p>
          <a:p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06B49CE-B64D-21EF-4E72-4BB21F8CB2CA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32148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 strategy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612" y="2131454"/>
            <a:ext cx="8569817" cy="429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1994D-38AB-31FC-1FBB-6590D642567F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93585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1"/>
            <a:ext cx="11110971" cy="399042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We begin by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‘testing-in-the-small’ </a:t>
            </a:r>
            <a:r>
              <a:rPr lang="en-US" sz="2200" dirty="0">
                <a:ea typeface="ＭＳ Ｐゴシック" pitchFamily="34" charset="-128"/>
              </a:rPr>
              <a:t>and move toward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‘testing-in-the-large’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conventional software 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The module (component) is our initial focus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Integration of modules follows</a:t>
            </a:r>
          </a:p>
          <a:p>
            <a:pPr>
              <a:buFont typeface="Wingdings" pitchFamily="2" charset="2"/>
              <a:buChar char="q"/>
            </a:pPr>
            <a:r>
              <a:rPr lang="en-US" sz="2200" dirty="0">
                <a:ea typeface="ＭＳ Ｐゴシック" pitchFamily="34" charset="-128"/>
              </a:rPr>
              <a:t>For OO software</a:t>
            </a:r>
          </a:p>
          <a:p>
            <a:pPr lvl="1"/>
            <a:r>
              <a:rPr lang="en-US" sz="2200" dirty="0">
                <a:ea typeface="ＭＳ Ｐゴシック" pitchFamily="34" charset="-128"/>
              </a:rPr>
              <a:t>Our focus when “testing in the small” changes from an individual module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(the conventional view) to an OO class that encompasses attributes and </a:t>
            </a:r>
            <a:br>
              <a:rPr lang="en-US" sz="2200" dirty="0">
                <a:ea typeface="ＭＳ Ｐゴシック" pitchFamily="34" charset="-128"/>
              </a:rPr>
            </a:br>
            <a:r>
              <a:rPr lang="en-US" sz="2200" dirty="0">
                <a:ea typeface="ＭＳ Ｐゴシック" pitchFamily="34" charset="-128"/>
              </a:rPr>
              <a:t>operations and implies communication and collaboration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665136-1DA4-F210-B426-0B248636706D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06630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Strategic 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55" y="2024010"/>
            <a:ext cx="11110971" cy="4260675"/>
          </a:xfrm>
        </p:spPr>
        <p:txBody>
          <a:bodyPr>
            <a:noAutofit/>
          </a:bodyPr>
          <a:lstStyle/>
          <a:p>
            <a:r>
              <a:rPr lang="en-US" sz="2200" dirty="0">
                <a:ea typeface="ＭＳ Ｐゴシック" pitchFamily="34" charset="-128"/>
              </a:rPr>
              <a:t>Specify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product requirements in a quantifiable </a:t>
            </a:r>
            <a:r>
              <a:rPr lang="en-US" sz="2200" dirty="0">
                <a:ea typeface="ＭＳ Ｐゴシック" pitchFamily="34" charset="-128"/>
              </a:rPr>
              <a:t>manner long before testing commences</a:t>
            </a:r>
          </a:p>
          <a:p>
            <a:r>
              <a:rPr lang="en-US" sz="2200" dirty="0">
                <a:ea typeface="ＭＳ Ｐゴシック" pitchFamily="34" charset="-128"/>
              </a:rPr>
              <a:t>State testing objectives explicitly</a:t>
            </a:r>
          </a:p>
          <a:p>
            <a:r>
              <a:rPr lang="en-US" sz="2200" dirty="0">
                <a:ea typeface="ＭＳ Ｐゴシック" pitchFamily="34" charset="-128"/>
              </a:rPr>
              <a:t>Understand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users of the software </a:t>
            </a:r>
            <a:r>
              <a:rPr lang="en-US" sz="2200" dirty="0">
                <a:ea typeface="ＭＳ Ｐゴシック" pitchFamily="34" charset="-128"/>
              </a:rPr>
              <a:t>and develop a profile for each user category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testing plan that emphasizes “rapid cycle testing</a:t>
            </a:r>
            <a:r>
              <a:rPr lang="en-US" sz="2200" dirty="0">
                <a:ea typeface="ＭＳ Ｐゴシック" pitchFamily="34" charset="-128"/>
              </a:rPr>
              <a:t>”</a:t>
            </a:r>
          </a:p>
          <a:p>
            <a:r>
              <a:rPr lang="en-US" sz="2200" dirty="0">
                <a:ea typeface="ＭＳ Ｐゴシック" pitchFamily="34" charset="-128"/>
              </a:rPr>
              <a:t>Build “robust” software that is designed to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itself </a:t>
            </a:r>
          </a:p>
          <a:p>
            <a:r>
              <a:rPr lang="en-US" sz="2200" dirty="0">
                <a:ea typeface="ＭＳ Ｐゴシック" pitchFamily="34" charset="-128"/>
              </a:rPr>
              <a:t>Use effective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technical reviews as a filter prior to testing</a:t>
            </a:r>
            <a:r>
              <a:rPr lang="en-US" sz="2200" dirty="0">
                <a:ea typeface="ＭＳ Ｐゴシック" pitchFamily="34" charset="-128"/>
              </a:rPr>
              <a:t>; many errors will be eliminated before testing begins</a:t>
            </a:r>
          </a:p>
          <a:p>
            <a:r>
              <a:rPr lang="en-US" sz="2200" dirty="0">
                <a:ea typeface="ＭＳ Ｐゴシック" pitchFamily="34" charset="-128"/>
              </a:rPr>
              <a:t>Conduct technical reviews to assess the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test strategy and test cases </a:t>
            </a:r>
            <a:r>
              <a:rPr lang="en-US" sz="2200" dirty="0">
                <a:ea typeface="ＭＳ Ｐゴシック" pitchFamily="34" charset="-128"/>
              </a:rPr>
              <a:t>themselves</a:t>
            </a:r>
          </a:p>
          <a:p>
            <a:r>
              <a:rPr lang="en-US" sz="2200" dirty="0">
                <a:ea typeface="ＭＳ Ｐゴシック" pitchFamily="34" charset="-128"/>
              </a:rPr>
              <a:t>Develop a </a:t>
            </a:r>
            <a:r>
              <a:rPr lang="en-US" sz="2200" dirty="0">
                <a:solidFill>
                  <a:srgbClr val="C00000"/>
                </a:solidFill>
                <a:ea typeface="ＭＳ Ｐゴシック" pitchFamily="34" charset="-128"/>
              </a:rPr>
              <a:t>continuous improvement </a:t>
            </a:r>
            <a:r>
              <a:rPr lang="en-US" sz="2200" dirty="0">
                <a:ea typeface="ＭＳ Ｐゴシック" pitchFamily="34" charset="-128"/>
              </a:rPr>
              <a:t>approach for the testing process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FEF749-C6D1-789A-37CE-612B53FCFA2E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572548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 testing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63" y="2608453"/>
            <a:ext cx="37338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125" y="2391157"/>
            <a:ext cx="48164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265497" y="5658827"/>
            <a:ext cx="4419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dirty="0">
                <a:latin typeface="+mj-lt"/>
              </a:rPr>
              <a:t>Stub:  </a:t>
            </a:r>
            <a:r>
              <a:rPr lang="en-US" dirty="0">
                <a:latin typeface="+mj-lt"/>
              </a:rPr>
              <a:t>it is the behavior of the lower-level modules that are under development and not yet integrated to other modules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700960-78DD-4A65-8480-7B26025439D4}"/>
              </a:ext>
            </a:extLst>
          </p:cNvPr>
          <p:cNvSpPr/>
          <p:nvPr/>
        </p:nvSpPr>
        <p:spPr>
          <a:xfrm>
            <a:off x="578311" y="1900567"/>
            <a:ext cx="112264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Tests a small software unit at a time, which is typically performed by the individual programmer who implemented the unit prior to Integration testing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BD033BF-E2B0-043B-3AD3-B96204D596D1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933811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 testing 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514" y="1913302"/>
            <a:ext cx="11110971" cy="1430389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System integration testing (SIT) is a systematic technique for assembling a software system while conducting tests to uncover errors associated with interfacing the modules</a:t>
            </a:r>
            <a:endParaRPr lang="en-US" b="1" dirty="0">
              <a:ea typeface="ＭＳ Ｐゴシック" pitchFamily="34" charset="-128"/>
            </a:endParaRPr>
          </a:p>
          <a:p>
            <a:r>
              <a:rPr lang="en-US" sz="2000" b="1" dirty="0">
                <a:solidFill>
                  <a:srgbClr val="C00000"/>
                </a:solidFill>
                <a:ea typeface="ＭＳ Ｐゴシック" pitchFamily="34" charset="-128"/>
              </a:rPr>
              <a:t>the “big bang” approach:  </a:t>
            </a:r>
            <a:r>
              <a:rPr lang="en-US" sz="2000" dirty="0">
                <a:ea typeface="ＭＳ Ｐゴシック" pitchFamily="34" charset="-128"/>
              </a:rPr>
              <a:t>Big Bang Integration Testing is an integration testing strategy where all units are linked at once, resulting in a complete system.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25526" cy="83179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Slide-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7" descr="Big Bang testing in Test Life Cy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899" y="3540033"/>
            <a:ext cx="7232202" cy="3103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6DA345-A2EB-09E8-C546-4857B412D567}"/>
              </a:ext>
            </a:extLst>
          </p:cNvPr>
          <p:cNvSpPr>
            <a:spLocks noGrp="1"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800" dirty="0">
                <a:solidFill>
                  <a:schemeClr val="bg1">
                    <a:lumMod val="50000"/>
                  </a:schemeClr>
                </a:solidFill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1173394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2066</Words>
  <Application>Microsoft Macintosh PowerPoint</Application>
  <PresentationFormat>Widescreen</PresentationFormat>
  <Paragraphs>211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ＭＳ Ｐゴシック</vt:lpstr>
      <vt:lpstr>Arial</vt:lpstr>
      <vt:lpstr>Calibri</vt:lpstr>
      <vt:lpstr>Gill Sans MT</vt:lpstr>
      <vt:lpstr>Helvetica</vt:lpstr>
      <vt:lpstr>Wingdings</vt:lpstr>
      <vt:lpstr>Wingdings 2</vt:lpstr>
      <vt:lpstr>Dividend</vt:lpstr>
      <vt:lpstr>PowerPoint Presentation</vt:lpstr>
      <vt:lpstr>Software  testing</vt:lpstr>
      <vt:lpstr>Who  tests  the  software?</vt:lpstr>
      <vt:lpstr>V &amp; V</vt:lpstr>
      <vt:lpstr>Testing  strategy</vt:lpstr>
      <vt:lpstr>Testing Strategy</vt:lpstr>
      <vt:lpstr>Testing Strategic  issues</vt:lpstr>
      <vt:lpstr>Unit  testing</vt:lpstr>
      <vt:lpstr>Integration  testing  strategies</vt:lpstr>
      <vt:lpstr>Top-down  Integration</vt:lpstr>
      <vt:lpstr>Bottom-up  Integration</vt:lpstr>
      <vt:lpstr>Regression  testing</vt:lpstr>
      <vt:lpstr>smoke  testing</vt:lpstr>
      <vt:lpstr>Object-oriented  testing</vt:lpstr>
      <vt:lpstr>Higher  order  testing</vt:lpstr>
      <vt:lpstr>Debugging</vt:lpstr>
      <vt:lpstr>Debugging  techniques</vt:lpstr>
      <vt:lpstr>Basis-path  testing</vt:lpstr>
      <vt:lpstr>Independent  program  paths</vt:lpstr>
      <vt:lpstr>Cyclomatic complexity</vt:lpstr>
      <vt:lpstr>White-box  testing</vt:lpstr>
      <vt:lpstr>Black-box  testing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Ch.10 - Software Testing</dc:title>
  <dc:subject>Software Engineering</dc:subject>
  <dc:creator>M. Mahmudul Hasan</dc:creator>
  <cp:lastModifiedBy>Md Al Amin</cp:lastModifiedBy>
  <cp:revision>19</cp:revision>
  <dcterms:created xsi:type="dcterms:W3CDTF">2019-05-13T08:37:20Z</dcterms:created>
  <dcterms:modified xsi:type="dcterms:W3CDTF">2025-07-19T20:27:39Z</dcterms:modified>
</cp:coreProperties>
</file>