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08" r:id="rId3"/>
    <p:sldId id="309" r:id="rId4"/>
    <p:sldId id="31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6BD-6A6B-5BDA-B5CA-EE09A57A5814}" v="1" dt="2025-07-19T06:57:08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69555C32-98B6-F74B-B78B-406A0CD17DC6}"/>
    <pc:docChg chg="modSld">
      <pc:chgData name="Md. Al-Amin" userId="bcbe49e6-e4a7-45c5-8a0e-d548ae8c8143" providerId="ADAL" clId="{69555C32-98B6-F74B-B78B-406A0CD17DC6}" dt="2025-07-19T20:27:59.958" v="1" actId="20577"/>
      <pc:docMkLst>
        <pc:docMk/>
      </pc:docMkLst>
      <pc:sldChg chg="modSp mod">
        <pc:chgData name="Md. Al-Amin" userId="bcbe49e6-e4a7-45c5-8a0e-d548ae8c8143" providerId="ADAL" clId="{69555C32-98B6-F74B-B78B-406A0CD17DC6}" dt="2025-07-19T20:27:59.958" v="1" actId="20577"/>
        <pc:sldMkLst>
          <pc:docMk/>
          <pc:sldMk cId="2664565021" sldId="256"/>
        </pc:sldMkLst>
        <pc:spChg chg="mod">
          <ac:chgData name="Md. Al-Amin" userId="bcbe49e6-e4a7-45c5-8a0e-d548ae8c8143" providerId="ADAL" clId="{69555C32-98B6-F74B-B78B-406A0CD17DC6}" dt="2025-07-19T20:27:59.958" v="1" actId="20577"/>
          <ac:spMkLst>
            <pc:docMk/>
            <pc:sldMk cId="2664565021" sldId="256"/>
            <ac:spMk id="23" creationId="{0CADBF75-A870-4E01-9DB8-F57472A203D2}"/>
          </ac:spMkLst>
        </pc:spChg>
      </pc:sldChg>
    </pc:docChg>
  </pc:docChgLst>
  <pc:docChgLst>
    <pc:chgData name="Saikat Baul" userId="dae859d7-ea3e-4a5d-83a1-d953f3940120" providerId="ADAL" clId="{58442890-80AE-48C3-91C8-857751362E23}"/>
    <pc:docChg chg="custSel modSld">
      <pc:chgData name="Saikat Baul" userId="dae859d7-ea3e-4a5d-83a1-d953f3940120" providerId="ADAL" clId="{58442890-80AE-48C3-91C8-857751362E23}" dt="2025-04-26T12:56:34.149" v="27"/>
      <pc:docMkLst>
        <pc:docMk/>
      </pc:docMkLst>
      <pc:sldChg chg="addSp delSp modSp mod">
        <pc:chgData name="Saikat Baul" userId="dae859d7-ea3e-4a5d-83a1-d953f3940120" providerId="ADAL" clId="{58442890-80AE-48C3-91C8-857751362E23}" dt="2025-04-26T12:55:15.355" v="2" actId="1076"/>
        <pc:sldMkLst>
          <pc:docMk/>
          <pc:sldMk cId="2664565021" sldId="256"/>
        </pc:sldMkLst>
      </pc:sldChg>
      <pc:sldChg chg="modSp mod">
        <pc:chgData name="Saikat Baul" userId="dae859d7-ea3e-4a5d-83a1-d953f3940120" providerId="ADAL" clId="{58442890-80AE-48C3-91C8-857751362E23}" dt="2025-04-26T12:55:40.182" v="8" actId="20577"/>
        <pc:sldMkLst>
          <pc:docMk/>
          <pc:sldMk cId="2535409097" sldId="308"/>
        </pc:sldMkLst>
      </pc:sldChg>
      <pc:sldChg chg="addSp delSp modSp mod">
        <pc:chgData name="Saikat Baul" userId="dae859d7-ea3e-4a5d-83a1-d953f3940120" providerId="ADAL" clId="{58442890-80AE-48C3-91C8-857751362E23}" dt="2025-04-26T12:55:49.895" v="10"/>
        <pc:sldMkLst>
          <pc:docMk/>
          <pc:sldMk cId="4092323302" sldId="309"/>
        </pc:sldMkLst>
      </pc:sldChg>
      <pc:sldChg chg="addSp delSp modSp mod">
        <pc:chgData name="Saikat Baul" userId="dae859d7-ea3e-4a5d-83a1-d953f3940120" providerId="ADAL" clId="{58442890-80AE-48C3-91C8-857751362E23}" dt="2025-04-26T12:55:55.164" v="12"/>
        <pc:sldMkLst>
          <pc:docMk/>
          <pc:sldMk cId="2892185922" sldId="310"/>
        </pc:sldMkLst>
      </pc:sldChg>
      <pc:sldChg chg="addSp modSp">
        <pc:chgData name="Saikat Baul" userId="dae859d7-ea3e-4a5d-83a1-d953f3940120" providerId="ADAL" clId="{58442890-80AE-48C3-91C8-857751362E23}" dt="2025-04-26T12:56:34.149" v="27"/>
        <pc:sldMkLst>
          <pc:docMk/>
          <pc:sldMk cId="64039236" sldId="311"/>
        </pc:sldMkLst>
      </pc:sldChg>
      <pc:sldChg chg="addSp delSp modSp mod">
        <pc:chgData name="Saikat Baul" userId="dae859d7-ea3e-4a5d-83a1-d953f3940120" providerId="ADAL" clId="{58442890-80AE-48C3-91C8-857751362E23}" dt="2025-04-26T12:56:01.172" v="14"/>
        <pc:sldMkLst>
          <pc:docMk/>
          <pc:sldMk cId="1738873822" sldId="312"/>
        </pc:sldMkLst>
      </pc:sldChg>
      <pc:sldChg chg="addSp delSp modSp mod">
        <pc:chgData name="Saikat Baul" userId="dae859d7-ea3e-4a5d-83a1-d953f3940120" providerId="ADAL" clId="{58442890-80AE-48C3-91C8-857751362E23}" dt="2025-04-26T12:56:05.268" v="16"/>
        <pc:sldMkLst>
          <pc:docMk/>
          <pc:sldMk cId="531565858" sldId="313"/>
        </pc:sldMkLst>
      </pc:sldChg>
      <pc:sldChg chg="addSp delSp modSp mod">
        <pc:chgData name="Saikat Baul" userId="dae859d7-ea3e-4a5d-83a1-d953f3940120" providerId="ADAL" clId="{58442890-80AE-48C3-91C8-857751362E23}" dt="2025-04-26T12:56:09.849" v="18"/>
        <pc:sldMkLst>
          <pc:docMk/>
          <pc:sldMk cId="978227364" sldId="314"/>
        </pc:sldMkLst>
      </pc:sldChg>
      <pc:sldChg chg="addSp delSp modSp mod">
        <pc:chgData name="Saikat Baul" userId="dae859d7-ea3e-4a5d-83a1-d953f3940120" providerId="ADAL" clId="{58442890-80AE-48C3-91C8-857751362E23}" dt="2025-04-26T12:56:15.855" v="20"/>
        <pc:sldMkLst>
          <pc:docMk/>
          <pc:sldMk cId="886541022" sldId="315"/>
        </pc:sldMkLst>
      </pc:sldChg>
      <pc:sldChg chg="addSp delSp modSp mod">
        <pc:chgData name="Saikat Baul" userId="dae859d7-ea3e-4a5d-83a1-d953f3940120" providerId="ADAL" clId="{58442890-80AE-48C3-91C8-857751362E23}" dt="2025-04-26T12:56:21.962" v="22"/>
        <pc:sldMkLst>
          <pc:docMk/>
          <pc:sldMk cId="752774206" sldId="316"/>
        </pc:sldMkLst>
      </pc:sldChg>
      <pc:sldChg chg="addSp delSp modSp mod">
        <pc:chgData name="Saikat Baul" userId="dae859d7-ea3e-4a5d-83a1-d953f3940120" providerId="ADAL" clId="{58442890-80AE-48C3-91C8-857751362E23}" dt="2025-04-26T12:56:26.656" v="24"/>
        <pc:sldMkLst>
          <pc:docMk/>
          <pc:sldMk cId="2417374174" sldId="317"/>
        </pc:sldMkLst>
      </pc:sldChg>
      <pc:sldChg chg="addSp delSp modSp mod">
        <pc:chgData name="Saikat Baul" userId="dae859d7-ea3e-4a5d-83a1-d953f3940120" providerId="ADAL" clId="{58442890-80AE-48C3-91C8-857751362E23}" dt="2025-04-26T12:56:30.703" v="26"/>
        <pc:sldMkLst>
          <pc:docMk/>
          <pc:sldMk cId="4034560160" sldId="318"/>
        </pc:sldMkLst>
      </pc:sldChg>
    </pc:docChg>
  </pc:docChgLst>
  <pc:docChgLst>
    <pc:chgData name="Md. Al-Amin" userId="bcbe49e6-e4a7-45c5-8a0e-d548ae8c8143" providerId="ADAL" clId="{ADC196BD-6A6B-5BDA-B5CA-EE09A57A5814}"/>
    <pc:docChg chg="modSld">
      <pc:chgData name="Md. Al-Amin" userId="bcbe49e6-e4a7-45c5-8a0e-d548ae8c8143" providerId="ADAL" clId="{ADC196BD-6A6B-5BDA-B5CA-EE09A57A5814}" dt="2025-07-19T06:57:10.480" v="1" actId="404"/>
      <pc:docMkLst>
        <pc:docMk/>
      </pc:docMkLst>
      <pc:sldChg chg="modSp mod">
        <pc:chgData name="Md. Al-Amin" userId="bcbe49e6-e4a7-45c5-8a0e-d548ae8c8143" providerId="ADAL" clId="{ADC196BD-6A6B-5BDA-B5CA-EE09A57A5814}" dt="2025-07-19T06:57:10.480" v="1" actId="404"/>
        <pc:sldMkLst>
          <pc:docMk/>
          <pc:sldMk cId="2664565021" sldId="256"/>
        </pc:sldMkLst>
        <pc:spChg chg="mod">
          <ac:chgData name="Md. Al-Amin" userId="bcbe49e6-e4a7-45c5-8a0e-d548ae8c8143" providerId="ADAL" clId="{ADC196BD-6A6B-5BDA-B5CA-EE09A57A5814}" dt="2025-07-19T06:57:10.480" v="1" actId="404"/>
          <ac:spMkLst>
            <pc:docMk/>
            <pc:sldMk cId="2664565021" sldId="256"/>
            <ac:spMk id="2" creationId="{16585346-B9BF-B500-68E3-24CC9F6704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16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product metrics</a:t>
            </a:r>
            <a:endParaRPr lang="en-US" sz="3000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585346-B9BF-B500-68E3-24CC9F6704A7}"/>
              </a:ext>
            </a:extLst>
          </p:cNvPr>
          <p:cNvSpPr txBox="1">
            <a:spLocks/>
          </p:cNvSpPr>
          <p:nvPr/>
        </p:nvSpPr>
        <p:spPr>
          <a:xfrm>
            <a:off x="4596388" y="509743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Md. Al-Amin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Assistant professor, CS,  AIUB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alamin@aiub.edu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2"/>
            <a:ext cx="11085342" cy="36312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Testing effort can also be estimated using metrics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Binder suggests a broad array of design metrics that have a direct influence on the “testability” of an OO system.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Percent public and protected (PAP).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Public access to data members (PAD).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root classes (NOR).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 and depth of the inheritance tree (DIT).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0D265-9A2D-580F-F61F-5E52BFF1B2A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4173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1"/>
            <a:ext cx="11085342" cy="44129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IEEE Std. 982.1-1988 suggests a </a:t>
            </a:r>
            <a:r>
              <a:rPr lang="en-US" sz="2000" b="1" dirty="0">
                <a:ea typeface="ＭＳ Ｐゴシック" pitchFamily="34" charset="-128"/>
              </a:rPr>
              <a:t>software maturity index (SMI)</a:t>
            </a:r>
            <a:r>
              <a:rPr lang="en-US" sz="2000" dirty="0">
                <a:ea typeface="ＭＳ Ｐゴシック" pitchFamily="34" charset="-128"/>
              </a:rPr>
              <a:t> that provides an indication of the stability of a software product (based on changes that occur for each release of the product).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The following information is determined:</a:t>
            </a:r>
          </a:p>
          <a:p>
            <a:pPr lvl="1"/>
            <a:r>
              <a:rPr lang="en-US" sz="2000" i="1" dirty="0">
                <a:ea typeface="ＭＳ Ｐゴシック" pitchFamily="34" charset="-128"/>
              </a:rPr>
              <a:t>M</a:t>
            </a:r>
            <a:r>
              <a:rPr lang="en-US" sz="2000" i="1" baseline="-25000" dirty="0">
                <a:ea typeface="ＭＳ Ｐゴシック" pitchFamily="34" charset="-128"/>
              </a:rPr>
              <a:t>T</a:t>
            </a:r>
            <a:r>
              <a:rPr lang="en-US" sz="2000" dirty="0">
                <a:ea typeface="ＭＳ Ｐゴシック" pitchFamily="34" charset="-128"/>
              </a:rPr>
              <a:t> = the number of modules in the current release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c</a:t>
            </a:r>
            <a:r>
              <a:rPr lang="en-US" sz="2000" dirty="0">
                <a:ea typeface="ＭＳ Ｐゴシック" pitchFamily="34" charset="-128"/>
              </a:rPr>
              <a:t> = the number of modules in the current release that have been changed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a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in the current release that have been added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d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from the preceding release that were deleted in the current release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software maturity index is computed in the following manner:</a:t>
            </a:r>
          </a:p>
          <a:p>
            <a:pPr marL="324000" lvl="1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  SMI = 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[MT - (F</a:t>
            </a:r>
            <a:r>
              <a:rPr lang="en-US" sz="2000" b="1" i="1" baseline="-25000" dirty="0">
                <a:solidFill>
                  <a:srgbClr val="C00000"/>
                </a:solidFill>
                <a:ea typeface="ＭＳ Ｐゴシック" pitchFamily="34" charset="-128"/>
              </a:rPr>
              <a:t>a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 +F</a:t>
            </a:r>
            <a:r>
              <a:rPr lang="en-US" sz="2000" b="1" i="1" baseline="-25000" dirty="0">
                <a:solidFill>
                  <a:srgbClr val="C00000"/>
                </a:solidFill>
                <a:ea typeface="ＭＳ Ｐゴシック" pitchFamily="34" charset="-128"/>
              </a:rPr>
              <a:t>c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 +</a:t>
            </a:r>
            <a:r>
              <a:rPr lang="en-US" sz="2000" b="1" i="1" dirty="0" err="1">
                <a:solidFill>
                  <a:srgbClr val="C00000"/>
                </a:solidFill>
                <a:ea typeface="ＭＳ Ｐゴシック" pitchFamily="34" charset="-128"/>
              </a:rPr>
              <a:t>F</a:t>
            </a:r>
            <a:r>
              <a:rPr lang="en-US" sz="2000" b="1" i="1" baseline="-25000" dirty="0" err="1">
                <a:solidFill>
                  <a:srgbClr val="C00000"/>
                </a:solidFill>
                <a:ea typeface="ＭＳ Ｐゴシック" pitchFamily="34" charset="-128"/>
              </a:rPr>
              <a:t>d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)]/M T</a:t>
            </a:r>
            <a:endParaRPr lang="en-US" sz="2000" b="1" i="1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As SMI approaches 1.0, the product begins to stabilize.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706292-963E-0A4F-AD98-2ED05699AB7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0345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C808FA-BBBE-AFD4-CC38-80A3B28216E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Function-based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521440" cy="45456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function point metric (FP), first proposed by Albrecht, can be used effectively as a means for measuring the functionality delivered by a system (e.g. size)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Function points are derived using an empirical relationship based on countable measures of software's information domain and assessments of software complexity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Information domain values are defined in the following manner: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inputs (EIs): </a:t>
            </a:r>
            <a:r>
              <a:rPr lang="en-US" sz="2000" dirty="0"/>
              <a:t>input transactions that update internal computer files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outputs (EOs): </a:t>
            </a:r>
            <a:r>
              <a:rPr lang="en-US" sz="2000" dirty="0"/>
              <a:t>transactions where data is output to the user,  e.g. printed reports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internal logical files (ILFs):  </a:t>
            </a:r>
            <a:r>
              <a:rPr lang="en-US" sz="2000" dirty="0"/>
              <a:t>group of data that is usually accessed together,  </a:t>
            </a:r>
            <a:r>
              <a:rPr lang="en-US" dirty="0"/>
              <a:t>e.g. purchase order file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interface files (EIFs): </a:t>
            </a:r>
            <a:r>
              <a:rPr lang="en-US" sz="2000" dirty="0"/>
              <a:t>file sharing among different applications to achieve a common goal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inquiries (EQs): </a:t>
            </a:r>
            <a:r>
              <a:rPr lang="en-US" sz="2000" dirty="0"/>
              <a:t>transactions that provide information but do not update internal file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35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points Metrics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398" y="2404745"/>
          <a:ext cx="10635176" cy="3243341"/>
        </p:xfrm>
        <a:graphic>
          <a:graphicData uri="http://schemas.openxmlformats.org/drawingml/2006/table">
            <a:tbl>
              <a:tblPr/>
              <a:tblGrid>
                <a:gridCol w="433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21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Information Domain Value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Simple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Average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Complex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FPunadjusted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inputs (EIs)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outputs (EOs)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inquiries (EQs)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internal logical files (ILFs)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interface files (EIFs)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 Total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18A0-621D-5519-7349-20FD7A91E3F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0923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981806"/>
            <a:ext cx="11465169" cy="39400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Whitmire describes nine distinct and measurable characteristics of an OO design: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Size:  </a:t>
            </a:r>
            <a:r>
              <a:rPr lang="en-US" sz="2000" dirty="0">
                <a:ea typeface="ＭＳ Ｐゴシック" pitchFamily="34" charset="-128"/>
              </a:rPr>
              <a:t>size is defined in terms of volume, length, and functionality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Complexity: 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how classes of an OO design are interrelated to one another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Coupling:  </a:t>
            </a:r>
            <a:r>
              <a:rPr lang="en-US" sz="2000" dirty="0">
                <a:ea typeface="ＭＳ Ｐゴシック" pitchFamily="34" charset="-128"/>
              </a:rPr>
              <a:t>the physical connections between elements of the OO design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Cohesion :  </a:t>
            </a:r>
            <a:r>
              <a:rPr lang="en-US" sz="2000" dirty="0">
                <a:ea typeface="ＭＳ Ｐゴシック" pitchFamily="34" charset="-128"/>
              </a:rPr>
              <a:t>the degree to which all operations working together to achieve a single, well-defined purpose</a:t>
            </a:r>
          </a:p>
          <a:p>
            <a:pPr marL="0" indent="0"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A3FD57-E279-F5E8-79BB-CB7DC339092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8921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352628" cy="38093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Sufficiency:  </a:t>
            </a:r>
            <a:r>
              <a:rPr lang="en-US" sz="2000" dirty="0">
                <a:ea typeface="ＭＳ Ｐゴシック" pitchFamily="34" charset="-128"/>
              </a:rPr>
              <a:t>the degree to which an abstraction possesses the features required of it, or the degree to which a design component possesses features in its abstraction, from the point of view of the current application. (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e.g. deals with interface and hide internals to the users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Completeness:  </a:t>
            </a:r>
            <a:r>
              <a:rPr lang="en-US" sz="2000" dirty="0">
                <a:ea typeface="ＭＳ Ｐゴシック" pitchFamily="34" charset="-128"/>
              </a:rPr>
              <a:t>an indirect implication about the degree to which the abstraction or design component can be reused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Primitiveness: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applied to both operations and classes, the degree to which an operation is atomic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Similarity: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the degree to which two or more classes are similar in terms of their structure, function, behavior, or purpose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Volatility: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measures the likelihood that a change will occur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A3DE2F-C266-DA4D-7024-F1E9FDDBD89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73887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33217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</a:t>
            </a:r>
            <a:r>
              <a:rPr lang="en-US" sz="2000" dirty="0" err="1">
                <a:ea typeface="ＭＳ Ｐゴシック" pitchFamily="34" charset="-128"/>
              </a:rPr>
              <a:t>Chidamber</a:t>
            </a:r>
            <a:r>
              <a:rPr lang="en-US" sz="2000" dirty="0">
                <a:ea typeface="ＭＳ Ｐゴシック" pitchFamily="34" charset="-128"/>
              </a:rPr>
              <a:t> and </a:t>
            </a:r>
            <a:r>
              <a:rPr lang="en-US" sz="2000" dirty="0" err="1">
                <a:ea typeface="ＭＳ Ｐゴシック" pitchFamily="34" charset="-128"/>
              </a:rPr>
              <a:t>Kemerer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Weighted methods per class - number of functions in class (WMC)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Depth of the inheritance tree (DIT)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Coupling between object classes (CBC)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6B914A-CE44-A2A0-A07F-F10CA5B2B918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53156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Class size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overridden by a subclass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added by a subclass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7B9CED-B4B5-751D-5248-160BF0A40FD3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9782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r>
              <a:rPr lang="en-US" sz="2000" dirty="0">
                <a:ea typeface="ＭＳ Ｐゴシック" pitchFamily="34" charset="-128"/>
              </a:rPr>
              <a:t>Average operation size</a:t>
            </a:r>
          </a:p>
          <a:p>
            <a:r>
              <a:rPr lang="en-US" sz="2000" dirty="0">
                <a:ea typeface="ＭＳ Ｐゴシック" pitchFamily="34" charset="-128"/>
              </a:rPr>
              <a:t>Operation complexity</a:t>
            </a:r>
          </a:p>
          <a:p>
            <a:r>
              <a:rPr lang="en-US" sz="2000" dirty="0">
                <a:ea typeface="ＭＳ Ｐゴシック" pitchFamily="34" charset="-128"/>
              </a:rPr>
              <a:t>Average number of parameters per operation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2B8E9A-E9D0-E6CA-D63D-DDCF77D3AC8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8865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6"/>
            <a:ext cx="11085342" cy="2168164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Halstead’s Software Science:  a comprehensive collection of metrics all predicated on the number (count and occurrence) of 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operators and operands </a:t>
            </a:r>
            <a:r>
              <a:rPr lang="en-US" sz="2000" dirty="0">
                <a:ea typeface="ＭＳ Ｐゴシック" pitchFamily="34" charset="-128"/>
              </a:rPr>
              <a:t>within a component or program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80A6ED-10AB-C1E3-07AA-D32A6E3F0B6D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7527742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976</Words>
  <Application>Microsoft Macintosh PowerPoint</Application>
  <PresentationFormat>Widescreen</PresentationFormat>
  <Paragraphs>155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Calibri</vt:lpstr>
      <vt:lpstr>Gill Sans MT</vt:lpstr>
      <vt:lpstr>Wingdings</vt:lpstr>
      <vt:lpstr>Wingdings 2</vt:lpstr>
      <vt:lpstr>Dividend</vt:lpstr>
      <vt:lpstr>PowerPoint Presentation</vt:lpstr>
      <vt:lpstr>Function-based  metrics</vt:lpstr>
      <vt:lpstr>Function points Metrics</vt:lpstr>
      <vt:lpstr>Metrics for OO design</vt:lpstr>
      <vt:lpstr>Metrics for OO design</vt:lpstr>
      <vt:lpstr>Class oriented metrics</vt:lpstr>
      <vt:lpstr>Class oriented metrics</vt:lpstr>
      <vt:lpstr>Operation-oriented metrics</vt:lpstr>
      <vt:lpstr>Code metrics</vt:lpstr>
      <vt:lpstr>Metrics for testing</vt:lpstr>
      <vt:lpstr>Maintenance  Metrics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Ch.12 - Product Metrics</dc:title>
  <dc:subject>Software Engineering</dc:subject>
  <dc:creator>M. Mahmudul Hasan</dc:creator>
  <cp:lastModifiedBy>Md Al Amin</cp:lastModifiedBy>
  <cp:revision>23</cp:revision>
  <dcterms:created xsi:type="dcterms:W3CDTF">2019-05-13T08:37:20Z</dcterms:created>
  <dcterms:modified xsi:type="dcterms:W3CDTF">2025-07-19T20:28:01Z</dcterms:modified>
</cp:coreProperties>
</file>