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2" r:id="rId9"/>
    <p:sldId id="273" r:id="rId10"/>
    <p:sldId id="274" r:id="rId11"/>
    <p:sldId id="275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88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97" y="1295402"/>
            <a:ext cx="7510185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and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Simulation of PERT Network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63236"/>
            <a:ext cx="5371823" cy="64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04800"/>
            <a:ext cx="80962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Probability for Project Duration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probability of completing the project </a:t>
                </a: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within the scheduled time (</a:t>
                </a:r>
                <a:r>
                  <a:rPr lang="en-US" sz="2600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600" i="1" baseline="-25000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or contracted time may be obtained by using the standard normal deviate where </a:t>
                </a:r>
                <a:r>
                  <a:rPr lang="en-US" sz="2600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600" i="1" baseline="-25000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600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is the expected time of project completion. </a:t>
                </a:r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0" i="0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Times New Roman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400" b="0" i="0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critical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path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l-GR" sz="2400" i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sz="2400" baseline="30000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variance</a:t>
                </a:r>
                <a:endParaRPr lang="en-US" sz="24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20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Crashing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 for crashing</a:t>
            </a:r>
          </a:p>
          <a:p>
            <a:pPr marL="411480" lvl="1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1:	Draw the network diagram and mark the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 time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crash time</a:t>
            </a:r>
          </a:p>
          <a:p>
            <a:pPr marL="411480" lvl="1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2:	Calculate TE and TL for all the activities</a:t>
            </a:r>
          </a:p>
          <a:p>
            <a:pPr marL="411480" lvl="1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3:	Find the critical path and other paths</a:t>
            </a:r>
          </a:p>
          <a:p>
            <a:pPr marL="411480" lvl="1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4:	Find the cost slope for all activities and rank them in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ascending  order</a:t>
            </a:r>
            <a:endParaRPr lang="en-US" sz="22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5: 	Select among the activities on critical path an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which has least cost slope. For more than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critical path select one activity on each critical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such that total cost of crashing all these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activities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among all such combinations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activities.</a:t>
            </a:r>
          </a:p>
          <a:p>
            <a:pPr algn="just">
              <a:spcBef>
                <a:spcPts val="600"/>
              </a:spcBef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Crashing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6:	Reduce the activity time of the selected activity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progressively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until  either crashed time is reached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previous non-critical  parallel  path 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becomes critical</a:t>
            </a:r>
            <a:endParaRPr lang="en-US" sz="22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spcBef>
                <a:spcPts val="1200"/>
              </a:spcBef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7:	Proceed  above  steps  until  there  is  at least one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critical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which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none of the activities can be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further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crashed</a:t>
            </a:r>
          </a:p>
          <a:p>
            <a:pPr algn="just">
              <a:spcBef>
                <a:spcPts val="600"/>
              </a:spcBef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4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503677"/>
              </p:ext>
            </p:extLst>
          </p:nvPr>
        </p:nvGraphicFramePr>
        <p:xfrm>
          <a:off x="1676400" y="2362200"/>
          <a:ext cx="8900584" cy="297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841"/>
                <a:gridCol w="1673415"/>
                <a:gridCol w="1673415"/>
                <a:gridCol w="1597351"/>
                <a:gridCol w="1582562"/>
              </a:tblGrid>
              <a:tr h="37242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 (days)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(</a:t>
                      </a:r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 (days)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(</a:t>
                      </a:r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45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24400" y="22860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198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00" y="167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78486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3048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3" name="Straight Arrow Connector 12"/>
          <p:cNvCxnSpPr>
            <a:stCxn id="3" idx="7"/>
            <a:endCxn id="5" idx="2"/>
          </p:cNvCxnSpPr>
          <p:nvPr/>
        </p:nvCxnSpPr>
        <p:spPr>
          <a:xfrm flipV="1">
            <a:off x="5114645" y="1828800"/>
            <a:ext cx="9051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>
            <a:off x="6477000" y="182880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5"/>
            <a:endCxn id="11" idx="2"/>
          </p:cNvCxnSpPr>
          <p:nvPr/>
        </p:nvCxnSpPr>
        <p:spPr>
          <a:xfrm>
            <a:off x="5114645" y="2676245"/>
            <a:ext cx="828955" cy="52415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2"/>
          </p:cNvCxnSpPr>
          <p:nvPr/>
        </p:nvCxnSpPr>
        <p:spPr>
          <a:xfrm>
            <a:off x="6400800" y="3200400"/>
            <a:ext cx="14478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6410045" y="1990445"/>
            <a:ext cx="1505510" cy="10483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  <a:endCxn id="7" idx="4"/>
          </p:cNvCxnSpPr>
          <p:nvPr/>
        </p:nvCxnSpPr>
        <p:spPr>
          <a:xfrm flipV="1">
            <a:off x="8077200" y="2057400"/>
            <a:ext cx="228600" cy="914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9714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6600" y="1535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9600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4714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3400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51314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9114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8200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77696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0514" y="3516868"/>
            <a:ext cx="30168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53400" y="3440668"/>
            <a:ext cx="406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72896" y="3440668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72621"/>
              </p:ext>
            </p:extLst>
          </p:nvPr>
        </p:nvGraphicFramePr>
        <p:xfrm>
          <a:off x="1828800" y="4109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slope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456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08921"/>
              </p:ext>
            </p:extLst>
          </p:nvPr>
        </p:nvGraphicFramePr>
        <p:xfrm>
          <a:off x="1828800" y="2286000"/>
          <a:ext cx="8839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 Crashed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Project Duration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Critical Path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 Cost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Indirect Cost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Cost</a:t>
                      </a:r>
                    </a:p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d+i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280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93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590800" y="2351544"/>
            <a:ext cx="457200" cy="457200"/>
          </a:xfrm>
          <a:prstGeom prst="ellips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427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1741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810000" y="3037344"/>
            <a:ext cx="457200" cy="457200"/>
          </a:xfrm>
          <a:prstGeom prst="ellips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311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9" name="Straight Arrow Connector 8"/>
          <p:cNvCxnSpPr>
            <a:stCxn id="4" idx="7"/>
            <a:endCxn id="13" idx="2"/>
          </p:cNvCxnSpPr>
          <p:nvPr/>
        </p:nvCxnSpPr>
        <p:spPr>
          <a:xfrm flipV="1">
            <a:off x="2981045" y="1894344"/>
            <a:ext cx="905155" cy="52415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" name="Straight Arrow Connector 9"/>
          <p:cNvCxnSpPr>
            <a:stCxn id="4" idx="5"/>
            <a:endCxn id="7" idx="2"/>
          </p:cNvCxnSpPr>
          <p:nvPr/>
        </p:nvCxnSpPr>
        <p:spPr>
          <a:xfrm>
            <a:off x="2981045" y="2741789"/>
            <a:ext cx="828955" cy="52415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124200" y="1894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1114" y="2972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1665744"/>
            <a:ext cx="457200" cy="457200"/>
          </a:xfrm>
          <a:prstGeom prst="ellips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7" idx="0"/>
            <a:endCxn id="13" idx="4"/>
          </p:cNvCxnSpPr>
          <p:nvPr/>
        </p:nvCxnSpPr>
        <p:spPr>
          <a:xfrm flipV="1">
            <a:off x="4038600" y="2122944"/>
            <a:ext cx="7620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114800" y="2439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16" name="Straight Arrow Connector 15"/>
          <p:cNvCxnSpPr>
            <a:stCxn id="17" idx="1"/>
            <a:endCxn id="15" idx="3"/>
          </p:cNvCxnSpPr>
          <p:nvPr/>
        </p:nvCxnSpPr>
        <p:spPr>
          <a:xfrm flipH="1">
            <a:off x="4416486" y="2295942"/>
            <a:ext cx="917514" cy="32813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334000" y="2111276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can be reduced to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3506212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can be reduced to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12" idx="1"/>
          </p:cNvCxnSpPr>
          <p:nvPr/>
        </p:nvCxnSpPr>
        <p:spPr>
          <a:xfrm flipV="1">
            <a:off x="2457296" y="3157478"/>
            <a:ext cx="593818" cy="34873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90600" y="1481078"/>
            <a:ext cx="24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can be reduced to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20" idx="2"/>
            <a:endCxn id="11" idx="1"/>
          </p:cNvCxnSpPr>
          <p:nvPr/>
        </p:nvCxnSpPr>
        <p:spPr>
          <a:xfrm>
            <a:off x="2228696" y="1850410"/>
            <a:ext cx="895504" cy="2286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990600" y="4027944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Here, 1-3-2 is the critical path.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we choose 1-3 reduced to 3 and 3-2 reduced to 2 then 1-3-2 does not remain critical path any more.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Because total time in path 1-3-2 is 5 whereas 1-2 can be reduced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upto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7.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 we have to choose in such a way that the total time becomes 7 in both directions.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8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505200" y="22860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67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8580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167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724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3048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4" idx="7"/>
            <a:endCxn id="6" idx="2"/>
          </p:cNvCxnSpPr>
          <p:nvPr/>
        </p:nvCxnSpPr>
        <p:spPr>
          <a:xfrm flipV="1">
            <a:off x="3895445" y="1828800"/>
            <a:ext cx="9051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8" idx="2"/>
          </p:cNvCxnSpPr>
          <p:nvPr/>
        </p:nvCxnSpPr>
        <p:spPr>
          <a:xfrm>
            <a:off x="5257800" y="182880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12" idx="2"/>
          </p:cNvCxnSpPr>
          <p:nvPr/>
        </p:nvCxnSpPr>
        <p:spPr>
          <a:xfrm>
            <a:off x="3895445" y="2676245"/>
            <a:ext cx="828955" cy="52415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0" idx="2"/>
          </p:cNvCxnSpPr>
          <p:nvPr/>
        </p:nvCxnSpPr>
        <p:spPr>
          <a:xfrm>
            <a:off x="5181600" y="3200400"/>
            <a:ext cx="14478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0" idx="1"/>
          </p:cNvCxnSpPr>
          <p:nvPr/>
        </p:nvCxnSpPr>
        <p:spPr>
          <a:xfrm>
            <a:off x="5190845" y="1990445"/>
            <a:ext cx="1505510" cy="10483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8" idx="4"/>
          </p:cNvCxnSpPr>
          <p:nvPr/>
        </p:nvCxnSpPr>
        <p:spPr>
          <a:xfrm flipV="1">
            <a:off x="6858000" y="2057400"/>
            <a:ext cx="228600" cy="914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0514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1535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400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5514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2114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9914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9000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8496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1314" y="3516868"/>
            <a:ext cx="30168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4200" y="3440668"/>
            <a:ext cx="406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3696" y="3440668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15571"/>
              </p:ext>
            </p:extLst>
          </p:nvPr>
        </p:nvGraphicFramePr>
        <p:xfrm>
          <a:off x="2057400" y="4109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slope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305800" y="11430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2-4 has rank 1, we had to choose it to be reduced. But it is not in the critical path. So we have to choose 1-2(next rank).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2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(Project) Evaluation and Review Technique (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PERT)</a:t>
            </a:r>
          </a:p>
          <a:p>
            <a:pPr lvl="1"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tool used to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organize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coordinate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tasks within a project. </a:t>
            </a:r>
          </a:p>
        </p:txBody>
      </p:sp>
    </p:spTree>
    <p:extLst>
      <p:ext uri="{BB962C8B-B14F-4D97-AF65-F5344CB8AC3E}">
        <p14:creationId xmlns:p14="http://schemas.microsoft.com/office/powerpoint/2010/main" val="209852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214B2B"/>
                </a:solidFill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>
              <a:solidFill>
                <a:srgbClr val="214B2B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200" y="22860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67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8580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167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724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3048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4" idx="7"/>
            <a:endCxn id="6" idx="2"/>
          </p:cNvCxnSpPr>
          <p:nvPr/>
        </p:nvCxnSpPr>
        <p:spPr>
          <a:xfrm flipV="1">
            <a:off x="3895445" y="1828800"/>
            <a:ext cx="9051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8" idx="2"/>
          </p:cNvCxnSpPr>
          <p:nvPr/>
        </p:nvCxnSpPr>
        <p:spPr>
          <a:xfrm>
            <a:off x="5257800" y="182880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12" idx="2"/>
          </p:cNvCxnSpPr>
          <p:nvPr/>
        </p:nvCxnSpPr>
        <p:spPr>
          <a:xfrm>
            <a:off x="3895445" y="2676245"/>
            <a:ext cx="828955" cy="52415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0" idx="2"/>
          </p:cNvCxnSpPr>
          <p:nvPr/>
        </p:nvCxnSpPr>
        <p:spPr>
          <a:xfrm>
            <a:off x="5181600" y="3200400"/>
            <a:ext cx="14478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0" idx="1"/>
          </p:cNvCxnSpPr>
          <p:nvPr/>
        </p:nvCxnSpPr>
        <p:spPr>
          <a:xfrm>
            <a:off x="5190845" y="1990445"/>
            <a:ext cx="1505510" cy="10483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8" idx="4"/>
          </p:cNvCxnSpPr>
          <p:nvPr/>
        </p:nvCxnSpPr>
        <p:spPr>
          <a:xfrm flipV="1">
            <a:off x="6858000" y="2057400"/>
            <a:ext cx="228600" cy="914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0514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1535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400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5514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2114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9914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9000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8496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1314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4200" y="3440668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3696" y="3440668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0690"/>
              </p:ext>
            </p:extLst>
          </p:nvPr>
        </p:nvGraphicFramePr>
        <p:xfrm>
          <a:off x="2057400" y="4109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slope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305800" y="1143000"/>
            <a:ext cx="266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we choose 1-2 reduced to 4, we have to check whether other path has more time than the critical path.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038600" y="1856510"/>
            <a:ext cx="309422" cy="28369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86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482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505200" y="22860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67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8580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167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724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3048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4" idx="7"/>
            <a:endCxn id="6" idx="2"/>
          </p:cNvCxnSpPr>
          <p:nvPr/>
        </p:nvCxnSpPr>
        <p:spPr>
          <a:xfrm flipV="1">
            <a:off x="3895445" y="1828800"/>
            <a:ext cx="9051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8" idx="2"/>
          </p:cNvCxnSpPr>
          <p:nvPr/>
        </p:nvCxnSpPr>
        <p:spPr>
          <a:xfrm>
            <a:off x="5257800" y="182880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12" idx="2"/>
          </p:cNvCxnSpPr>
          <p:nvPr/>
        </p:nvCxnSpPr>
        <p:spPr>
          <a:xfrm>
            <a:off x="3895445" y="2676245"/>
            <a:ext cx="8289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0" idx="2"/>
          </p:cNvCxnSpPr>
          <p:nvPr/>
        </p:nvCxnSpPr>
        <p:spPr>
          <a:xfrm>
            <a:off x="5181600" y="32004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0" idx="1"/>
          </p:cNvCxnSpPr>
          <p:nvPr/>
        </p:nvCxnSpPr>
        <p:spPr>
          <a:xfrm>
            <a:off x="5190845" y="1990445"/>
            <a:ext cx="1505510" cy="10483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8" idx="4"/>
          </p:cNvCxnSpPr>
          <p:nvPr/>
        </p:nvCxnSpPr>
        <p:spPr>
          <a:xfrm flipV="1">
            <a:off x="6858000" y="2057400"/>
            <a:ext cx="22860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0514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1535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400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5514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2114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9914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9000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8496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1314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4200" y="3440668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3696" y="3440668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46296"/>
              </p:ext>
            </p:extLst>
          </p:nvPr>
        </p:nvGraphicFramePr>
        <p:xfrm>
          <a:off x="2057400" y="4109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slope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305800" y="11430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there is no problem, 1-2 has been reduced to 4. Then 1-3-4-5 has become a critical path.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038600" y="185651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86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6738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57818"/>
              </p:ext>
            </p:extLst>
          </p:nvPr>
        </p:nvGraphicFramePr>
        <p:xfrm>
          <a:off x="1676400" y="1953488"/>
          <a:ext cx="88392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 Crashed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Project Duration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Critical Path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 Cost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Indirect Cost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Cost</a:t>
                      </a:r>
                    </a:p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d+i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280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15) = 505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1-3-4-5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505+(1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15) = 520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240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18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505200" y="22860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67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8580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167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724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3048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4" idx="7"/>
            <a:endCxn id="6" idx="2"/>
          </p:cNvCxnSpPr>
          <p:nvPr/>
        </p:nvCxnSpPr>
        <p:spPr>
          <a:xfrm flipV="1">
            <a:off x="3895445" y="1828800"/>
            <a:ext cx="9051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8" idx="2"/>
          </p:cNvCxnSpPr>
          <p:nvPr/>
        </p:nvCxnSpPr>
        <p:spPr>
          <a:xfrm>
            <a:off x="5257800" y="182880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12" idx="2"/>
          </p:cNvCxnSpPr>
          <p:nvPr/>
        </p:nvCxnSpPr>
        <p:spPr>
          <a:xfrm>
            <a:off x="3895445" y="2676245"/>
            <a:ext cx="8289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0" idx="2"/>
          </p:cNvCxnSpPr>
          <p:nvPr/>
        </p:nvCxnSpPr>
        <p:spPr>
          <a:xfrm>
            <a:off x="5181600" y="32004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0" idx="1"/>
          </p:cNvCxnSpPr>
          <p:nvPr/>
        </p:nvCxnSpPr>
        <p:spPr>
          <a:xfrm>
            <a:off x="5190845" y="1990445"/>
            <a:ext cx="1505510" cy="10483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8" idx="4"/>
          </p:cNvCxnSpPr>
          <p:nvPr/>
        </p:nvCxnSpPr>
        <p:spPr>
          <a:xfrm flipV="1">
            <a:off x="6858000" y="2057400"/>
            <a:ext cx="22860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0514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1535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400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5514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2114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9914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9000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8496" y="1219200"/>
            <a:ext cx="41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1314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4200" y="3440668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3696" y="3440668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07486"/>
              </p:ext>
            </p:extLst>
          </p:nvPr>
        </p:nvGraphicFramePr>
        <p:xfrm>
          <a:off x="2057400" y="4109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slope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305800" y="1143000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Again we have to check 2-4, then 1-2. As 2-4 is not in critical path and 1-2 has been reduced to the limit, we have to consider rank 3. We can choose any of them.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038600" y="182880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86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731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505200" y="22860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67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8580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167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724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3048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4" idx="7"/>
            <a:endCxn id="6" idx="2"/>
          </p:cNvCxnSpPr>
          <p:nvPr/>
        </p:nvCxnSpPr>
        <p:spPr>
          <a:xfrm flipV="1">
            <a:off x="3895445" y="1828800"/>
            <a:ext cx="9051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8" idx="2"/>
          </p:cNvCxnSpPr>
          <p:nvPr/>
        </p:nvCxnSpPr>
        <p:spPr>
          <a:xfrm>
            <a:off x="5257800" y="182880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12" idx="2"/>
          </p:cNvCxnSpPr>
          <p:nvPr/>
        </p:nvCxnSpPr>
        <p:spPr>
          <a:xfrm>
            <a:off x="3895445" y="2676245"/>
            <a:ext cx="8289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0" idx="2"/>
          </p:cNvCxnSpPr>
          <p:nvPr/>
        </p:nvCxnSpPr>
        <p:spPr>
          <a:xfrm>
            <a:off x="5181600" y="32004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0" idx="1"/>
          </p:cNvCxnSpPr>
          <p:nvPr/>
        </p:nvCxnSpPr>
        <p:spPr>
          <a:xfrm>
            <a:off x="5190845" y="1990445"/>
            <a:ext cx="1505510" cy="10483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8" idx="4"/>
          </p:cNvCxnSpPr>
          <p:nvPr/>
        </p:nvCxnSpPr>
        <p:spPr>
          <a:xfrm flipV="1">
            <a:off x="6858000" y="2057400"/>
            <a:ext cx="22860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0514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1535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400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5514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2114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9914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9000" y="1219200"/>
            <a:ext cx="406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8496" y="1219200"/>
            <a:ext cx="406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1314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4200" y="3440668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3696" y="3440668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47438"/>
              </p:ext>
            </p:extLst>
          </p:nvPr>
        </p:nvGraphicFramePr>
        <p:xfrm>
          <a:off x="2057400" y="4109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slope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305800" y="1143000"/>
            <a:ext cx="266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us choose 4-5 be reduced to 1, then to keep 1-2-5 critical path we have to reduce 2-5 to 7 simultaneously.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038600" y="182880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86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010400" y="2459504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862778" y="152400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753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18314" y="2373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714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505200" y="22860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67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8580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167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7244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3048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4" idx="7"/>
            <a:endCxn id="6" idx="2"/>
          </p:cNvCxnSpPr>
          <p:nvPr/>
        </p:nvCxnSpPr>
        <p:spPr>
          <a:xfrm flipV="1">
            <a:off x="3895445" y="1828800"/>
            <a:ext cx="9051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8" idx="2"/>
          </p:cNvCxnSpPr>
          <p:nvPr/>
        </p:nvCxnSpPr>
        <p:spPr>
          <a:xfrm>
            <a:off x="5257800" y="182880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12" idx="2"/>
          </p:cNvCxnSpPr>
          <p:nvPr/>
        </p:nvCxnSpPr>
        <p:spPr>
          <a:xfrm>
            <a:off x="3895445" y="2676245"/>
            <a:ext cx="8289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0" idx="2"/>
          </p:cNvCxnSpPr>
          <p:nvPr/>
        </p:nvCxnSpPr>
        <p:spPr>
          <a:xfrm>
            <a:off x="5181600" y="32004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0" idx="1"/>
          </p:cNvCxnSpPr>
          <p:nvPr/>
        </p:nvCxnSpPr>
        <p:spPr>
          <a:xfrm>
            <a:off x="5190845" y="1990445"/>
            <a:ext cx="1505510" cy="10483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8" idx="4"/>
          </p:cNvCxnSpPr>
          <p:nvPr/>
        </p:nvCxnSpPr>
        <p:spPr>
          <a:xfrm flipV="1">
            <a:off x="6858000" y="2057400"/>
            <a:ext cx="22860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0514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1535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400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5514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2114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9914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9000" y="1219200"/>
            <a:ext cx="406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8496" y="1219200"/>
            <a:ext cx="406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1314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4200" y="34406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9000" y="34406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86599"/>
              </p:ext>
            </p:extLst>
          </p:nvPr>
        </p:nvGraphicFramePr>
        <p:xfrm>
          <a:off x="2057400" y="4109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slope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305800" y="1143000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 if we would choose 3-4 to be reduced to 4 and we had to reduce 2-5 to 7 to keep it critical, then 1-2-4-5 would become critical path.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038600" y="182880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86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5638800" y="3221504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862778" y="152400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753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0514" y="336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77200" y="9144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***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4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37228"/>
              </p:ext>
            </p:extLst>
          </p:nvPr>
        </p:nvGraphicFramePr>
        <p:xfrm>
          <a:off x="1676400" y="1899920"/>
          <a:ext cx="88392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 Crashed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Project Duration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Critical Path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 Cost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Indirect Cost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Cost</a:t>
                      </a:r>
                    </a:p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d+i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280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15) = 505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1-3-4-5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505+(1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15) = 520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240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2-5(1)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1-3-4-5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520+(1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100)+(1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20) = 640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143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29000" y="22860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244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67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781800" y="16002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167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532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648200" y="2971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3048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4" idx="7"/>
            <a:endCxn id="6" idx="2"/>
          </p:cNvCxnSpPr>
          <p:nvPr/>
        </p:nvCxnSpPr>
        <p:spPr>
          <a:xfrm flipV="1">
            <a:off x="3819245" y="1828800"/>
            <a:ext cx="9051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8" idx="2"/>
          </p:cNvCxnSpPr>
          <p:nvPr/>
        </p:nvCxnSpPr>
        <p:spPr>
          <a:xfrm>
            <a:off x="5181600" y="182880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12" idx="2"/>
          </p:cNvCxnSpPr>
          <p:nvPr/>
        </p:nvCxnSpPr>
        <p:spPr>
          <a:xfrm>
            <a:off x="3819245" y="2676245"/>
            <a:ext cx="828955" cy="524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0" idx="2"/>
          </p:cNvCxnSpPr>
          <p:nvPr/>
        </p:nvCxnSpPr>
        <p:spPr>
          <a:xfrm>
            <a:off x="5105400" y="32004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0" idx="1"/>
          </p:cNvCxnSpPr>
          <p:nvPr/>
        </p:nvCxnSpPr>
        <p:spPr>
          <a:xfrm>
            <a:off x="5114645" y="1990445"/>
            <a:ext cx="1505510" cy="10483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8" idx="4"/>
          </p:cNvCxnSpPr>
          <p:nvPr/>
        </p:nvCxnSpPr>
        <p:spPr>
          <a:xfrm flipV="1">
            <a:off x="6781800" y="2057400"/>
            <a:ext cx="22860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4314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1200" y="1535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34200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89314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5914" y="1828800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5800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3714" y="12308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2800" y="1219200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2296" y="1219200"/>
            <a:ext cx="4251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5114" y="3516868"/>
            <a:ext cx="3064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8000" y="34406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2800" y="3440668"/>
            <a:ext cx="3000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2150"/>
              </p:ext>
            </p:extLst>
          </p:nvPr>
        </p:nvGraphicFramePr>
        <p:xfrm>
          <a:off x="1981200" y="4109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 time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slope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229600" y="11430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paths have become critical; still we have to check whether the paths can be reduced simultaneously.</a:t>
            </a: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have to start checking rank-wise.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962400" y="182880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624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5562600" y="3221504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786578" y="152400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4314" y="336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86578" y="2230904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19800" y="2297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091378" y="1371600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791200" y="3373904"/>
            <a:ext cx="309422" cy="283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27714" y="145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99114" y="3440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21040" y="3239869"/>
            <a:ext cx="3185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the above step no more reduction can be possible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4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94360" y="872835"/>
            <a:ext cx="1069848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Crashing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40017"/>
              </p:ext>
            </p:extLst>
          </p:nvPr>
        </p:nvGraphicFramePr>
        <p:xfrm>
          <a:off x="1752600" y="1747520"/>
          <a:ext cx="88392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 Crashed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Project Duration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Critical Path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 Cost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Indirect Cost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Cost</a:t>
                      </a:r>
                    </a:p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d+i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280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15) = 505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1-3-4-5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505+(1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15) = 520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240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2-5(1)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1-3-4-5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520+(1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100)+(1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20) = 640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220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2-5(1)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2-4(1)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3-4(1)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1-3-4-5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1-2-4-5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640+(1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100)+(1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10)+ (1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20) = 770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= 200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970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1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PERT planning involves the following steps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Identify the specific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milestones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activities are the tasks required to complete a project.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milestones are the events marking the beginning and the end of one or more activities.  </a:t>
            </a:r>
          </a:p>
          <a:p>
            <a:pPr marL="566928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Determine the 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proper sequence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activities. </a:t>
            </a:r>
          </a:p>
        </p:txBody>
      </p:sp>
    </p:spTree>
    <p:extLst>
      <p:ext uri="{BB962C8B-B14F-4D97-AF65-F5344CB8AC3E}">
        <p14:creationId xmlns:p14="http://schemas.microsoft.com/office/powerpoint/2010/main" val="322027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Construct a network diagram: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 diagram can be drawn showing the sequence of the serial and parallel activities.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 the time required for each activity:</a:t>
            </a:r>
          </a:p>
          <a:p>
            <a:pPr marL="402336" lvl="1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activity, the model usually includes three time estimates: 	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Optimistic time –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generally the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shortest time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which the activity can be completed. </a:t>
            </a:r>
          </a:p>
        </p:txBody>
      </p:sp>
    </p:spTree>
    <p:extLst>
      <p:ext uri="{BB962C8B-B14F-4D97-AF65-F5344CB8AC3E}">
        <p14:creationId xmlns:p14="http://schemas.microsoft.com/office/powerpoint/2010/main" val="148107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635500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lphaLcPeriod" startAt="2"/>
            </a:pP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likely time –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completion time having the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highest probability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It is different from expected time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eriod" startAt="3"/>
            </a:pP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Pessimistic time –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longest time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an activity might require. Three standard deviations from the mean is commonly used for the pessimistic time. 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time = ( Optimistic + 4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likely + Pessimistic ) / 6 </a:t>
            </a:r>
          </a:p>
          <a:p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expected time may be displayed on the network diagram. </a:t>
            </a:r>
          </a:p>
          <a:p>
            <a:endParaRPr lang="en-US" sz="22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Variance= [ ( Pessimistic - Optimistic ) / 6 ]</a:t>
            </a:r>
            <a:r>
              <a:rPr lang="en-US" sz="2200" baseline="30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075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 the critical path:</a:t>
            </a:r>
          </a:p>
          <a:p>
            <a:pPr lvl="1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critical path is determined by adding the times for the activities in each sequence and determining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longest path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project. 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ES – Earliest Start time 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EF - Earliest Finish time 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LS – Latest Start time 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LF - Latest Finish time </a:t>
            </a:r>
          </a:p>
          <a:p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earliest start and finish times of each activity are determined by working forward through the network .</a:t>
            </a:r>
          </a:p>
          <a:p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latest start and finish times are the latest times that an activity can start and finish without delaying the project. </a:t>
            </a:r>
          </a:p>
          <a:p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critical path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path through the network in which none of the activities have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slack.</a:t>
            </a:r>
            <a:endParaRPr lang="en-US" sz="22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arenR" startAt="6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 the PERT chart as the project progresses.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adjustments in the PERT chart as the project progresses. </a:t>
            </a:r>
            <a:endParaRPr lang="en-US" sz="22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project unfolds, the estimated times can be replaced with actual times.</a:t>
            </a:r>
          </a:p>
          <a:p>
            <a:pPr algn="just">
              <a:spcBef>
                <a:spcPts val="600"/>
              </a:spcBef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5098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6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70373"/>
            <a:ext cx="8153400" cy="64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1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421</TotalTime>
  <Words>1436</Words>
  <Application>Microsoft Office PowerPoint</Application>
  <PresentationFormat>Custom</PresentationFormat>
  <Paragraphs>720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Abdullah</vt:lpstr>
      <vt:lpstr>Computer Simulation and Modeling</vt:lpstr>
      <vt:lpstr>Introduction</vt:lpstr>
      <vt:lpstr>Description</vt:lpstr>
      <vt:lpstr>Description</vt:lpstr>
      <vt:lpstr>Description</vt:lpstr>
      <vt:lpstr>Description</vt:lpstr>
      <vt:lpstr>Description</vt:lpstr>
      <vt:lpstr>PowerPoint Presentation</vt:lpstr>
      <vt:lpstr>PowerPoint Presentation</vt:lpstr>
      <vt:lpstr>PowerPoint Presentation</vt:lpstr>
      <vt:lpstr>PowerPoint Presentation</vt:lpstr>
      <vt:lpstr>Probability for Project Duration</vt:lpstr>
      <vt:lpstr>Project Crashing</vt:lpstr>
      <vt:lpstr>Project Crashing</vt:lpstr>
      <vt:lpstr>Project Crashing</vt:lpstr>
      <vt:lpstr>Project Crashing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and Modeling</dc:title>
  <dc:creator>Muhammad</dc:creator>
  <cp:lastModifiedBy>Muhammad</cp:lastModifiedBy>
  <cp:revision>70</cp:revision>
  <dcterms:created xsi:type="dcterms:W3CDTF">2006-08-16T00:00:00Z</dcterms:created>
  <dcterms:modified xsi:type="dcterms:W3CDTF">2023-07-30T04:15:52Z</dcterms:modified>
</cp:coreProperties>
</file>