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822" y="-90"/>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0130F5-2B9B-421E-80CD-88287242524B}" type="datetimeFigureOut">
              <a:rPr lang="en-US" smtClean="0"/>
              <a:t>5/21/2023</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B24DF3-4E66-498C-9ED5-669ED64B133B}" type="slidenum">
              <a:rPr lang="en-US" smtClean="0"/>
              <a:t>‹#›</a:t>
            </a:fld>
            <a:endParaRPr lang="en-US"/>
          </a:p>
        </p:txBody>
      </p:sp>
    </p:spTree>
    <p:extLst>
      <p:ext uri="{BB962C8B-B14F-4D97-AF65-F5344CB8AC3E}">
        <p14:creationId xmlns:p14="http://schemas.microsoft.com/office/powerpoint/2010/main" val="130922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033240" y="459011"/>
            <a:ext cx="485396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033263" y="520701"/>
            <a:ext cx="4853941" cy="15869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429500" y="685801"/>
            <a:ext cx="4457703" cy="4515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441883" y="766112"/>
            <a:ext cx="2555748"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503795" y="810481"/>
            <a:ext cx="2555748"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033260" y="611409"/>
            <a:ext cx="3982212"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589459" y="633792"/>
            <a:ext cx="208026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07160"/>
            <a:ext cx="11887200" cy="20179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 y="324045"/>
            <a:ext cx="11887201" cy="11626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338266" y="292100"/>
            <a:ext cx="3548935"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2" y="2"/>
            <a:ext cx="11887199" cy="304798"/>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74059" y="1295402"/>
            <a:ext cx="10995660" cy="1470025"/>
          </a:xfrm>
        </p:spPr>
        <p:txBody>
          <a:bodyPr anchor="ctr">
            <a:normAutofit/>
          </a:bodyPr>
          <a:lstStyle>
            <a:lvl1pPr algn="ctr">
              <a:defRPr sz="4400" b="1">
                <a:solidFill>
                  <a:srgbClr val="D25500"/>
                </a:solidFill>
                <a:latin typeface="+mn-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3021331" y="3124200"/>
            <a:ext cx="6438900" cy="1752600"/>
          </a:xfrm>
        </p:spPr>
        <p:txBody>
          <a:bodyPr anchor="ctr">
            <a:normAutofit/>
          </a:bodyPr>
          <a:lstStyle>
            <a:lvl1pPr marL="64008" indent="0" algn="ctr">
              <a:buNone/>
              <a:defRPr sz="2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1" y="6388100"/>
            <a:ext cx="1248156" cy="457200"/>
          </a:xfrm>
        </p:spPr>
        <p:txBody>
          <a:bodyPr anchor="ctr"/>
          <a:lstStyle>
            <a:lvl1pPr algn="ctr">
              <a:defRPr sz="1050"/>
            </a:lvl1pPr>
          </a:lstStyle>
          <a:p>
            <a:fld id="{1D8BD707-D9CF-40AE-B4C6-C98DA3205C09}" type="datetimeFigureOut">
              <a:rPr lang="en-US" smtClean="0"/>
              <a:pPr/>
              <a:t>5/21/2023</a:t>
            </a:fld>
            <a:endParaRPr lang="en-US"/>
          </a:p>
        </p:txBody>
      </p:sp>
      <p:sp>
        <p:nvSpPr>
          <p:cNvPr id="29" name="Slide Number Placeholder 28"/>
          <p:cNvSpPr>
            <a:spLocks noGrp="1"/>
          </p:cNvSpPr>
          <p:nvPr>
            <p:ph type="sldNum" sz="quarter" idx="12"/>
          </p:nvPr>
        </p:nvSpPr>
        <p:spPr>
          <a:xfrm>
            <a:off x="10896600" y="1136"/>
            <a:ext cx="891540" cy="303664"/>
          </a:xfrm>
        </p:spPr>
        <p:txBody>
          <a:bodyPr/>
          <a:lstStyle>
            <a:lvl1pPr algn="r">
              <a:defRPr sz="2000">
                <a:solidFill>
                  <a:schemeClr val="bg1"/>
                </a:solidFill>
              </a:defRPr>
            </a:lvl1pPr>
          </a:lstStyle>
          <a:p>
            <a:fld id="{B6F15528-21DE-4FAA-801E-634DDDAF4B2B}" type="slidenum">
              <a:rPr lang="en-US" smtClean="0"/>
              <a:pPr/>
              <a:t>‹#›</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654" y="6094018"/>
            <a:ext cx="939081" cy="7223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6340" y="1143000"/>
            <a:ext cx="24765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1143000"/>
            <a:ext cx="812292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685800"/>
            <a:ext cx="1069848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594360" y="1765300"/>
            <a:ext cx="10698480" cy="43251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0" y="6400800"/>
            <a:ext cx="1244443" cy="457200"/>
          </a:xfrm>
        </p:spPr>
        <p:txBody>
          <a:bodyPr anchor="ctr"/>
          <a:lstStyle>
            <a:lvl1pPr algn="ctr">
              <a:defRPr sz="1050"/>
            </a:lvl1pPr>
          </a:lstStyle>
          <a:p>
            <a:fld id="{1D8BD707-D9CF-40AE-B4C6-C98DA3205C09}" type="datetimeFigureOut">
              <a:rPr lang="en-US" smtClean="0"/>
              <a:pPr/>
              <a:t>5/21/2023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1981202"/>
            <a:ext cx="1010412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39007" y="3367088"/>
            <a:ext cx="1010412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685800"/>
            <a:ext cx="1069848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594360" y="1765301"/>
            <a:ext cx="525018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042660" y="1765301"/>
            <a:ext cx="525018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6510" y="6413500"/>
            <a:ext cx="1244443" cy="457200"/>
          </a:xfrm>
        </p:spPr>
        <p:txBody>
          <a:bodyPr anchor="ctr"/>
          <a:lstStyle>
            <a:lvl1pPr algn="ctr">
              <a:defRPr sz="1050"/>
            </a:lvl1pPr>
          </a:lstStyle>
          <a:p>
            <a:fld id="{1D8BD707-D9CF-40AE-B4C6-C98DA3205C09}" type="datetimeFigureOut">
              <a:rPr lang="en-US" smtClean="0"/>
              <a:pPr/>
              <a:t>5/21/2023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1143000"/>
            <a:ext cx="108966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2244971"/>
            <a:ext cx="5254142"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37596" y="2244971"/>
            <a:ext cx="525430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708519"/>
            <a:ext cx="5254142"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33798" y="2708519"/>
            <a:ext cx="525430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5/21/2023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4360" y="1143000"/>
            <a:ext cx="1069848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558784" y="612648"/>
            <a:ext cx="1244443" cy="457200"/>
          </a:xfrm>
        </p:spPr>
        <p:txBody>
          <a:bodyPr/>
          <a:lstStyle/>
          <a:p>
            <a:fld id="{1D8BD707-D9CF-40AE-B4C6-C98DA3205C09}" type="datetimeFigureOut">
              <a:rPr lang="en-US" smtClean="0"/>
              <a:pPr/>
              <a:t>5/21/2023</a:t>
            </a:fld>
            <a:endParaRPr lang="en-US"/>
          </a:p>
        </p:txBody>
      </p:sp>
      <p:sp>
        <p:nvSpPr>
          <p:cNvPr id="4" name="Footer Placeholder 3"/>
          <p:cNvSpPr>
            <a:spLocks noGrp="1"/>
          </p:cNvSpPr>
          <p:nvPr>
            <p:ph type="ftr" sz="quarter" idx="11"/>
          </p:nvPr>
        </p:nvSpPr>
        <p:spPr>
          <a:xfrm>
            <a:off x="6835140" y="612648"/>
            <a:ext cx="1723644" cy="457200"/>
          </a:xfrm>
        </p:spPr>
        <p:txBody>
          <a:bodyPr/>
          <a:lstStyle/>
          <a:p>
            <a:endParaRPr lang="en-US"/>
          </a:p>
        </p:txBody>
      </p:sp>
      <p:sp>
        <p:nvSpPr>
          <p:cNvPr id="5" name="Slide Number Placeholder 4"/>
          <p:cNvSpPr>
            <a:spLocks noGrp="1"/>
          </p:cNvSpPr>
          <p:nvPr>
            <p:ph type="sldNum" sz="quarter" idx="12"/>
          </p:nvPr>
        </p:nvSpPr>
        <p:spPr>
          <a:xfrm>
            <a:off x="10627157" y="2272"/>
            <a:ext cx="9906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9545" y="1101971"/>
            <a:ext cx="4398264"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959545" y="2010727"/>
            <a:ext cx="4398264"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98120" y="776287"/>
            <a:ext cx="6633058"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72567" y="1109161"/>
            <a:ext cx="76284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24772" y="1143000"/>
            <a:ext cx="59436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914976" y="3274310"/>
            <a:ext cx="336804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884654" y="6094018"/>
            <a:ext cx="939081" cy="722370"/>
          </a:xfrm>
          <a:prstGeom prst="rect">
            <a:avLst/>
          </a:prstGeom>
        </p:spPr>
      </p:pic>
      <p:sp>
        <p:nvSpPr>
          <p:cNvPr id="28" name="Rectangle 27"/>
          <p:cNvSpPr/>
          <p:nvPr/>
        </p:nvSpPr>
        <p:spPr>
          <a:xfrm>
            <a:off x="1" y="366820"/>
            <a:ext cx="118872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2"/>
            <a:ext cx="118872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3" y="308278"/>
            <a:ext cx="118872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033240" y="360248"/>
            <a:ext cx="485396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033263" y="440114"/>
            <a:ext cx="485394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029541" y="497504"/>
            <a:ext cx="3982212"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585740" y="588943"/>
            <a:ext cx="208026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1810456" y="-2001"/>
            <a:ext cx="74914"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1757825" y="-2001"/>
            <a:ext cx="3566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1733057" y="-2001"/>
            <a:ext cx="11887"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668050" y="-2001"/>
            <a:ext cx="3566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590380" y="380"/>
            <a:ext cx="71323"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535518" y="380"/>
            <a:ext cx="11887"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594360" y="1143000"/>
            <a:ext cx="1069848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94360" y="2249424"/>
            <a:ext cx="1069848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62497" y="612648"/>
            <a:ext cx="1244443"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5/21/2023</a:t>
            </a:fld>
            <a:endParaRPr lang="en-US"/>
          </a:p>
        </p:txBody>
      </p:sp>
      <p:sp>
        <p:nvSpPr>
          <p:cNvPr id="3" name="Footer Placeholder 2"/>
          <p:cNvSpPr>
            <a:spLocks noGrp="1"/>
          </p:cNvSpPr>
          <p:nvPr>
            <p:ph type="ftr" sz="quarter" idx="3"/>
          </p:nvPr>
        </p:nvSpPr>
        <p:spPr>
          <a:xfrm>
            <a:off x="6835140" y="612648"/>
            <a:ext cx="1723644"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627157" y="2272"/>
            <a:ext cx="9906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Digital Systems Design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Register Transfer Logic</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7326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Fixed-Point Binary Data</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A register with </a:t>
            </a:r>
            <a:r>
              <a:rPr lang="en-US" sz="2400" i="1" dirty="0" smtClean="0">
                <a:solidFill>
                  <a:schemeClr val="bg2">
                    <a:lumMod val="10000"/>
                  </a:schemeClr>
                </a:solidFill>
                <a:latin typeface="Times New Roman" pitchFamily="18" charset="0"/>
                <a:cs typeface="Times New Roman" pitchFamily="18" charset="0"/>
              </a:rPr>
              <a:t>n </a:t>
            </a:r>
            <a:r>
              <a:rPr lang="en-US" sz="2400" dirty="0" smtClean="0">
                <a:solidFill>
                  <a:schemeClr val="bg2">
                    <a:lumMod val="10000"/>
                  </a:schemeClr>
                </a:solidFill>
                <a:latin typeface="Times New Roman" pitchFamily="18" charset="0"/>
                <a:cs typeface="Times New Roman" pitchFamily="18" charset="0"/>
              </a:rPr>
              <a:t>flip-flops can store a binary number of </a:t>
            </a:r>
            <a:r>
              <a:rPr lang="en-US" sz="2400" i="1" dirty="0" smtClean="0">
                <a:solidFill>
                  <a:schemeClr val="bg2">
                    <a:lumMod val="10000"/>
                  </a:schemeClr>
                </a:solidFill>
                <a:latin typeface="Times New Roman" pitchFamily="18" charset="0"/>
                <a:cs typeface="Times New Roman" pitchFamily="18" charset="0"/>
              </a:rPr>
              <a:t>n </a:t>
            </a:r>
            <a:r>
              <a:rPr lang="en-US" sz="2400" dirty="0" smtClean="0">
                <a:solidFill>
                  <a:schemeClr val="bg2">
                    <a:lumMod val="10000"/>
                  </a:schemeClr>
                </a:solidFill>
                <a:latin typeface="Times New Roman" pitchFamily="18" charset="0"/>
                <a:cs typeface="Times New Roman" pitchFamily="18" charset="0"/>
              </a:rPr>
              <a:t>bits; each flip-flop represents one binary digit.</a:t>
            </a:r>
          </a:p>
          <a:p>
            <a:r>
              <a:rPr lang="en-US" sz="2400" dirty="0" smtClean="0">
                <a:solidFill>
                  <a:schemeClr val="bg2">
                    <a:lumMod val="10000"/>
                  </a:schemeClr>
                </a:solidFill>
                <a:latin typeface="Times New Roman" pitchFamily="18" charset="0"/>
                <a:cs typeface="Times New Roman" pitchFamily="18" charset="0"/>
              </a:rPr>
              <a:t>The sign of a number is a discrete quantity of information having two values: plus and minus.</a:t>
            </a:r>
          </a:p>
          <a:p>
            <a:r>
              <a:rPr lang="en-US" sz="2400" dirty="0" smtClean="0">
                <a:solidFill>
                  <a:schemeClr val="bg2">
                    <a:lumMod val="10000"/>
                  </a:schemeClr>
                </a:solidFill>
                <a:latin typeface="Times New Roman" pitchFamily="18" charset="0"/>
                <a:cs typeface="Times New Roman" pitchFamily="18" charset="0"/>
              </a:rPr>
              <a:t>These two value can be represented by a code of one bit.</a:t>
            </a:r>
          </a:p>
          <a:p>
            <a:pPr lvl="1"/>
            <a:r>
              <a:rPr lang="en-US" sz="2200" dirty="0" smtClean="0">
                <a:solidFill>
                  <a:schemeClr val="bg2">
                    <a:lumMod val="10000"/>
                  </a:schemeClr>
                </a:solidFill>
                <a:latin typeface="Times New Roman" pitchFamily="18" charset="0"/>
                <a:cs typeface="Times New Roman" pitchFamily="18" charset="0"/>
              </a:rPr>
              <a:t>0 for plus</a:t>
            </a:r>
          </a:p>
          <a:p>
            <a:pPr lvl="1"/>
            <a:r>
              <a:rPr lang="en-US" sz="2200" dirty="0" smtClean="0">
                <a:solidFill>
                  <a:schemeClr val="bg2">
                    <a:lumMod val="10000"/>
                  </a:schemeClr>
                </a:solidFill>
                <a:latin typeface="Times New Roman" pitchFamily="18" charset="0"/>
                <a:cs typeface="Times New Roman" pitchFamily="18" charset="0"/>
              </a:rPr>
              <a:t>1 for minus</a:t>
            </a:r>
          </a:p>
          <a:p>
            <a:r>
              <a:rPr lang="en-US" sz="2400" dirty="0" smtClean="0">
                <a:solidFill>
                  <a:schemeClr val="bg2">
                    <a:lumMod val="10000"/>
                  </a:schemeClr>
                </a:solidFill>
                <a:latin typeface="Times New Roman" pitchFamily="18" charset="0"/>
                <a:cs typeface="Times New Roman" pitchFamily="18" charset="0"/>
              </a:rPr>
              <a:t>To represent a sign binary number in a register, we need </a:t>
            </a:r>
            <a:r>
              <a:rPr lang="en-US" sz="2400" i="1" dirty="0" smtClean="0">
                <a:solidFill>
                  <a:schemeClr val="bg2">
                    <a:lumMod val="10000"/>
                  </a:schemeClr>
                </a:solidFill>
                <a:latin typeface="Times New Roman" pitchFamily="18" charset="0"/>
                <a:cs typeface="Times New Roman" pitchFamily="18" charset="0"/>
              </a:rPr>
              <a:t>n = k +</a:t>
            </a:r>
            <a:r>
              <a:rPr lang="en-US" sz="2400" dirty="0" smtClean="0">
                <a:solidFill>
                  <a:schemeClr val="bg2">
                    <a:lumMod val="10000"/>
                  </a:schemeClr>
                </a:solidFill>
                <a:latin typeface="Times New Roman" pitchFamily="18" charset="0"/>
                <a:cs typeface="Times New Roman" pitchFamily="18" charset="0"/>
              </a:rPr>
              <a:t>1 flip-flops, </a:t>
            </a:r>
            <a:r>
              <a:rPr lang="en-US" sz="2400" i="1" dirty="0" smtClean="0">
                <a:solidFill>
                  <a:schemeClr val="bg2">
                    <a:lumMod val="10000"/>
                  </a:schemeClr>
                </a:solidFill>
                <a:latin typeface="Times New Roman" pitchFamily="18" charset="0"/>
                <a:cs typeface="Times New Roman" pitchFamily="18" charset="0"/>
              </a:rPr>
              <a:t>k </a:t>
            </a:r>
            <a:r>
              <a:rPr lang="en-US" sz="2400" dirty="0" smtClean="0">
                <a:solidFill>
                  <a:schemeClr val="bg2">
                    <a:lumMod val="10000"/>
                  </a:schemeClr>
                </a:solidFill>
                <a:latin typeface="Times New Roman" pitchFamily="18" charset="0"/>
                <a:cs typeface="Times New Roman" pitchFamily="18" charset="0"/>
              </a:rPr>
              <a:t>flip-flops for the magnitude and one for storing the sign of the number.</a:t>
            </a:r>
            <a:endParaRPr lang="en-US" sz="2400" dirty="0">
              <a:solidFill>
                <a:schemeClr val="bg2">
                  <a:lumMod val="10000"/>
                </a:schemeClr>
              </a:solidFill>
              <a:latin typeface="Times New Roman"/>
              <a:cs typeface="Times New Roman"/>
            </a:endParaRPr>
          </a:p>
          <a:p>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17749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Signed Binary Numbers</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There are three different ways of representation:</a:t>
            </a:r>
          </a:p>
          <a:p>
            <a:r>
              <a:rPr lang="en-US" sz="2400" dirty="0" smtClean="0">
                <a:solidFill>
                  <a:schemeClr val="bg2">
                    <a:lumMod val="10000"/>
                  </a:schemeClr>
                </a:solidFill>
                <a:latin typeface="Times New Roman" pitchFamily="18" charset="0"/>
                <a:cs typeface="Times New Roman" pitchFamily="18" charset="0"/>
              </a:rPr>
              <a:t>Sign-magnitude</a:t>
            </a:r>
          </a:p>
          <a:p>
            <a:r>
              <a:rPr lang="en-US" sz="2400" dirty="0" smtClean="0">
                <a:solidFill>
                  <a:schemeClr val="bg2">
                    <a:lumMod val="10000"/>
                  </a:schemeClr>
                </a:solidFill>
                <a:latin typeface="Times New Roman" pitchFamily="18" charset="0"/>
                <a:cs typeface="Times New Roman" pitchFamily="18" charset="0"/>
              </a:rPr>
              <a:t>Sign-1’s complement</a:t>
            </a:r>
          </a:p>
          <a:p>
            <a:r>
              <a:rPr lang="en-US" sz="2400" dirty="0" smtClean="0">
                <a:solidFill>
                  <a:schemeClr val="bg2">
                    <a:lumMod val="10000"/>
                  </a:schemeClr>
                </a:solidFill>
                <a:latin typeface="Times New Roman" pitchFamily="18" charset="0"/>
                <a:cs typeface="Times New Roman" pitchFamily="18" charset="0"/>
              </a:rPr>
              <a:t>Sign-2’s complement</a:t>
            </a:r>
          </a:p>
          <a:p>
            <a:r>
              <a:rPr lang="en-US" sz="2400" dirty="0" smtClean="0">
                <a:solidFill>
                  <a:schemeClr val="bg2">
                    <a:lumMod val="10000"/>
                  </a:schemeClr>
                </a:solidFill>
                <a:latin typeface="Times New Roman" pitchFamily="18" charset="0"/>
                <a:cs typeface="Times New Roman" pitchFamily="18" charset="0"/>
              </a:rPr>
              <a:t>For example:      the binary number 9 is written below in the three representations</a:t>
            </a:r>
          </a:p>
          <a:p>
            <a:pPr marL="109728" indent="0">
              <a:buNone/>
            </a:pP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				     +9			           –9  </a:t>
            </a:r>
          </a:p>
          <a:p>
            <a:pPr marL="109728" indent="0">
              <a:buNone/>
            </a:pP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Sign-magnitude    		0  001001		     1  001001</a:t>
            </a:r>
          </a:p>
          <a:p>
            <a:pPr marL="109728" indent="0">
              <a:buNone/>
            </a:pP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Sign-1’s complement 		0  001001		     1  110110</a:t>
            </a:r>
          </a:p>
          <a:p>
            <a:pPr marL="109728" indent="0">
              <a:buNone/>
            </a:pP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Sign-2’s complement		0  001001		     1  110111</a:t>
            </a: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0076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Arithmetic Subtraction</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marL="109728" indent="0" algn="ctr">
              <a:buNone/>
            </a:pPr>
            <a:r>
              <a:rPr lang="en-US" sz="2400" dirty="0" smtClean="0">
                <a:solidFill>
                  <a:schemeClr val="bg2">
                    <a:lumMod val="10000"/>
                  </a:schemeClr>
                </a:solidFill>
                <a:latin typeface="Times New Roman" pitchFamily="18" charset="0"/>
                <a:cs typeface="Times New Roman" pitchFamily="18" charset="0"/>
              </a:rPr>
              <a:t>(</a:t>
            </a:r>
            <a:r>
              <a:rPr lang="en-US" sz="2400" dirty="0" smtClean="0">
                <a:solidFill>
                  <a:schemeClr val="bg2">
                    <a:lumMod val="10000"/>
                  </a:schemeClr>
                </a:solidFill>
                <a:latin typeface="Times New Roman"/>
                <a:cs typeface="Times New Roman"/>
              </a:rPr>
              <a:t>±</a:t>
            </a:r>
            <a:r>
              <a:rPr lang="en-US" sz="2400" dirty="0" smtClean="0">
                <a:solidFill>
                  <a:schemeClr val="bg2">
                    <a:lumMod val="10000"/>
                  </a:schemeClr>
                </a:solidFill>
                <a:latin typeface="Times New Roman" pitchFamily="18" charset="0"/>
                <a:cs typeface="Times New Roman" pitchFamily="18" charset="0"/>
              </a:rPr>
              <a:t>A) – (–B) = (</a:t>
            </a:r>
            <a:r>
              <a:rPr lang="en-US" sz="2400" dirty="0">
                <a:solidFill>
                  <a:schemeClr val="bg2">
                    <a:lumMod val="10000"/>
                  </a:schemeClr>
                </a:solidFill>
                <a:latin typeface="Times New Roman"/>
                <a:cs typeface="Times New Roman"/>
              </a:rPr>
              <a:t>±</a:t>
            </a:r>
            <a:r>
              <a:rPr lang="en-US" sz="2400" dirty="0" smtClean="0">
                <a:solidFill>
                  <a:schemeClr val="bg2">
                    <a:lumMod val="10000"/>
                  </a:schemeClr>
                </a:solidFill>
                <a:latin typeface="Times New Roman" pitchFamily="18" charset="0"/>
                <a:cs typeface="Times New Roman" pitchFamily="18" charset="0"/>
              </a:rPr>
              <a:t>A) + (+B)</a:t>
            </a:r>
          </a:p>
          <a:p>
            <a:pPr marL="109728" indent="0" algn="ctr">
              <a:buNone/>
            </a:pPr>
            <a:r>
              <a:rPr lang="en-US" sz="2400" dirty="0" smtClean="0">
                <a:solidFill>
                  <a:schemeClr val="bg2">
                    <a:lumMod val="10000"/>
                  </a:schemeClr>
                </a:solidFill>
                <a:latin typeface="Times New Roman" pitchFamily="18" charset="0"/>
                <a:cs typeface="Times New Roman" pitchFamily="18" charset="0"/>
              </a:rPr>
              <a:t>(</a:t>
            </a:r>
            <a:r>
              <a:rPr lang="en-US" sz="2400" dirty="0">
                <a:solidFill>
                  <a:schemeClr val="bg2">
                    <a:lumMod val="10000"/>
                  </a:schemeClr>
                </a:solidFill>
                <a:latin typeface="Times New Roman"/>
                <a:cs typeface="Times New Roman"/>
              </a:rPr>
              <a:t>±</a:t>
            </a:r>
            <a:r>
              <a:rPr lang="en-US" sz="2400" dirty="0" smtClean="0">
                <a:solidFill>
                  <a:schemeClr val="bg2">
                    <a:lumMod val="10000"/>
                  </a:schemeClr>
                </a:solidFill>
                <a:latin typeface="Times New Roman" pitchFamily="18" charset="0"/>
                <a:cs typeface="Times New Roman" pitchFamily="18" charset="0"/>
              </a:rPr>
              <a:t>A</a:t>
            </a:r>
            <a:r>
              <a:rPr lang="en-US" sz="2400" dirty="0">
                <a:solidFill>
                  <a:schemeClr val="bg2">
                    <a:lumMod val="10000"/>
                  </a:schemeClr>
                </a:solidFill>
                <a:latin typeface="Times New Roman" pitchFamily="18" charset="0"/>
                <a:cs typeface="Times New Roman" pitchFamily="18" charset="0"/>
              </a:rPr>
              <a:t>) – </a:t>
            </a:r>
            <a:r>
              <a:rPr lang="en-US" sz="2400" dirty="0" smtClean="0">
                <a:solidFill>
                  <a:schemeClr val="bg2">
                    <a:lumMod val="10000"/>
                  </a:schemeClr>
                </a:solidFill>
                <a:latin typeface="Times New Roman" pitchFamily="18" charset="0"/>
                <a:cs typeface="Times New Roman" pitchFamily="18" charset="0"/>
              </a:rPr>
              <a:t>(+B</a:t>
            </a:r>
            <a:r>
              <a:rPr lang="en-US" sz="2400" dirty="0">
                <a:solidFill>
                  <a:schemeClr val="bg2">
                    <a:lumMod val="10000"/>
                  </a:schemeClr>
                </a:solidFill>
                <a:latin typeface="Times New Roman" pitchFamily="18" charset="0"/>
                <a:cs typeface="Times New Roman" pitchFamily="18" charset="0"/>
              </a:rPr>
              <a:t>) = </a:t>
            </a:r>
            <a:r>
              <a:rPr lang="en-US" sz="2400" dirty="0" smtClean="0">
                <a:solidFill>
                  <a:schemeClr val="bg2">
                    <a:lumMod val="10000"/>
                  </a:schemeClr>
                </a:solidFill>
                <a:latin typeface="Times New Roman" pitchFamily="18" charset="0"/>
                <a:cs typeface="Times New Roman" pitchFamily="18" charset="0"/>
              </a:rPr>
              <a:t>(</a:t>
            </a:r>
            <a:r>
              <a:rPr lang="en-US" sz="2400" dirty="0">
                <a:solidFill>
                  <a:schemeClr val="bg2">
                    <a:lumMod val="10000"/>
                  </a:schemeClr>
                </a:solidFill>
                <a:latin typeface="Times New Roman"/>
                <a:cs typeface="Times New Roman"/>
              </a:rPr>
              <a:t>±</a:t>
            </a:r>
            <a:r>
              <a:rPr lang="en-US" sz="2400" dirty="0" smtClean="0">
                <a:solidFill>
                  <a:schemeClr val="bg2">
                    <a:lumMod val="10000"/>
                  </a:schemeClr>
                </a:solidFill>
                <a:latin typeface="Times New Roman" pitchFamily="18" charset="0"/>
                <a:cs typeface="Times New Roman" pitchFamily="18" charset="0"/>
              </a:rPr>
              <a:t>A</a:t>
            </a:r>
            <a:r>
              <a:rPr lang="en-US" sz="2400" dirty="0">
                <a:solidFill>
                  <a:schemeClr val="bg2">
                    <a:lumMod val="10000"/>
                  </a:schemeClr>
                </a:solidFill>
                <a:latin typeface="Times New Roman" pitchFamily="18" charset="0"/>
                <a:cs typeface="Times New Roman" pitchFamily="18" charset="0"/>
              </a:rPr>
              <a:t>) + </a:t>
            </a:r>
            <a:r>
              <a:rPr lang="en-US" sz="2400" dirty="0" smtClean="0">
                <a:solidFill>
                  <a:schemeClr val="bg2">
                    <a:lumMod val="10000"/>
                  </a:schemeClr>
                </a:solidFill>
                <a:latin typeface="Times New Roman" pitchFamily="18" charset="0"/>
                <a:cs typeface="Times New Roman" pitchFamily="18" charset="0"/>
              </a:rPr>
              <a:t>(–B)</a:t>
            </a:r>
          </a:p>
          <a:p>
            <a:r>
              <a:rPr lang="en-US" sz="2400" dirty="0" smtClean="0">
                <a:solidFill>
                  <a:schemeClr val="bg2">
                    <a:lumMod val="10000"/>
                  </a:schemeClr>
                </a:solidFill>
                <a:latin typeface="Times New Roman" pitchFamily="18" charset="0"/>
                <a:cs typeface="Times New Roman" pitchFamily="18" charset="0"/>
              </a:rPr>
              <a:t>Changing a positive number to a negative number is easily done by taking its 2’s complement.</a:t>
            </a:r>
          </a:p>
          <a:p>
            <a:r>
              <a:rPr lang="en-US" sz="2400" dirty="0" smtClean="0">
                <a:solidFill>
                  <a:schemeClr val="bg2">
                    <a:lumMod val="10000"/>
                  </a:schemeClr>
                </a:solidFill>
                <a:latin typeface="Times New Roman" pitchFamily="18" charset="0"/>
                <a:cs typeface="Times New Roman" pitchFamily="18" charset="0"/>
              </a:rPr>
              <a:t>The subtraction with 1’s complement numbers is similar except for the end-around carry.</a:t>
            </a:r>
          </a:p>
          <a:p>
            <a:r>
              <a:rPr lang="en-US" sz="2400" dirty="0" smtClean="0">
                <a:solidFill>
                  <a:schemeClr val="bg2">
                    <a:lumMod val="10000"/>
                  </a:schemeClr>
                </a:solidFill>
                <a:latin typeface="Times New Roman" pitchFamily="18" charset="0"/>
                <a:cs typeface="Times New Roman" pitchFamily="18" charset="0"/>
              </a:rPr>
              <a:t>To avoid the end-around carry and the occurrence of a negative zero, we choose 2’s complement over 1’s complement.</a:t>
            </a: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6015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Overflow</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Two signed numbers, 35 and 40 are stored in two 7-bit registers.</a:t>
            </a:r>
          </a:p>
          <a:p>
            <a:r>
              <a:rPr lang="en-US" sz="2400" dirty="0" smtClean="0">
                <a:solidFill>
                  <a:schemeClr val="bg2">
                    <a:lumMod val="10000"/>
                  </a:schemeClr>
                </a:solidFill>
                <a:latin typeface="Times New Roman" pitchFamily="18" charset="0"/>
                <a:cs typeface="Times New Roman" pitchFamily="18" charset="0"/>
              </a:rPr>
              <a:t>The maximum capacity of the register is (2</a:t>
            </a:r>
            <a:r>
              <a:rPr lang="en-US" sz="2400" baseline="30000" dirty="0" smtClean="0">
                <a:solidFill>
                  <a:schemeClr val="bg2">
                    <a:lumMod val="10000"/>
                  </a:schemeClr>
                </a:solidFill>
                <a:latin typeface="Times New Roman" pitchFamily="18" charset="0"/>
                <a:cs typeface="Times New Roman" pitchFamily="18" charset="0"/>
              </a:rPr>
              <a:t>6</a:t>
            </a:r>
            <a:r>
              <a:rPr lang="en-US" sz="2400" dirty="0" smtClean="0">
                <a:solidFill>
                  <a:schemeClr val="bg2">
                    <a:lumMod val="10000"/>
                  </a:schemeClr>
                </a:solidFill>
                <a:latin typeface="Times New Roman" pitchFamily="18" charset="0"/>
                <a:cs typeface="Times New Roman" pitchFamily="18" charset="0"/>
              </a:rPr>
              <a:t> – 1) = 63 and the minimum capacity is </a:t>
            </a: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2</a:t>
            </a:r>
            <a:r>
              <a:rPr lang="en-US" sz="2400" baseline="30000" dirty="0" smtClean="0">
                <a:solidFill>
                  <a:schemeClr val="bg2">
                    <a:lumMod val="10000"/>
                  </a:schemeClr>
                </a:solidFill>
                <a:latin typeface="Times New Roman" pitchFamily="18" charset="0"/>
                <a:cs typeface="Times New Roman" pitchFamily="18" charset="0"/>
              </a:rPr>
              <a:t>6</a:t>
            </a:r>
            <a:r>
              <a:rPr lang="en-US" sz="2400" dirty="0" smtClean="0">
                <a:solidFill>
                  <a:schemeClr val="bg2">
                    <a:lumMod val="10000"/>
                  </a:schemeClr>
                </a:solidFill>
                <a:latin typeface="Times New Roman" pitchFamily="18" charset="0"/>
                <a:cs typeface="Times New Roman" pitchFamily="18" charset="0"/>
              </a:rPr>
              <a:t> = </a:t>
            </a: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64.</a:t>
            </a:r>
          </a:p>
          <a:p>
            <a:r>
              <a:rPr lang="en-US" sz="2400" dirty="0" smtClean="0">
                <a:solidFill>
                  <a:schemeClr val="bg2">
                    <a:lumMod val="10000"/>
                  </a:schemeClr>
                </a:solidFill>
                <a:latin typeface="Times New Roman" pitchFamily="18" charset="0"/>
                <a:cs typeface="Times New Roman" pitchFamily="18" charset="0"/>
              </a:rPr>
              <a:t>Since the sum of the numbers is 75, it exceeds the capacity of the register.</a:t>
            </a:r>
          </a:p>
          <a:p>
            <a:r>
              <a:rPr lang="en-US" sz="2400" dirty="0" smtClean="0">
                <a:solidFill>
                  <a:schemeClr val="bg2">
                    <a:lumMod val="10000"/>
                  </a:schemeClr>
                </a:solidFill>
                <a:latin typeface="Times New Roman" pitchFamily="18" charset="0"/>
                <a:cs typeface="Times New Roman" pitchFamily="18" charset="0"/>
              </a:rPr>
              <a:t>This overflow happens when both numbers are positive or negative.</a:t>
            </a:r>
          </a:p>
          <a:p>
            <a:pPr marL="109728" indent="0">
              <a:buNone/>
            </a:pPr>
            <a:endParaRPr lang="en-US" sz="2400" dirty="0">
              <a:solidFill>
                <a:schemeClr val="bg2">
                  <a:lumMod val="10000"/>
                </a:schemeClr>
              </a:solidFill>
              <a:latin typeface="Times New Roman" pitchFamily="18" charset="0"/>
              <a:cs typeface="Times New Roman" pitchFamily="18" charset="0"/>
            </a:endParaRPr>
          </a:p>
          <a:p>
            <a:pPr marL="109728" indent="0">
              <a:buNone/>
            </a:pPr>
            <a:r>
              <a:rPr lang="en-US" sz="2400" dirty="0" smtClean="0">
                <a:solidFill>
                  <a:schemeClr val="bg2">
                    <a:lumMod val="10000"/>
                  </a:schemeClr>
                </a:solidFill>
                <a:latin typeface="Times New Roman" pitchFamily="18" charset="0"/>
                <a:cs typeface="Times New Roman" pitchFamily="18" charset="0"/>
              </a:rPr>
              <a:t>		+35        0  100011                  – 35       1  011101</a:t>
            </a:r>
          </a:p>
          <a:p>
            <a:pPr marL="109728" indent="0">
              <a:buNone/>
            </a:pP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	+40        0  101000                  – 40       1  011000</a:t>
            </a:r>
          </a:p>
          <a:p>
            <a:pPr marL="109728" indent="0">
              <a:buNone/>
            </a:pP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	+75        1  001011                  – 75       0  110101</a:t>
            </a: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cxnSp>
        <p:nvCxnSpPr>
          <p:cNvPr id="4" name="Straight Connector 3"/>
          <p:cNvCxnSpPr/>
          <p:nvPr/>
        </p:nvCxnSpPr>
        <p:spPr>
          <a:xfrm>
            <a:off x="1943100" y="4991100"/>
            <a:ext cx="335280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676900" y="4991100"/>
            <a:ext cx="335280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48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Overflow</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An overflow condition can be detected by observing the carry into the sign-bit position and the carry out of the sign-bit position.</a:t>
            </a:r>
          </a:p>
          <a:p>
            <a:r>
              <a:rPr lang="en-US" sz="2400" dirty="0" smtClean="0">
                <a:solidFill>
                  <a:schemeClr val="bg2">
                    <a:lumMod val="10000"/>
                  </a:schemeClr>
                </a:solidFill>
                <a:latin typeface="Times New Roman" pitchFamily="18" charset="0"/>
                <a:cs typeface="Times New Roman" pitchFamily="18" charset="0"/>
              </a:rPr>
              <a:t>If these two carries are not equal, an overflow condition is produced.</a:t>
            </a: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32000" contrast="32000"/>
                    </a14:imgEffect>
                  </a14:imgLayer>
                </a14:imgProps>
              </a:ext>
              <a:ext uri="{28A0092B-C50C-407E-A947-70E740481C1C}">
                <a14:useLocalDpi xmlns:a14="http://schemas.microsoft.com/office/drawing/2010/main" val="0"/>
              </a:ext>
            </a:extLst>
          </a:blip>
          <a:stretch>
            <a:fillRect/>
          </a:stretch>
        </p:blipFill>
        <p:spPr>
          <a:xfrm>
            <a:off x="2819400" y="3068782"/>
            <a:ext cx="5263246" cy="3512816"/>
          </a:xfrm>
          <a:prstGeom prst="rect">
            <a:avLst/>
          </a:prstGeom>
        </p:spPr>
      </p:pic>
    </p:spTree>
    <p:extLst>
      <p:ext uri="{BB962C8B-B14F-4D97-AF65-F5344CB8AC3E}">
        <p14:creationId xmlns:p14="http://schemas.microsoft.com/office/powerpoint/2010/main" val="66150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Instruction Codes</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lgn="just">
              <a:spcBef>
                <a:spcPts val="1200"/>
              </a:spcBef>
            </a:pPr>
            <a:r>
              <a:rPr lang="en-US" sz="2400" dirty="0" smtClean="0">
                <a:solidFill>
                  <a:schemeClr val="bg2">
                    <a:lumMod val="10000"/>
                  </a:schemeClr>
                </a:solidFill>
                <a:latin typeface="Times New Roman" pitchFamily="18" charset="0"/>
                <a:cs typeface="Times New Roman" pitchFamily="18" charset="0"/>
              </a:rPr>
              <a:t>A program is a set of instructions stored in </a:t>
            </a:r>
            <a:r>
              <a:rPr lang="en-US" sz="2400" dirty="0" smtClean="0">
                <a:solidFill>
                  <a:srgbClr val="FF0000"/>
                </a:solidFill>
                <a:latin typeface="Times New Roman" pitchFamily="18" charset="0"/>
                <a:cs typeface="Times New Roman" pitchFamily="18" charset="0"/>
              </a:rPr>
              <a:t>memory</a:t>
            </a:r>
            <a:r>
              <a:rPr lang="en-US" sz="2400" dirty="0" smtClean="0">
                <a:solidFill>
                  <a:schemeClr val="bg2">
                    <a:lumMod val="10000"/>
                  </a:schemeClr>
                </a:solidFill>
                <a:latin typeface="Times New Roman" pitchFamily="18" charset="0"/>
                <a:cs typeface="Times New Roman" pitchFamily="18" charset="0"/>
              </a:rPr>
              <a:t>.</a:t>
            </a:r>
          </a:p>
          <a:p>
            <a:pPr algn="just">
              <a:spcBef>
                <a:spcPts val="1200"/>
              </a:spcBef>
            </a:pPr>
            <a:r>
              <a:rPr lang="en-US" sz="2400" dirty="0" smtClean="0">
                <a:solidFill>
                  <a:schemeClr val="bg2">
                    <a:lumMod val="10000"/>
                  </a:schemeClr>
                </a:solidFill>
                <a:latin typeface="Times New Roman" pitchFamily="18" charset="0"/>
                <a:cs typeface="Times New Roman" pitchFamily="18" charset="0"/>
              </a:rPr>
              <a:t>The control reads each instruction from memory and places it in a </a:t>
            </a:r>
            <a:r>
              <a:rPr lang="en-US" sz="2400" dirty="0" smtClean="0">
                <a:solidFill>
                  <a:srgbClr val="FF0000"/>
                </a:solidFill>
                <a:latin typeface="Times New Roman" pitchFamily="18" charset="0"/>
                <a:cs typeface="Times New Roman" pitchFamily="18" charset="0"/>
              </a:rPr>
              <a:t>control register</a:t>
            </a:r>
            <a:r>
              <a:rPr lang="en-US" sz="2400" dirty="0" smtClean="0">
                <a:solidFill>
                  <a:schemeClr val="bg2">
                    <a:lumMod val="10000"/>
                  </a:schemeClr>
                </a:solidFill>
                <a:latin typeface="Times New Roman" pitchFamily="18" charset="0"/>
                <a:cs typeface="Times New Roman" pitchFamily="18" charset="0"/>
              </a:rPr>
              <a:t>.</a:t>
            </a:r>
          </a:p>
          <a:p>
            <a:pPr algn="just">
              <a:spcBef>
                <a:spcPts val="1200"/>
              </a:spcBef>
            </a:pPr>
            <a:r>
              <a:rPr lang="en-US" sz="2400" dirty="0" smtClean="0">
                <a:solidFill>
                  <a:schemeClr val="bg2">
                    <a:lumMod val="10000"/>
                  </a:schemeClr>
                </a:solidFill>
                <a:latin typeface="Times New Roman" pitchFamily="18" charset="0"/>
                <a:cs typeface="Times New Roman" pitchFamily="18" charset="0"/>
              </a:rPr>
              <a:t>The control interprets the instruction and proceeds  to execute it by issuing a sequence of control functions.</a:t>
            </a:r>
          </a:p>
          <a:p>
            <a:pPr algn="just">
              <a:spcBef>
                <a:spcPts val="1200"/>
              </a:spcBef>
            </a:pPr>
            <a:r>
              <a:rPr lang="en-US" sz="2400" dirty="0" smtClean="0">
                <a:solidFill>
                  <a:schemeClr val="bg2">
                    <a:lumMod val="10000"/>
                  </a:schemeClr>
                </a:solidFill>
                <a:latin typeface="Times New Roman" pitchFamily="18" charset="0"/>
                <a:cs typeface="Times New Roman" pitchFamily="18" charset="0"/>
              </a:rPr>
              <a:t>An instruction code is a group of bits that tell the computer to perform a specific operation.</a:t>
            </a:r>
          </a:p>
          <a:p>
            <a:pPr algn="just">
              <a:spcBef>
                <a:spcPts val="1200"/>
              </a:spcBef>
            </a:pPr>
            <a:r>
              <a:rPr lang="en-US" sz="2400" dirty="0" smtClean="0">
                <a:solidFill>
                  <a:schemeClr val="bg2">
                    <a:lumMod val="10000"/>
                  </a:schemeClr>
                </a:solidFill>
                <a:latin typeface="Times New Roman" pitchFamily="18" charset="0"/>
                <a:cs typeface="Times New Roman" pitchFamily="18" charset="0"/>
              </a:rPr>
              <a:t>It is usually divided into parts, each having its own particular interpretation.</a:t>
            </a:r>
          </a:p>
          <a:p>
            <a:pPr algn="just">
              <a:spcBef>
                <a:spcPts val="1200"/>
              </a:spcBef>
            </a:pPr>
            <a:r>
              <a:rPr lang="en-US" sz="2400" dirty="0" smtClean="0">
                <a:solidFill>
                  <a:schemeClr val="bg2">
                    <a:lumMod val="10000"/>
                  </a:schemeClr>
                </a:solidFill>
                <a:latin typeface="Times New Roman" pitchFamily="18" charset="0"/>
                <a:cs typeface="Times New Roman" pitchFamily="18" charset="0"/>
              </a:rPr>
              <a:t>The most basic part of an instruction code is its </a:t>
            </a:r>
            <a:r>
              <a:rPr lang="en-US" sz="2400" dirty="0" smtClean="0">
                <a:solidFill>
                  <a:srgbClr val="FF0000"/>
                </a:solidFill>
                <a:latin typeface="Times New Roman" pitchFamily="18" charset="0"/>
                <a:cs typeface="Times New Roman" pitchFamily="18" charset="0"/>
              </a:rPr>
              <a:t>operation part </a:t>
            </a:r>
            <a:r>
              <a:rPr lang="en-US" sz="2400" dirty="0" smtClean="0">
                <a:solidFill>
                  <a:schemeClr val="bg2">
                    <a:lumMod val="10000"/>
                  </a:schemeClr>
                </a:solidFill>
                <a:latin typeface="Times New Roman" pitchFamily="18" charset="0"/>
                <a:cs typeface="Times New Roman" pitchFamily="18" charset="0"/>
              </a:rPr>
              <a:t>which defines add, subtract, multiply, shift and complement. </a:t>
            </a:r>
            <a:endParaRPr lang="en-US" sz="2400" dirty="0">
              <a:solidFill>
                <a:schemeClr val="bg2">
                  <a:lumMod val="10000"/>
                </a:schemeClr>
              </a:solidFill>
              <a:latin typeface="Times New Roman" pitchFamily="18" charset="0"/>
              <a:cs typeface="Times New Roman" pitchFamily="18" charset="0"/>
            </a:endParaRPr>
          </a:p>
          <a:p>
            <a:pPr marL="109728" indent="0" algn="just">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348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Instruction Codes</a:t>
            </a:r>
            <a:endParaRPr lang="en-US" dirty="0"/>
          </a:p>
        </p:txBody>
      </p:sp>
      <p:sp>
        <p:nvSpPr>
          <p:cNvPr id="93" name="Content Placeholder 2"/>
          <p:cNvSpPr>
            <a:spLocks noGrp="1"/>
          </p:cNvSpPr>
          <p:nvPr>
            <p:ph idx="1"/>
          </p:nvPr>
        </p:nvSpPr>
        <p:spPr>
          <a:xfrm>
            <a:off x="594360" y="1765300"/>
            <a:ext cx="10698480" cy="4325112"/>
          </a:xfrm>
        </p:spPr>
        <p:txBody>
          <a:bodyPr>
            <a:normAutofit lnSpcReduction="10000"/>
          </a:bodyPr>
          <a:lstStyle/>
          <a:p>
            <a:pPr algn="just">
              <a:spcBef>
                <a:spcPts val="1200"/>
              </a:spcBef>
            </a:pPr>
            <a:r>
              <a:rPr lang="en-US" sz="2400" dirty="0" smtClean="0">
                <a:solidFill>
                  <a:schemeClr val="bg2">
                    <a:lumMod val="10000"/>
                  </a:schemeClr>
                </a:solidFill>
                <a:latin typeface="Times New Roman" pitchFamily="18" charset="0"/>
                <a:cs typeface="Times New Roman" pitchFamily="18" charset="0"/>
              </a:rPr>
              <a:t>The number of bits required for the operation part of the instruction code is a function of the total number of operations used.</a:t>
            </a:r>
          </a:p>
          <a:p>
            <a:pPr algn="just">
              <a:spcBef>
                <a:spcPts val="1200"/>
              </a:spcBef>
            </a:pPr>
            <a:r>
              <a:rPr lang="en-US" sz="2400" dirty="0" smtClean="0">
                <a:solidFill>
                  <a:schemeClr val="bg2">
                    <a:lumMod val="10000"/>
                  </a:schemeClr>
                </a:solidFill>
                <a:latin typeface="Times New Roman" pitchFamily="18" charset="0"/>
                <a:cs typeface="Times New Roman" pitchFamily="18" charset="0"/>
              </a:rPr>
              <a:t>It must consist of at least </a:t>
            </a:r>
            <a:r>
              <a:rPr lang="en-US" sz="2400" i="1" dirty="0" smtClean="0">
                <a:solidFill>
                  <a:schemeClr val="bg2">
                    <a:lumMod val="10000"/>
                  </a:schemeClr>
                </a:solidFill>
                <a:latin typeface="Times New Roman" pitchFamily="18" charset="0"/>
                <a:cs typeface="Times New Roman" pitchFamily="18" charset="0"/>
              </a:rPr>
              <a:t>n</a:t>
            </a:r>
            <a:r>
              <a:rPr lang="en-US" sz="2400" dirty="0" smtClean="0">
                <a:solidFill>
                  <a:schemeClr val="bg2">
                    <a:lumMod val="10000"/>
                  </a:schemeClr>
                </a:solidFill>
                <a:latin typeface="Times New Roman" pitchFamily="18" charset="0"/>
                <a:cs typeface="Times New Roman" pitchFamily="18" charset="0"/>
              </a:rPr>
              <a:t> bits for a given 2</a:t>
            </a:r>
            <a:r>
              <a:rPr lang="en-US" sz="2400" i="1" baseline="30000" dirty="0" smtClean="0">
                <a:solidFill>
                  <a:schemeClr val="bg2">
                    <a:lumMod val="10000"/>
                  </a:schemeClr>
                </a:solidFill>
                <a:latin typeface="Times New Roman" pitchFamily="18" charset="0"/>
                <a:cs typeface="Times New Roman" pitchFamily="18" charset="0"/>
              </a:rPr>
              <a:t>n</a:t>
            </a:r>
            <a:r>
              <a:rPr lang="en-US" sz="2400" dirty="0" smtClean="0">
                <a:solidFill>
                  <a:schemeClr val="bg2">
                    <a:lumMod val="10000"/>
                  </a:schemeClr>
                </a:solidFill>
                <a:latin typeface="Times New Roman" pitchFamily="18" charset="0"/>
                <a:cs typeface="Times New Roman" pitchFamily="18" charset="0"/>
              </a:rPr>
              <a:t> or less distinct operations.</a:t>
            </a:r>
          </a:p>
          <a:p>
            <a:pPr algn="just">
              <a:spcBef>
                <a:spcPts val="1200"/>
              </a:spcBef>
            </a:pPr>
            <a:r>
              <a:rPr lang="en-US" sz="2400" dirty="0" smtClean="0">
                <a:solidFill>
                  <a:schemeClr val="bg2">
                    <a:lumMod val="10000"/>
                  </a:schemeClr>
                </a:solidFill>
                <a:latin typeface="Times New Roman" pitchFamily="18" charset="0"/>
                <a:cs typeface="Times New Roman" pitchFamily="18" charset="0"/>
              </a:rPr>
              <a:t>For example a computer using 32 distinct operations, one of them being an ADD operation.</a:t>
            </a:r>
          </a:p>
          <a:p>
            <a:pPr algn="just">
              <a:spcBef>
                <a:spcPts val="1200"/>
              </a:spcBef>
            </a:pPr>
            <a:r>
              <a:rPr lang="en-US" sz="2400" dirty="0" smtClean="0">
                <a:solidFill>
                  <a:schemeClr val="bg2">
                    <a:lumMod val="10000"/>
                  </a:schemeClr>
                </a:solidFill>
                <a:latin typeface="Times New Roman" pitchFamily="18" charset="0"/>
                <a:cs typeface="Times New Roman" pitchFamily="18" charset="0"/>
              </a:rPr>
              <a:t>The operation code may consist of five bits, with a bit configuration 10010 assigned to the ADD operation.</a:t>
            </a:r>
          </a:p>
          <a:p>
            <a:pPr algn="just">
              <a:spcBef>
                <a:spcPts val="1200"/>
              </a:spcBef>
            </a:pPr>
            <a:r>
              <a:rPr lang="en-US" sz="2400" dirty="0">
                <a:solidFill>
                  <a:schemeClr val="bg2">
                    <a:lumMod val="10000"/>
                  </a:schemeClr>
                </a:solidFill>
                <a:latin typeface="Times New Roman" pitchFamily="18" charset="0"/>
                <a:cs typeface="Times New Roman" pitchFamily="18" charset="0"/>
              </a:rPr>
              <a:t>The instruction code must specify not only the operation but also the registers where the operands are to be found as well as the register where the result is to be stored</a:t>
            </a:r>
            <a:r>
              <a:rPr lang="en-US" sz="2400" dirty="0" smtClean="0">
                <a:solidFill>
                  <a:schemeClr val="bg2">
                    <a:lumMod val="10000"/>
                  </a:schemeClr>
                </a:solidFill>
                <a:latin typeface="Times New Roman" pitchFamily="18" charset="0"/>
                <a:cs typeface="Times New Roman" pitchFamily="18" charset="0"/>
              </a:rPr>
              <a:t>.</a:t>
            </a:r>
            <a:endParaRPr lang="en-US" sz="2400" dirty="0">
              <a:solidFill>
                <a:schemeClr val="bg2">
                  <a:lumMod val="10000"/>
                </a:schemeClr>
              </a:solidFill>
              <a:latin typeface="Times New Roman" pitchFamily="18" charset="0"/>
              <a:cs typeface="Times New Roman" pitchFamily="18" charset="0"/>
            </a:endParaRPr>
          </a:p>
          <a:p>
            <a:pPr marL="109728" indent="0" algn="just">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8378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Instruction Codes Formats</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The bits of the instruction are sometimes divided into groups that subdivide the instruction into parts.</a:t>
            </a:r>
          </a:p>
          <a:p>
            <a:pPr>
              <a:spcBef>
                <a:spcPts val="1200"/>
              </a:spcBef>
            </a:pPr>
            <a:r>
              <a:rPr lang="en-US" sz="2400" dirty="0" smtClean="0">
                <a:solidFill>
                  <a:schemeClr val="bg2">
                    <a:lumMod val="10000"/>
                  </a:schemeClr>
                </a:solidFill>
                <a:latin typeface="Times New Roman" pitchFamily="18" charset="0"/>
                <a:cs typeface="Times New Roman" pitchFamily="18" charset="0"/>
              </a:rPr>
              <a:t>Each group is assigned a symbolic name, such as </a:t>
            </a:r>
            <a:r>
              <a:rPr lang="en-US" sz="2400" i="1" dirty="0" smtClean="0">
                <a:solidFill>
                  <a:schemeClr val="bg2">
                    <a:lumMod val="10000"/>
                  </a:schemeClr>
                </a:solidFill>
                <a:latin typeface="Times New Roman" pitchFamily="18" charset="0"/>
                <a:cs typeface="Times New Roman" pitchFamily="18" charset="0"/>
              </a:rPr>
              <a:t>operation code </a:t>
            </a:r>
            <a:r>
              <a:rPr lang="en-US" sz="2400" dirty="0" smtClean="0">
                <a:solidFill>
                  <a:schemeClr val="bg2">
                    <a:lumMod val="10000"/>
                  </a:schemeClr>
                </a:solidFill>
                <a:latin typeface="Times New Roman" pitchFamily="18" charset="0"/>
                <a:cs typeface="Times New Roman" pitchFamily="18" charset="0"/>
              </a:rPr>
              <a:t>part or </a:t>
            </a:r>
            <a:r>
              <a:rPr lang="en-US" sz="2400" i="1" dirty="0" smtClean="0">
                <a:solidFill>
                  <a:schemeClr val="bg2">
                    <a:lumMod val="10000"/>
                  </a:schemeClr>
                </a:solidFill>
                <a:latin typeface="Times New Roman" pitchFamily="18" charset="0"/>
                <a:cs typeface="Times New Roman" pitchFamily="18" charset="0"/>
              </a:rPr>
              <a:t>address</a:t>
            </a:r>
            <a:r>
              <a:rPr lang="en-US" sz="2400" dirty="0" smtClean="0">
                <a:solidFill>
                  <a:schemeClr val="bg2">
                    <a:lumMod val="10000"/>
                  </a:schemeClr>
                </a:solidFill>
                <a:latin typeface="Times New Roman" pitchFamily="18" charset="0"/>
                <a:cs typeface="Times New Roman" pitchFamily="18" charset="0"/>
              </a:rPr>
              <a:t> part.</a:t>
            </a: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
        <p:nvSpPr>
          <p:cNvPr id="3" name="Rectangle 2"/>
          <p:cNvSpPr/>
          <p:nvPr/>
        </p:nvSpPr>
        <p:spPr>
          <a:xfrm>
            <a:off x="2438400" y="3733800"/>
            <a:ext cx="2057400" cy="5334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Operation-code</a:t>
            </a:r>
            <a:endParaRPr lang="en-US" dirty="0">
              <a:solidFill>
                <a:schemeClr val="bg2">
                  <a:lumMod val="10000"/>
                </a:schemeClr>
              </a:solidFill>
              <a:latin typeface="Times New Roman" pitchFamily="18" charset="0"/>
              <a:cs typeface="Times New Roman" pitchFamily="18" charset="0"/>
            </a:endParaRPr>
          </a:p>
        </p:txBody>
      </p:sp>
      <p:sp>
        <p:nvSpPr>
          <p:cNvPr id="4" name="TextBox 3"/>
          <p:cNvSpPr txBox="1"/>
          <p:nvPr/>
        </p:nvSpPr>
        <p:spPr>
          <a:xfrm>
            <a:off x="7707789" y="3815834"/>
            <a:ext cx="902811"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Implied</a:t>
            </a:r>
            <a:endParaRPr lang="en-US" dirty="0">
              <a:solidFill>
                <a:schemeClr val="bg2">
                  <a:lumMod val="10000"/>
                </a:schemeClr>
              </a:solidFill>
              <a:latin typeface="Times New Roman" pitchFamily="18" charset="0"/>
              <a:cs typeface="Times New Roman" pitchFamily="18" charset="0"/>
            </a:endParaRPr>
          </a:p>
        </p:txBody>
      </p:sp>
      <p:sp>
        <p:nvSpPr>
          <p:cNvPr id="6" name="Rectangle 5"/>
          <p:cNvSpPr/>
          <p:nvPr/>
        </p:nvSpPr>
        <p:spPr>
          <a:xfrm>
            <a:off x="2438400" y="4419600"/>
            <a:ext cx="2057400" cy="5334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Operation-code</a:t>
            </a:r>
            <a:endParaRPr lang="en-US" dirty="0">
              <a:solidFill>
                <a:schemeClr val="bg2">
                  <a:lumMod val="10000"/>
                </a:schemeClr>
              </a:solidFill>
              <a:latin typeface="Times New Roman" pitchFamily="18" charset="0"/>
              <a:cs typeface="Times New Roman" pitchFamily="18" charset="0"/>
            </a:endParaRPr>
          </a:p>
        </p:txBody>
      </p:sp>
      <p:sp>
        <p:nvSpPr>
          <p:cNvPr id="7" name="TextBox 6"/>
          <p:cNvSpPr txBox="1"/>
          <p:nvPr/>
        </p:nvSpPr>
        <p:spPr>
          <a:xfrm>
            <a:off x="7707789" y="4501634"/>
            <a:ext cx="1973617"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Immediate operand</a:t>
            </a:r>
            <a:endParaRPr lang="en-US" dirty="0">
              <a:solidFill>
                <a:schemeClr val="bg2">
                  <a:lumMod val="10000"/>
                </a:schemeClr>
              </a:solidFill>
              <a:latin typeface="Times New Roman" pitchFamily="18" charset="0"/>
              <a:cs typeface="Times New Roman" pitchFamily="18" charset="0"/>
            </a:endParaRPr>
          </a:p>
        </p:txBody>
      </p:sp>
      <p:sp>
        <p:nvSpPr>
          <p:cNvPr id="8" name="Rectangle 7"/>
          <p:cNvSpPr/>
          <p:nvPr/>
        </p:nvSpPr>
        <p:spPr>
          <a:xfrm>
            <a:off x="4495800" y="4419600"/>
            <a:ext cx="2057400" cy="5334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Operand</a:t>
            </a:r>
            <a:endParaRPr lang="en-US" dirty="0">
              <a:solidFill>
                <a:schemeClr val="bg2">
                  <a:lumMod val="10000"/>
                </a:schemeClr>
              </a:solidFill>
              <a:latin typeface="Times New Roman" pitchFamily="18" charset="0"/>
              <a:cs typeface="Times New Roman" pitchFamily="18" charset="0"/>
            </a:endParaRPr>
          </a:p>
        </p:txBody>
      </p:sp>
      <p:sp>
        <p:nvSpPr>
          <p:cNvPr id="9" name="Rectangle 8"/>
          <p:cNvSpPr/>
          <p:nvPr/>
        </p:nvSpPr>
        <p:spPr>
          <a:xfrm>
            <a:off x="2438400" y="5105400"/>
            <a:ext cx="2057400" cy="5334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Operation-code</a:t>
            </a:r>
            <a:endParaRPr lang="en-US" dirty="0">
              <a:solidFill>
                <a:schemeClr val="bg2">
                  <a:lumMod val="10000"/>
                </a:schemeClr>
              </a:solidFill>
              <a:latin typeface="Times New Roman" pitchFamily="18" charset="0"/>
              <a:cs typeface="Times New Roman" pitchFamily="18" charset="0"/>
            </a:endParaRPr>
          </a:p>
        </p:txBody>
      </p:sp>
      <p:sp>
        <p:nvSpPr>
          <p:cNvPr id="10" name="TextBox 9"/>
          <p:cNvSpPr txBox="1"/>
          <p:nvPr/>
        </p:nvSpPr>
        <p:spPr>
          <a:xfrm>
            <a:off x="7707789" y="5187434"/>
            <a:ext cx="1511952"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Direct address</a:t>
            </a:r>
            <a:endParaRPr lang="en-US" dirty="0">
              <a:solidFill>
                <a:schemeClr val="bg2">
                  <a:lumMod val="10000"/>
                </a:schemeClr>
              </a:solidFill>
              <a:latin typeface="Times New Roman" pitchFamily="18" charset="0"/>
              <a:cs typeface="Times New Roman" pitchFamily="18" charset="0"/>
            </a:endParaRPr>
          </a:p>
        </p:txBody>
      </p:sp>
      <p:sp>
        <p:nvSpPr>
          <p:cNvPr id="11" name="Rectangle 10"/>
          <p:cNvSpPr/>
          <p:nvPr/>
        </p:nvSpPr>
        <p:spPr>
          <a:xfrm>
            <a:off x="4495800" y="5105400"/>
            <a:ext cx="2057400" cy="5334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Address of Operand</a:t>
            </a:r>
            <a:endParaRPr lang="en-US"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2432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Instruction Codes Formats</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Let us assume that we have a memory unit with 8 bits per word and that an operation code contains 8 bits.</a:t>
            </a:r>
          </a:p>
          <a:p>
            <a:pPr>
              <a:spcBef>
                <a:spcPts val="1200"/>
              </a:spcBef>
            </a:pP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
        <p:nvSpPr>
          <p:cNvPr id="3" name="Rectangle 2"/>
          <p:cNvSpPr/>
          <p:nvPr/>
        </p:nvSpPr>
        <p:spPr>
          <a:xfrm>
            <a:off x="2438400" y="3070860"/>
            <a:ext cx="2057400" cy="3810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00000001</a:t>
            </a:r>
            <a:endParaRPr lang="en-US" dirty="0">
              <a:solidFill>
                <a:schemeClr val="bg2">
                  <a:lumMod val="10000"/>
                </a:schemeClr>
              </a:solidFill>
              <a:latin typeface="Times New Roman" pitchFamily="18" charset="0"/>
              <a:cs typeface="Times New Roman" pitchFamily="18" charset="0"/>
            </a:endParaRPr>
          </a:p>
        </p:txBody>
      </p:sp>
      <p:sp>
        <p:nvSpPr>
          <p:cNvPr id="4" name="TextBox 3"/>
          <p:cNvSpPr txBox="1"/>
          <p:nvPr/>
        </p:nvSpPr>
        <p:spPr>
          <a:xfrm>
            <a:off x="7252855" y="3070860"/>
            <a:ext cx="838756"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A </a:t>
            </a:r>
            <a:r>
              <a:rPr lang="en-US" dirty="0">
                <a:solidFill>
                  <a:schemeClr val="bg2">
                    <a:lumMod val="10000"/>
                  </a:schemeClr>
                </a:solidFill>
                <a:latin typeface="Times New Roman"/>
                <a:cs typeface="Times New Roman"/>
              </a:rPr>
              <a:t>← </a:t>
            </a:r>
            <a:r>
              <a:rPr lang="en-US" dirty="0" smtClean="0">
                <a:solidFill>
                  <a:schemeClr val="bg2">
                    <a:lumMod val="10000"/>
                  </a:schemeClr>
                </a:solidFill>
                <a:latin typeface="Times New Roman" pitchFamily="18" charset="0"/>
                <a:cs typeface="Times New Roman" pitchFamily="18" charset="0"/>
              </a:rPr>
              <a:t>R</a:t>
            </a:r>
            <a:endParaRPr lang="en-US" dirty="0">
              <a:solidFill>
                <a:schemeClr val="bg2">
                  <a:lumMod val="10000"/>
                </a:schemeClr>
              </a:solidFill>
              <a:latin typeface="Times New Roman" pitchFamily="18" charset="0"/>
              <a:cs typeface="Times New Roman" pitchFamily="18" charset="0"/>
            </a:endParaRPr>
          </a:p>
        </p:txBody>
      </p:sp>
      <p:sp>
        <p:nvSpPr>
          <p:cNvPr id="7" name="TextBox 6"/>
          <p:cNvSpPr txBox="1"/>
          <p:nvPr/>
        </p:nvSpPr>
        <p:spPr>
          <a:xfrm>
            <a:off x="7252855" y="3886200"/>
            <a:ext cx="1479957"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A </a:t>
            </a:r>
            <a:r>
              <a:rPr lang="en-US" dirty="0">
                <a:solidFill>
                  <a:schemeClr val="bg2">
                    <a:lumMod val="10000"/>
                  </a:schemeClr>
                </a:solidFill>
                <a:latin typeface="Times New Roman"/>
                <a:cs typeface="Times New Roman"/>
              </a:rPr>
              <a:t>← </a:t>
            </a:r>
            <a:r>
              <a:rPr lang="en-US" dirty="0" smtClean="0">
                <a:solidFill>
                  <a:schemeClr val="bg2">
                    <a:lumMod val="10000"/>
                  </a:schemeClr>
                </a:solidFill>
                <a:latin typeface="Times New Roman" pitchFamily="18" charset="0"/>
                <a:cs typeface="Times New Roman" pitchFamily="18" charset="0"/>
              </a:rPr>
              <a:t>Operand</a:t>
            </a:r>
            <a:endParaRPr lang="en-US" dirty="0">
              <a:solidFill>
                <a:schemeClr val="bg2">
                  <a:lumMod val="10000"/>
                </a:schemeClr>
              </a:solidFill>
              <a:latin typeface="Times New Roman" pitchFamily="18" charset="0"/>
              <a:cs typeface="Times New Roman" pitchFamily="18" charset="0"/>
            </a:endParaRPr>
          </a:p>
        </p:txBody>
      </p:sp>
      <p:sp>
        <p:nvSpPr>
          <p:cNvPr id="10" name="TextBox 9"/>
          <p:cNvSpPr txBox="1"/>
          <p:nvPr/>
        </p:nvSpPr>
        <p:spPr>
          <a:xfrm>
            <a:off x="7239000" y="5181600"/>
            <a:ext cx="1742849"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A </a:t>
            </a:r>
            <a:r>
              <a:rPr lang="en-US" dirty="0" smtClean="0">
                <a:solidFill>
                  <a:schemeClr val="bg2">
                    <a:lumMod val="10000"/>
                  </a:schemeClr>
                </a:solidFill>
                <a:latin typeface="Times New Roman"/>
                <a:cs typeface="Times New Roman"/>
              </a:rPr>
              <a:t>←</a:t>
            </a:r>
            <a:r>
              <a:rPr lang="en-US" dirty="0" smtClean="0">
                <a:solidFill>
                  <a:schemeClr val="bg2">
                    <a:lumMod val="10000"/>
                  </a:schemeClr>
                </a:solidFill>
                <a:latin typeface="Times New Roman" pitchFamily="18" charset="0"/>
                <a:cs typeface="Times New Roman" pitchFamily="18" charset="0"/>
              </a:rPr>
              <a:t>M[Address]</a:t>
            </a:r>
            <a:endParaRPr lang="en-US" dirty="0">
              <a:solidFill>
                <a:schemeClr val="bg2">
                  <a:lumMod val="10000"/>
                </a:schemeClr>
              </a:solidFill>
              <a:latin typeface="Times New Roman" pitchFamily="18" charset="0"/>
              <a:cs typeface="Times New Roman" pitchFamily="18" charset="0"/>
            </a:endParaRPr>
          </a:p>
        </p:txBody>
      </p:sp>
      <p:sp>
        <p:nvSpPr>
          <p:cNvPr id="12" name="Rectangle 11"/>
          <p:cNvSpPr/>
          <p:nvPr/>
        </p:nvSpPr>
        <p:spPr>
          <a:xfrm>
            <a:off x="2438400" y="3886200"/>
            <a:ext cx="2057400" cy="3810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00000010</a:t>
            </a:r>
            <a:endParaRPr lang="en-US" dirty="0">
              <a:solidFill>
                <a:schemeClr val="bg2">
                  <a:lumMod val="10000"/>
                </a:schemeClr>
              </a:solidFill>
              <a:latin typeface="Times New Roman" pitchFamily="18" charset="0"/>
              <a:cs typeface="Times New Roman" pitchFamily="18" charset="0"/>
            </a:endParaRPr>
          </a:p>
        </p:txBody>
      </p:sp>
      <p:sp>
        <p:nvSpPr>
          <p:cNvPr id="13" name="Rectangle 12"/>
          <p:cNvSpPr/>
          <p:nvPr/>
        </p:nvSpPr>
        <p:spPr>
          <a:xfrm>
            <a:off x="2438400" y="4267200"/>
            <a:ext cx="2057400" cy="3810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00101100</a:t>
            </a:r>
            <a:endParaRPr lang="en-US" dirty="0">
              <a:solidFill>
                <a:schemeClr val="bg2">
                  <a:lumMod val="10000"/>
                </a:schemeClr>
              </a:solidFill>
              <a:latin typeface="Times New Roman" pitchFamily="18" charset="0"/>
              <a:cs typeface="Times New Roman" pitchFamily="18" charset="0"/>
            </a:endParaRPr>
          </a:p>
        </p:txBody>
      </p:sp>
      <p:sp>
        <p:nvSpPr>
          <p:cNvPr id="14" name="Rectangle 13"/>
          <p:cNvSpPr/>
          <p:nvPr/>
        </p:nvSpPr>
        <p:spPr>
          <a:xfrm>
            <a:off x="2438400" y="5181600"/>
            <a:ext cx="2057400" cy="3810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00000011</a:t>
            </a:r>
            <a:endParaRPr lang="en-US" dirty="0">
              <a:solidFill>
                <a:schemeClr val="bg2">
                  <a:lumMod val="10000"/>
                </a:schemeClr>
              </a:solidFill>
              <a:latin typeface="Times New Roman" pitchFamily="18" charset="0"/>
              <a:cs typeface="Times New Roman" pitchFamily="18" charset="0"/>
            </a:endParaRPr>
          </a:p>
        </p:txBody>
      </p:sp>
      <p:sp>
        <p:nvSpPr>
          <p:cNvPr id="15" name="Rectangle 14"/>
          <p:cNvSpPr/>
          <p:nvPr/>
        </p:nvSpPr>
        <p:spPr>
          <a:xfrm>
            <a:off x="2438400" y="5562600"/>
            <a:ext cx="2057400" cy="3810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01000110</a:t>
            </a:r>
            <a:endParaRPr lang="en-US" dirty="0">
              <a:solidFill>
                <a:schemeClr val="bg2">
                  <a:lumMod val="10000"/>
                </a:schemeClr>
              </a:solidFill>
              <a:latin typeface="Times New Roman" pitchFamily="18" charset="0"/>
              <a:cs typeface="Times New Roman" pitchFamily="18" charset="0"/>
            </a:endParaRPr>
          </a:p>
        </p:txBody>
      </p:sp>
      <p:sp>
        <p:nvSpPr>
          <p:cNvPr id="5" name="TextBox 4"/>
          <p:cNvSpPr txBox="1"/>
          <p:nvPr/>
        </p:nvSpPr>
        <p:spPr>
          <a:xfrm>
            <a:off x="2022902" y="3070860"/>
            <a:ext cx="415498"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25</a:t>
            </a:r>
            <a:endParaRPr lang="en-US" dirty="0">
              <a:solidFill>
                <a:schemeClr val="bg2">
                  <a:lumMod val="10000"/>
                </a:schemeClr>
              </a:solidFill>
              <a:latin typeface="Times New Roman" pitchFamily="18" charset="0"/>
              <a:cs typeface="Times New Roman" pitchFamily="18" charset="0"/>
            </a:endParaRPr>
          </a:p>
        </p:txBody>
      </p:sp>
      <p:sp>
        <p:nvSpPr>
          <p:cNvPr id="17" name="TextBox 16"/>
          <p:cNvSpPr txBox="1"/>
          <p:nvPr/>
        </p:nvSpPr>
        <p:spPr>
          <a:xfrm>
            <a:off x="2022902" y="3897868"/>
            <a:ext cx="415498" cy="369332"/>
          </a:xfrm>
          <a:prstGeom prst="rect">
            <a:avLst/>
          </a:prstGeom>
          <a:noFill/>
        </p:spPr>
        <p:txBody>
          <a:bodyPr wrap="none" rtlCol="0">
            <a:spAutoFit/>
          </a:bodyPr>
          <a:lstStyle/>
          <a:p>
            <a:r>
              <a:rPr lang="en-US" dirty="0">
                <a:solidFill>
                  <a:schemeClr val="bg2">
                    <a:lumMod val="10000"/>
                  </a:schemeClr>
                </a:solidFill>
                <a:latin typeface="Times New Roman" pitchFamily="18" charset="0"/>
                <a:cs typeface="Times New Roman" pitchFamily="18" charset="0"/>
              </a:rPr>
              <a:t>3</a:t>
            </a:r>
            <a:r>
              <a:rPr lang="en-US" dirty="0" smtClean="0">
                <a:solidFill>
                  <a:schemeClr val="bg2">
                    <a:lumMod val="10000"/>
                  </a:schemeClr>
                </a:solidFill>
                <a:latin typeface="Times New Roman" pitchFamily="18" charset="0"/>
                <a:cs typeface="Times New Roman" pitchFamily="18" charset="0"/>
              </a:rPr>
              <a:t>5</a:t>
            </a:r>
            <a:endParaRPr lang="en-US" dirty="0">
              <a:solidFill>
                <a:schemeClr val="bg2">
                  <a:lumMod val="10000"/>
                </a:schemeClr>
              </a:solidFill>
              <a:latin typeface="Times New Roman" pitchFamily="18" charset="0"/>
              <a:cs typeface="Times New Roman" pitchFamily="18" charset="0"/>
            </a:endParaRPr>
          </a:p>
        </p:txBody>
      </p:sp>
      <p:sp>
        <p:nvSpPr>
          <p:cNvPr id="18" name="TextBox 17"/>
          <p:cNvSpPr txBox="1"/>
          <p:nvPr/>
        </p:nvSpPr>
        <p:spPr>
          <a:xfrm>
            <a:off x="2022902" y="4267200"/>
            <a:ext cx="415498"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36</a:t>
            </a:r>
            <a:endParaRPr lang="en-US" dirty="0">
              <a:solidFill>
                <a:schemeClr val="bg2">
                  <a:lumMod val="10000"/>
                </a:schemeClr>
              </a:solidFill>
              <a:latin typeface="Times New Roman" pitchFamily="18" charset="0"/>
              <a:cs typeface="Times New Roman" pitchFamily="18" charset="0"/>
            </a:endParaRPr>
          </a:p>
        </p:txBody>
      </p:sp>
      <p:sp>
        <p:nvSpPr>
          <p:cNvPr id="19" name="TextBox 18"/>
          <p:cNvSpPr txBox="1"/>
          <p:nvPr/>
        </p:nvSpPr>
        <p:spPr>
          <a:xfrm>
            <a:off x="2022902" y="5193268"/>
            <a:ext cx="415498"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45</a:t>
            </a:r>
            <a:endParaRPr lang="en-US" dirty="0">
              <a:solidFill>
                <a:schemeClr val="bg2">
                  <a:lumMod val="10000"/>
                </a:schemeClr>
              </a:solidFill>
              <a:latin typeface="Times New Roman" pitchFamily="18" charset="0"/>
              <a:cs typeface="Times New Roman" pitchFamily="18" charset="0"/>
            </a:endParaRPr>
          </a:p>
        </p:txBody>
      </p:sp>
      <p:sp>
        <p:nvSpPr>
          <p:cNvPr id="20" name="TextBox 19"/>
          <p:cNvSpPr txBox="1"/>
          <p:nvPr/>
        </p:nvSpPr>
        <p:spPr>
          <a:xfrm>
            <a:off x="2022902" y="5574268"/>
            <a:ext cx="415498"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46</a:t>
            </a:r>
            <a:endParaRPr lang="en-US" dirty="0">
              <a:solidFill>
                <a:schemeClr val="bg2">
                  <a:lumMod val="10000"/>
                </a:schemeClr>
              </a:solidFill>
              <a:latin typeface="Times New Roman" pitchFamily="18" charset="0"/>
              <a:cs typeface="Times New Roman" pitchFamily="18" charset="0"/>
            </a:endParaRPr>
          </a:p>
        </p:txBody>
      </p:sp>
      <p:sp>
        <p:nvSpPr>
          <p:cNvPr id="21" name="Rectangle 20"/>
          <p:cNvSpPr/>
          <p:nvPr/>
        </p:nvSpPr>
        <p:spPr>
          <a:xfrm>
            <a:off x="4495800" y="307086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Op-code = 1</a:t>
            </a:r>
            <a:endParaRPr lang="en-US" dirty="0">
              <a:solidFill>
                <a:schemeClr val="bg2">
                  <a:lumMod val="10000"/>
                </a:schemeClr>
              </a:solidFill>
              <a:latin typeface="Times New Roman" pitchFamily="18" charset="0"/>
              <a:cs typeface="Times New Roman" pitchFamily="18" charset="0"/>
            </a:endParaRPr>
          </a:p>
        </p:txBody>
      </p:sp>
      <p:sp>
        <p:nvSpPr>
          <p:cNvPr id="22" name="Rectangle 21"/>
          <p:cNvSpPr/>
          <p:nvPr/>
        </p:nvSpPr>
        <p:spPr>
          <a:xfrm>
            <a:off x="4495800" y="38862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Op-code = 2</a:t>
            </a:r>
            <a:endParaRPr lang="en-US" dirty="0">
              <a:solidFill>
                <a:schemeClr val="bg2">
                  <a:lumMod val="10000"/>
                </a:schemeClr>
              </a:solidFill>
              <a:latin typeface="Times New Roman" pitchFamily="18" charset="0"/>
              <a:cs typeface="Times New Roman" pitchFamily="18" charset="0"/>
            </a:endParaRPr>
          </a:p>
        </p:txBody>
      </p:sp>
      <p:sp>
        <p:nvSpPr>
          <p:cNvPr id="23" name="Rectangle 22"/>
          <p:cNvSpPr/>
          <p:nvPr/>
        </p:nvSpPr>
        <p:spPr>
          <a:xfrm>
            <a:off x="4495800" y="5193268"/>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Op-code = 3</a:t>
            </a:r>
            <a:endParaRPr lang="en-US" dirty="0">
              <a:solidFill>
                <a:schemeClr val="bg2">
                  <a:lumMod val="10000"/>
                </a:schemeClr>
              </a:solidFill>
              <a:latin typeface="Times New Roman" pitchFamily="18" charset="0"/>
              <a:cs typeface="Times New Roman" pitchFamily="18" charset="0"/>
            </a:endParaRPr>
          </a:p>
        </p:txBody>
      </p:sp>
      <p:sp>
        <p:nvSpPr>
          <p:cNvPr id="24" name="Rectangle 23"/>
          <p:cNvSpPr/>
          <p:nvPr/>
        </p:nvSpPr>
        <p:spPr>
          <a:xfrm>
            <a:off x="4495800" y="42672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Operand = 44</a:t>
            </a:r>
            <a:endParaRPr lang="en-US" dirty="0">
              <a:solidFill>
                <a:schemeClr val="bg2">
                  <a:lumMod val="10000"/>
                </a:schemeClr>
              </a:solidFill>
              <a:latin typeface="Times New Roman" pitchFamily="18" charset="0"/>
              <a:cs typeface="Times New Roman" pitchFamily="18" charset="0"/>
            </a:endParaRPr>
          </a:p>
        </p:txBody>
      </p:sp>
      <p:sp>
        <p:nvSpPr>
          <p:cNvPr id="25" name="Rectangle 24"/>
          <p:cNvSpPr/>
          <p:nvPr/>
        </p:nvSpPr>
        <p:spPr>
          <a:xfrm>
            <a:off x="4509655" y="5574268"/>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Address = 70</a:t>
            </a:r>
            <a:endParaRPr lang="en-US" dirty="0">
              <a:solidFill>
                <a:schemeClr val="bg2">
                  <a:lumMod val="10000"/>
                </a:schemeClr>
              </a:solidFill>
              <a:latin typeface="Times New Roman" pitchFamily="18" charset="0"/>
              <a:cs typeface="Times New Roman" pitchFamily="18" charset="0"/>
            </a:endParaRPr>
          </a:p>
        </p:txBody>
      </p:sp>
      <p:cxnSp>
        <p:nvCxnSpPr>
          <p:cNvPr id="8" name="Straight Connector 7"/>
          <p:cNvCxnSpPr/>
          <p:nvPr/>
        </p:nvCxnSpPr>
        <p:spPr>
          <a:xfrm>
            <a:off x="2438400" y="2842260"/>
            <a:ext cx="0" cy="393954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95800" y="2842260"/>
            <a:ext cx="0" cy="393954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2701528"/>
            <a:ext cx="941283"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Address</a:t>
            </a:r>
            <a:endParaRPr lang="en-US" dirty="0">
              <a:solidFill>
                <a:schemeClr val="bg2">
                  <a:lumMod val="10000"/>
                </a:schemeClr>
              </a:solidFill>
              <a:latin typeface="Times New Roman" pitchFamily="18" charset="0"/>
              <a:cs typeface="Times New Roman" pitchFamily="18" charset="0"/>
            </a:endParaRPr>
          </a:p>
        </p:txBody>
      </p:sp>
      <p:cxnSp>
        <p:nvCxnSpPr>
          <p:cNvPr id="16" name="Straight Connector 15"/>
          <p:cNvCxnSpPr/>
          <p:nvPr/>
        </p:nvCxnSpPr>
        <p:spPr>
          <a:xfrm>
            <a:off x="1322283" y="2842260"/>
            <a:ext cx="908368"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5" idx="0"/>
          </p:cNvCxnSpPr>
          <p:nvPr/>
        </p:nvCxnSpPr>
        <p:spPr>
          <a:xfrm>
            <a:off x="2230651" y="2842260"/>
            <a:ext cx="0" cy="228600"/>
          </a:xfrm>
          <a:prstGeom prst="straightConnector1">
            <a:avLst/>
          </a:prstGeom>
          <a:ln>
            <a:solidFill>
              <a:schemeClr val="bg2">
                <a:lumMod val="1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96458" y="2657594"/>
            <a:ext cx="979755"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Memory</a:t>
            </a:r>
            <a:endParaRPr lang="en-US" dirty="0">
              <a:solidFill>
                <a:schemeClr val="bg2">
                  <a:lumMod val="10000"/>
                </a:schemeClr>
              </a:solidFill>
              <a:latin typeface="Times New Roman" pitchFamily="18" charset="0"/>
              <a:cs typeface="Times New Roman" pitchFamily="18" charset="0"/>
            </a:endParaRPr>
          </a:p>
        </p:txBody>
      </p:sp>
      <p:sp>
        <p:nvSpPr>
          <p:cNvPr id="29" name="Rectangle 28"/>
          <p:cNvSpPr/>
          <p:nvPr/>
        </p:nvSpPr>
        <p:spPr>
          <a:xfrm>
            <a:off x="2438400" y="6292152"/>
            <a:ext cx="2057400" cy="3810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00011100</a:t>
            </a:r>
            <a:endParaRPr lang="en-US" dirty="0">
              <a:solidFill>
                <a:schemeClr val="bg2">
                  <a:lumMod val="10000"/>
                </a:schemeClr>
              </a:solidFill>
              <a:latin typeface="Times New Roman" pitchFamily="18" charset="0"/>
              <a:cs typeface="Times New Roman" pitchFamily="18" charset="0"/>
            </a:endParaRPr>
          </a:p>
        </p:txBody>
      </p:sp>
      <p:sp>
        <p:nvSpPr>
          <p:cNvPr id="31" name="TextBox 30"/>
          <p:cNvSpPr txBox="1"/>
          <p:nvPr/>
        </p:nvSpPr>
        <p:spPr>
          <a:xfrm>
            <a:off x="2022902" y="6303820"/>
            <a:ext cx="415498"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70</a:t>
            </a:r>
            <a:endParaRPr lang="en-US" dirty="0">
              <a:solidFill>
                <a:schemeClr val="bg2">
                  <a:lumMod val="10000"/>
                </a:schemeClr>
              </a:solidFill>
              <a:latin typeface="Times New Roman" pitchFamily="18" charset="0"/>
              <a:cs typeface="Times New Roman" pitchFamily="18" charset="0"/>
            </a:endParaRPr>
          </a:p>
        </p:txBody>
      </p:sp>
      <p:sp>
        <p:nvSpPr>
          <p:cNvPr id="32" name="Rectangle 31"/>
          <p:cNvSpPr/>
          <p:nvPr/>
        </p:nvSpPr>
        <p:spPr>
          <a:xfrm>
            <a:off x="4509655" y="630382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Operand = 28</a:t>
            </a:r>
            <a:endParaRPr lang="en-US" dirty="0">
              <a:solidFill>
                <a:schemeClr val="bg2">
                  <a:lumMod val="10000"/>
                </a:schemeClr>
              </a:solidFill>
              <a:latin typeface="Times New Roman" pitchFamily="18" charset="0"/>
              <a:cs typeface="Times New Roman" pitchFamily="18" charset="0"/>
            </a:endParaRPr>
          </a:p>
        </p:txBody>
      </p:sp>
      <p:sp>
        <p:nvSpPr>
          <p:cNvPr id="6" name="TextBox 5"/>
          <p:cNvSpPr txBox="1"/>
          <p:nvPr/>
        </p:nvSpPr>
        <p:spPr>
          <a:xfrm>
            <a:off x="3408177" y="3343870"/>
            <a:ext cx="266700" cy="553998"/>
          </a:xfrm>
          <a:prstGeom prst="rect">
            <a:avLst/>
          </a:prstGeom>
          <a:noFill/>
        </p:spPr>
        <p:txBody>
          <a:bodyPr wrap="square" rtlCol="0">
            <a:spAutoFit/>
          </a:bodyPr>
          <a:lstStyle/>
          <a:p>
            <a:r>
              <a:rPr lang="en-US" sz="1000" b="1" dirty="0" smtClean="0">
                <a:solidFill>
                  <a:schemeClr val="bg2">
                    <a:lumMod val="10000"/>
                  </a:schemeClr>
                </a:solidFill>
              </a:rPr>
              <a:t>.</a:t>
            </a:r>
          </a:p>
          <a:p>
            <a:r>
              <a:rPr lang="en-US" sz="1000" b="1" dirty="0" smtClean="0">
                <a:solidFill>
                  <a:schemeClr val="bg2">
                    <a:lumMod val="10000"/>
                  </a:schemeClr>
                </a:solidFill>
              </a:rPr>
              <a:t>.</a:t>
            </a:r>
          </a:p>
          <a:p>
            <a:r>
              <a:rPr lang="en-US" sz="1000" b="1" dirty="0">
                <a:solidFill>
                  <a:schemeClr val="bg2">
                    <a:lumMod val="10000"/>
                  </a:schemeClr>
                </a:solidFill>
              </a:rPr>
              <a:t>.</a:t>
            </a:r>
          </a:p>
        </p:txBody>
      </p:sp>
      <p:sp>
        <p:nvSpPr>
          <p:cNvPr id="33" name="TextBox 32"/>
          <p:cNvSpPr txBox="1"/>
          <p:nvPr/>
        </p:nvSpPr>
        <p:spPr>
          <a:xfrm>
            <a:off x="3404755" y="4627602"/>
            <a:ext cx="266700" cy="553998"/>
          </a:xfrm>
          <a:prstGeom prst="rect">
            <a:avLst/>
          </a:prstGeom>
          <a:noFill/>
        </p:spPr>
        <p:txBody>
          <a:bodyPr wrap="square" rtlCol="0">
            <a:spAutoFit/>
          </a:bodyPr>
          <a:lstStyle/>
          <a:p>
            <a:r>
              <a:rPr lang="en-US" sz="1000" b="1" dirty="0" smtClean="0">
                <a:solidFill>
                  <a:schemeClr val="bg2">
                    <a:lumMod val="10000"/>
                  </a:schemeClr>
                </a:solidFill>
              </a:rPr>
              <a:t>.</a:t>
            </a:r>
          </a:p>
          <a:p>
            <a:r>
              <a:rPr lang="en-US" sz="1000" b="1" dirty="0" smtClean="0">
                <a:solidFill>
                  <a:schemeClr val="bg2">
                    <a:lumMod val="10000"/>
                  </a:schemeClr>
                </a:solidFill>
              </a:rPr>
              <a:t>.</a:t>
            </a:r>
          </a:p>
          <a:p>
            <a:r>
              <a:rPr lang="en-US" sz="1000" b="1" dirty="0">
                <a:solidFill>
                  <a:schemeClr val="bg2">
                    <a:lumMod val="10000"/>
                  </a:schemeClr>
                </a:solidFill>
              </a:rPr>
              <a:t>.</a:t>
            </a:r>
          </a:p>
        </p:txBody>
      </p:sp>
      <p:sp>
        <p:nvSpPr>
          <p:cNvPr id="34" name="TextBox 33"/>
          <p:cNvSpPr txBox="1"/>
          <p:nvPr/>
        </p:nvSpPr>
        <p:spPr>
          <a:xfrm>
            <a:off x="3429000" y="5895297"/>
            <a:ext cx="266700" cy="400110"/>
          </a:xfrm>
          <a:prstGeom prst="rect">
            <a:avLst/>
          </a:prstGeom>
          <a:noFill/>
        </p:spPr>
        <p:txBody>
          <a:bodyPr wrap="square" rtlCol="0">
            <a:spAutoFit/>
          </a:bodyPr>
          <a:lstStyle/>
          <a:p>
            <a:r>
              <a:rPr lang="en-US" sz="1000" b="1" dirty="0" smtClean="0">
                <a:solidFill>
                  <a:schemeClr val="bg2">
                    <a:lumMod val="10000"/>
                  </a:schemeClr>
                </a:solidFill>
              </a:rPr>
              <a:t>.</a:t>
            </a:r>
          </a:p>
          <a:p>
            <a:r>
              <a:rPr lang="en-US" sz="1000" b="1" dirty="0" smtClean="0">
                <a:solidFill>
                  <a:schemeClr val="bg2">
                    <a:lumMod val="10000"/>
                  </a:schemeClr>
                </a:solidFill>
              </a:rPr>
              <a:t>.</a:t>
            </a:r>
          </a:p>
        </p:txBody>
      </p:sp>
    </p:spTree>
    <p:extLst>
      <p:ext uri="{BB962C8B-B14F-4D97-AF65-F5344CB8AC3E}">
        <p14:creationId xmlns:p14="http://schemas.microsoft.com/office/powerpoint/2010/main" val="346680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Macrooperations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Microoperations</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A statement that requires a sequence of </a:t>
            </a:r>
            <a:r>
              <a:rPr lang="en-US" sz="2400" dirty="0" err="1" smtClean="0">
                <a:solidFill>
                  <a:schemeClr val="bg2">
                    <a:lumMod val="10000"/>
                  </a:schemeClr>
                </a:solidFill>
                <a:latin typeface="Times New Roman" pitchFamily="18" charset="0"/>
                <a:cs typeface="Times New Roman" pitchFamily="18" charset="0"/>
              </a:rPr>
              <a:t>microoperations</a:t>
            </a:r>
            <a:r>
              <a:rPr lang="en-US" sz="2400" dirty="0" smtClean="0">
                <a:solidFill>
                  <a:schemeClr val="bg2">
                    <a:lumMod val="10000"/>
                  </a:schemeClr>
                </a:solidFill>
                <a:latin typeface="Times New Roman" pitchFamily="18" charset="0"/>
                <a:cs typeface="Times New Roman" pitchFamily="18" charset="0"/>
              </a:rPr>
              <a:t> for its implementation is called a </a:t>
            </a:r>
            <a:r>
              <a:rPr lang="en-US" sz="2400" dirty="0" err="1" smtClean="0">
                <a:solidFill>
                  <a:schemeClr val="bg2">
                    <a:lumMod val="10000"/>
                  </a:schemeClr>
                </a:solidFill>
                <a:latin typeface="Times New Roman" pitchFamily="18" charset="0"/>
                <a:cs typeface="Times New Roman" pitchFamily="18" charset="0"/>
              </a:rPr>
              <a:t>macrooperation</a:t>
            </a:r>
            <a:r>
              <a:rPr lang="en-US" sz="2400" dirty="0" smtClean="0">
                <a:solidFill>
                  <a:schemeClr val="bg2">
                    <a:lumMod val="10000"/>
                  </a:schemeClr>
                </a:solidFill>
                <a:latin typeface="Times New Roman" pitchFamily="18" charset="0"/>
                <a:cs typeface="Times New Roman" pitchFamily="18" charset="0"/>
              </a:rPr>
              <a:t>.</a:t>
            </a:r>
          </a:p>
          <a:p>
            <a:pPr>
              <a:spcBef>
                <a:spcPts val="1200"/>
              </a:spcBef>
            </a:pPr>
            <a:r>
              <a:rPr lang="en-US" sz="2400" dirty="0" smtClean="0">
                <a:solidFill>
                  <a:schemeClr val="bg2">
                    <a:lumMod val="10000"/>
                  </a:schemeClr>
                </a:solidFill>
                <a:latin typeface="Times New Roman" pitchFamily="18" charset="0"/>
                <a:cs typeface="Times New Roman" pitchFamily="18" charset="0"/>
              </a:rPr>
              <a:t>If the register-transfer statement can be executed with a single control function, it represents a </a:t>
            </a:r>
            <a:r>
              <a:rPr lang="en-US" sz="2400" dirty="0" err="1" smtClean="0">
                <a:solidFill>
                  <a:schemeClr val="bg2">
                    <a:lumMod val="10000"/>
                  </a:schemeClr>
                </a:solidFill>
                <a:latin typeface="Times New Roman" pitchFamily="18" charset="0"/>
                <a:cs typeface="Times New Roman" pitchFamily="18" charset="0"/>
              </a:rPr>
              <a:t>microoperation</a:t>
            </a:r>
            <a:r>
              <a:rPr lang="en-US" sz="2400" dirty="0" smtClean="0">
                <a:solidFill>
                  <a:schemeClr val="bg2">
                    <a:lumMod val="10000"/>
                  </a:schemeClr>
                </a:solidFill>
                <a:latin typeface="Times New Roman" pitchFamily="18" charset="0"/>
                <a:cs typeface="Times New Roman" pitchFamily="18" charset="0"/>
              </a:rPr>
              <a:t>.</a:t>
            </a:r>
          </a:p>
          <a:p>
            <a:pPr>
              <a:spcBef>
                <a:spcPts val="1200"/>
              </a:spcBef>
            </a:pPr>
            <a:r>
              <a:rPr lang="en-US" sz="2400" dirty="0" smtClean="0">
                <a:solidFill>
                  <a:schemeClr val="bg2">
                    <a:lumMod val="10000"/>
                  </a:schemeClr>
                </a:solidFill>
                <a:latin typeface="Times New Roman" pitchFamily="18" charset="0"/>
                <a:cs typeface="Times New Roman" pitchFamily="18" charset="0"/>
              </a:rPr>
              <a:t>If the hardware execution of the statement requires two or more control functions, the statement is taken to be a </a:t>
            </a:r>
            <a:r>
              <a:rPr lang="en-US" sz="2400" dirty="0" err="1" smtClean="0">
                <a:solidFill>
                  <a:schemeClr val="bg2">
                    <a:lumMod val="10000"/>
                  </a:schemeClr>
                </a:solidFill>
                <a:latin typeface="Times New Roman" pitchFamily="18" charset="0"/>
                <a:cs typeface="Times New Roman" pitchFamily="18" charset="0"/>
              </a:rPr>
              <a:t>macrooperation</a:t>
            </a:r>
            <a:r>
              <a:rPr lang="en-US" sz="2400" dirty="0" smtClean="0">
                <a:solidFill>
                  <a:schemeClr val="bg2">
                    <a:lumMod val="10000"/>
                  </a:schemeClr>
                </a:solidFill>
                <a:latin typeface="Times New Roman" pitchFamily="18" charset="0"/>
                <a:cs typeface="Times New Roman" pitchFamily="18" charset="0"/>
              </a:rPr>
              <a:t>.</a:t>
            </a:r>
          </a:p>
          <a:p>
            <a:pPr>
              <a:spcBef>
                <a:spcPts val="1200"/>
              </a:spcBef>
            </a:pPr>
            <a:r>
              <a:rPr lang="en-US" sz="2400" dirty="0" smtClean="0">
                <a:solidFill>
                  <a:schemeClr val="bg2">
                    <a:lumMod val="10000"/>
                  </a:schemeClr>
                </a:solidFill>
                <a:latin typeface="Times New Roman" pitchFamily="18" charset="0"/>
                <a:cs typeface="Times New Roman" pitchFamily="18" charset="0"/>
              </a:rPr>
              <a:t>For example: 	A </a:t>
            </a:r>
            <a:r>
              <a:rPr lang="en-US" sz="2400" dirty="0" smtClean="0">
                <a:solidFill>
                  <a:schemeClr val="bg2">
                    <a:lumMod val="10000"/>
                  </a:schemeClr>
                </a:solidFill>
                <a:latin typeface="Times New Roman"/>
                <a:cs typeface="Times New Roman"/>
              </a:rPr>
              <a:t>← operand</a:t>
            </a:r>
          </a:p>
          <a:p>
            <a:pPr marL="109728" indent="0">
              <a:spcBef>
                <a:spcPts val="1200"/>
              </a:spcBef>
              <a:buNone/>
            </a:pPr>
            <a:r>
              <a:rPr lang="en-US" sz="2400" dirty="0" smtClean="0">
                <a:solidFill>
                  <a:schemeClr val="bg2">
                    <a:lumMod val="10000"/>
                  </a:schemeClr>
                </a:solidFill>
                <a:latin typeface="Times New Roman"/>
                <a:cs typeface="Times New Roman"/>
              </a:rPr>
              <a:t>This statement is a </a:t>
            </a:r>
            <a:r>
              <a:rPr lang="en-US" sz="2400" dirty="0" err="1" smtClean="0">
                <a:solidFill>
                  <a:schemeClr val="bg2">
                    <a:lumMod val="10000"/>
                  </a:schemeClr>
                </a:solidFill>
                <a:latin typeface="Times New Roman"/>
                <a:cs typeface="Times New Roman"/>
              </a:rPr>
              <a:t>macroperation</a:t>
            </a:r>
            <a:r>
              <a:rPr lang="en-US" sz="2400" dirty="0" smtClean="0">
                <a:solidFill>
                  <a:schemeClr val="bg2">
                    <a:lumMod val="10000"/>
                  </a:schemeClr>
                </a:solidFill>
                <a:latin typeface="Times New Roman"/>
                <a:cs typeface="Times New Roman"/>
              </a:rPr>
              <a:t> because it specifies a computer instruction that performs several </a:t>
            </a:r>
            <a:r>
              <a:rPr lang="en-US" sz="2400" dirty="0" err="1" smtClean="0">
                <a:solidFill>
                  <a:schemeClr val="bg2">
                    <a:lumMod val="10000"/>
                  </a:schemeClr>
                </a:solidFill>
                <a:latin typeface="Times New Roman"/>
                <a:cs typeface="Times New Roman"/>
              </a:rPr>
              <a:t>microoperations</a:t>
            </a:r>
            <a:r>
              <a:rPr lang="en-US" sz="2400" dirty="0" smtClean="0">
                <a:solidFill>
                  <a:schemeClr val="bg2">
                    <a:lumMod val="10000"/>
                  </a:schemeClr>
                </a:solidFill>
                <a:latin typeface="Times New Roman"/>
                <a:cs typeface="Times New Roman"/>
              </a:rPr>
              <a:t>.</a:t>
            </a:r>
            <a:endParaRPr lang="en-US" sz="2400" dirty="0" smtClean="0">
              <a:solidFill>
                <a:schemeClr val="bg2">
                  <a:lumMod val="10000"/>
                </a:schemeClr>
              </a:solidFill>
              <a:latin typeface="Times New Roman" pitchFamily="18" charset="0"/>
              <a:cs typeface="Times New Roman" pitchFamily="18" charset="0"/>
            </a:endParaRPr>
          </a:p>
          <a:p>
            <a:pPr>
              <a:spcBef>
                <a:spcPts val="1200"/>
              </a:spcBef>
            </a:pP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7957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A digital system is a sequential logic system constructed with flip-flops and gates.</a:t>
            </a:r>
          </a:p>
          <a:p>
            <a:r>
              <a:rPr lang="en-US" sz="2400" dirty="0" smtClean="0">
                <a:solidFill>
                  <a:schemeClr val="bg2">
                    <a:lumMod val="10000"/>
                  </a:schemeClr>
                </a:solidFill>
                <a:latin typeface="Times New Roman" pitchFamily="18" charset="0"/>
                <a:cs typeface="Times New Roman" pitchFamily="18" charset="0"/>
              </a:rPr>
              <a:t>A sequential circuit can be specified by means of a state table.</a:t>
            </a:r>
          </a:p>
          <a:p>
            <a:r>
              <a:rPr lang="en-US" sz="2400" dirty="0" smtClean="0">
                <a:solidFill>
                  <a:schemeClr val="bg2">
                    <a:lumMod val="10000"/>
                  </a:schemeClr>
                </a:solidFill>
                <a:latin typeface="Times New Roman" pitchFamily="18" charset="0"/>
                <a:cs typeface="Times New Roman" pitchFamily="18" charset="0"/>
              </a:rPr>
              <a:t>To </a:t>
            </a:r>
            <a:r>
              <a:rPr lang="en-US" sz="2400" dirty="0" smtClean="0">
                <a:solidFill>
                  <a:srgbClr val="FF0000"/>
                </a:solidFill>
                <a:latin typeface="Times New Roman" pitchFamily="18" charset="0"/>
                <a:cs typeface="Times New Roman" pitchFamily="18" charset="0"/>
              </a:rPr>
              <a:t>specify a large digital system </a:t>
            </a:r>
            <a:r>
              <a:rPr lang="en-US" sz="2400" dirty="0" smtClean="0">
                <a:solidFill>
                  <a:schemeClr val="bg2">
                    <a:lumMod val="10000"/>
                  </a:schemeClr>
                </a:solidFill>
                <a:latin typeface="Times New Roman" pitchFamily="18" charset="0"/>
                <a:cs typeface="Times New Roman" pitchFamily="18" charset="0"/>
              </a:rPr>
              <a:t>with a state table would be difficult.</a:t>
            </a:r>
          </a:p>
          <a:p>
            <a:r>
              <a:rPr lang="en-US" sz="2400" dirty="0" smtClean="0">
                <a:solidFill>
                  <a:schemeClr val="bg2">
                    <a:lumMod val="10000"/>
                  </a:schemeClr>
                </a:solidFill>
                <a:latin typeface="Times New Roman" pitchFamily="18" charset="0"/>
                <a:cs typeface="Times New Roman" pitchFamily="18" charset="0"/>
              </a:rPr>
              <a:t>To overcome this difficulty, we use some modules which are constructed from such digital functions as registers, counters, decoders multiplexers, arithmetic elements and control logic.</a:t>
            </a: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80002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Design of a Simple Computer</a:t>
            </a:r>
            <a:endParaRPr lang="en-US" dirty="0"/>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3858373595"/>
              </p:ext>
            </p:extLst>
          </p:nvPr>
        </p:nvGraphicFramePr>
        <p:xfrm>
          <a:off x="152400" y="1765300"/>
          <a:ext cx="7214829" cy="3059780"/>
        </p:xfrm>
        <a:graphic>
          <a:graphicData uri="http://schemas.openxmlformats.org/drawingml/2006/table">
            <a:tbl>
              <a:tblPr firstRow="1" bandRow="1">
                <a:tableStyleId>{2D5ABB26-0587-4C30-8999-92F81FD0307C}</a:tableStyleId>
              </a:tblPr>
              <a:tblGrid>
                <a:gridCol w="990600"/>
                <a:gridCol w="1066800"/>
                <a:gridCol w="2286000"/>
                <a:gridCol w="2871429"/>
              </a:tblGrid>
              <a:tr h="542973">
                <a:tc>
                  <a:txBody>
                    <a:bodyPr/>
                    <a:lstStyle/>
                    <a:p>
                      <a:pPr algn="ctr"/>
                      <a:r>
                        <a:rPr lang="en-US" sz="1600" dirty="0" smtClean="0">
                          <a:solidFill>
                            <a:schemeClr val="bg2">
                              <a:lumMod val="10000"/>
                            </a:schemeClr>
                          </a:solidFill>
                          <a:latin typeface="Times New Roman" pitchFamily="18" charset="0"/>
                          <a:cs typeface="Times New Roman" pitchFamily="18" charset="0"/>
                        </a:rPr>
                        <a:t>Symbol</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smtClean="0">
                          <a:solidFill>
                            <a:schemeClr val="bg2">
                              <a:lumMod val="10000"/>
                            </a:schemeClr>
                          </a:solidFill>
                          <a:latin typeface="Times New Roman" pitchFamily="18" charset="0"/>
                          <a:cs typeface="Times New Roman" pitchFamily="18" charset="0"/>
                        </a:rPr>
                        <a:t>Number of bits</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smtClean="0">
                          <a:solidFill>
                            <a:schemeClr val="bg2">
                              <a:lumMod val="10000"/>
                            </a:schemeClr>
                          </a:solidFill>
                          <a:latin typeface="Times New Roman" pitchFamily="18" charset="0"/>
                          <a:cs typeface="Times New Roman" pitchFamily="18" charset="0"/>
                        </a:rPr>
                        <a:t>Name of register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smtClean="0">
                          <a:solidFill>
                            <a:schemeClr val="bg2">
                              <a:lumMod val="10000"/>
                            </a:schemeClr>
                          </a:solidFill>
                          <a:latin typeface="Times New Roman" pitchFamily="18" charset="0"/>
                          <a:cs typeface="Times New Roman" pitchFamily="18" charset="0"/>
                        </a:rPr>
                        <a:t>Function</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54380">
                <a:tc>
                  <a:txBody>
                    <a:bodyPr/>
                    <a:lstStyle/>
                    <a:p>
                      <a:pPr algn="ctr"/>
                      <a:r>
                        <a:rPr lang="en-US" sz="1600" i="1" dirty="0" smtClean="0">
                          <a:solidFill>
                            <a:schemeClr val="bg2">
                              <a:lumMod val="10000"/>
                            </a:schemeClr>
                          </a:solidFill>
                          <a:latin typeface="Times New Roman" pitchFamily="18" charset="0"/>
                          <a:cs typeface="Times New Roman" pitchFamily="18" charset="0"/>
                        </a:rPr>
                        <a:t>MAR</a:t>
                      </a:r>
                      <a:endParaRPr lang="en-US" sz="1600" i="1"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8</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Memory address</a:t>
                      </a:r>
                      <a:r>
                        <a:rPr lang="en-US" sz="1600" baseline="0" dirty="0" smtClean="0">
                          <a:solidFill>
                            <a:schemeClr val="bg2">
                              <a:lumMod val="10000"/>
                            </a:schemeClr>
                          </a:solidFill>
                          <a:latin typeface="Times New Roman" pitchFamily="18" charset="0"/>
                          <a:cs typeface="Times New Roman" pitchFamily="18" charset="0"/>
                        </a:rPr>
                        <a:t> register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Holds address for memory</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4380">
                <a:tc>
                  <a:txBody>
                    <a:bodyPr/>
                    <a:lstStyle/>
                    <a:p>
                      <a:pPr algn="ctr"/>
                      <a:r>
                        <a:rPr lang="en-US" sz="1600" i="1" dirty="0" smtClean="0">
                          <a:solidFill>
                            <a:schemeClr val="bg2">
                              <a:lumMod val="10000"/>
                            </a:schemeClr>
                          </a:solidFill>
                          <a:latin typeface="Times New Roman" pitchFamily="18" charset="0"/>
                          <a:cs typeface="Times New Roman" pitchFamily="18" charset="0"/>
                        </a:rPr>
                        <a:t>MBR</a:t>
                      </a:r>
                      <a:endParaRPr lang="en-US" sz="1600" i="1"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8</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Memory buffer</a:t>
                      </a:r>
                      <a:r>
                        <a:rPr lang="en-US" sz="1600" baseline="0" dirty="0" smtClean="0">
                          <a:solidFill>
                            <a:schemeClr val="bg2">
                              <a:lumMod val="10000"/>
                            </a:schemeClr>
                          </a:solidFill>
                          <a:latin typeface="Times New Roman" pitchFamily="18" charset="0"/>
                          <a:cs typeface="Times New Roman" pitchFamily="18" charset="0"/>
                        </a:rPr>
                        <a:t> register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Holds contents of memory word</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4380">
                <a:tc>
                  <a:txBody>
                    <a:bodyPr/>
                    <a:lstStyle/>
                    <a:p>
                      <a:pPr algn="ctr"/>
                      <a:r>
                        <a:rPr lang="en-US" sz="1600" i="1" dirty="0" smtClean="0">
                          <a:solidFill>
                            <a:schemeClr val="bg2">
                              <a:lumMod val="10000"/>
                            </a:schemeClr>
                          </a:solidFill>
                          <a:latin typeface="Times New Roman" pitchFamily="18" charset="0"/>
                          <a:cs typeface="Times New Roman" pitchFamily="18" charset="0"/>
                        </a:rPr>
                        <a:t>A</a:t>
                      </a:r>
                      <a:endParaRPr lang="en-US" sz="1600" i="1"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8</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A register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Processor register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4380">
                <a:tc>
                  <a:txBody>
                    <a:bodyPr/>
                    <a:lstStyle/>
                    <a:p>
                      <a:pPr algn="ctr"/>
                      <a:r>
                        <a:rPr lang="en-US" sz="1600" i="1" dirty="0" smtClean="0">
                          <a:solidFill>
                            <a:schemeClr val="bg2">
                              <a:lumMod val="10000"/>
                            </a:schemeClr>
                          </a:solidFill>
                          <a:latin typeface="Times New Roman" pitchFamily="18" charset="0"/>
                          <a:cs typeface="Times New Roman" pitchFamily="18" charset="0"/>
                        </a:rPr>
                        <a:t>R</a:t>
                      </a:r>
                      <a:endParaRPr lang="en-US" sz="1600" i="1"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8</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R register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Processor register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4380">
                <a:tc>
                  <a:txBody>
                    <a:bodyPr/>
                    <a:lstStyle/>
                    <a:p>
                      <a:pPr algn="ctr"/>
                      <a:r>
                        <a:rPr lang="en-US" sz="1600" i="1" dirty="0" smtClean="0">
                          <a:solidFill>
                            <a:schemeClr val="bg2">
                              <a:lumMod val="10000"/>
                            </a:schemeClr>
                          </a:solidFill>
                          <a:latin typeface="Times New Roman" pitchFamily="18" charset="0"/>
                          <a:cs typeface="Times New Roman" pitchFamily="18" charset="0"/>
                        </a:rPr>
                        <a:t>PC</a:t>
                      </a:r>
                      <a:endParaRPr lang="en-US" sz="1600" i="1"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8</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Program Counter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Holds address of instruction</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4380">
                <a:tc>
                  <a:txBody>
                    <a:bodyPr/>
                    <a:lstStyle/>
                    <a:p>
                      <a:pPr algn="ctr"/>
                      <a:r>
                        <a:rPr lang="en-US" sz="1600" i="1" dirty="0" smtClean="0">
                          <a:solidFill>
                            <a:schemeClr val="bg2">
                              <a:lumMod val="10000"/>
                            </a:schemeClr>
                          </a:solidFill>
                          <a:latin typeface="Times New Roman" pitchFamily="18" charset="0"/>
                          <a:cs typeface="Times New Roman" pitchFamily="18" charset="0"/>
                        </a:rPr>
                        <a:t>IR</a:t>
                      </a:r>
                      <a:endParaRPr lang="en-US" sz="1600" i="1"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8</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Instruction register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Holds current operation code</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4380">
                <a:tc>
                  <a:txBody>
                    <a:bodyPr/>
                    <a:lstStyle/>
                    <a:p>
                      <a:pPr algn="ctr"/>
                      <a:r>
                        <a:rPr lang="en-US" sz="1600" i="1" dirty="0" smtClean="0">
                          <a:solidFill>
                            <a:schemeClr val="bg2">
                              <a:lumMod val="10000"/>
                            </a:schemeClr>
                          </a:solidFill>
                          <a:latin typeface="Times New Roman" pitchFamily="18" charset="0"/>
                          <a:cs typeface="Times New Roman" pitchFamily="18" charset="0"/>
                        </a:rPr>
                        <a:t>T</a:t>
                      </a:r>
                      <a:endParaRPr lang="en-US" sz="1600" i="1"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3</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Timing Counter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Sequence generator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4" name="Group 23"/>
          <p:cNvGrpSpPr/>
          <p:nvPr/>
        </p:nvGrpSpPr>
        <p:grpSpPr>
          <a:xfrm>
            <a:off x="7315200" y="1828800"/>
            <a:ext cx="4308764" cy="4572000"/>
            <a:chOff x="5978236" y="1752600"/>
            <a:chExt cx="4308764" cy="4572000"/>
          </a:xfrm>
        </p:grpSpPr>
        <p:sp>
          <p:nvSpPr>
            <p:cNvPr id="4" name="Rectangle 3"/>
            <p:cNvSpPr/>
            <p:nvPr/>
          </p:nvSpPr>
          <p:spPr>
            <a:xfrm>
              <a:off x="6248400" y="1828800"/>
              <a:ext cx="1295400" cy="2667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PC</a:t>
              </a:r>
              <a:endParaRPr lang="en-US" i="1" dirty="0">
                <a:solidFill>
                  <a:schemeClr val="bg2">
                    <a:lumMod val="10000"/>
                  </a:schemeClr>
                </a:solidFill>
                <a:latin typeface="Times New Roman" pitchFamily="18" charset="0"/>
                <a:cs typeface="Times New Roman" pitchFamily="18" charset="0"/>
              </a:endParaRPr>
            </a:p>
          </p:txBody>
        </p:sp>
        <p:sp>
          <p:nvSpPr>
            <p:cNvPr id="5" name="Rectangle 4"/>
            <p:cNvSpPr/>
            <p:nvPr/>
          </p:nvSpPr>
          <p:spPr>
            <a:xfrm>
              <a:off x="7086600" y="2247900"/>
              <a:ext cx="1295400" cy="2667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MAR</a:t>
              </a:r>
              <a:endParaRPr lang="en-US" i="1" dirty="0">
                <a:solidFill>
                  <a:schemeClr val="bg2">
                    <a:lumMod val="10000"/>
                  </a:schemeClr>
                </a:solidFill>
                <a:latin typeface="Times New Roman" pitchFamily="18" charset="0"/>
                <a:cs typeface="Times New Roman" pitchFamily="18" charset="0"/>
              </a:endParaRPr>
            </a:p>
          </p:txBody>
        </p:sp>
        <p:sp>
          <p:nvSpPr>
            <p:cNvPr id="6" name="Rectangle 5"/>
            <p:cNvSpPr/>
            <p:nvPr/>
          </p:nvSpPr>
          <p:spPr>
            <a:xfrm>
              <a:off x="6248400" y="2705100"/>
              <a:ext cx="1295400" cy="2667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IR</a:t>
              </a:r>
              <a:endParaRPr lang="en-US" i="1" dirty="0">
                <a:solidFill>
                  <a:schemeClr val="bg2">
                    <a:lumMod val="10000"/>
                  </a:schemeClr>
                </a:solidFill>
                <a:latin typeface="Times New Roman" pitchFamily="18" charset="0"/>
                <a:cs typeface="Times New Roman" pitchFamily="18" charset="0"/>
              </a:endParaRPr>
            </a:p>
          </p:txBody>
        </p:sp>
        <p:sp>
          <p:nvSpPr>
            <p:cNvPr id="7" name="Rectangle 6"/>
            <p:cNvSpPr/>
            <p:nvPr/>
          </p:nvSpPr>
          <p:spPr>
            <a:xfrm>
              <a:off x="6248400" y="3238500"/>
              <a:ext cx="1295400" cy="6477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Operation decoder</a:t>
              </a:r>
              <a:endParaRPr lang="en-US" dirty="0">
                <a:solidFill>
                  <a:schemeClr val="bg2">
                    <a:lumMod val="10000"/>
                  </a:schemeClr>
                </a:solidFill>
                <a:latin typeface="Times New Roman" pitchFamily="18" charset="0"/>
                <a:cs typeface="Times New Roman" pitchFamily="18" charset="0"/>
              </a:endParaRPr>
            </a:p>
          </p:txBody>
        </p:sp>
        <p:sp>
          <p:nvSpPr>
            <p:cNvPr id="8" name="Rectangle 7"/>
            <p:cNvSpPr/>
            <p:nvPr/>
          </p:nvSpPr>
          <p:spPr>
            <a:xfrm>
              <a:off x="6248400" y="4838700"/>
              <a:ext cx="1295400" cy="6477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Timing decoder</a:t>
              </a:r>
              <a:endParaRPr lang="en-US" dirty="0">
                <a:solidFill>
                  <a:schemeClr val="bg2">
                    <a:lumMod val="10000"/>
                  </a:schemeClr>
                </a:solidFill>
                <a:latin typeface="Times New Roman" pitchFamily="18" charset="0"/>
                <a:cs typeface="Times New Roman" pitchFamily="18" charset="0"/>
              </a:endParaRPr>
            </a:p>
          </p:txBody>
        </p:sp>
        <p:sp>
          <p:nvSpPr>
            <p:cNvPr id="9" name="Rectangle 8"/>
            <p:cNvSpPr/>
            <p:nvPr/>
          </p:nvSpPr>
          <p:spPr>
            <a:xfrm>
              <a:off x="6248400" y="6049913"/>
              <a:ext cx="1295400" cy="274687"/>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10000"/>
                    </a:schemeClr>
                  </a:solidFill>
                  <a:latin typeface="Times New Roman" pitchFamily="18" charset="0"/>
                  <a:cs typeface="Times New Roman" pitchFamily="18" charset="0"/>
                </a:rPr>
                <a:t>T</a:t>
              </a:r>
            </a:p>
          </p:txBody>
        </p:sp>
        <p:sp>
          <p:nvSpPr>
            <p:cNvPr id="10" name="Rectangle 9"/>
            <p:cNvSpPr/>
            <p:nvPr/>
          </p:nvSpPr>
          <p:spPr>
            <a:xfrm>
              <a:off x="8991600" y="1752600"/>
              <a:ext cx="1295400" cy="9525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Memory unit </a:t>
              </a:r>
            </a:p>
            <a:p>
              <a:pPr algn="ctr"/>
              <a:r>
                <a:rPr lang="en-US" dirty="0" smtClean="0">
                  <a:solidFill>
                    <a:schemeClr val="bg2">
                      <a:lumMod val="10000"/>
                    </a:schemeClr>
                  </a:solidFill>
                  <a:latin typeface="Times New Roman" pitchFamily="18" charset="0"/>
                  <a:cs typeface="Times New Roman" pitchFamily="18" charset="0"/>
                </a:rPr>
                <a:t>256 </a:t>
              </a:r>
              <a:r>
                <a:rPr lang="en-US" dirty="0" smtClean="0">
                  <a:solidFill>
                    <a:schemeClr val="bg2">
                      <a:lumMod val="10000"/>
                    </a:schemeClr>
                  </a:solidFill>
                  <a:latin typeface="Calibri" pitchFamily="34" charset="0"/>
                  <a:cs typeface="Calibri" pitchFamily="34" charset="0"/>
                </a:rPr>
                <a:t>X</a:t>
              </a:r>
              <a:r>
                <a:rPr lang="en-US" dirty="0" smtClean="0">
                  <a:solidFill>
                    <a:schemeClr val="bg2">
                      <a:lumMod val="10000"/>
                    </a:schemeClr>
                  </a:solidFill>
                  <a:latin typeface="Times New Roman" pitchFamily="18" charset="0"/>
                  <a:cs typeface="Times New Roman" pitchFamily="18" charset="0"/>
                </a:rPr>
                <a:t> 8</a:t>
              </a:r>
              <a:endParaRPr lang="en-US" dirty="0">
                <a:solidFill>
                  <a:schemeClr val="bg2">
                    <a:lumMod val="10000"/>
                  </a:schemeClr>
                </a:solidFill>
                <a:latin typeface="Times New Roman" pitchFamily="18" charset="0"/>
                <a:cs typeface="Times New Roman" pitchFamily="18" charset="0"/>
              </a:endParaRPr>
            </a:p>
          </p:txBody>
        </p:sp>
        <p:sp>
          <p:nvSpPr>
            <p:cNvPr id="11" name="Rectangle 10"/>
            <p:cNvSpPr/>
            <p:nvPr/>
          </p:nvSpPr>
          <p:spPr>
            <a:xfrm>
              <a:off x="8991600" y="3390900"/>
              <a:ext cx="1295400" cy="2667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MBR</a:t>
              </a:r>
              <a:endParaRPr lang="en-US" i="1" dirty="0">
                <a:solidFill>
                  <a:schemeClr val="bg2">
                    <a:lumMod val="10000"/>
                  </a:schemeClr>
                </a:solidFill>
                <a:latin typeface="Times New Roman" pitchFamily="18" charset="0"/>
                <a:cs typeface="Times New Roman" pitchFamily="18" charset="0"/>
              </a:endParaRPr>
            </a:p>
          </p:txBody>
        </p:sp>
        <p:sp>
          <p:nvSpPr>
            <p:cNvPr id="12" name="Rectangle 11"/>
            <p:cNvSpPr/>
            <p:nvPr/>
          </p:nvSpPr>
          <p:spPr>
            <a:xfrm>
              <a:off x="8991600" y="4449713"/>
              <a:ext cx="1295400" cy="274687"/>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A</a:t>
              </a:r>
              <a:endParaRPr lang="en-US" i="1" dirty="0">
                <a:solidFill>
                  <a:schemeClr val="bg2">
                    <a:lumMod val="10000"/>
                  </a:schemeClr>
                </a:solidFill>
                <a:latin typeface="Times New Roman" pitchFamily="18" charset="0"/>
                <a:cs typeface="Times New Roman" pitchFamily="18" charset="0"/>
              </a:endParaRPr>
            </a:p>
          </p:txBody>
        </p:sp>
        <p:sp>
          <p:nvSpPr>
            <p:cNvPr id="13" name="Rectangle 12"/>
            <p:cNvSpPr/>
            <p:nvPr/>
          </p:nvSpPr>
          <p:spPr>
            <a:xfrm>
              <a:off x="8991600" y="5211713"/>
              <a:ext cx="1295400" cy="274687"/>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R</a:t>
              </a:r>
              <a:endParaRPr lang="en-US" i="1" dirty="0">
                <a:solidFill>
                  <a:schemeClr val="bg2">
                    <a:lumMod val="10000"/>
                  </a:schemeClr>
                </a:solidFill>
                <a:latin typeface="Times New Roman" pitchFamily="18" charset="0"/>
                <a:cs typeface="Times New Roman" pitchFamily="18" charset="0"/>
              </a:endParaRPr>
            </a:p>
          </p:txBody>
        </p:sp>
        <p:cxnSp>
          <p:nvCxnSpPr>
            <p:cNvPr id="14" name="Straight Arrow Connector 13"/>
            <p:cNvCxnSpPr>
              <a:stCxn id="9" idx="0"/>
              <a:endCxn id="8" idx="2"/>
            </p:cNvCxnSpPr>
            <p:nvPr/>
          </p:nvCxnSpPr>
          <p:spPr>
            <a:xfrm flipV="1">
              <a:off x="6896100" y="5486400"/>
              <a:ext cx="0" cy="563513"/>
            </a:xfrm>
            <a:prstGeom prst="straightConnector1">
              <a:avLst/>
            </a:prstGeom>
            <a:ln>
              <a:solidFill>
                <a:schemeClr val="bg2">
                  <a:lumMod val="1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248400" y="4572000"/>
              <a:ext cx="0" cy="281755"/>
            </a:xfrm>
            <a:prstGeom prst="straightConnector1">
              <a:avLst/>
            </a:prstGeom>
            <a:ln>
              <a:solidFill>
                <a:schemeClr val="bg2">
                  <a:lumMod val="1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543800" y="4572000"/>
              <a:ext cx="0" cy="281755"/>
            </a:xfrm>
            <a:prstGeom prst="straightConnector1">
              <a:avLst/>
            </a:prstGeom>
            <a:ln>
              <a:solidFill>
                <a:schemeClr val="bg2">
                  <a:lumMod val="1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400800" y="3886200"/>
              <a:ext cx="0" cy="228600"/>
            </a:xfrm>
            <a:prstGeom prst="straightConnector1">
              <a:avLst/>
            </a:prstGeom>
            <a:ln>
              <a:solidFill>
                <a:schemeClr val="bg2">
                  <a:lumMod val="1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34200" y="3886200"/>
              <a:ext cx="0" cy="228600"/>
            </a:xfrm>
            <a:prstGeom prst="straightConnector1">
              <a:avLst/>
            </a:prstGeom>
            <a:ln>
              <a:solidFill>
                <a:schemeClr val="bg2">
                  <a:lumMod val="1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2800" y="3886200"/>
              <a:ext cx="0" cy="228600"/>
            </a:xfrm>
            <a:prstGeom prst="straightConnector1">
              <a:avLst/>
            </a:prstGeom>
            <a:ln>
              <a:solidFill>
                <a:schemeClr val="bg2">
                  <a:lumMod val="1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91400" y="3886200"/>
              <a:ext cx="0" cy="228600"/>
            </a:xfrm>
            <a:prstGeom prst="straightConnector1">
              <a:avLst/>
            </a:prstGeom>
            <a:ln>
              <a:solidFill>
                <a:schemeClr val="bg2">
                  <a:lumMod val="1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78236" y="4343400"/>
              <a:ext cx="325730" cy="369332"/>
            </a:xfrm>
            <a:prstGeom prst="rect">
              <a:avLst/>
            </a:prstGeom>
            <a:noFill/>
          </p:spPr>
          <p:txBody>
            <a:bodyPr wrap="none" rtlCol="0">
              <a:spAutoFit/>
            </a:bodyPr>
            <a:lstStyle/>
            <a:p>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7</a:t>
              </a:r>
              <a:endParaRPr lang="en-US" i="1" baseline="-25000" dirty="0">
                <a:solidFill>
                  <a:schemeClr val="bg2">
                    <a:lumMod val="10000"/>
                  </a:schemeClr>
                </a:solidFill>
                <a:latin typeface="Times New Roman" pitchFamily="18" charset="0"/>
                <a:cs typeface="Times New Roman" pitchFamily="18" charset="0"/>
              </a:endParaRPr>
            </a:p>
          </p:txBody>
        </p:sp>
        <p:sp>
          <p:nvSpPr>
            <p:cNvPr id="25" name="TextBox 24"/>
            <p:cNvSpPr txBox="1"/>
            <p:nvPr/>
          </p:nvSpPr>
          <p:spPr>
            <a:xfrm>
              <a:off x="7502236" y="4343400"/>
              <a:ext cx="325730" cy="369332"/>
            </a:xfrm>
            <a:prstGeom prst="rect">
              <a:avLst/>
            </a:prstGeom>
            <a:noFill/>
          </p:spPr>
          <p:txBody>
            <a:bodyPr wrap="none" rtlCol="0">
              <a:spAutoFit/>
            </a:bodyPr>
            <a:lstStyle/>
            <a:p>
              <a:r>
                <a:rPr lang="en-US" i="1" dirty="0" smtClean="0">
                  <a:solidFill>
                    <a:schemeClr val="bg2">
                      <a:lumMod val="10000"/>
                    </a:schemeClr>
                  </a:solidFill>
                  <a:latin typeface="Times New Roman" pitchFamily="18" charset="0"/>
                  <a:cs typeface="Times New Roman" pitchFamily="18" charset="0"/>
                </a:rPr>
                <a:t>t</a:t>
              </a:r>
              <a:r>
                <a:rPr lang="en-US" i="1" baseline="-25000" dirty="0">
                  <a:solidFill>
                    <a:schemeClr val="bg2">
                      <a:lumMod val="10000"/>
                    </a:schemeClr>
                  </a:solidFill>
                  <a:latin typeface="Times New Roman" pitchFamily="18" charset="0"/>
                  <a:cs typeface="Times New Roman" pitchFamily="18" charset="0"/>
                </a:rPr>
                <a:t>0</a:t>
              </a:r>
            </a:p>
          </p:txBody>
        </p:sp>
        <p:sp>
          <p:nvSpPr>
            <p:cNvPr id="26" name="TextBox 25"/>
            <p:cNvSpPr txBox="1"/>
            <p:nvPr/>
          </p:nvSpPr>
          <p:spPr>
            <a:xfrm>
              <a:off x="7239000" y="4038600"/>
              <a:ext cx="333746" cy="307777"/>
            </a:xfrm>
            <a:prstGeom prst="rect">
              <a:avLst/>
            </a:prstGeom>
            <a:noFill/>
          </p:spPr>
          <p:txBody>
            <a:bodyPr wrap="none" rtlCol="0">
              <a:spAutoFit/>
            </a:bodyPr>
            <a:lstStyle/>
            <a:p>
              <a:r>
                <a:rPr lang="en-US" sz="1400" i="1" dirty="0" smtClean="0">
                  <a:solidFill>
                    <a:schemeClr val="bg2">
                      <a:lumMod val="10000"/>
                    </a:schemeClr>
                  </a:solidFill>
                  <a:latin typeface="Times New Roman" pitchFamily="18" charset="0"/>
                  <a:cs typeface="Times New Roman" pitchFamily="18" charset="0"/>
                </a:rPr>
                <a:t>q</a:t>
              </a:r>
              <a:r>
                <a:rPr lang="en-US" sz="1400" i="1" baseline="-25000" dirty="0">
                  <a:solidFill>
                    <a:schemeClr val="bg2">
                      <a:lumMod val="10000"/>
                    </a:schemeClr>
                  </a:solidFill>
                  <a:latin typeface="Times New Roman" pitchFamily="18" charset="0"/>
                  <a:cs typeface="Times New Roman" pitchFamily="18" charset="0"/>
                </a:rPr>
                <a:t>1</a:t>
              </a:r>
            </a:p>
          </p:txBody>
        </p:sp>
        <p:sp>
          <p:nvSpPr>
            <p:cNvPr id="27" name="TextBox 26"/>
            <p:cNvSpPr txBox="1"/>
            <p:nvPr/>
          </p:nvSpPr>
          <p:spPr>
            <a:xfrm>
              <a:off x="7010400" y="4035623"/>
              <a:ext cx="333746" cy="307777"/>
            </a:xfrm>
            <a:prstGeom prst="rect">
              <a:avLst/>
            </a:prstGeom>
            <a:noFill/>
          </p:spPr>
          <p:txBody>
            <a:bodyPr wrap="none" rtlCol="0">
              <a:spAutoFit/>
            </a:bodyPr>
            <a:lstStyle/>
            <a:p>
              <a:r>
                <a:rPr lang="en-US" sz="1400" i="1" dirty="0" smtClean="0">
                  <a:solidFill>
                    <a:schemeClr val="bg2">
                      <a:lumMod val="10000"/>
                    </a:schemeClr>
                  </a:solidFill>
                  <a:latin typeface="Times New Roman" pitchFamily="18" charset="0"/>
                  <a:cs typeface="Times New Roman" pitchFamily="18" charset="0"/>
                </a:rPr>
                <a:t>q</a:t>
              </a:r>
              <a:r>
                <a:rPr lang="en-US" sz="1400" i="1" baseline="-25000" dirty="0" smtClean="0">
                  <a:solidFill>
                    <a:schemeClr val="bg2">
                      <a:lumMod val="10000"/>
                    </a:schemeClr>
                  </a:solidFill>
                  <a:latin typeface="Times New Roman" pitchFamily="18" charset="0"/>
                  <a:cs typeface="Times New Roman" pitchFamily="18" charset="0"/>
                </a:rPr>
                <a:t>2</a:t>
              </a:r>
              <a:endParaRPr lang="en-US" sz="1400" i="1" baseline="-25000" dirty="0">
                <a:solidFill>
                  <a:schemeClr val="bg2">
                    <a:lumMod val="10000"/>
                  </a:schemeClr>
                </a:solidFill>
                <a:latin typeface="Times New Roman" pitchFamily="18" charset="0"/>
                <a:cs typeface="Times New Roman" pitchFamily="18" charset="0"/>
              </a:endParaRPr>
            </a:p>
          </p:txBody>
        </p:sp>
        <p:sp>
          <p:nvSpPr>
            <p:cNvPr id="28" name="TextBox 27"/>
            <p:cNvSpPr txBox="1"/>
            <p:nvPr/>
          </p:nvSpPr>
          <p:spPr>
            <a:xfrm>
              <a:off x="6781800" y="4038600"/>
              <a:ext cx="333746" cy="307777"/>
            </a:xfrm>
            <a:prstGeom prst="rect">
              <a:avLst/>
            </a:prstGeom>
            <a:noFill/>
          </p:spPr>
          <p:txBody>
            <a:bodyPr wrap="none" rtlCol="0">
              <a:spAutoFit/>
            </a:bodyPr>
            <a:lstStyle/>
            <a:p>
              <a:r>
                <a:rPr lang="en-US" sz="1400" i="1" dirty="0" smtClean="0">
                  <a:solidFill>
                    <a:schemeClr val="bg2">
                      <a:lumMod val="10000"/>
                    </a:schemeClr>
                  </a:solidFill>
                  <a:latin typeface="Times New Roman" pitchFamily="18" charset="0"/>
                  <a:cs typeface="Times New Roman" pitchFamily="18" charset="0"/>
                </a:rPr>
                <a:t>q</a:t>
              </a:r>
              <a:r>
                <a:rPr lang="en-US" sz="1400" i="1" baseline="-25000" dirty="0" smtClean="0">
                  <a:solidFill>
                    <a:schemeClr val="bg2">
                      <a:lumMod val="10000"/>
                    </a:schemeClr>
                  </a:solidFill>
                  <a:latin typeface="Times New Roman" pitchFamily="18" charset="0"/>
                  <a:cs typeface="Times New Roman" pitchFamily="18" charset="0"/>
                </a:rPr>
                <a:t>3</a:t>
              </a:r>
              <a:endParaRPr lang="en-US" sz="1400" i="1" baseline="-25000" dirty="0">
                <a:solidFill>
                  <a:schemeClr val="bg2">
                    <a:lumMod val="10000"/>
                  </a:schemeClr>
                </a:solidFill>
                <a:latin typeface="Times New Roman" pitchFamily="18" charset="0"/>
                <a:cs typeface="Times New Roman" pitchFamily="18" charset="0"/>
              </a:endParaRPr>
            </a:p>
          </p:txBody>
        </p:sp>
      </p:grpSp>
      <p:graphicFrame>
        <p:nvGraphicFramePr>
          <p:cNvPr id="31" name="Content Placeholder 28"/>
          <p:cNvGraphicFramePr>
            <a:graphicFrameLocks/>
          </p:cNvGraphicFramePr>
          <p:nvPr>
            <p:extLst>
              <p:ext uri="{D42A27DB-BD31-4B8C-83A1-F6EECF244321}">
                <p14:modId xmlns:p14="http://schemas.microsoft.com/office/powerpoint/2010/main" val="3012486170"/>
              </p:ext>
            </p:extLst>
          </p:nvPr>
        </p:nvGraphicFramePr>
        <p:xfrm>
          <a:off x="152400" y="5025467"/>
          <a:ext cx="7214829" cy="1713036"/>
        </p:xfrm>
        <a:graphic>
          <a:graphicData uri="http://schemas.openxmlformats.org/drawingml/2006/table">
            <a:tbl>
              <a:tblPr firstRow="1" bandRow="1">
                <a:tableStyleId>{2D5ABB26-0587-4C30-8999-92F81FD0307C}</a:tableStyleId>
              </a:tblPr>
              <a:tblGrid>
                <a:gridCol w="1066800"/>
                <a:gridCol w="1447800"/>
                <a:gridCol w="2514600"/>
                <a:gridCol w="2185629"/>
              </a:tblGrid>
              <a:tr h="377972">
                <a:tc>
                  <a:txBody>
                    <a:bodyPr/>
                    <a:lstStyle/>
                    <a:p>
                      <a:pPr algn="ctr"/>
                      <a:r>
                        <a:rPr lang="en-US" sz="1600" dirty="0" smtClean="0">
                          <a:solidFill>
                            <a:schemeClr val="bg2">
                              <a:lumMod val="10000"/>
                            </a:schemeClr>
                          </a:solidFill>
                          <a:latin typeface="Times New Roman" pitchFamily="18" charset="0"/>
                          <a:cs typeface="Times New Roman" pitchFamily="18" charset="0"/>
                        </a:rPr>
                        <a:t>Op-code</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smtClean="0">
                          <a:solidFill>
                            <a:schemeClr val="bg2">
                              <a:lumMod val="10000"/>
                            </a:schemeClr>
                          </a:solidFill>
                          <a:latin typeface="Times New Roman" pitchFamily="18" charset="0"/>
                          <a:cs typeface="Times New Roman" pitchFamily="18" charset="0"/>
                        </a:rPr>
                        <a:t>Mnemonic</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smtClean="0">
                          <a:solidFill>
                            <a:schemeClr val="bg2">
                              <a:lumMod val="10000"/>
                            </a:schemeClr>
                          </a:solidFill>
                          <a:latin typeface="Times New Roman" pitchFamily="18" charset="0"/>
                          <a:cs typeface="Times New Roman" pitchFamily="18" charset="0"/>
                        </a:rPr>
                        <a:t>Description</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smtClean="0">
                          <a:solidFill>
                            <a:schemeClr val="bg2">
                              <a:lumMod val="10000"/>
                            </a:schemeClr>
                          </a:solidFill>
                          <a:latin typeface="Times New Roman" pitchFamily="18" charset="0"/>
                          <a:cs typeface="Times New Roman" pitchFamily="18" charset="0"/>
                        </a:rPr>
                        <a:t>Function</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77972">
                <a:tc>
                  <a:txBody>
                    <a:bodyPr/>
                    <a:lstStyle/>
                    <a:p>
                      <a:pPr algn="ctr"/>
                      <a:r>
                        <a:rPr lang="en-US" sz="1600" i="0" dirty="0" smtClean="0">
                          <a:solidFill>
                            <a:schemeClr val="bg2">
                              <a:lumMod val="10000"/>
                            </a:schemeClr>
                          </a:solidFill>
                          <a:latin typeface="Times New Roman" pitchFamily="18" charset="0"/>
                          <a:cs typeface="Times New Roman" pitchFamily="18" charset="0"/>
                        </a:rPr>
                        <a:t>00000001</a:t>
                      </a:r>
                      <a:endParaRPr lang="en-US" sz="1600" i="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MOV</a:t>
                      </a:r>
                      <a:r>
                        <a:rPr lang="en-US" sz="1600" baseline="0" dirty="0" smtClean="0">
                          <a:solidFill>
                            <a:schemeClr val="bg2">
                              <a:lumMod val="10000"/>
                            </a:schemeClr>
                          </a:solidFill>
                          <a:latin typeface="Times New Roman" pitchFamily="18" charset="0"/>
                          <a:cs typeface="Times New Roman" pitchFamily="18" charset="0"/>
                        </a:rPr>
                        <a:t>   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Move R to A</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A </a:t>
                      </a:r>
                      <a:r>
                        <a:rPr lang="en-US" sz="1600" dirty="0" smtClean="0">
                          <a:solidFill>
                            <a:schemeClr val="bg2">
                              <a:lumMod val="10000"/>
                            </a:schemeClr>
                          </a:solidFill>
                          <a:latin typeface="Times New Roman"/>
                          <a:cs typeface="Times New Roman"/>
                        </a:rPr>
                        <a:t>←</a:t>
                      </a:r>
                      <a:r>
                        <a:rPr lang="en-US" sz="1600" dirty="0" smtClean="0">
                          <a:solidFill>
                            <a:schemeClr val="bg2">
                              <a:lumMod val="10000"/>
                            </a:schemeClr>
                          </a:solidFill>
                          <a:latin typeface="Times New Roman" pitchFamily="18" charset="0"/>
                          <a:cs typeface="Times New Roman" pitchFamily="18" charset="0"/>
                        </a:rPr>
                        <a:t>R</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7972">
                <a:tc>
                  <a:txBody>
                    <a:bodyPr/>
                    <a:lstStyle/>
                    <a:p>
                      <a:pPr algn="ctr"/>
                      <a:r>
                        <a:rPr lang="en-US" sz="1600" i="0" dirty="0" smtClean="0">
                          <a:solidFill>
                            <a:schemeClr val="bg2">
                              <a:lumMod val="10000"/>
                            </a:schemeClr>
                          </a:solidFill>
                          <a:latin typeface="Times New Roman" pitchFamily="18" charset="0"/>
                          <a:cs typeface="Times New Roman" pitchFamily="18" charset="0"/>
                        </a:rPr>
                        <a:t>00000010</a:t>
                      </a:r>
                      <a:endParaRPr lang="en-US" sz="1600" i="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LDI</a:t>
                      </a:r>
                      <a:r>
                        <a:rPr lang="en-US" sz="1600" baseline="0" dirty="0" smtClean="0">
                          <a:solidFill>
                            <a:schemeClr val="bg2">
                              <a:lumMod val="10000"/>
                            </a:schemeClr>
                          </a:solidFill>
                          <a:latin typeface="Times New Roman" pitchFamily="18" charset="0"/>
                          <a:cs typeface="Times New Roman" pitchFamily="18" charset="0"/>
                        </a:rPr>
                        <a:t>   OPRD</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Load OPRD</a:t>
                      </a:r>
                      <a:r>
                        <a:rPr lang="en-US" sz="1600" baseline="0" dirty="0" smtClean="0">
                          <a:solidFill>
                            <a:schemeClr val="bg2">
                              <a:lumMod val="10000"/>
                            </a:schemeClr>
                          </a:solidFill>
                          <a:latin typeface="Times New Roman" pitchFamily="18" charset="0"/>
                          <a:cs typeface="Times New Roman" pitchFamily="18" charset="0"/>
                        </a:rPr>
                        <a:t> into A</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A </a:t>
                      </a:r>
                      <a:r>
                        <a:rPr lang="en-US" sz="1600" dirty="0" smtClean="0">
                          <a:solidFill>
                            <a:schemeClr val="bg2">
                              <a:lumMod val="10000"/>
                            </a:schemeClr>
                          </a:solidFill>
                          <a:latin typeface="Times New Roman"/>
                          <a:cs typeface="Times New Roman"/>
                        </a:rPr>
                        <a:t>←</a:t>
                      </a:r>
                      <a:r>
                        <a:rPr lang="en-US" sz="1600" dirty="0" smtClean="0">
                          <a:solidFill>
                            <a:schemeClr val="bg2">
                              <a:lumMod val="10000"/>
                            </a:schemeClr>
                          </a:solidFill>
                          <a:latin typeface="Times New Roman" pitchFamily="18" charset="0"/>
                          <a:cs typeface="Times New Roman" pitchFamily="18" charset="0"/>
                        </a:rPr>
                        <a:t>OPRD</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7972">
                <a:tc>
                  <a:txBody>
                    <a:bodyPr/>
                    <a:lstStyle/>
                    <a:p>
                      <a:pPr algn="ctr"/>
                      <a:r>
                        <a:rPr lang="en-US" sz="1600" i="0" dirty="0" smtClean="0">
                          <a:solidFill>
                            <a:schemeClr val="bg2">
                              <a:lumMod val="10000"/>
                            </a:schemeClr>
                          </a:solidFill>
                          <a:latin typeface="Times New Roman" pitchFamily="18" charset="0"/>
                          <a:cs typeface="Times New Roman" pitchFamily="18" charset="0"/>
                        </a:rPr>
                        <a:t>00000011</a:t>
                      </a:r>
                      <a:endParaRPr lang="en-US" sz="1600" i="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solidFill>
                            <a:schemeClr val="bg2">
                              <a:lumMod val="10000"/>
                            </a:schemeClr>
                          </a:solidFill>
                          <a:latin typeface="Times New Roman" pitchFamily="18" charset="0"/>
                          <a:cs typeface="Times New Roman" pitchFamily="18" charset="0"/>
                        </a:rPr>
                        <a:t>LDA</a:t>
                      </a:r>
                      <a:r>
                        <a:rPr lang="en-US" sz="1600" baseline="0" dirty="0" smtClean="0">
                          <a:solidFill>
                            <a:schemeClr val="bg2">
                              <a:lumMod val="10000"/>
                            </a:schemeClr>
                          </a:solidFill>
                          <a:latin typeface="Times New Roman" pitchFamily="18" charset="0"/>
                          <a:cs typeface="Times New Roman" pitchFamily="18" charset="0"/>
                        </a:rPr>
                        <a:t>    ADRS</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Load</a:t>
                      </a:r>
                      <a:r>
                        <a:rPr lang="en-US" sz="1600" baseline="0" dirty="0" smtClean="0">
                          <a:solidFill>
                            <a:schemeClr val="bg2">
                              <a:lumMod val="10000"/>
                            </a:schemeClr>
                          </a:solidFill>
                          <a:latin typeface="Times New Roman" pitchFamily="18" charset="0"/>
                          <a:cs typeface="Times New Roman" pitchFamily="18" charset="0"/>
                        </a:rPr>
                        <a:t> operand specified by ADRS into A</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smtClean="0">
                          <a:solidFill>
                            <a:schemeClr val="bg2">
                              <a:lumMod val="10000"/>
                            </a:schemeClr>
                          </a:solidFill>
                          <a:latin typeface="Times New Roman" pitchFamily="18" charset="0"/>
                          <a:cs typeface="Times New Roman" pitchFamily="18" charset="0"/>
                        </a:rPr>
                        <a:t>A </a:t>
                      </a:r>
                      <a:r>
                        <a:rPr lang="en-US" sz="1600" dirty="0" smtClean="0">
                          <a:solidFill>
                            <a:schemeClr val="bg2">
                              <a:lumMod val="10000"/>
                            </a:schemeClr>
                          </a:solidFill>
                          <a:latin typeface="Times New Roman"/>
                          <a:cs typeface="Times New Roman"/>
                        </a:rPr>
                        <a:t>←</a:t>
                      </a:r>
                      <a:r>
                        <a:rPr lang="en-US" sz="1600" dirty="0" smtClean="0">
                          <a:solidFill>
                            <a:schemeClr val="bg2">
                              <a:lumMod val="10000"/>
                            </a:schemeClr>
                          </a:solidFill>
                          <a:latin typeface="Times New Roman" pitchFamily="18" charset="0"/>
                          <a:cs typeface="Times New Roman" pitchFamily="18" charset="0"/>
                        </a:rPr>
                        <a:t>M[ADRS]</a:t>
                      </a:r>
                      <a:endParaRPr lang="en-US" sz="1600" dirty="0">
                        <a:solidFill>
                          <a:schemeClr val="bg2">
                            <a:lumMod val="10000"/>
                          </a:schemeClr>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66549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Instruction Fetch Cycle</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Program counter </a:t>
            </a:r>
            <a:r>
              <a:rPr lang="en-US" sz="2400" i="1" dirty="0" smtClean="0">
                <a:solidFill>
                  <a:schemeClr val="bg2">
                    <a:lumMod val="10000"/>
                  </a:schemeClr>
                </a:solidFill>
                <a:latin typeface="Times New Roman" pitchFamily="18" charset="0"/>
                <a:cs typeface="Times New Roman" pitchFamily="18" charset="0"/>
              </a:rPr>
              <a:t>PC</a:t>
            </a:r>
            <a:r>
              <a:rPr lang="en-US" sz="2400" dirty="0" smtClean="0">
                <a:solidFill>
                  <a:schemeClr val="bg2">
                    <a:lumMod val="10000"/>
                  </a:schemeClr>
                </a:solidFill>
                <a:latin typeface="Times New Roman" pitchFamily="18" charset="0"/>
                <a:cs typeface="Times New Roman" pitchFamily="18" charset="0"/>
              </a:rPr>
              <a:t> must be initialized to contain the first address of the program stored in memory.</a:t>
            </a:r>
          </a:p>
          <a:p>
            <a:pPr>
              <a:spcBef>
                <a:spcPts val="1200"/>
              </a:spcBef>
            </a:pPr>
            <a:r>
              <a:rPr lang="en-US" sz="2400" dirty="0" smtClean="0">
                <a:solidFill>
                  <a:schemeClr val="bg2">
                    <a:lumMod val="10000"/>
                  </a:schemeClr>
                </a:solidFill>
                <a:latin typeface="Times New Roman" pitchFamily="18" charset="0"/>
                <a:cs typeface="Times New Roman" pitchFamily="18" charset="0"/>
              </a:rPr>
              <a:t>The timing variables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0</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and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2</a:t>
            </a:r>
            <a:r>
              <a:rPr lang="en-US" sz="2400" dirty="0" smtClean="0">
                <a:solidFill>
                  <a:schemeClr val="bg2">
                    <a:lumMod val="10000"/>
                  </a:schemeClr>
                </a:solidFill>
                <a:latin typeface="Times New Roman" pitchFamily="18" charset="0"/>
                <a:cs typeface="Times New Roman" pitchFamily="18" charset="0"/>
              </a:rPr>
              <a:t> out of the timing decoder are used as control functions to sequence the </a:t>
            </a:r>
            <a:r>
              <a:rPr lang="en-US" sz="2400" dirty="0" err="1" smtClean="0">
                <a:solidFill>
                  <a:schemeClr val="bg2">
                    <a:lumMod val="10000"/>
                  </a:schemeClr>
                </a:solidFill>
                <a:latin typeface="Times New Roman" pitchFamily="18" charset="0"/>
                <a:cs typeface="Times New Roman" pitchFamily="18" charset="0"/>
              </a:rPr>
              <a:t>microoperations</a:t>
            </a:r>
            <a:r>
              <a:rPr lang="en-US" sz="2400" dirty="0" smtClean="0">
                <a:solidFill>
                  <a:schemeClr val="bg2">
                    <a:lumMod val="10000"/>
                  </a:schemeClr>
                </a:solidFill>
                <a:latin typeface="Times New Roman" pitchFamily="18" charset="0"/>
                <a:cs typeface="Times New Roman" pitchFamily="18" charset="0"/>
              </a:rPr>
              <a:t> for reading an operation code and placing it into instruction register </a:t>
            </a:r>
            <a:r>
              <a:rPr lang="en-US" sz="2400" i="1" dirty="0" smtClean="0">
                <a:solidFill>
                  <a:schemeClr val="bg2">
                    <a:lumMod val="10000"/>
                  </a:schemeClr>
                </a:solidFill>
                <a:latin typeface="Times New Roman" pitchFamily="18" charset="0"/>
                <a:cs typeface="Times New Roman" pitchFamily="18" charset="0"/>
              </a:rPr>
              <a:t>IR</a:t>
            </a:r>
            <a:r>
              <a:rPr lang="en-US" sz="2400" dirty="0" smtClean="0">
                <a:solidFill>
                  <a:schemeClr val="bg2">
                    <a:lumMod val="10000"/>
                  </a:schemeClr>
                </a:solidFill>
                <a:latin typeface="Times New Roman" pitchFamily="18" charset="0"/>
                <a:cs typeface="Times New Roman" pitchFamily="18" charset="0"/>
              </a:rPr>
              <a:t>.</a:t>
            </a:r>
          </a:p>
          <a:p>
            <a:pPr marL="109728" indent="0" algn="just">
              <a:spcBef>
                <a:spcPts val="1200"/>
              </a:spcBef>
              <a:buNone/>
            </a:pP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0</a:t>
            </a:r>
            <a:r>
              <a:rPr lang="en-US" sz="2400" dirty="0" smtClean="0">
                <a:solidFill>
                  <a:schemeClr val="bg2">
                    <a:lumMod val="10000"/>
                  </a:schemeClr>
                </a:solidFill>
                <a:latin typeface="Times New Roman" pitchFamily="18" charset="0"/>
                <a:cs typeface="Times New Roman" pitchFamily="18" charset="0"/>
              </a:rPr>
              <a:t> : </a:t>
            </a:r>
            <a:r>
              <a:rPr lang="en-US" sz="2400" i="1" dirty="0" smtClean="0">
                <a:solidFill>
                  <a:schemeClr val="bg2">
                    <a:lumMod val="10000"/>
                  </a:schemeClr>
                </a:solidFill>
                <a:latin typeface="Times New Roman" pitchFamily="18" charset="0"/>
                <a:cs typeface="Times New Roman" pitchFamily="18" charset="0"/>
              </a:rPr>
              <a:t>MAR </a:t>
            </a:r>
            <a:r>
              <a:rPr lang="en-US" sz="2400" i="1" dirty="0" smtClean="0">
                <a:solidFill>
                  <a:schemeClr val="bg2">
                    <a:lumMod val="10000"/>
                  </a:schemeClr>
                </a:solidFill>
                <a:latin typeface="Times New Roman"/>
                <a:cs typeface="Times New Roman"/>
              </a:rPr>
              <a:t>←</a:t>
            </a:r>
            <a:r>
              <a:rPr lang="en-US" sz="2400" i="1" dirty="0" smtClean="0">
                <a:solidFill>
                  <a:schemeClr val="bg2">
                    <a:lumMod val="10000"/>
                  </a:schemeClr>
                </a:solidFill>
                <a:latin typeface="Times New Roman" pitchFamily="18" charset="0"/>
                <a:cs typeface="Times New Roman" pitchFamily="18" charset="0"/>
              </a:rPr>
              <a:t> PC</a:t>
            </a:r>
            <a:r>
              <a:rPr lang="en-US" sz="2400" dirty="0" smtClean="0">
                <a:solidFill>
                  <a:schemeClr val="bg2">
                    <a:lumMod val="10000"/>
                  </a:schemeClr>
                </a:solidFill>
                <a:latin typeface="Times New Roman" pitchFamily="18" charset="0"/>
                <a:cs typeface="Times New Roman" pitchFamily="18" charset="0"/>
              </a:rPr>
              <a:t>      			transfer op-code address</a:t>
            </a:r>
          </a:p>
          <a:p>
            <a:pPr marL="109728" indent="0" algn="just">
              <a:spcBef>
                <a:spcPts val="1200"/>
              </a:spcBef>
              <a:buNone/>
            </a:pP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MBR </a:t>
            </a:r>
            <a:r>
              <a:rPr lang="en-US" sz="2400" i="1" dirty="0">
                <a:solidFill>
                  <a:schemeClr val="bg2">
                    <a:lumMod val="10000"/>
                  </a:schemeClr>
                </a:solidFill>
                <a:latin typeface="Times New Roman"/>
                <a:cs typeface="Times New Roman"/>
              </a:rPr>
              <a:t>← </a:t>
            </a:r>
            <a:r>
              <a:rPr lang="en-US" sz="2400" i="1" dirty="0" smtClean="0">
                <a:solidFill>
                  <a:schemeClr val="bg2">
                    <a:lumMod val="10000"/>
                  </a:schemeClr>
                </a:solidFill>
                <a:latin typeface="Times New Roman" pitchFamily="18" charset="0"/>
                <a:cs typeface="Times New Roman" pitchFamily="18" charset="0"/>
              </a:rPr>
              <a:t>M</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PC </a:t>
            </a:r>
            <a:r>
              <a:rPr lang="en-US" sz="2400" i="1" dirty="0">
                <a:solidFill>
                  <a:schemeClr val="bg2">
                    <a:lumMod val="10000"/>
                  </a:schemeClr>
                </a:solidFill>
                <a:latin typeface="Times New Roman"/>
                <a:cs typeface="Times New Roman"/>
              </a:rPr>
              <a:t>← </a:t>
            </a:r>
            <a:r>
              <a:rPr lang="en-US" sz="2400" i="1" dirty="0" smtClean="0">
                <a:solidFill>
                  <a:schemeClr val="bg2">
                    <a:lumMod val="10000"/>
                  </a:schemeClr>
                </a:solidFill>
                <a:latin typeface="Times New Roman" pitchFamily="18" charset="0"/>
                <a:cs typeface="Times New Roman" pitchFamily="18" charset="0"/>
              </a:rPr>
              <a:t>PC</a:t>
            </a:r>
            <a:r>
              <a:rPr lang="en-US" sz="2400" dirty="0" smtClean="0">
                <a:solidFill>
                  <a:schemeClr val="bg2">
                    <a:lumMod val="10000"/>
                  </a:schemeClr>
                </a:solidFill>
                <a:latin typeface="Times New Roman" pitchFamily="18" charset="0"/>
                <a:cs typeface="Times New Roman" pitchFamily="18" charset="0"/>
              </a:rPr>
              <a:t> + 1  	read op-code, increment </a:t>
            </a:r>
            <a:r>
              <a:rPr lang="en-US" sz="2400" i="1" dirty="0" smtClean="0">
                <a:solidFill>
                  <a:schemeClr val="bg2">
                    <a:lumMod val="10000"/>
                  </a:schemeClr>
                </a:solidFill>
                <a:latin typeface="Times New Roman" pitchFamily="18" charset="0"/>
                <a:cs typeface="Times New Roman" pitchFamily="18" charset="0"/>
              </a:rPr>
              <a:t>PC</a:t>
            </a:r>
          </a:p>
          <a:p>
            <a:pPr marL="109728" indent="0" algn="just">
              <a:spcBef>
                <a:spcPts val="1200"/>
              </a:spcBef>
              <a:buNone/>
            </a:pP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2</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IR </a:t>
            </a:r>
            <a:r>
              <a:rPr lang="en-US" sz="2400" i="1" dirty="0">
                <a:solidFill>
                  <a:schemeClr val="bg2">
                    <a:lumMod val="10000"/>
                  </a:schemeClr>
                </a:solidFill>
                <a:latin typeface="Times New Roman"/>
                <a:cs typeface="Times New Roman"/>
              </a:rPr>
              <a:t>← </a:t>
            </a:r>
            <a:r>
              <a:rPr lang="en-US" sz="2400" i="1" dirty="0" smtClean="0">
                <a:solidFill>
                  <a:schemeClr val="bg2">
                    <a:lumMod val="10000"/>
                  </a:schemeClr>
                </a:solidFill>
                <a:latin typeface="Times New Roman" pitchFamily="18" charset="0"/>
                <a:cs typeface="Times New Roman" pitchFamily="18" charset="0"/>
              </a:rPr>
              <a:t>MBR</a:t>
            </a:r>
            <a:r>
              <a:rPr lang="en-US" sz="2400" dirty="0" smtClean="0">
                <a:solidFill>
                  <a:schemeClr val="bg2">
                    <a:lumMod val="10000"/>
                  </a:schemeClr>
                </a:solidFill>
                <a:latin typeface="Times New Roman" pitchFamily="18" charset="0"/>
                <a:cs typeface="Times New Roman" pitchFamily="18" charset="0"/>
              </a:rPr>
              <a:t>				transfer op-code to </a:t>
            </a:r>
            <a:r>
              <a:rPr lang="en-US" sz="2400" i="1" dirty="0" smtClean="0">
                <a:solidFill>
                  <a:schemeClr val="bg2">
                    <a:lumMod val="10000"/>
                  </a:schemeClr>
                </a:solidFill>
                <a:latin typeface="Times New Roman" pitchFamily="18" charset="0"/>
                <a:cs typeface="Times New Roman" pitchFamily="18" charset="0"/>
              </a:rPr>
              <a:t>IR</a:t>
            </a:r>
          </a:p>
          <a:p>
            <a:pPr>
              <a:spcBef>
                <a:spcPts val="1200"/>
              </a:spcBef>
            </a:pP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8745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Execution of Instructions	</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The control uses the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i</a:t>
            </a:r>
            <a:r>
              <a:rPr lang="en-US" sz="2400" dirty="0" smtClean="0">
                <a:solidFill>
                  <a:schemeClr val="bg2">
                    <a:lumMod val="10000"/>
                  </a:schemeClr>
                </a:solidFill>
                <a:latin typeface="Times New Roman" pitchFamily="18" charset="0"/>
                <a:cs typeface="Times New Roman" pitchFamily="18" charset="0"/>
              </a:rPr>
              <a:t> variables to determine the next </a:t>
            </a:r>
            <a:r>
              <a:rPr lang="en-US" sz="2400" dirty="0" err="1" smtClean="0">
                <a:solidFill>
                  <a:schemeClr val="bg2">
                    <a:lumMod val="10000"/>
                  </a:schemeClr>
                </a:solidFill>
                <a:latin typeface="Times New Roman" pitchFamily="18" charset="0"/>
                <a:cs typeface="Times New Roman" pitchFamily="18" charset="0"/>
              </a:rPr>
              <a:t>microoperations</a:t>
            </a:r>
            <a:r>
              <a:rPr lang="en-US" sz="2400" dirty="0" smtClean="0">
                <a:solidFill>
                  <a:schemeClr val="bg2">
                    <a:lumMod val="10000"/>
                  </a:schemeClr>
                </a:solidFill>
                <a:latin typeface="Times New Roman" pitchFamily="18" charset="0"/>
                <a:cs typeface="Times New Roman" pitchFamily="18" charset="0"/>
              </a:rPr>
              <a:t> in sequence.</a:t>
            </a:r>
          </a:p>
          <a:p>
            <a:pPr>
              <a:spcBef>
                <a:spcPts val="1200"/>
              </a:spcBef>
            </a:pPr>
            <a:r>
              <a:rPr lang="en-US" sz="2400" dirty="0" smtClean="0">
                <a:solidFill>
                  <a:schemeClr val="bg2">
                    <a:lumMod val="10000"/>
                  </a:schemeClr>
                </a:solidFill>
                <a:latin typeface="Times New Roman" pitchFamily="18" charset="0"/>
                <a:cs typeface="Times New Roman" pitchFamily="18" charset="0"/>
              </a:rPr>
              <a:t>The MOV </a:t>
            </a:r>
            <a:r>
              <a:rPr lang="en-US" sz="2400" i="1" dirty="0" smtClean="0">
                <a:solidFill>
                  <a:schemeClr val="bg2">
                    <a:lumMod val="10000"/>
                  </a:schemeClr>
                </a:solidFill>
                <a:latin typeface="Times New Roman" pitchFamily="18" charset="0"/>
                <a:cs typeface="Times New Roman" pitchFamily="18" charset="0"/>
              </a:rPr>
              <a:t>R</a:t>
            </a:r>
            <a:r>
              <a:rPr lang="en-US" sz="2400" dirty="0" smtClean="0">
                <a:solidFill>
                  <a:schemeClr val="bg2">
                    <a:lumMod val="10000"/>
                  </a:schemeClr>
                </a:solidFill>
                <a:latin typeface="Times New Roman" pitchFamily="18" charset="0"/>
                <a:cs typeface="Times New Roman" pitchFamily="18" charset="0"/>
              </a:rPr>
              <a:t> instruction has an operation code that makes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 1.</a:t>
            </a:r>
          </a:p>
          <a:p>
            <a:pPr>
              <a:spcBef>
                <a:spcPts val="1200"/>
              </a:spcBef>
            </a:pPr>
            <a:r>
              <a:rPr lang="en-US" sz="2400" dirty="0" smtClean="0">
                <a:solidFill>
                  <a:schemeClr val="bg2">
                    <a:lumMod val="10000"/>
                  </a:schemeClr>
                </a:solidFill>
                <a:latin typeface="Times New Roman" pitchFamily="18" charset="0"/>
                <a:cs typeface="Times New Roman" pitchFamily="18" charset="0"/>
              </a:rPr>
              <a:t>During timing variable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the execution of this instruction requires:</a:t>
            </a:r>
          </a:p>
          <a:p>
            <a:pPr marL="109728" indent="0" algn="ctr">
              <a:spcBef>
                <a:spcPts val="1200"/>
              </a:spcBef>
              <a:buNone/>
            </a:pP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1</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 </a:t>
            </a:r>
            <a:r>
              <a:rPr lang="en-US" sz="2400" i="1" dirty="0" smtClean="0">
                <a:solidFill>
                  <a:schemeClr val="bg2">
                    <a:lumMod val="10000"/>
                  </a:schemeClr>
                </a:solidFill>
                <a:latin typeface="Times New Roman" pitchFamily="18" charset="0"/>
                <a:cs typeface="Times New Roman" pitchFamily="18" charset="0"/>
              </a:rPr>
              <a:t>A </a:t>
            </a:r>
            <a:r>
              <a:rPr lang="en-US" sz="2400" i="1" dirty="0" smtClean="0">
                <a:solidFill>
                  <a:schemeClr val="bg2">
                    <a:lumMod val="10000"/>
                  </a:schemeClr>
                </a:solidFill>
                <a:latin typeface="Times New Roman"/>
                <a:cs typeface="Times New Roman"/>
              </a:rPr>
              <a:t>←</a:t>
            </a:r>
            <a:r>
              <a:rPr lang="en-US" sz="2400" i="1" dirty="0" smtClean="0">
                <a:solidFill>
                  <a:schemeClr val="bg2">
                    <a:lumMod val="10000"/>
                  </a:schemeClr>
                </a:solidFill>
                <a:latin typeface="Times New Roman" pitchFamily="18" charset="0"/>
                <a:cs typeface="Times New Roman" pitchFamily="18" charset="0"/>
              </a:rPr>
              <a:t> R, T </a:t>
            </a:r>
            <a:r>
              <a:rPr lang="en-US" sz="2400" i="1" dirty="0">
                <a:solidFill>
                  <a:schemeClr val="bg2">
                    <a:lumMod val="10000"/>
                  </a:schemeClr>
                </a:solidFill>
                <a:latin typeface="Times New Roman"/>
                <a:cs typeface="Times New Roman"/>
              </a:rPr>
              <a:t>←</a:t>
            </a:r>
            <a:r>
              <a:rPr lang="en-US" sz="2400" i="1" dirty="0" smtClean="0">
                <a:solidFill>
                  <a:schemeClr val="bg2">
                    <a:lumMod val="10000"/>
                  </a:schemeClr>
                </a:solidFill>
                <a:latin typeface="Times New Roman" pitchFamily="18" charset="0"/>
                <a:cs typeface="Times New Roman" pitchFamily="18" charset="0"/>
              </a:rPr>
              <a:t> 0</a:t>
            </a:r>
          </a:p>
          <a:p>
            <a:pPr>
              <a:spcBef>
                <a:spcPts val="1200"/>
              </a:spcBef>
            </a:pPr>
            <a:r>
              <a:rPr lang="en-US" sz="2400" dirty="0" smtClean="0">
                <a:solidFill>
                  <a:schemeClr val="bg2">
                    <a:lumMod val="10000"/>
                  </a:schemeClr>
                </a:solidFill>
                <a:latin typeface="Times New Roman" pitchFamily="18" charset="0"/>
                <a:cs typeface="Times New Roman" pitchFamily="18" charset="0"/>
              </a:rPr>
              <a:t>T is cleared to make the control go back to produce timing variable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0</a:t>
            </a:r>
            <a:r>
              <a:rPr lang="en-US" sz="2400" dirty="0" smtClean="0">
                <a:solidFill>
                  <a:schemeClr val="bg2">
                    <a:lumMod val="10000"/>
                  </a:schemeClr>
                </a:solidFill>
                <a:latin typeface="Times New Roman" pitchFamily="18" charset="0"/>
                <a:cs typeface="Times New Roman" pitchFamily="18" charset="0"/>
              </a:rPr>
              <a:t>.</a:t>
            </a:r>
            <a:endParaRPr lang="en-US" sz="2400" dirty="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61776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Execution of Instructions	</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The LDI OPRD instruction has an operation code that makes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a:solidFill>
                  <a:schemeClr val="bg2">
                    <a:lumMod val="10000"/>
                  </a:schemeClr>
                </a:solidFill>
                <a:latin typeface="Times New Roman" pitchFamily="18" charset="0"/>
                <a:cs typeface="Times New Roman" pitchFamily="18" charset="0"/>
              </a:rPr>
              <a:t>2</a:t>
            </a:r>
            <a:r>
              <a:rPr lang="en-US" sz="2400" dirty="0" smtClean="0">
                <a:solidFill>
                  <a:schemeClr val="bg2">
                    <a:lumMod val="10000"/>
                  </a:schemeClr>
                </a:solidFill>
                <a:latin typeface="Times New Roman" pitchFamily="18" charset="0"/>
                <a:cs typeface="Times New Roman" pitchFamily="18" charset="0"/>
              </a:rPr>
              <a:t> = 1.</a:t>
            </a:r>
          </a:p>
          <a:p>
            <a:pPr>
              <a:spcBef>
                <a:spcPts val="1200"/>
              </a:spcBef>
            </a:pPr>
            <a:r>
              <a:rPr lang="en-US" sz="2400" dirty="0" smtClean="0">
                <a:solidFill>
                  <a:schemeClr val="bg2">
                    <a:lumMod val="10000"/>
                  </a:schemeClr>
                </a:solidFill>
                <a:latin typeface="Times New Roman" pitchFamily="18" charset="0"/>
                <a:cs typeface="Times New Roman" pitchFamily="18" charset="0"/>
              </a:rPr>
              <a:t>During timing variables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4</a:t>
            </a:r>
            <a:r>
              <a:rPr lang="en-US" sz="2400" dirty="0" smtClean="0">
                <a:solidFill>
                  <a:schemeClr val="bg2">
                    <a:lumMod val="10000"/>
                  </a:schemeClr>
                </a:solidFill>
                <a:latin typeface="Times New Roman" pitchFamily="18" charset="0"/>
                <a:cs typeface="Times New Roman" pitchFamily="18" charset="0"/>
              </a:rPr>
              <a:t> and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5  </a:t>
            </a:r>
            <a:r>
              <a:rPr lang="en-US" sz="2400" dirty="0" smtClean="0">
                <a:solidFill>
                  <a:schemeClr val="bg2">
                    <a:lumMod val="10000"/>
                  </a:schemeClr>
                </a:solidFill>
                <a:latin typeface="Times New Roman" pitchFamily="18" charset="0"/>
                <a:cs typeface="Times New Roman" pitchFamily="18" charset="0"/>
              </a:rPr>
              <a:t>the execution of this instruction requires:</a:t>
            </a:r>
          </a:p>
          <a:p>
            <a:pPr marL="109728" indent="0">
              <a:spcBef>
                <a:spcPts val="1200"/>
              </a:spcBef>
              <a:buNone/>
            </a:pPr>
            <a:r>
              <a:rPr lang="en-US" sz="2400" i="1" dirty="0" smtClean="0">
                <a:solidFill>
                  <a:schemeClr val="bg2">
                    <a:lumMod val="10000"/>
                  </a:schemeClr>
                </a:solidFill>
                <a:latin typeface="Times New Roman" pitchFamily="18" charset="0"/>
                <a:cs typeface="Times New Roman" pitchFamily="18" charset="0"/>
              </a:rPr>
              <a:t>	q</a:t>
            </a:r>
            <a:r>
              <a:rPr lang="en-US" sz="2400" i="1" baseline="-25000" dirty="0" smtClean="0">
                <a:solidFill>
                  <a:schemeClr val="bg2">
                    <a:lumMod val="10000"/>
                  </a:schemeClr>
                </a:solidFill>
                <a:latin typeface="Times New Roman" pitchFamily="18" charset="0"/>
                <a:cs typeface="Times New Roman" pitchFamily="18" charset="0"/>
              </a:rPr>
              <a:t>2</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 </a:t>
            </a:r>
            <a:r>
              <a:rPr lang="en-US" sz="2400" i="1" dirty="0" smtClean="0">
                <a:solidFill>
                  <a:schemeClr val="bg2">
                    <a:lumMod val="10000"/>
                  </a:schemeClr>
                </a:solidFill>
                <a:latin typeface="Times New Roman" pitchFamily="18" charset="0"/>
                <a:cs typeface="Times New Roman" pitchFamily="18" charset="0"/>
              </a:rPr>
              <a:t>MAR </a:t>
            </a:r>
            <a:r>
              <a:rPr lang="en-US" sz="2400" i="1" dirty="0" smtClean="0">
                <a:solidFill>
                  <a:schemeClr val="bg2">
                    <a:lumMod val="10000"/>
                  </a:schemeClr>
                </a:solidFill>
                <a:latin typeface="Times New Roman"/>
                <a:cs typeface="Times New Roman"/>
              </a:rPr>
              <a:t>←</a:t>
            </a:r>
            <a:r>
              <a:rPr lang="en-US" sz="2400" i="1" dirty="0" smtClean="0">
                <a:solidFill>
                  <a:schemeClr val="bg2">
                    <a:lumMod val="10000"/>
                  </a:schemeClr>
                </a:solidFill>
                <a:latin typeface="Times New Roman" pitchFamily="18" charset="0"/>
                <a:cs typeface="Times New Roman" pitchFamily="18" charset="0"/>
              </a:rPr>
              <a:t> PC			</a:t>
            </a:r>
            <a:r>
              <a:rPr lang="en-US" sz="2400" dirty="0" smtClean="0">
                <a:solidFill>
                  <a:schemeClr val="bg2">
                    <a:lumMod val="10000"/>
                  </a:schemeClr>
                </a:solidFill>
                <a:latin typeface="Times New Roman" pitchFamily="18" charset="0"/>
                <a:cs typeface="Times New Roman" pitchFamily="18" charset="0"/>
              </a:rPr>
              <a:t>transfer operand address</a:t>
            </a:r>
          </a:p>
          <a:p>
            <a:pPr marL="109728" indent="0">
              <a:spcBef>
                <a:spcPts val="1200"/>
              </a:spcBef>
              <a:buNone/>
            </a:pPr>
            <a:r>
              <a:rPr lang="en-US" sz="2400" i="1" dirty="0" smtClean="0">
                <a:solidFill>
                  <a:schemeClr val="bg2">
                    <a:lumMod val="10000"/>
                  </a:schemeClr>
                </a:solidFill>
                <a:latin typeface="Times New Roman" pitchFamily="18" charset="0"/>
                <a:cs typeface="Times New Roman" pitchFamily="18" charset="0"/>
              </a:rPr>
              <a:t>	q</a:t>
            </a:r>
            <a:r>
              <a:rPr lang="en-US" sz="2400" i="1" baseline="-25000" dirty="0" smtClean="0">
                <a:solidFill>
                  <a:schemeClr val="bg2">
                    <a:lumMod val="10000"/>
                  </a:schemeClr>
                </a:solidFill>
                <a:latin typeface="Times New Roman" pitchFamily="18" charset="0"/>
                <a:cs typeface="Times New Roman" pitchFamily="18" charset="0"/>
              </a:rPr>
              <a:t>2</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4</a:t>
            </a:r>
            <a:r>
              <a:rPr lang="en-US" sz="2400" dirty="0" smtClean="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MBR </a:t>
            </a:r>
            <a:r>
              <a:rPr lang="en-US" sz="2400" i="1" dirty="0">
                <a:solidFill>
                  <a:schemeClr val="bg2">
                    <a:lumMod val="10000"/>
                  </a:schemeClr>
                </a:solidFill>
                <a:latin typeface="Times New Roman"/>
                <a:cs typeface="Times New Roman"/>
              </a:rPr>
              <a:t>←</a:t>
            </a: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 PC</a:t>
            </a:r>
            <a:r>
              <a:rPr lang="en-US" sz="2400" i="1" dirty="0" smtClean="0">
                <a:solidFill>
                  <a:schemeClr val="bg2">
                    <a:lumMod val="10000"/>
                  </a:schemeClr>
                </a:solidFill>
                <a:latin typeface="Times New Roman"/>
                <a:cs typeface="Times New Roman"/>
              </a:rPr>
              <a:t> </a:t>
            </a:r>
            <a:r>
              <a:rPr lang="en-US" sz="2400" i="1" dirty="0">
                <a:solidFill>
                  <a:schemeClr val="bg2">
                    <a:lumMod val="10000"/>
                  </a:schemeClr>
                </a:solidFill>
                <a:latin typeface="Times New Roman"/>
                <a:cs typeface="Times New Roman"/>
              </a:rPr>
              <a:t>← </a:t>
            </a:r>
            <a:r>
              <a:rPr lang="en-US" sz="2400" i="1" dirty="0" smtClean="0">
                <a:solidFill>
                  <a:schemeClr val="bg2">
                    <a:lumMod val="10000"/>
                  </a:schemeClr>
                </a:solidFill>
                <a:latin typeface="Times New Roman"/>
                <a:cs typeface="Times New Roman"/>
              </a:rPr>
              <a:t>PC + </a:t>
            </a:r>
            <a:r>
              <a:rPr lang="en-US" sz="2400" dirty="0" smtClean="0">
                <a:solidFill>
                  <a:schemeClr val="bg2">
                    <a:lumMod val="10000"/>
                  </a:schemeClr>
                </a:solidFill>
                <a:latin typeface="Times New Roman"/>
                <a:cs typeface="Times New Roman"/>
              </a:rPr>
              <a:t>1</a:t>
            </a:r>
            <a:r>
              <a:rPr lang="en-US" sz="2400" i="1" dirty="0" smtClean="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read operand, increment </a:t>
            </a:r>
            <a:r>
              <a:rPr lang="en-US" sz="2400" i="1" dirty="0" smtClean="0">
                <a:solidFill>
                  <a:schemeClr val="bg2">
                    <a:lumMod val="10000"/>
                  </a:schemeClr>
                </a:solidFill>
                <a:latin typeface="Times New Roman" pitchFamily="18" charset="0"/>
                <a:cs typeface="Times New Roman" pitchFamily="18" charset="0"/>
              </a:rPr>
              <a:t>PC</a:t>
            </a:r>
          </a:p>
          <a:p>
            <a:pPr marL="109728" indent="0">
              <a:spcBef>
                <a:spcPts val="1200"/>
              </a:spcBef>
              <a:buNone/>
            </a:pPr>
            <a:r>
              <a:rPr lang="en-US" sz="2400" i="1" dirty="0" smtClean="0">
                <a:solidFill>
                  <a:schemeClr val="bg2">
                    <a:lumMod val="10000"/>
                  </a:schemeClr>
                </a:solidFill>
                <a:latin typeface="Times New Roman" pitchFamily="18" charset="0"/>
                <a:cs typeface="Times New Roman" pitchFamily="18" charset="0"/>
              </a:rPr>
              <a:t>	q</a:t>
            </a:r>
            <a:r>
              <a:rPr lang="en-US" sz="2400" i="1" baseline="-25000" dirty="0" smtClean="0">
                <a:solidFill>
                  <a:schemeClr val="bg2">
                    <a:lumMod val="10000"/>
                  </a:schemeClr>
                </a:solidFill>
                <a:latin typeface="Times New Roman" pitchFamily="18" charset="0"/>
                <a:cs typeface="Times New Roman" pitchFamily="18" charset="0"/>
              </a:rPr>
              <a:t>2</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5</a:t>
            </a:r>
            <a:r>
              <a:rPr lang="en-US" sz="2400" dirty="0" smtClean="0">
                <a:solidFill>
                  <a:schemeClr val="bg2">
                    <a:lumMod val="10000"/>
                  </a:schemeClr>
                </a:solidFill>
                <a:latin typeface="Times New Roman" pitchFamily="18" charset="0"/>
                <a:cs typeface="Times New Roman" pitchFamily="18" charset="0"/>
              </a:rPr>
              <a:t> : </a:t>
            </a:r>
            <a:r>
              <a:rPr lang="en-US" sz="2400" i="1" dirty="0" smtClean="0">
                <a:solidFill>
                  <a:schemeClr val="bg2">
                    <a:lumMod val="10000"/>
                  </a:schemeClr>
                </a:solidFill>
                <a:latin typeface="Times New Roman" pitchFamily="18" charset="0"/>
                <a:cs typeface="Times New Roman" pitchFamily="18" charset="0"/>
              </a:rPr>
              <a:t>A </a:t>
            </a:r>
            <a:r>
              <a:rPr lang="en-US" sz="2400" i="1" dirty="0">
                <a:solidFill>
                  <a:schemeClr val="bg2">
                    <a:lumMod val="10000"/>
                  </a:schemeClr>
                </a:solidFill>
                <a:latin typeface="Times New Roman"/>
                <a:cs typeface="Times New Roman"/>
              </a:rPr>
              <a:t>←</a:t>
            </a: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MBR, T</a:t>
            </a:r>
            <a:r>
              <a:rPr lang="en-US" sz="2400" i="1" dirty="0">
                <a:solidFill>
                  <a:schemeClr val="bg2">
                    <a:lumMod val="10000"/>
                  </a:schemeClr>
                </a:solidFill>
                <a:latin typeface="Times New Roman"/>
                <a:cs typeface="Times New Roman"/>
              </a:rPr>
              <a:t> ← </a:t>
            </a:r>
            <a:r>
              <a:rPr lang="en-US" sz="2400" dirty="0" smtClean="0">
                <a:solidFill>
                  <a:schemeClr val="bg2">
                    <a:lumMod val="10000"/>
                  </a:schemeClr>
                </a:solidFill>
                <a:latin typeface="Times New Roman" pitchFamily="18" charset="0"/>
                <a:cs typeface="Times New Roman" pitchFamily="18" charset="0"/>
              </a:rPr>
              <a:t>0</a:t>
            </a:r>
            <a:r>
              <a:rPr lang="en-US" sz="2400" i="1"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transfer operand, go to fetch cycle</a:t>
            </a:r>
            <a:endParaRPr lang="en-US" sz="2400" i="1" dirty="0" smtClean="0">
              <a:solidFill>
                <a:schemeClr val="bg2">
                  <a:lumMod val="10000"/>
                </a:schemeClr>
              </a:solidFill>
              <a:latin typeface="Times New Roman" pitchFamily="18" charset="0"/>
              <a:cs typeface="Times New Roman" pitchFamily="18" charset="0"/>
            </a:endParaRPr>
          </a:p>
          <a:p>
            <a:pPr marL="109728" indent="0" algn="ctr">
              <a:spcBef>
                <a:spcPts val="1200"/>
              </a:spcBef>
              <a:buNone/>
            </a:pPr>
            <a:endParaRPr lang="en-US" sz="2400" dirty="0" smtClean="0">
              <a:solidFill>
                <a:schemeClr val="bg2">
                  <a:lumMod val="10000"/>
                </a:schemeClr>
              </a:solidFill>
              <a:latin typeface="Times New Roman" pitchFamily="18" charset="0"/>
              <a:cs typeface="Times New Roman" pitchFamily="18" charset="0"/>
            </a:endParaRPr>
          </a:p>
          <a:p>
            <a:pPr marL="109728" indent="0">
              <a:spcBef>
                <a:spcPts val="1200"/>
              </a:spcBef>
              <a:buNone/>
            </a:pPr>
            <a:r>
              <a:rPr lang="en-US" sz="2400" dirty="0" smtClean="0">
                <a:solidFill>
                  <a:schemeClr val="bg2">
                    <a:lumMod val="10000"/>
                  </a:schemeClr>
                </a:solidFill>
                <a:latin typeface="Times New Roman" pitchFamily="18" charset="0"/>
                <a:cs typeface="Times New Roman" pitchFamily="18" charset="0"/>
              </a:rPr>
              <a:t>T is cleared to make the control go back to produce timing variable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0</a:t>
            </a:r>
            <a:r>
              <a:rPr lang="en-US" sz="2400" dirty="0" smtClean="0">
                <a:solidFill>
                  <a:schemeClr val="bg2">
                    <a:lumMod val="10000"/>
                  </a:schemeClr>
                </a:solidFill>
                <a:latin typeface="Times New Roman" pitchFamily="18" charset="0"/>
                <a:cs typeface="Times New Roman" pitchFamily="18" charset="0"/>
              </a:rPr>
              <a:t>.</a:t>
            </a: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3504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Execution of Instructions	</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The LDA ADRS instruction has an operation code that makes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 1.</a:t>
            </a:r>
          </a:p>
          <a:p>
            <a:pPr>
              <a:spcBef>
                <a:spcPts val="1200"/>
              </a:spcBef>
            </a:pPr>
            <a:r>
              <a:rPr lang="en-US" sz="2400" dirty="0" smtClean="0">
                <a:solidFill>
                  <a:schemeClr val="bg2">
                    <a:lumMod val="10000"/>
                  </a:schemeClr>
                </a:solidFill>
                <a:latin typeface="Times New Roman" pitchFamily="18" charset="0"/>
                <a:cs typeface="Times New Roman" pitchFamily="18" charset="0"/>
              </a:rPr>
              <a:t>During timing variables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4</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5</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6</a:t>
            </a:r>
            <a:r>
              <a:rPr lang="en-US" sz="2400" dirty="0" smtClean="0">
                <a:solidFill>
                  <a:schemeClr val="bg2">
                    <a:lumMod val="10000"/>
                  </a:schemeClr>
                </a:solidFill>
                <a:latin typeface="Times New Roman" pitchFamily="18" charset="0"/>
                <a:cs typeface="Times New Roman" pitchFamily="18" charset="0"/>
              </a:rPr>
              <a:t> and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a:solidFill>
                  <a:schemeClr val="bg2">
                    <a:lumMod val="10000"/>
                  </a:schemeClr>
                </a:solidFill>
                <a:latin typeface="Times New Roman" pitchFamily="18" charset="0"/>
                <a:cs typeface="Times New Roman" pitchFamily="18" charset="0"/>
              </a:rPr>
              <a:t>7</a:t>
            </a:r>
            <a:r>
              <a:rPr lang="en-US" sz="2400" i="1" baseline="-25000" dirty="0" smtClean="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the execution of this instruction requires:</a:t>
            </a:r>
          </a:p>
          <a:p>
            <a:pPr marL="109728" indent="0">
              <a:spcBef>
                <a:spcPts val="1200"/>
              </a:spcBef>
              <a:buNone/>
            </a:pPr>
            <a:r>
              <a:rPr lang="en-US" sz="2400" i="1" dirty="0" smtClean="0">
                <a:solidFill>
                  <a:schemeClr val="bg2">
                    <a:lumMod val="10000"/>
                  </a:schemeClr>
                </a:solidFill>
                <a:latin typeface="Times New Roman" pitchFamily="18" charset="0"/>
                <a:cs typeface="Times New Roman" pitchFamily="18" charset="0"/>
              </a:rPr>
              <a:t>	q</a:t>
            </a:r>
            <a:r>
              <a:rPr lang="en-US" sz="2400" i="1" baseline="-25000" dirty="0">
                <a:solidFill>
                  <a:schemeClr val="bg2">
                    <a:lumMod val="10000"/>
                  </a:schemeClr>
                </a:solidFill>
                <a:latin typeface="Times New Roman" pitchFamily="18" charset="0"/>
                <a:cs typeface="Times New Roman" pitchFamily="18" charset="0"/>
              </a:rPr>
              <a:t>3</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 </a:t>
            </a:r>
            <a:r>
              <a:rPr lang="en-US" sz="2400" i="1" dirty="0" smtClean="0">
                <a:solidFill>
                  <a:schemeClr val="bg2">
                    <a:lumMod val="10000"/>
                  </a:schemeClr>
                </a:solidFill>
                <a:latin typeface="Times New Roman" pitchFamily="18" charset="0"/>
                <a:cs typeface="Times New Roman" pitchFamily="18" charset="0"/>
              </a:rPr>
              <a:t>MAR </a:t>
            </a:r>
            <a:r>
              <a:rPr lang="en-US" sz="2400" i="1" dirty="0" smtClean="0">
                <a:solidFill>
                  <a:schemeClr val="bg2">
                    <a:lumMod val="10000"/>
                  </a:schemeClr>
                </a:solidFill>
                <a:latin typeface="Times New Roman"/>
                <a:cs typeface="Times New Roman"/>
              </a:rPr>
              <a:t>←</a:t>
            </a:r>
            <a:r>
              <a:rPr lang="en-US" sz="2400" i="1" dirty="0" smtClean="0">
                <a:solidFill>
                  <a:schemeClr val="bg2">
                    <a:lumMod val="10000"/>
                  </a:schemeClr>
                </a:solidFill>
                <a:latin typeface="Times New Roman" pitchFamily="18" charset="0"/>
                <a:cs typeface="Times New Roman" pitchFamily="18" charset="0"/>
              </a:rPr>
              <a:t> PC			</a:t>
            </a:r>
            <a:r>
              <a:rPr lang="en-US" sz="2400" dirty="0" smtClean="0">
                <a:solidFill>
                  <a:schemeClr val="bg2">
                    <a:lumMod val="10000"/>
                  </a:schemeClr>
                </a:solidFill>
                <a:latin typeface="Times New Roman" pitchFamily="18" charset="0"/>
                <a:cs typeface="Times New Roman" pitchFamily="18" charset="0"/>
              </a:rPr>
              <a:t>transfer next address</a:t>
            </a:r>
          </a:p>
          <a:p>
            <a:pPr marL="109728" indent="0">
              <a:spcBef>
                <a:spcPts val="1200"/>
              </a:spcBef>
              <a:buNone/>
            </a:pPr>
            <a:r>
              <a:rPr lang="en-US" sz="2400" i="1" dirty="0" smtClean="0">
                <a:solidFill>
                  <a:schemeClr val="bg2">
                    <a:lumMod val="10000"/>
                  </a:schemeClr>
                </a:solidFill>
                <a:latin typeface="Times New Roman" pitchFamily="18" charset="0"/>
                <a:cs typeface="Times New Roman" pitchFamily="18" charset="0"/>
              </a:rPr>
              <a:t>	q</a:t>
            </a:r>
            <a:r>
              <a:rPr lang="en-US" sz="2400" i="1" baseline="-25000" dirty="0">
                <a:solidFill>
                  <a:schemeClr val="bg2">
                    <a:lumMod val="10000"/>
                  </a:schemeClr>
                </a:solidFill>
                <a:latin typeface="Times New Roman" pitchFamily="18" charset="0"/>
                <a:cs typeface="Times New Roman" pitchFamily="18" charset="0"/>
              </a:rPr>
              <a:t>3</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4</a:t>
            </a:r>
            <a:r>
              <a:rPr lang="en-US" sz="2400" dirty="0" smtClean="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MBR </a:t>
            </a:r>
            <a:r>
              <a:rPr lang="en-US" sz="2400" i="1" dirty="0">
                <a:solidFill>
                  <a:schemeClr val="bg2">
                    <a:lumMod val="10000"/>
                  </a:schemeClr>
                </a:solidFill>
                <a:latin typeface="Times New Roman"/>
                <a:cs typeface="Times New Roman"/>
              </a:rPr>
              <a:t>←</a:t>
            </a: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 PC</a:t>
            </a:r>
            <a:r>
              <a:rPr lang="en-US" sz="2400" i="1" dirty="0" smtClean="0">
                <a:solidFill>
                  <a:schemeClr val="bg2">
                    <a:lumMod val="10000"/>
                  </a:schemeClr>
                </a:solidFill>
                <a:latin typeface="Times New Roman"/>
                <a:cs typeface="Times New Roman"/>
              </a:rPr>
              <a:t> </a:t>
            </a:r>
            <a:r>
              <a:rPr lang="en-US" sz="2400" i="1" dirty="0">
                <a:solidFill>
                  <a:schemeClr val="bg2">
                    <a:lumMod val="10000"/>
                  </a:schemeClr>
                </a:solidFill>
                <a:latin typeface="Times New Roman"/>
                <a:cs typeface="Times New Roman"/>
              </a:rPr>
              <a:t>← </a:t>
            </a:r>
            <a:r>
              <a:rPr lang="en-US" sz="2400" i="1" dirty="0" smtClean="0">
                <a:solidFill>
                  <a:schemeClr val="bg2">
                    <a:lumMod val="10000"/>
                  </a:schemeClr>
                </a:solidFill>
                <a:latin typeface="Times New Roman"/>
                <a:cs typeface="Times New Roman"/>
              </a:rPr>
              <a:t>PC + </a:t>
            </a:r>
            <a:r>
              <a:rPr lang="en-US" sz="2400" dirty="0" smtClean="0">
                <a:solidFill>
                  <a:schemeClr val="bg2">
                    <a:lumMod val="10000"/>
                  </a:schemeClr>
                </a:solidFill>
                <a:latin typeface="Times New Roman"/>
                <a:cs typeface="Times New Roman"/>
              </a:rPr>
              <a:t>1</a:t>
            </a:r>
            <a:r>
              <a:rPr lang="en-US" sz="2400" i="1" dirty="0" smtClean="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read ADRS, increment </a:t>
            </a:r>
            <a:r>
              <a:rPr lang="en-US" sz="2400" i="1" dirty="0" smtClean="0">
                <a:solidFill>
                  <a:schemeClr val="bg2">
                    <a:lumMod val="10000"/>
                  </a:schemeClr>
                </a:solidFill>
                <a:latin typeface="Times New Roman" pitchFamily="18" charset="0"/>
                <a:cs typeface="Times New Roman" pitchFamily="18" charset="0"/>
              </a:rPr>
              <a:t>PC</a:t>
            </a:r>
          </a:p>
          <a:p>
            <a:pPr marL="109728" indent="0">
              <a:spcBef>
                <a:spcPts val="1200"/>
              </a:spcBef>
              <a:buNone/>
            </a:pP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3</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a:solidFill>
                  <a:schemeClr val="bg2">
                    <a:lumMod val="10000"/>
                  </a:schemeClr>
                </a:solidFill>
                <a:latin typeface="Times New Roman" pitchFamily="18" charset="0"/>
                <a:cs typeface="Times New Roman" pitchFamily="18" charset="0"/>
              </a:rPr>
              <a:t>5</a:t>
            </a:r>
            <a:r>
              <a:rPr lang="en-US" sz="2400" dirty="0" smtClean="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pitchFamily="18" charset="0"/>
                <a:cs typeface="Times New Roman" pitchFamily="18" charset="0"/>
              </a:rPr>
              <a:t>: </a:t>
            </a:r>
            <a:r>
              <a:rPr lang="en-US" sz="2400" i="1" dirty="0">
                <a:solidFill>
                  <a:schemeClr val="bg2">
                    <a:lumMod val="10000"/>
                  </a:schemeClr>
                </a:solidFill>
                <a:latin typeface="Times New Roman" pitchFamily="18" charset="0"/>
                <a:cs typeface="Times New Roman" pitchFamily="18" charset="0"/>
              </a:rPr>
              <a:t>MAR </a:t>
            </a:r>
            <a:r>
              <a:rPr lang="en-US" sz="2400" i="1" dirty="0">
                <a:solidFill>
                  <a:schemeClr val="bg2">
                    <a:lumMod val="10000"/>
                  </a:schemeClr>
                </a:solidFill>
                <a:latin typeface="Times New Roman"/>
                <a:cs typeface="Times New Roman"/>
              </a:rPr>
              <a:t>←</a:t>
            </a: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MBR</a:t>
            </a:r>
            <a:r>
              <a:rPr lang="en-US" sz="2400" i="1" dirty="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pitchFamily="18" charset="0"/>
                <a:cs typeface="Times New Roman" pitchFamily="18" charset="0"/>
              </a:rPr>
              <a:t>transfer </a:t>
            </a:r>
            <a:r>
              <a:rPr lang="en-US" sz="2400" dirty="0" smtClean="0">
                <a:solidFill>
                  <a:schemeClr val="bg2">
                    <a:lumMod val="10000"/>
                  </a:schemeClr>
                </a:solidFill>
                <a:latin typeface="Times New Roman" pitchFamily="18" charset="0"/>
                <a:cs typeface="Times New Roman" pitchFamily="18" charset="0"/>
              </a:rPr>
              <a:t>operand address</a:t>
            </a:r>
          </a:p>
          <a:p>
            <a:pPr marL="109728" indent="0">
              <a:spcBef>
                <a:spcPts val="1200"/>
              </a:spcBef>
              <a:buNone/>
            </a:pP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3</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a:solidFill>
                  <a:schemeClr val="bg2">
                    <a:lumMod val="10000"/>
                  </a:schemeClr>
                </a:solidFill>
                <a:latin typeface="Times New Roman" pitchFamily="18" charset="0"/>
                <a:cs typeface="Times New Roman" pitchFamily="18" charset="0"/>
              </a:rPr>
              <a:t>6</a:t>
            </a:r>
            <a:r>
              <a:rPr lang="en-US" sz="2400" dirty="0" smtClean="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MBR </a:t>
            </a:r>
            <a:r>
              <a:rPr lang="en-US" sz="2400" i="1" dirty="0">
                <a:solidFill>
                  <a:schemeClr val="bg2">
                    <a:lumMod val="10000"/>
                  </a:schemeClr>
                </a:solidFill>
                <a:latin typeface="Times New Roman"/>
                <a:cs typeface="Times New Roman"/>
              </a:rPr>
              <a:t>←</a:t>
            </a: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a:t>
            </a:r>
            <a:r>
              <a:rPr lang="en-US" sz="2400" i="1"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read operand</a:t>
            </a:r>
            <a:endParaRPr lang="en-US" sz="2400" i="1" dirty="0" smtClean="0">
              <a:solidFill>
                <a:schemeClr val="bg2">
                  <a:lumMod val="10000"/>
                </a:schemeClr>
              </a:solidFill>
              <a:latin typeface="Times New Roman" pitchFamily="18" charset="0"/>
              <a:cs typeface="Times New Roman" pitchFamily="18" charset="0"/>
            </a:endParaRPr>
          </a:p>
          <a:p>
            <a:pPr marL="109728" indent="0">
              <a:spcBef>
                <a:spcPts val="1200"/>
              </a:spcBef>
              <a:buNone/>
            </a:pPr>
            <a:r>
              <a:rPr lang="en-US" sz="2400" i="1" dirty="0" smtClean="0">
                <a:solidFill>
                  <a:schemeClr val="bg2">
                    <a:lumMod val="10000"/>
                  </a:schemeClr>
                </a:solidFill>
                <a:latin typeface="Times New Roman" pitchFamily="18" charset="0"/>
                <a:cs typeface="Times New Roman" pitchFamily="18" charset="0"/>
              </a:rPr>
              <a:t>	q</a:t>
            </a:r>
            <a:r>
              <a:rPr lang="en-US" sz="2400" i="1" baseline="-25000" dirty="0" smtClean="0">
                <a:solidFill>
                  <a:schemeClr val="bg2">
                    <a:lumMod val="10000"/>
                  </a:schemeClr>
                </a:solidFill>
                <a:latin typeface="Times New Roman" pitchFamily="18" charset="0"/>
                <a:cs typeface="Times New Roman" pitchFamily="18" charset="0"/>
              </a:rPr>
              <a:t>3</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a:solidFill>
                  <a:schemeClr val="bg2">
                    <a:lumMod val="10000"/>
                  </a:schemeClr>
                </a:solidFill>
                <a:latin typeface="Times New Roman" pitchFamily="18" charset="0"/>
                <a:cs typeface="Times New Roman" pitchFamily="18" charset="0"/>
              </a:rPr>
              <a:t>7</a:t>
            </a:r>
            <a:r>
              <a:rPr lang="en-US" sz="2400" dirty="0" smtClean="0">
                <a:solidFill>
                  <a:schemeClr val="bg2">
                    <a:lumMod val="10000"/>
                  </a:schemeClr>
                </a:solidFill>
                <a:latin typeface="Times New Roman" pitchFamily="18" charset="0"/>
                <a:cs typeface="Times New Roman" pitchFamily="18" charset="0"/>
              </a:rPr>
              <a:t> : </a:t>
            </a:r>
            <a:r>
              <a:rPr lang="en-US" sz="2400" i="1" dirty="0" smtClean="0">
                <a:solidFill>
                  <a:schemeClr val="bg2">
                    <a:lumMod val="10000"/>
                  </a:schemeClr>
                </a:solidFill>
                <a:latin typeface="Times New Roman" pitchFamily="18" charset="0"/>
                <a:cs typeface="Times New Roman" pitchFamily="18" charset="0"/>
              </a:rPr>
              <a:t>A </a:t>
            </a:r>
            <a:r>
              <a:rPr lang="en-US" sz="2400" i="1" dirty="0">
                <a:solidFill>
                  <a:schemeClr val="bg2">
                    <a:lumMod val="10000"/>
                  </a:schemeClr>
                </a:solidFill>
                <a:latin typeface="Times New Roman"/>
                <a:cs typeface="Times New Roman"/>
              </a:rPr>
              <a:t>←</a:t>
            </a: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MBR, T</a:t>
            </a:r>
            <a:r>
              <a:rPr lang="en-US" sz="2400" i="1" dirty="0">
                <a:solidFill>
                  <a:schemeClr val="bg2">
                    <a:lumMod val="10000"/>
                  </a:schemeClr>
                </a:solidFill>
                <a:latin typeface="Times New Roman"/>
                <a:cs typeface="Times New Roman"/>
              </a:rPr>
              <a:t> ← </a:t>
            </a:r>
            <a:r>
              <a:rPr lang="en-US" sz="2400" dirty="0" smtClean="0">
                <a:solidFill>
                  <a:schemeClr val="bg2">
                    <a:lumMod val="10000"/>
                  </a:schemeClr>
                </a:solidFill>
                <a:latin typeface="Times New Roman" pitchFamily="18" charset="0"/>
                <a:cs typeface="Times New Roman" pitchFamily="18" charset="0"/>
              </a:rPr>
              <a:t>0</a:t>
            </a:r>
            <a:r>
              <a:rPr lang="en-US" sz="2400" i="1"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transfer operand to </a:t>
            </a:r>
            <a:r>
              <a:rPr lang="en-US" sz="2400" i="1" dirty="0" smtClean="0">
                <a:solidFill>
                  <a:schemeClr val="bg2">
                    <a:lumMod val="10000"/>
                  </a:schemeClr>
                </a:solidFill>
                <a:latin typeface="Times New Roman" pitchFamily="18" charset="0"/>
                <a:cs typeface="Times New Roman" pitchFamily="18" charset="0"/>
              </a:rPr>
              <a:t>A</a:t>
            </a:r>
            <a:r>
              <a:rPr lang="en-US" sz="2400" dirty="0" smtClean="0">
                <a:solidFill>
                  <a:schemeClr val="bg2">
                    <a:lumMod val="10000"/>
                  </a:schemeClr>
                </a:solidFill>
                <a:latin typeface="Times New Roman" pitchFamily="18" charset="0"/>
                <a:cs typeface="Times New Roman" pitchFamily="18" charset="0"/>
              </a:rPr>
              <a:t>, go to fetch cycle</a:t>
            </a:r>
          </a:p>
          <a:p>
            <a:pPr marL="109728" indent="0">
              <a:spcBef>
                <a:spcPts val="1200"/>
              </a:spcBef>
              <a:buNone/>
            </a:pPr>
            <a:r>
              <a:rPr lang="en-US" sz="2400" dirty="0" smtClean="0">
                <a:solidFill>
                  <a:schemeClr val="bg2">
                    <a:lumMod val="10000"/>
                  </a:schemeClr>
                </a:solidFill>
                <a:latin typeface="Times New Roman" pitchFamily="18" charset="0"/>
                <a:cs typeface="Times New Roman" pitchFamily="18" charset="0"/>
              </a:rPr>
              <a:t>T is cleared to make the control go back to produce timing variable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0</a:t>
            </a:r>
            <a:r>
              <a:rPr lang="en-US" sz="2400" dirty="0" smtClean="0">
                <a:solidFill>
                  <a:schemeClr val="bg2">
                    <a:lumMod val="10000"/>
                  </a:schemeClr>
                </a:solidFill>
                <a:latin typeface="Times New Roman" pitchFamily="18" charset="0"/>
                <a:cs typeface="Times New Roman" pitchFamily="18" charset="0"/>
              </a:rPr>
              <a:t>.</a:t>
            </a: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72210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Execution of Instructions	</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83044860"/>
              </p:ext>
            </p:extLst>
          </p:nvPr>
        </p:nvGraphicFramePr>
        <p:xfrm>
          <a:off x="593725" y="1765300"/>
          <a:ext cx="10699749" cy="4450080"/>
        </p:xfrm>
        <a:graphic>
          <a:graphicData uri="http://schemas.openxmlformats.org/drawingml/2006/table">
            <a:tbl>
              <a:tblPr firstRow="1" bandRow="1">
                <a:tableStyleId>{2D5ABB26-0587-4C30-8999-92F81FD0307C}</a:tableStyleId>
              </a:tblPr>
              <a:tblGrid>
                <a:gridCol w="1692275"/>
                <a:gridCol w="2362200"/>
                <a:gridCol w="6645274"/>
              </a:tblGrid>
              <a:tr h="370840">
                <a:tc>
                  <a:txBody>
                    <a:bodyPr/>
                    <a:lstStyle/>
                    <a:p>
                      <a:pPr algn="ctr"/>
                      <a:r>
                        <a:rPr lang="en-US" dirty="0" smtClean="0">
                          <a:solidFill>
                            <a:schemeClr val="bg2">
                              <a:lumMod val="10000"/>
                            </a:schemeClr>
                          </a:solidFill>
                          <a:latin typeface="Times New Roman" pitchFamily="18" charset="0"/>
                          <a:cs typeface="Times New Roman" pitchFamily="18" charset="0"/>
                        </a:rPr>
                        <a:t>FETCH</a:t>
                      </a:r>
                      <a:endParaRPr lang="en-US" dirty="0">
                        <a:solidFill>
                          <a:schemeClr val="bg2">
                            <a:lumMod val="10000"/>
                          </a:schemeClr>
                        </a:solidFill>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0</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r>
                        <a:rPr lang="en-US" sz="1800" i="1" dirty="0" smtClean="0">
                          <a:solidFill>
                            <a:schemeClr val="bg2">
                              <a:lumMod val="10000"/>
                            </a:schemeClr>
                          </a:solidFill>
                          <a:latin typeface="Times New Roman" pitchFamily="18" charset="0"/>
                          <a:cs typeface="Times New Roman" pitchFamily="18" charset="0"/>
                        </a:rPr>
                        <a:t>MAR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PC</a:t>
                      </a:r>
                      <a:endParaRPr lang="en-US" dirty="0">
                        <a:solidFill>
                          <a:schemeClr val="bg2">
                            <a:lumMod val="10000"/>
                          </a:schemeClr>
                        </a:solidFill>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r>
              <a:tr h="370840">
                <a:tc>
                  <a:txBody>
                    <a:bodyPr/>
                    <a:lstStyle/>
                    <a:p>
                      <a:pPr algn="ct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1</a:t>
                      </a:r>
                      <a:r>
                        <a:rPr lang="en-US" sz="1800" dirty="0" smtClean="0">
                          <a:solidFill>
                            <a:schemeClr val="bg2">
                              <a:lumMod val="10000"/>
                            </a:schemeClr>
                          </a:solidFill>
                          <a:latin typeface="Times New Roman" pitchFamily="18" charset="0"/>
                          <a:cs typeface="Times New Roman" pitchFamily="18" charset="0"/>
                        </a:rPr>
                        <a:t>:</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MBR </a:t>
                      </a:r>
                      <a:r>
                        <a:rPr lang="en-US" sz="1800" i="1" dirty="0" smtClean="0">
                          <a:solidFill>
                            <a:schemeClr val="bg2">
                              <a:lumMod val="10000"/>
                            </a:schemeClr>
                          </a:solidFill>
                          <a:latin typeface="Times New Roman"/>
                          <a:cs typeface="Times New Roman"/>
                        </a:rPr>
                        <a:t>← </a:t>
                      </a:r>
                      <a:r>
                        <a:rPr lang="en-US" sz="1800" i="1" dirty="0" smtClean="0">
                          <a:solidFill>
                            <a:schemeClr val="bg2">
                              <a:lumMod val="10000"/>
                            </a:schemeClr>
                          </a:solidFill>
                          <a:latin typeface="Times New Roman" pitchFamily="18" charset="0"/>
                          <a:cs typeface="Times New Roman" pitchFamily="18" charset="0"/>
                        </a:rPr>
                        <a:t>M</a:t>
                      </a:r>
                      <a:r>
                        <a:rPr lang="en-US" sz="1800" dirty="0" smtClean="0">
                          <a:solidFill>
                            <a:schemeClr val="bg2">
                              <a:lumMod val="10000"/>
                            </a:schemeClr>
                          </a:solidFill>
                          <a:latin typeface="Times New Roman" pitchFamily="18" charset="0"/>
                          <a:cs typeface="Times New Roman" pitchFamily="18" charset="0"/>
                        </a:rPr>
                        <a:t>, </a:t>
                      </a:r>
                      <a:r>
                        <a:rPr lang="en-US" sz="1800" i="1" dirty="0" smtClean="0">
                          <a:solidFill>
                            <a:schemeClr val="bg2">
                              <a:lumMod val="10000"/>
                            </a:schemeClr>
                          </a:solidFill>
                          <a:latin typeface="Times New Roman" pitchFamily="18" charset="0"/>
                          <a:cs typeface="Times New Roman" pitchFamily="18" charset="0"/>
                        </a:rPr>
                        <a:t>PC </a:t>
                      </a:r>
                      <a:r>
                        <a:rPr lang="en-US" sz="1800" i="1" dirty="0" smtClean="0">
                          <a:solidFill>
                            <a:schemeClr val="bg2">
                              <a:lumMod val="10000"/>
                            </a:schemeClr>
                          </a:solidFill>
                          <a:latin typeface="Times New Roman"/>
                          <a:cs typeface="Times New Roman"/>
                        </a:rPr>
                        <a:t>← </a:t>
                      </a:r>
                      <a:r>
                        <a:rPr lang="en-US" sz="1800" i="1" dirty="0" smtClean="0">
                          <a:solidFill>
                            <a:schemeClr val="bg2">
                              <a:lumMod val="10000"/>
                            </a:schemeClr>
                          </a:solidFill>
                          <a:latin typeface="Times New Roman" pitchFamily="18" charset="0"/>
                          <a:cs typeface="Times New Roman" pitchFamily="18" charset="0"/>
                        </a:rPr>
                        <a:t>PC</a:t>
                      </a:r>
                      <a:r>
                        <a:rPr lang="en-US" sz="1800" dirty="0" smtClean="0">
                          <a:solidFill>
                            <a:schemeClr val="bg2">
                              <a:lumMod val="10000"/>
                            </a:schemeClr>
                          </a:solidFill>
                          <a:latin typeface="Times New Roman" pitchFamily="18" charset="0"/>
                          <a:cs typeface="Times New Roman" pitchFamily="18" charset="0"/>
                        </a:rPr>
                        <a:t> + 1 </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2</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IR </a:t>
                      </a:r>
                      <a:r>
                        <a:rPr lang="en-US" sz="1800" i="1" dirty="0" smtClean="0">
                          <a:solidFill>
                            <a:schemeClr val="bg2">
                              <a:lumMod val="10000"/>
                            </a:schemeClr>
                          </a:solidFill>
                          <a:latin typeface="Times New Roman"/>
                          <a:cs typeface="Times New Roman"/>
                        </a:rPr>
                        <a:t>← </a:t>
                      </a:r>
                      <a:r>
                        <a:rPr lang="en-US" sz="1800" i="1" dirty="0" smtClean="0">
                          <a:solidFill>
                            <a:schemeClr val="bg2">
                              <a:lumMod val="10000"/>
                            </a:schemeClr>
                          </a:solidFill>
                          <a:latin typeface="Times New Roman" pitchFamily="18" charset="0"/>
                          <a:cs typeface="Times New Roman" pitchFamily="18" charset="0"/>
                        </a:rPr>
                        <a:t>MBR</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r>
                        <a:rPr lang="en-US" dirty="0" smtClean="0">
                          <a:solidFill>
                            <a:schemeClr val="bg2">
                              <a:lumMod val="10000"/>
                            </a:schemeClr>
                          </a:solidFill>
                          <a:latin typeface="Times New Roman" pitchFamily="18" charset="0"/>
                          <a:cs typeface="Times New Roman" pitchFamily="18" charset="0"/>
                        </a:rPr>
                        <a:t>MOV</a:t>
                      </a: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1</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3</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chemeClr val="bg2">
                              <a:lumMod val="10000"/>
                            </a:schemeClr>
                          </a:solidFill>
                          <a:latin typeface="Times New Roman" pitchFamily="18" charset="0"/>
                          <a:cs typeface="Times New Roman" pitchFamily="18" charset="0"/>
                        </a:rPr>
                        <a:t>A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R, T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0</a:t>
                      </a:r>
                    </a:p>
                  </a:txBody>
                  <a:tcPr/>
                </a:tc>
              </a:tr>
              <a:tr h="370840">
                <a:tc>
                  <a:txBody>
                    <a:bodyPr/>
                    <a:lstStyle/>
                    <a:p>
                      <a:pPr algn="ctr"/>
                      <a:r>
                        <a:rPr lang="en-US" dirty="0" smtClean="0">
                          <a:solidFill>
                            <a:schemeClr val="bg2">
                              <a:lumMod val="10000"/>
                            </a:schemeClr>
                          </a:solidFill>
                          <a:latin typeface="Times New Roman" pitchFamily="18" charset="0"/>
                          <a:cs typeface="Times New Roman" pitchFamily="18" charset="0"/>
                        </a:rPr>
                        <a:t>LDI</a:t>
                      </a: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2</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3</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MAR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PC</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2</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4</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MBR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M, PC</a:t>
                      </a:r>
                      <a:r>
                        <a:rPr lang="en-US" sz="1800" i="1" dirty="0" smtClean="0">
                          <a:solidFill>
                            <a:schemeClr val="bg2">
                              <a:lumMod val="10000"/>
                            </a:schemeClr>
                          </a:solidFill>
                          <a:latin typeface="Times New Roman"/>
                          <a:cs typeface="Times New Roman"/>
                        </a:rPr>
                        <a:t> ← PC + </a:t>
                      </a:r>
                      <a:r>
                        <a:rPr lang="en-US" sz="1800" dirty="0" smtClean="0">
                          <a:solidFill>
                            <a:schemeClr val="bg2">
                              <a:lumMod val="10000"/>
                            </a:schemeClr>
                          </a:solidFill>
                          <a:latin typeface="Times New Roman"/>
                          <a:cs typeface="Times New Roman"/>
                        </a:rPr>
                        <a:t>1</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2</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5</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A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MBR, T</a:t>
                      </a:r>
                      <a:r>
                        <a:rPr lang="en-US" sz="1800" i="1" dirty="0" smtClean="0">
                          <a:solidFill>
                            <a:schemeClr val="bg2">
                              <a:lumMod val="10000"/>
                            </a:schemeClr>
                          </a:solidFill>
                          <a:latin typeface="Times New Roman"/>
                          <a:cs typeface="Times New Roman"/>
                        </a:rPr>
                        <a:t> ← </a:t>
                      </a:r>
                      <a:r>
                        <a:rPr lang="en-US" sz="1800" dirty="0" smtClean="0">
                          <a:solidFill>
                            <a:schemeClr val="bg2">
                              <a:lumMod val="10000"/>
                            </a:schemeClr>
                          </a:solidFill>
                          <a:latin typeface="Times New Roman" pitchFamily="18" charset="0"/>
                          <a:cs typeface="Times New Roman" pitchFamily="18" charset="0"/>
                        </a:rPr>
                        <a:t>0</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r>
                        <a:rPr lang="en-US" dirty="0" smtClean="0">
                          <a:solidFill>
                            <a:schemeClr val="bg2">
                              <a:lumMod val="10000"/>
                            </a:schemeClr>
                          </a:solidFill>
                          <a:latin typeface="Times New Roman" pitchFamily="18" charset="0"/>
                          <a:cs typeface="Times New Roman" pitchFamily="18" charset="0"/>
                        </a:rPr>
                        <a:t>LDA</a:t>
                      </a: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3</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3</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MAR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PC</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3</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4</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MBR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M, PC</a:t>
                      </a:r>
                      <a:r>
                        <a:rPr lang="en-US" sz="1800" i="1" dirty="0" smtClean="0">
                          <a:solidFill>
                            <a:schemeClr val="bg2">
                              <a:lumMod val="10000"/>
                            </a:schemeClr>
                          </a:solidFill>
                          <a:latin typeface="Times New Roman"/>
                          <a:cs typeface="Times New Roman"/>
                        </a:rPr>
                        <a:t> ← PC + </a:t>
                      </a:r>
                      <a:r>
                        <a:rPr lang="en-US" sz="1800" dirty="0" smtClean="0">
                          <a:solidFill>
                            <a:schemeClr val="bg2">
                              <a:lumMod val="10000"/>
                            </a:schemeClr>
                          </a:solidFill>
                          <a:latin typeface="Times New Roman"/>
                          <a:cs typeface="Times New Roman"/>
                        </a:rPr>
                        <a:t>1</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3</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5</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MAR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MBR</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endParaRPr lang="en-US" dirty="0">
                        <a:solidFill>
                          <a:schemeClr val="bg2">
                            <a:lumMod val="10000"/>
                          </a:schemeClr>
                        </a:solidFill>
                        <a:latin typeface="Times New Roman" pitchFamily="18" charset="0"/>
                        <a:cs typeface="Times New Roman" pitchFamily="18" charset="0"/>
                      </a:endParaRPr>
                    </a:p>
                  </a:txBody>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3</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6</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tc>
                <a:tc>
                  <a:txBody>
                    <a:bodyPr/>
                    <a:lstStyle/>
                    <a:p>
                      <a:r>
                        <a:rPr lang="en-US" sz="1800" i="1" dirty="0" smtClean="0">
                          <a:solidFill>
                            <a:schemeClr val="bg2">
                              <a:lumMod val="10000"/>
                            </a:schemeClr>
                          </a:solidFill>
                          <a:latin typeface="Times New Roman" pitchFamily="18" charset="0"/>
                          <a:cs typeface="Times New Roman" pitchFamily="18" charset="0"/>
                        </a:rPr>
                        <a:t>MBR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M</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pPr algn="ctr"/>
                      <a:endParaRPr lang="en-US" dirty="0">
                        <a:solidFill>
                          <a:schemeClr val="bg2">
                            <a:lumMod val="10000"/>
                          </a:schemeClr>
                        </a:solidFill>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800" i="1" dirty="0" smtClean="0">
                          <a:solidFill>
                            <a:schemeClr val="bg2">
                              <a:lumMod val="10000"/>
                            </a:schemeClr>
                          </a:solidFill>
                          <a:latin typeface="Times New Roman" pitchFamily="18" charset="0"/>
                          <a:cs typeface="Times New Roman" pitchFamily="18" charset="0"/>
                        </a:rPr>
                        <a:t>q</a:t>
                      </a:r>
                      <a:r>
                        <a:rPr lang="en-US" sz="1800" i="1" baseline="-25000" dirty="0" smtClean="0">
                          <a:solidFill>
                            <a:schemeClr val="bg2">
                              <a:lumMod val="10000"/>
                            </a:schemeClr>
                          </a:solidFill>
                          <a:latin typeface="Times New Roman" pitchFamily="18" charset="0"/>
                          <a:cs typeface="Times New Roman" pitchFamily="18" charset="0"/>
                        </a:rPr>
                        <a:t>3</a:t>
                      </a:r>
                      <a:r>
                        <a:rPr lang="en-US" sz="1800" i="1" dirty="0" smtClean="0">
                          <a:solidFill>
                            <a:schemeClr val="bg2">
                              <a:lumMod val="10000"/>
                            </a:schemeClr>
                          </a:solidFill>
                          <a:latin typeface="Times New Roman" pitchFamily="18" charset="0"/>
                          <a:cs typeface="Times New Roman" pitchFamily="18" charset="0"/>
                        </a:rPr>
                        <a:t>t</a:t>
                      </a:r>
                      <a:r>
                        <a:rPr lang="en-US" sz="1800" i="1" baseline="-25000" dirty="0" smtClean="0">
                          <a:solidFill>
                            <a:schemeClr val="bg2">
                              <a:lumMod val="10000"/>
                            </a:schemeClr>
                          </a:solidFill>
                          <a:latin typeface="Times New Roman" pitchFamily="18" charset="0"/>
                          <a:cs typeface="Times New Roman" pitchFamily="18" charset="0"/>
                        </a:rPr>
                        <a:t>7</a:t>
                      </a:r>
                      <a:r>
                        <a:rPr lang="en-US" sz="1800" dirty="0" smtClean="0">
                          <a:solidFill>
                            <a:schemeClr val="bg2">
                              <a:lumMod val="10000"/>
                            </a:schemeClr>
                          </a:solidFill>
                          <a:latin typeface="Times New Roman" pitchFamily="18" charset="0"/>
                          <a:cs typeface="Times New Roman" pitchFamily="18" charset="0"/>
                        </a:rPr>
                        <a:t> :</a:t>
                      </a:r>
                      <a:endParaRPr lang="en-US" dirty="0">
                        <a:solidFill>
                          <a:schemeClr val="bg2">
                            <a:lumMod val="10000"/>
                          </a:schemeClr>
                        </a:solidFill>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800" i="1" dirty="0" smtClean="0">
                          <a:solidFill>
                            <a:schemeClr val="bg2">
                              <a:lumMod val="10000"/>
                            </a:schemeClr>
                          </a:solidFill>
                          <a:latin typeface="Times New Roman" pitchFamily="18" charset="0"/>
                          <a:cs typeface="Times New Roman" pitchFamily="18" charset="0"/>
                        </a:rPr>
                        <a:t>A </a:t>
                      </a:r>
                      <a:r>
                        <a:rPr lang="en-US" sz="1800" i="1" dirty="0" smtClean="0">
                          <a:solidFill>
                            <a:schemeClr val="bg2">
                              <a:lumMod val="10000"/>
                            </a:schemeClr>
                          </a:solidFill>
                          <a:latin typeface="Times New Roman"/>
                          <a:cs typeface="Times New Roman"/>
                        </a:rPr>
                        <a:t>←</a:t>
                      </a:r>
                      <a:r>
                        <a:rPr lang="en-US" sz="1800" i="1" dirty="0" smtClean="0">
                          <a:solidFill>
                            <a:schemeClr val="bg2">
                              <a:lumMod val="10000"/>
                            </a:schemeClr>
                          </a:solidFill>
                          <a:latin typeface="Times New Roman" pitchFamily="18" charset="0"/>
                          <a:cs typeface="Times New Roman" pitchFamily="18" charset="0"/>
                        </a:rPr>
                        <a:t> MBR, T</a:t>
                      </a:r>
                      <a:r>
                        <a:rPr lang="en-US" sz="1800" i="1" dirty="0" smtClean="0">
                          <a:solidFill>
                            <a:schemeClr val="bg2">
                              <a:lumMod val="10000"/>
                            </a:schemeClr>
                          </a:solidFill>
                          <a:latin typeface="Times New Roman"/>
                          <a:cs typeface="Times New Roman"/>
                        </a:rPr>
                        <a:t> ← </a:t>
                      </a:r>
                      <a:r>
                        <a:rPr lang="en-US" sz="1800" dirty="0" smtClean="0">
                          <a:solidFill>
                            <a:schemeClr val="bg2">
                              <a:lumMod val="10000"/>
                            </a:schemeClr>
                          </a:solidFill>
                          <a:latin typeface="Times New Roman" pitchFamily="18" charset="0"/>
                          <a:cs typeface="Times New Roman" pitchFamily="18" charset="0"/>
                        </a:rPr>
                        <a:t>0</a:t>
                      </a:r>
                      <a:endParaRPr lang="en-US" dirty="0">
                        <a:solidFill>
                          <a:schemeClr val="bg2">
                            <a:lumMod val="10000"/>
                          </a:schemeClr>
                        </a:solidFill>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964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Design of Computer</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Now we need to design a combinational circuit for the list of control functions and microoperations for the digital system.</a:t>
            </a:r>
          </a:p>
          <a:p>
            <a:pPr>
              <a:spcBef>
                <a:spcPts val="1200"/>
              </a:spcBef>
            </a:pPr>
            <a:r>
              <a:rPr lang="en-US" sz="2400" dirty="0" smtClean="0">
                <a:solidFill>
                  <a:schemeClr val="bg2">
                    <a:lumMod val="10000"/>
                  </a:schemeClr>
                </a:solidFill>
                <a:latin typeface="Times New Roman" pitchFamily="18" charset="0"/>
                <a:cs typeface="Times New Roman" pitchFamily="18" charset="0"/>
              </a:rPr>
              <a:t>For example, in the previous table the instruction </a:t>
            </a:r>
            <a:r>
              <a:rPr lang="en-US" sz="2400" i="1" dirty="0">
                <a:solidFill>
                  <a:schemeClr val="bg2">
                    <a:lumMod val="10000"/>
                  </a:schemeClr>
                </a:solidFill>
                <a:latin typeface="Times New Roman" pitchFamily="18" charset="0"/>
                <a:cs typeface="Times New Roman" pitchFamily="18" charset="0"/>
              </a:rPr>
              <a:t>MAR </a:t>
            </a:r>
            <a:r>
              <a:rPr lang="en-US" sz="2400" i="1" dirty="0">
                <a:solidFill>
                  <a:schemeClr val="bg2">
                    <a:lumMod val="10000"/>
                  </a:schemeClr>
                </a:solidFill>
                <a:latin typeface="Times New Roman"/>
                <a:cs typeface="Times New Roman"/>
              </a:rPr>
              <a:t>←</a:t>
            </a:r>
            <a:r>
              <a:rPr lang="en-US" sz="2400" i="1" dirty="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PC</a:t>
            </a:r>
            <a:r>
              <a:rPr lang="en-US" sz="2400" dirty="0" smtClean="0">
                <a:solidFill>
                  <a:schemeClr val="bg2">
                    <a:lumMod val="10000"/>
                  </a:schemeClr>
                </a:solidFill>
                <a:latin typeface="Times New Roman" pitchFamily="18" charset="0"/>
                <a:cs typeface="Times New Roman" pitchFamily="18" charset="0"/>
              </a:rPr>
              <a:t> is listed with three control functions,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0</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2</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3</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a:t>
            </a:r>
          </a:p>
          <a:p>
            <a:pPr>
              <a:spcBef>
                <a:spcPts val="1200"/>
              </a:spcBef>
            </a:pPr>
            <a:r>
              <a:rPr lang="en-US" sz="2400" dirty="0" smtClean="0">
                <a:solidFill>
                  <a:schemeClr val="bg2">
                    <a:lumMod val="10000"/>
                  </a:schemeClr>
                </a:solidFill>
                <a:latin typeface="Times New Roman" pitchFamily="18" charset="0"/>
                <a:cs typeface="Times New Roman" pitchFamily="18" charset="0"/>
              </a:rPr>
              <a:t>The combined statement, </a:t>
            </a:r>
            <a:r>
              <a:rPr lang="en-US" sz="2400" i="1" dirty="0" smtClean="0">
                <a:solidFill>
                  <a:schemeClr val="bg2">
                    <a:lumMod val="10000"/>
                  </a:schemeClr>
                </a:solidFill>
                <a:latin typeface="Times New Roman" pitchFamily="18" charset="0"/>
                <a:cs typeface="Times New Roman" pitchFamily="18" charset="0"/>
              </a:rPr>
              <a:t>x</a:t>
            </a:r>
            <a:r>
              <a:rPr lang="en-US" sz="2400"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is: </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0</a:t>
            </a: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2</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a:t>
            </a:r>
            <a:r>
              <a:rPr lang="en-US" sz="2400" dirty="0" smtClean="0">
                <a:solidFill>
                  <a:schemeClr val="bg2">
                    <a:lumMod val="10000"/>
                  </a:schemeClr>
                </a:solidFill>
                <a:latin typeface="Times New Roman" pitchFamily="18" charset="0"/>
                <a:cs typeface="Times New Roman" pitchFamily="18" charset="0"/>
              </a:rPr>
              <a:t> + </a:t>
            </a:r>
            <a:r>
              <a:rPr lang="en-US" sz="2400" i="1" dirty="0" smtClean="0">
                <a:solidFill>
                  <a:schemeClr val="bg2">
                    <a:lumMod val="10000"/>
                  </a:schemeClr>
                </a:solidFill>
                <a:latin typeface="Times New Roman" pitchFamily="18" charset="0"/>
                <a:cs typeface="Times New Roman" pitchFamily="18" charset="0"/>
              </a:rPr>
              <a:t>q</a:t>
            </a:r>
            <a:r>
              <a:rPr lang="en-US" sz="2400" i="1" baseline="-25000" dirty="0" smtClean="0">
                <a:solidFill>
                  <a:schemeClr val="bg2">
                    <a:lumMod val="10000"/>
                  </a:schemeClr>
                </a:solidFill>
                <a:latin typeface="Times New Roman" pitchFamily="18" charset="0"/>
                <a:cs typeface="Times New Roman" pitchFamily="18" charset="0"/>
              </a:rPr>
              <a:t>3</a:t>
            </a:r>
            <a:r>
              <a:rPr lang="en-US" sz="2400" i="1" dirty="0" smtClean="0">
                <a:solidFill>
                  <a:schemeClr val="bg2">
                    <a:lumMod val="10000"/>
                  </a:schemeClr>
                </a:solidFill>
                <a:latin typeface="Times New Roman" pitchFamily="18" charset="0"/>
                <a:cs typeface="Times New Roman" pitchFamily="18" charset="0"/>
              </a:rPr>
              <a:t>t</a:t>
            </a:r>
            <a:r>
              <a:rPr lang="en-US" sz="2400" i="1" baseline="-25000" dirty="0" smtClean="0">
                <a:solidFill>
                  <a:schemeClr val="bg2">
                    <a:lumMod val="10000"/>
                  </a:schemeClr>
                </a:solidFill>
                <a:latin typeface="Times New Roman" pitchFamily="18" charset="0"/>
                <a:cs typeface="Times New Roman" pitchFamily="18" charset="0"/>
              </a:rPr>
              <a:t>3  </a:t>
            </a:r>
            <a:r>
              <a:rPr lang="en-US" sz="2400" dirty="0" smtClean="0">
                <a:solidFill>
                  <a:schemeClr val="bg2">
                    <a:lumMod val="10000"/>
                  </a:schemeClr>
                </a:solidFill>
                <a:latin typeface="Times New Roman" pitchFamily="18" charset="0"/>
                <a:cs typeface="Times New Roman" pitchFamily="18" charset="0"/>
              </a:rPr>
              <a:t>: </a:t>
            </a:r>
            <a:r>
              <a:rPr lang="en-US" sz="2400" i="1" dirty="0">
                <a:solidFill>
                  <a:schemeClr val="bg2">
                    <a:lumMod val="10000"/>
                  </a:schemeClr>
                </a:solidFill>
                <a:latin typeface="Times New Roman" pitchFamily="18" charset="0"/>
                <a:cs typeface="Times New Roman" pitchFamily="18" charset="0"/>
              </a:rPr>
              <a:t>MAR </a:t>
            </a:r>
            <a:r>
              <a:rPr lang="en-US" sz="2400" i="1" dirty="0">
                <a:solidFill>
                  <a:schemeClr val="bg2">
                    <a:lumMod val="10000"/>
                  </a:schemeClr>
                </a:solidFill>
                <a:latin typeface="Times New Roman"/>
                <a:cs typeface="Times New Roman"/>
              </a:rPr>
              <a:t>←</a:t>
            </a:r>
            <a:r>
              <a:rPr lang="en-US" sz="2400" i="1" dirty="0">
                <a:solidFill>
                  <a:schemeClr val="bg2">
                    <a:lumMod val="10000"/>
                  </a:schemeClr>
                </a:solidFill>
                <a:latin typeface="Times New Roman" pitchFamily="18" charset="0"/>
                <a:cs typeface="Times New Roman" pitchFamily="18" charset="0"/>
              </a:rPr>
              <a:t> PC</a:t>
            </a:r>
            <a:r>
              <a:rPr lang="en-US" sz="2400" dirty="0">
                <a:solidFill>
                  <a:schemeClr val="bg2">
                    <a:lumMod val="10000"/>
                  </a:schemeClr>
                </a:solidFill>
                <a:latin typeface="Times New Roman" pitchFamily="18" charset="0"/>
                <a:cs typeface="Times New Roman" pitchFamily="18" charset="0"/>
              </a:rPr>
              <a:t> </a:t>
            </a:r>
            <a:endParaRPr lang="en-US" sz="2400" dirty="0" smtClean="0">
              <a:solidFill>
                <a:schemeClr val="bg2">
                  <a:lumMod val="10000"/>
                </a:schemeClr>
              </a:solidFill>
              <a:latin typeface="Times New Roman" pitchFamily="18" charset="0"/>
              <a:cs typeface="Times New Roman" pitchFamily="18" charset="0"/>
            </a:endParaRPr>
          </a:p>
          <a:p>
            <a:pPr marL="109728" indent="0">
              <a:buNone/>
            </a:pPr>
            <a:endParaRPr lang="en-US" sz="2400" dirty="0">
              <a:solidFill>
                <a:schemeClr val="bg2">
                  <a:lumMod val="10000"/>
                </a:schemeClr>
              </a:solidFill>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11383639"/>
              </p:ext>
            </p:extLst>
          </p:nvPr>
        </p:nvGraphicFramePr>
        <p:xfrm>
          <a:off x="1143000" y="4160517"/>
          <a:ext cx="5334000" cy="2621283"/>
        </p:xfrm>
        <a:graphic>
          <a:graphicData uri="http://schemas.openxmlformats.org/drawingml/2006/table">
            <a:tbl>
              <a:tblPr firstRow="1" bandRow="1">
                <a:tableStyleId>{2D5ABB26-0587-4C30-8999-92F81FD0307C}</a:tableStyleId>
              </a:tblPr>
              <a:tblGrid>
                <a:gridCol w="2286000"/>
                <a:gridCol w="3048000"/>
              </a:tblGrid>
              <a:tr h="374469">
                <a:tc>
                  <a:txBody>
                    <a:bodyPr/>
                    <a:lstStyle/>
                    <a:p>
                      <a:pPr algn="l"/>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2</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q</a:t>
                      </a:r>
                      <a:r>
                        <a:rPr lang="en-US" i="1" baseline="-25000" dirty="0" smtClean="0">
                          <a:solidFill>
                            <a:schemeClr val="bg2">
                              <a:lumMod val="10000"/>
                            </a:schemeClr>
                          </a:solidFill>
                          <a:latin typeface="Times New Roman" pitchFamily="18" charset="0"/>
                          <a:cs typeface="Times New Roman" pitchFamily="18" charset="0"/>
                        </a:rPr>
                        <a:t>3</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5</a:t>
                      </a:r>
                      <a:endParaRPr lang="en-US" i="1" baseline="-25000" dirty="0">
                        <a:solidFill>
                          <a:schemeClr val="bg2">
                            <a:lumMod val="10000"/>
                          </a:schemeClr>
                        </a:solidFill>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l"/>
                      <a:r>
                        <a:rPr lang="en-US" i="1" dirty="0" smtClean="0">
                          <a:solidFill>
                            <a:schemeClr val="bg2">
                              <a:lumMod val="10000"/>
                            </a:schemeClr>
                          </a:solidFill>
                          <a:latin typeface="Times New Roman" pitchFamily="18" charset="0"/>
                          <a:cs typeface="Times New Roman" pitchFamily="18" charset="0"/>
                        </a:rPr>
                        <a:t>MAR </a:t>
                      </a:r>
                      <a:r>
                        <a:rPr lang="en-US" sz="1800" i="1" dirty="0" smtClean="0">
                          <a:solidFill>
                            <a:schemeClr val="bg2">
                              <a:lumMod val="10000"/>
                            </a:schemeClr>
                          </a:solidFill>
                          <a:latin typeface="Times New Roman"/>
                          <a:cs typeface="Times New Roman"/>
                        </a:rPr>
                        <a:t>← </a:t>
                      </a:r>
                      <a:r>
                        <a:rPr lang="en-US" i="1" dirty="0" smtClean="0">
                          <a:solidFill>
                            <a:schemeClr val="bg2">
                              <a:lumMod val="10000"/>
                            </a:schemeClr>
                          </a:solidFill>
                          <a:latin typeface="Times New Roman" pitchFamily="18" charset="0"/>
                          <a:cs typeface="Times New Roman" pitchFamily="18" charset="0"/>
                        </a:rPr>
                        <a:t>MBR</a:t>
                      </a:r>
                      <a:endParaRPr lang="en-US" i="1" dirty="0">
                        <a:solidFill>
                          <a:schemeClr val="bg2">
                            <a:lumMod val="10000"/>
                          </a:schemeClr>
                        </a:solidFill>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3</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1</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q</a:t>
                      </a:r>
                      <a:r>
                        <a:rPr lang="en-US" i="1" baseline="-25000" dirty="0" smtClean="0">
                          <a:solidFill>
                            <a:schemeClr val="bg2">
                              <a:lumMod val="10000"/>
                            </a:schemeClr>
                          </a:solidFill>
                          <a:latin typeface="Times New Roman" pitchFamily="18" charset="0"/>
                          <a:cs typeface="Times New Roman" pitchFamily="18" charset="0"/>
                        </a:rPr>
                        <a:t>2</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4</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q</a:t>
                      </a:r>
                      <a:r>
                        <a:rPr lang="en-US" i="1" baseline="-25000" dirty="0" smtClean="0">
                          <a:solidFill>
                            <a:schemeClr val="bg2">
                              <a:lumMod val="10000"/>
                            </a:schemeClr>
                          </a:solidFill>
                          <a:latin typeface="Times New Roman" pitchFamily="18" charset="0"/>
                          <a:cs typeface="Times New Roman" pitchFamily="18" charset="0"/>
                        </a:rPr>
                        <a:t>3</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4</a:t>
                      </a:r>
                    </a:p>
                  </a:txBody>
                  <a:tcPr/>
                </a:tc>
                <a:tc>
                  <a:txBody>
                    <a:bodyPr/>
                    <a:lstStyle/>
                    <a:p>
                      <a:pPr algn="l"/>
                      <a:r>
                        <a:rPr lang="en-US" i="1" dirty="0" smtClean="0">
                          <a:solidFill>
                            <a:schemeClr val="bg2">
                              <a:lumMod val="10000"/>
                            </a:schemeClr>
                          </a:solidFill>
                          <a:latin typeface="Times New Roman" pitchFamily="18" charset="0"/>
                          <a:cs typeface="Times New Roman" pitchFamily="18" charset="0"/>
                        </a:rPr>
                        <a:t>PC </a:t>
                      </a:r>
                      <a:r>
                        <a:rPr lang="en-US" sz="1800" i="1" dirty="0" smtClean="0">
                          <a:solidFill>
                            <a:schemeClr val="bg2">
                              <a:lumMod val="10000"/>
                            </a:schemeClr>
                          </a:solidFill>
                          <a:latin typeface="Times New Roman"/>
                          <a:cs typeface="Times New Roman"/>
                        </a:rPr>
                        <a:t>← </a:t>
                      </a:r>
                      <a:r>
                        <a:rPr lang="en-US" i="1" dirty="0" smtClean="0">
                          <a:solidFill>
                            <a:schemeClr val="bg2">
                              <a:lumMod val="10000"/>
                            </a:schemeClr>
                          </a:solidFill>
                          <a:latin typeface="Times New Roman" pitchFamily="18" charset="0"/>
                          <a:cs typeface="Times New Roman" pitchFamily="18" charset="0"/>
                        </a:rPr>
                        <a:t>PC </a:t>
                      </a:r>
                      <a:r>
                        <a:rPr lang="en-US" dirty="0" smtClean="0">
                          <a:solidFill>
                            <a:schemeClr val="bg2">
                              <a:lumMod val="10000"/>
                            </a:schemeClr>
                          </a:solidFill>
                          <a:latin typeface="Times New Roman" pitchFamily="18" charset="0"/>
                          <a:cs typeface="Times New Roman" pitchFamily="18" charset="0"/>
                        </a:rPr>
                        <a:t>+1 </a:t>
                      </a:r>
                      <a:endParaRPr lang="en-US" dirty="0">
                        <a:solidFill>
                          <a:schemeClr val="bg2">
                            <a:lumMod val="10000"/>
                          </a:schemeClr>
                        </a:solidFill>
                        <a:latin typeface="Times New Roman" pitchFamily="18" charset="0"/>
                        <a:cs typeface="Times New Roman" pitchFamily="18" charset="0"/>
                      </a:endParaRPr>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4</a:t>
                      </a:r>
                      <a:r>
                        <a:rPr lang="en-US" baseline="0" dirty="0" smtClean="0">
                          <a:solidFill>
                            <a:schemeClr val="bg2">
                              <a:lumMod val="10000"/>
                            </a:schemeClr>
                          </a:solidFill>
                          <a:latin typeface="Times New Roman" pitchFamily="18" charset="0"/>
                          <a:cs typeface="Times New Roman" pitchFamily="18" charset="0"/>
                        </a:rPr>
                        <a:t> </a:t>
                      </a:r>
                      <a:r>
                        <a:rPr lang="en-US" dirty="0" smtClean="0">
                          <a:solidFill>
                            <a:schemeClr val="bg2">
                              <a:lumMod val="10000"/>
                            </a:schemeClr>
                          </a:solidFill>
                          <a:latin typeface="Times New Roman" pitchFamily="18" charset="0"/>
                          <a:cs typeface="Times New Roman" pitchFamily="18" charset="0"/>
                        </a:rPr>
                        <a:t>= </a:t>
                      </a:r>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3</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q</a:t>
                      </a:r>
                      <a:r>
                        <a:rPr lang="en-US" i="1" baseline="-25000" dirty="0" smtClean="0">
                          <a:solidFill>
                            <a:schemeClr val="bg2">
                              <a:lumMod val="10000"/>
                            </a:schemeClr>
                          </a:solidFill>
                          <a:latin typeface="Times New Roman" pitchFamily="18" charset="0"/>
                          <a:cs typeface="Times New Roman" pitchFamily="18" charset="0"/>
                        </a:rPr>
                        <a:t>3</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6</a:t>
                      </a:r>
                    </a:p>
                  </a:txBody>
                  <a:tcPr/>
                </a:tc>
                <a:tc>
                  <a:txBody>
                    <a:bodyPr/>
                    <a:lstStyle/>
                    <a:p>
                      <a:pPr algn="l"/>
                      <a:r>
                        <a:rPr lang="en-US" i="1" dirty="0" smtClean="0">
                          <a:solidFill>
                            <a:schemeClr val="bg2">
                              <a:lumMod val="10000"/>
                            </a:schemeClr>
                          </a:solidFill>
                          <a:latin typeface="Times New Roman" pitchFamily="18" charset="0"/>
                          <a:cs typeface="Times New Roman" pitchFamily="18" charset="0"/>
                        </a:rPr>
                        <a:t>MBR </a:t>
                      </a:r>
                      <a:r>
                        <a:rPr lang="en-US" sz="1800" i="1" dirty="0" smtClean="0">
                          <a:solidFill>
                            <a:schemeClr val="bg2">
                              <a:lumMod val="10000"/>
                            </a:schemeClr>
                          </a:solidFill>
                          <a:latin typeface="Times New Roman"/>
                          <a:cs typeface="Times New Roman"/>
                        </a:rPr>
                        <a:t>← </a:t>
                      </a:r>
                      <a:r>
                        <a:rPr lang="en-US" i="1" dirty="0" smtClean="0">
                          <a:solidFill>
                            <a:schemeClr val="bg2">
                              <a:lumMod val="10000"/>
                            </a:schemeClr>
                          </a:solidFill>
                          <a:latin typeface="Times New Roman" pitchFamily="18" charset="0"/>
                          <a:cs typeface="Times New Roman" pitchFamily="18" charset="0"/>
                        </a:rPr>
                        <a:t>M</a:t>
                      </a:r>
                      <a:endParaRPr lang="en-US" i="1" dirty="0">
                        <a:solidFill>
                          <a:schemeClr val="bg2">
                            <a:lumMod val="10000"/>
                          </a:schemeClr>
                        </a:solidFill>
                        <a:latin typeface="Times New Roman" pitchFamily="18" charset="0"/>
                        <a:cs typeface="Times New Roman" pitchFamily="18" charset="0"/>
                      </a:endParaRPr>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5</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q</a:t>
                      </a:r>
                      <a:r>
                        <a:rPr lang="en-US" i="1" baseline="-25000" dirty="0" smtClean="0">
                          <a:solidFill>
                            <a:schemeClr val="bg2">
                              <a:lumMod val="10000"/>
                            </a:schemeClr>
                          </a:solidFill>
                          <a:latin typeface="Times New Roman" pitchFamily="18" charset="0"/>
                          <a:cs typeface="Times New Roman" pitchFamily="18" charset="0"/>
                        </a:rPr>
                        <a:t>2</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5</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q</a:t>
                      </a:r>
                      <a:r>
                        <a:rPr lang="en-US" i="1" baseline="-25000" dirty="0" smtClean="0">
                          <a:solidFill>
                            <a:schemeClr val="bg2">
                              <a:lumMod val="10000"/>
                            </a:schemeClr>
                          </a:solidFill>
                          <a:latin typeface="Times New Roman" pitchFamily="18" charset="0"/>
                          <a:cs typeface="Times New Roman" pitchFamily="18" charset="0"/>
                        </a:rPr>
                        <a:t>3</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7</a:t>
                      </a:r>
                    </a:p>
                  </a:txBody>
                  <a:tcPr/>
                </a:tc>
                <a:tc>
                  <a:txBody>
                    <a:bodyPr/>
                    <a:lstStyle/>
                    <a:p>
                      <a:pPr algn="l"/>
                      <a:r>
                        <a:rPr lang="en-US" i="1" dirty="0" smtClean="0">
                          <a:solidFill>
                            <a:schemeClr val="bg2">
                              <a:lumMod val="10000"/>
                            </a:schemeClr>
                          </a:solidFill>
                          <a:latin typeface="Times New Roman" pitchFamily="18" charset="0"/>
                          <a:cs typeface="Times New Roman" pitchFamily="18" charset="0"/>
                        </a:rPr>
                        <a:t>A </a:t>
                      </a:r>
                      <a:r>
                        <a:rPr lang="en-US" sz="1800" i="1" dirty="0" smtClean="0">
                          <a:solidFill>
                            <a:schemeClr val="bg2">
                              <a:lumMod val="10000"/>
                            </a:schemeClr>
                          </a:solidFill>
                          <a:latin typeface="Times New Roman"/>
                          <a:cs typeface="Times New Roman"/>
                        </a:rPr>
                        <a:t>← </a:t>
                      </a:r>
                      <a:r>
                        <a:rPr lang="en-US" i="1" dirty="0" smtClean="0">
                          <a:solidFill>
                            <a:schemeClr val="bg2">
                              <a:lumMod val="10000"/>
                            </a:schemeClr>
                          </a:solidFill>
                          <a:latin typeface="Times New Roman" pitchFamily="18" charset="0"/>
                          <a:cs typeface="Times New Roman" pitchFamily="18" charset="0"/>
                        </a:rPr>
                        <a:t>MBR</a:t>
                      </a:r>
                      <a:endParaRPr lang="en-US" i="1" dirty="0">
                        <a:solidFill>
                          <a:schemeClr val="bg2">
                            <a:lumMod val="10000"/>
                          </a:schemeClr>
                        </a:solidFill>
                        <a:latin typeface="Times New Roman" pitchFamily="18" charset="0"/>
                        <a:cs typeface="Times New Roman" pitchFamily="18" charset="0"/>
                      </a:endParaRPr>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6</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q</a:t>
                      </a:r>
                      <a:r>
                        <a:rPr lang="en-US" i="1" baseline="-25000" dirty="0" smtClean="0">
                          <a:solidFill>
                            <a:schemeClr val="bg2">
                              <a:lumMod val="10000"/>
                            </a:schemeClr>
                          </a:solidFill>
                          <a:latin typeface="Times New Roman" pitchFamily="18" charset="0"/>
                          <a:cs typeface="Times New Roman" pitchFamily="18" charset="0"/>
                        </a:rPr>
                        <a:t>1</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3</a:t>
                      </a:r>
                    </a:p>
                  </a:txBody>
                  <a:tcPr/>
                </a:tc>
                <a:tc>
                  <a:txBody>
                    <a:bodyPr/>
                    <a:lstStyle/>
                    <a:p>
                      <a:pPr algn="l"/>
                      <a:r>
                        <a:rPr lang="en-US" i="1" dirty="0" smtClean="0">
                          <a:solidFill>
                            <a:schemeClr val="bg2">
                              <a:lumMod val="10000"/>
                            </a:schemeClr>
                          </a:solidFill>
                          <a:latin typeface="Times New Roman" pitchFamily="18" charset="0"/>
                          <a:cs typeface="Times New Roman" pitchFamily="18" charset="0"/>
                        </a:rPr>
                        <a:t>A </a:t>
                      </a:r>
                      <a:r>
                        <a:rPr lang="en-US" sz="1800" i="1" dirty="0" smtClean="0">
                          <a:solidFill>
                            <a:schemeClr val="bg2">
                              <a:lumMod val="10000"/>
                            </a:schemeClr>
                          </a:solidFill>
                          <a:latin typeface="Times New Roman"/>
                          <a:cs typeface="Times New Roman"/>
                        </a:rPr>
                        <a:t>← </a:t>
                      </a:r>
                      <a:r>
                        <a:rPr lang="en-US" i="1" dirty="0" smtClean="0">
                          <a:solidFill>
                            <a:schemeClr val="bg2">
                              <a:lumMod val="10000"/>
                            </a:schemeClr>
                          </a:solidFill>
                          <a:latin typeface="Times New Roman" pitchFamily="18" charset="0"/>
                          <a:cs typeface="Times New Roman" pitchFamily="18" charset="0"/>
                        </a:rPr>
                        <a:t>R</a:t>
                      </a:r>
                      <a:endParaRPr lang="en-US" i="1" dirty="0">
                        <a:solidFill>
                          <a:schemeClr val="bg2">
                            <a:lumMod val="10000"/>
                          </a:schemeClr>
                        </a:solidFill>
                        <a:latin typeface="Times New Roman" pitchFamily="18" charset="0"/>
                        <a:cs typeface="Times New Roman" pitchFamily="18" charset="0"/>
                      </a:endParaRPr>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7</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5</a:t>
                      </a:r>
                      <a:r>
                        <a:rPr lang="en-US" baseline="0" dirty="0" smtClean="0">
                          <a:solidFill>
                            <a:schemeClr val="bg2">
                              <a:lumMod val="10000"/>
                            </a:schemeClr>
                          </a:solidFill>
                          <a:latin typeface="Times New Roman" pitchFamily="18" charset="0"/>
                          <a:cs typeface="Times New Roman" pitchFamily="18" charset="0"/>
                        </a:rPr>
                        <a:t> + </a:t>
                      </a:r>
                      <a:r>
                        <a:rPr lang="en-US" i="1" baseline="0"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6</a:t>
                      </a:r>
                    </a:p>
                  </a:txBody>
                  <a:tcPr/>
                </a:tc>
                <a:tc>
                  <a:txBody>
                    <a:bodyPr/>
                    <a:lstStyle/>
                    <a:p>
                      <a:pPr algn="l"/>
                      <a:r>
                        <a:rPr lang="en-US" i="1" dirty="0" smtClean="0">
                          <a:solidFill>
                            <a:schemeClr val="bg2">
                              <a:lumMod val="10000"/>
                            </a:schemeClr>
                          </a:solidFill>
                          <a:latin typeface="Times New Roman" pitchFamily="18" charset="0"/>
                          <a:cs typeface="Times New Roman" pitchFamily="18" charset="0"/>
                        </a:rPr>
                        <a:t>T </a:t>
                      </a:r>
                      <a:r>
                        <a:rPr lang="en-US" sz="1800" i="1" dirty="0" smtClean="0">
                          <a:solidFill>
                            <a:schemeClr val="bg2">
                              <a:lumMod val="10000"/>
                            </a:schemeClr>
                          </a:solidFill>
                          <a:latin typeface="Times New Roman"/>
                          <a:cs typeface="Times New Roman"/>
                        </a:rPr>
                        <a:t>← </a:t>
                      </a:r>
                      <a:r>
                        <a:rPr lang="en-US" sz="1800" i="0" dirty="0" smtClean="0">
                          <a:solidFill>
                            <a:schemeClr val="bg2">
                              <a:lumMod val="10000"/>
                            </a:schemeClr>
                          </a:solidFill>
                          <a:latin typeface="Times New Roman"/>
                          <a:cs typeface="Times New Roman"/>
                        </a:rPr>
                        <a:t>0</a:t>
                      </a:r>
                      <a:endParaRPr lang="en-US" i="0" dirty="0">
                        <a:solidFill>
                          <a:schemeClr val="bg2">
                            <a:lumMod val="10000"/>
                          </a:schemeClr>
                        </a:solidFill>
                        <a:latin typeface="Times New Roman" pitchFamily="18" charset="0"/>
                        <a:cs typeface="Times New Roman" pitchFamily="18" charset="0"/>
                      </a:endParaRPr>
                    </a:p>
                  </a:txBody>
                  <a:tcPr/>
                </a:tc>
              </a:tr>
              <a:tr h="374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bg2">
                              <a:lumMod val="10000"/>
                            </a:schemeClr>
                          </a:solidFill>
                          <a:latin typeface="Times New Roman" pitchFamily="18" charset="0"/>
                          <a:cs typeface="Times New Roman" pitchFamily="18" charset="0"/>
                        </a:rPr>
                        <a:t>x</a:t>
                      </a:r>
                      <a:r>
                        <a:rPr lang="en-US" baseline="-25000" dirty="0" smtClean="0">
                          <a:solidFill>
                            <a:schemeClr val="bg2">
                              <a:lumMod val="10000"/>
                            </a:schemeClr>
                          </a:solidFill>
                          <a:latin typeface="Times New Roman" pitchFamily="18" charset="0"/>
                          <a:cs typeface="Times New Roman" pitchFamily="18" charset="0"/>
                        </a:rPr>
                        <a:t>8</a:t>
                      </a:r>
                      <a:r>
                        <a:rPr lang="en-US" dirty="0" smtClean="0">
                          <a:solidFill>
                            <a:schemeClr val="bg2">
                              <a:lumMod val="10000"/>
                            </a:schemeClr>
                          </a:solidFill>
                          <a:latin typeface="Times New Roman" pitchFamily="18" charset="0"/>
                          <a:cs typeface="Times New Roman" pitchFamily="18" charset="0"/>
                        </a:rPr>
                        <a:t> = </a:t>
                      </a:r>
                      <a:r>
                        <a:rPr lang="en-US" i="1" dirty="0" smtClean="0">
                          <a:solidFill>
                            <a:schemeClr val="bg2">
                              <a:lumMod val="10000"/>
                            </a:schemeClr>
                          </a:solidFill>
                          <a:latin typeface="Times New Roman" pitchFamily="18" charset="0"/>
                          <a:cs typeface="Times New Roman" pitchFamily="18" charset="0"/>
                        </a:rPr>
                        <a:t>t</a:t>
                      </a:r>
                      <a:r>
                        <a:rPr lang="en-US" i="1" baseline="-25000" dirty="0" smtClean="0">
                          <a:solidFill>
                            <a:schemeClr val="bg2">
                              <a:lumMod val="10000"/>
                            </a:schemeClr>
                          </a:solidFill>
                          <a:latin typeface="Times New Roman" pitchFamily="18" charset="0"/>
                          <a:cs typeface="Times New Roman" pitchFamily="18" charset="0"/>
                        </a:rPr>
                        <a:t>2</a:t>
                      </a:r>
                    </a:p>
                  </a:txBody>
                  <a:tcPr>
                    <a:lnB w="12700" cap="flat" cmpd="sng" algn="ctr">
                      <a:solidFill>
                        <a:schemeClr val="tx1"/>
                      </a:solidFill>
                      <a:prstDash val="solid"/>
                      <a:round/>
                      <a:headEnd type="none" w="med" len="med"/>
                      <a:tailEnd type="none" w="med" len="med"/>
                    </a:lnB>
                  </a:tcPr>
                </a:tc>
                <a:tc>
                  <a:txBody>
                    <a:bodyPr/>
                    <a:lstStyle/>
                    <a:p>
                      <a:pPr algn="l"/>
                      <a:r>
                        <a:rPr lang="en-US" i="1" dirty="0" smtClean="0">
                          <a:solidFill>
                            <a:schemeClr val="bg2">
                              <a:lumMod val="10000"/>
                            </a:schemeClr>
                          </a:solidFill>
                          <a:latin typeface="Times New Roman" pitchFamily="18" charset="0"/>
                          <a:cs typeface="Times New Roman" pitchFamily="18" charset="0"/>
                        </a:rPr>
                        <a:t>IR </a:t>
                      </a:r>
                      <a:r>
                        <a:rPr lang="en-US" sz="1800" i="1" dirty="0" smtClean="0">
                          <a:solidFill>
                            <a:schemeClr val="bg2">
                              <a:lumMod val="10000"/>
                            </a:schemeClr>
                          </a:solidFill>
                          <a:latin typeface="Times New Roman"/>
                          <a:cs typeface="Times New Roman"/>
                        </a:rPr>
                        <a:t>← </a:t>
                      </a:r>
                      <a:r>
                        <a:rPr lang="en-US" i="1" dirty="0" smtClean="0">
                          <a:solidFill>
                            <a:schemeClr val="bg2">
                              <a:lumMod val="10000"/>
                            </a:schemeClr>
                          </a:solidFill>
                          <a:latin typeface="Times New Roman" pitchFamily="18" charset="0"/>
                          <a:cs typeface="Times New Roman" pitchFamily="18" charset="0"/>
                        </a:rPr>
                        <a:t>MBR</a:t>
                      </a:r>
                      <a:endParaRPr lang="en-US" i="1" dirty="0">
                        <a:solidFill>
                          <a:schemeClr val="bg2">
                            <a:lumMod val="10000"/>
                          </a:schemeClr>
                        </a:solidFill>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r>
            </a:tbl>
          </a:graphicData>
        </a:graphic>
      </p:graphicFrame>
      <p:grpSp>
        <p:nvGrpSpPr>
          <p:cNvPr id="5" name="Group 4"/>
          <p:cNvGrpSpPr/>
          <p:nvPr/>
        </p:nvGrpSpPr>
        <p:grpSpPr>
          <a:xfrm>
            <a:off x="6934200" y="4478362"/>
            <a:ext cx="4737813" cy="1679176"/>
            <a:chOff x="1093677" y="2923309"/>
            <a:chExt cx="4737813" cy="1679176"/>
          </a:xfrm>
        </p:grpSpPr>
        <p:sp>
          <p:nvSpPr>
            <p:cNvPr id="6" name="TextBox 5"/>
            <p:cNvSpPr txBox="1"/>
            <p:nvPr/>
          </p:nvSpPr>
          <p:spPr>
            <a:xfrm>
              <a:off x="1102527" y="4233153"/>
              <a:ext cx="377026" cy="369332"/>
            </a:xfrm>
            <a:prstGeom prst="rect">
              <a:avLst/>
            </a:prstGeom>
            <a:noFill/>
          </p:spPr>
          <p:txBody>
            <a:bodyPr wrap="none" rtlCol="0">
              <a:spAutoFit/>
            </a:bodyPr>
            <a:lstStyle/>
            <a:p>
              <a:r>
                <a:rPr lang="en-US" i="1" dirty="0" smtClean="0">
                  <a:solidFill>
                    <a:schemeClr val="bg2">
                      <a:lumMod val="10000"/>
                    </a:schemeClr>
                  </a:solidFill>
                  <a:latin typeface="Times New Roman" pitchFamily="18" charset="0"/>
                  <a:cs typeface="Times New Roman" pitchFamily="18" charset="0"/>
                </a:rPr>
                <a:t>q</a:t>
              </a:r>
              <a:r>
                <a:rPr lang="en-US" baseline="-25000" dirty="0">
                  <a:solidFill>
                    <a:schemeClr val="bg2">
                      <a:lumMod val="10000"/>
                    </a:schemeClr>
                  </a:solidFill>
                  <a:latin typeface="Times New Roman" pitchFamily="18" charset="0"/>
                  <a:cs typeface="Times New Roman" pitchFamily="18" charset="0"/>
                </a:rPr>
                <a:t>3</a:t>
              </a:r>
            </a:p>
          </p:txBody>
        </p:sp>
        <p:cxnSp>
          <p:nvCxnSpPr>
            <p:cNvPr id="7" name="Straight Connector 6"/>
            <p:cNvCxnSpPr/>
            <p:nvPr/>
          </p:nvCxnSpPr>
          <p:spPr>
            <a:xfrm>
              <a:off x="3175731" y="4248815"/>
              <a:ext cx="455184"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28210" y="4112050"/>
              <a:ext cx="598550" cy="125"/>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59461" y="3934691"/>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MAR</a:t>
              </a:r>
              <a:endParaRPr lang="en-US" i="1" dirty="0">
                <a:solidFill>
                  <a:schemeClr val="bg2">
                    <a:lumMod val="10000"/>
                  </a:schemeClr>
                </a:solidFill>
                <a:latin typeface="Times New Roman" pitchFamily="18" charset="0"/>
                <a:cs typeface="Times New Roman" pitchFamily="18" charset="0"/>
              </a:endParaRPr>
            </a:p>
          </p:txBody>
        </p:sp>
        <p:sp>
          <p:nvSpPr>
            <p:cNvPr id="18" name="Rectangle 17"/>
            <p:cNvSpPr/>
            <p:nvPr/>
          </p:nvSpPr>
          <p:spPr>
            <a:xfrm>
              <a:off x="4659461" y="2923309"/>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PC</a:t>
              </a:r>
              <a:endParaRPr lang="en-US" i="1" dirty="0">
                <a:solidFill>
                  <a:schemeClr val="bg2">
                    <a:lumMod val="10000"/>
                  </a:schemeClr>
                </a:solidFill>
                <a:latin typeface="Times New Roman" pitchFamily="18" charset="0"/>
                <a:cs typeface="Times New Roman" pitchFamily="18" charset="0"/>
              </a:endParaRPr>
            </a:p>
          </p:txBody>
        </p:sp>
        <p:cxnSp>
          <p:nvCxnSpPr>
            <p:cNvPr id="19" name="Straight Arrow Connector 18"/>
            <p:cNvCxnSpPr>
              <a:stCxn id="18" idx="2"/>
            </p:cNvCxnSpPr>
            <p:nvPr/>
          </p:nvCxnSpPr>
          <p:spPr>
            <a:xfrm flipH="1">
              <a:off x="5244816" y="3278028"/>
              <a:ext cx="660" cy="656663"/>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995699" y="3872344"/>
              <a:ext cx="1028212" cy="502227"/>
              <a:chOff x="6726259" y="4788346"/>
              <a:chExt cx="1202132" cy="685800"/>
            </a:xfrm>
          </p:grpSpPr>
          <p:sp>
            <p:nvSpPr>
              <p:cNvPr id="33" name="Arc 32"/>
              <p:cNvSpPr/>
              <p:nvPr/>
            </p:nvSpPr>
            <p:spPr>
              <a:xfrm>
                <a:off x="7169845" y="4788346"/>
                <a:ext cx="305005" cy="685800"/>
              </a:xfrm>
              <a:prstGeom prst="arc">
                <a:avLst>
                  <a:gd name="adj1" fmla="val 16200000"/>
                  <a:gd name="adj2" fmla="val 5164590"/>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p:cNvSpPr/>
              <p:nvPr/>
            </p:nvSpPr>
            <p:spPr>
              <a:xfrm>
                <a:off x="6726259" y="4788346"/>
                <a:ext cx="1202132" cy="685800"/>
              </a:xfrm>
              <a:prstGeom prst="arc">
                <a:avLst>
                  <a:gd name="adj1" fmla="val 16200000"/>
                  <a:gd name="adj2" fmla="val 5326668"/>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1" name="TextBox 20"/>
            <p:cNvSpPr txBox="1"/>
            <p:nvPr/>
          </p:nvSpPr>
          <p:spPr>
            <a:xfrm>
              <a:off x="1093677" y="3952132"/>
              <a:ext cx="377026" cy="369332"/>
            </a:xfrm>
            <a:prstGeom prst="rect">
              <a:avLst/>
            </a:prstGeom>
            <a:noFill/>
          </p:spPr>
          <p:txBody>
            <a:bodyPr wrap="none" rtlCol="0">
              <a:spAutoFit/>
            </a:bodyPr>
            <a:lstStyle/>
            <a:p>
              <a:r>
                <a:rPr lang="en-US" i="1" dirty="0">
                  <a:solidFill>
                    <a:schemeClr val="bg2">
                      <a:lumMod val="10000"/>
                    </a:schemeClr>
                  </a:solidFill>
                  <a:latin typeface="Times New Roman" pitchFamily="18" charset="0"/>
                  <a:cs typeface="Times New Roman" pitchFamily="18" charset="0"/>
                </a:rPr>
                <a:t>q</a:t>
              </a:r>
              <a:r>
                <a:rPr lang="en-US" baseline="-25000" dirty="0" smtClean="0">
                  <a:solidFill>
                    <a:schemeClr val="bg2">
                      <a:lumMod val="10000"/>
                    </a:schemeClr>
                  </a:solidFill>
                  <a:latin typeface="Times New Roman" pitchFamily="18" charset="0"/>
                  <a:cs typeface="Times New Roman" pitchFamily="18" charset="0"/>
                </a:rPr>
                <a:t>2</a:t>
              </a:r>
              <a:endParaRPr lang="en-US" baseline="-25000" dirty="0">
                <a:solidFill>
                  <a:schemeClr val="bg2">
                    <a:lumMod val="10000"/>
                  </a:schemeClr>
                </a:solidFill>
                <a:latin typeface="Times New Roman" pitchFamily="18" charset="0"/>
                <a:cs typeface="Times New Roman" pitchFamily="18" charset="0"/>
              </a:endParaRPr>
            </a:p>
          </p:txBody>
        </p:sp>
        <p:cxnSp>
          <p:nvCxnSpPr>
            <p:cNvPr id="22" name="Straight Connector 21"/>
            <p:cNvCxnSpPr/>
            <p:nvPr/>
          </p:nvCxnSpPr>
          <p:spPr>
            <a:xfrm>
              <a:off x="3200497" y="4002594"/>
              <a:ext cx="40565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00500" y="4171615"/>
              <a:ext cx="659155"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Load</a:t>
              </a:r>
              <a:endParaRPr lang="en-US" dirty="0">
                <a:solidFill>
                  <a:schemeClr val="bg2">
                    <a:lumMod val="10000"/>
                  </a:schemeClr>
                </a:solidFill>
                <a:latin typeface="Times New Roman" pitchFamily="18" charset="0"/>
                <a:cs typeface="Times New Roman" pitchFamily="18" charset="0"/>
              </a:endParaRPr>
            </a:p>
          </p:txBody>
        </p:sp>
      </p:grpSp>
      <p:cxnSp>
        <p:nvCxnSpPr>
          <p:cNvPr id="36" name="Straight Connector 35"/>
          <p:cNvCxnSpPr/>
          <p:nvPr/>
        </p:nvCxnSpPr>
        <p:spPr>
          <a:xfrm>
            <a:off x="7284474" y="6018734"/>
            <a:ext cx="40565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a:off x="7079675" y="5642263"/>
            <a:ext cx="1028212" cy="502227"/>
          </a:xfrm>
          <a:prstGeom prst="arc">
            <a:avLst>
              <a:gd name="adj1" fmla="val 16200000"/>
              <a:gd name="adj2" fmla="val 5326668"/>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p:cNvCxnSpPr/>
          <p:nvPr/>
        </p:nvCxnSpPr>
        <p:spPr>
          <a:xfrm>
            <a:off x="7284473" y="5772513"/>
            <a:ext cx="40565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a:off x="7449797" y="5645725"/>
            <a:ext cx="260878" cy="502227"/>
          </a:xfrm>
          <a:prstGeom prst="arc">
            <a:avLst>
              <a:gd name="adj1" fmla="val 16200000"/>
              <a:gd name="adj2" fmla="val 5164590"/>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lowchart: Delay 34"/>
          <p:cNvSpPr/>
          <p:nvPr/>
        </p:nvSpPr>
        <p:spPr>
          <a:xfrm>
            <a:off x="8485915" y="5574263"/>
            <a:ext cx="530422" cy="459387"/>
          </a:xfrm>
          <a:prstGeom prst="flowChartDelay">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8118887" y="5892189"/>
            <a:ext cx="377765"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934200" y="5105400"/>
            <a:ext cx="325730" cy="369332"/>
          </a:xfrm>
          <a:prstGeom prst="rect">
            <a:avLst/>
          </a:prstGeom>
          <a:noFill/>
        </p:spPr>
        <p:txBody>
          <a:bodyPr wrap="none" rtlCol="0">
            <a:spAutoFit/>
          </a:bodyPr>
          <a:lstStyle/>
          <a:p>
            <a:r>
              <a:rPr lang="en-US" i="1" dirty="0" smtClean="0">
                <a:solidFill>
                  <a:schemeClr val="bg2">
                    <a:lumMod val="10000"/>
                  </a:schemeClr>
                </a:solidFill>
                <a:latin typeface="Times New Roman" pitchFamily="18" charset="0"/>
                <a:cs typeface="Times New Roman" pitchFamily="18" charset="0"/>
              </a:rPr>
              <a:t>t</a:t>
            </a:r>
            <a:r>
              <a:rPr lang="en-US" baseline="-25000" dirty="0">
                <a:solidFill>
                  <a:schemeClr val="bg2">
                    <a:lumMod val="10000"/>
                  </a:schemeClr>
                </a:solidFill>
                <a:latin typeface="Times New Roman" pitchFamily="18" charset="0"/>
                <a:cs typeface="Times New Roman" pitchFamily="18" charset="0"/>
              </a:rPr>
              <a:t>3</a:t>
            </a:r>
          </a:p>
        </p:txBody>
      </p:sp>
      <p:sp>
        <p:nvSpPr>
          <p:cNvPr id="44" name="TextBox 43"/>
          <p:cNvSpPr txBox="1"/>
          <p:nvPr/>
        </p:nvSpPr>
        <p:spPr>
          <a:xfrm>
            <a:off x="6934200" y="4770704"/>
            <a:ext cx="325730" cy="369332"/>
          </a:xfrm>
          <a:prstGeom prst="rect">
            <a:avLst/>
          </a:prstGeom>
          <a:noFill/>
        </p:spPr>
        <p:txBody>
          <a:bodyPr wrap="none" rtlCol="0">
            <a:spAutoFit/>
          </a:bodyPr>
          <a:lstStyle/>
          <a:p>
            <a:r>
              <a:rPr lang="en-US" i="1" dirty="0" smtClean="0">
                <a:solidFill>
                  <a:schemeClr val="bg2">
                    <a:lumMod val="10000"/>
                  </a:schemeClr>
                </a:solidFill>
                <a:latin typeface="Times New Roman" pitchFamily="18" charset="0"/>
                <a:cs typeface="Times New Roman" pitchFamily="18" charset="0"/>
              </a:rPr>
              <a:t>t</a:t>
            </a:r>
            <a:r>
              <a:rPr lang="en-US" baseline="-25000" dirty="0" smtClean="0">
                <a:solidFill>
                  <a:schemeClr val="bg2">
                    <a:lumMod val="10000"/>
                  </a:schemeClr>
                </a:solidFill>
                <a:latin typeface="Times New Roman" pitchFamily="18" charset="0"/>
                <a:cs typeface="Times New Roman" pitchFamily="18" charset="0"/>
              </a:rPr>
              <a:t>0</a:t>
            </a:r>
            <a:endParaRPr lang="en-US" baseline="-25000" dirty="0">
              <a:solidFill>
                <a:schemeClr val="bg2">
                  <a:lumMod val="10000"/>
                </a:schemeClr>
              </a:solidFill>
              <a:latin typeface="Times New Roman" pitchFamily="18" charset="0"/>
              <a:cs typeface="Times New Roman" pitchFamily="18" charset="0"/>
            </a:endParaRPr>
          </a:p>
        </p:txBody>
      </p:sp>
      <p:cxnSp>
        <p:nvCxnSpPr>
          <p:cNvPr id="45" name="Straight Connector 44"/>
          <p:cNvCxnSpPr/>
          <p:nvPr/>
        </p:nvCxnSpPr>
        <p:spPr>
          <a:xfrm>
            <a:off x="7249835" y="4971199"/>
            <a:ext cx="1791185"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041020" y="4967120"/>
            <a:ext cx="0" cy="578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149952" y="5694339"/>
            <a:ext cx="349407"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25152" y="5290066"/>
            <a:ext cx="920275"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149952" y="5295569"/>
            <a:ext cx="0" cy="3891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1564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Design of Computer</a:t>
            </a:r>
            <a:endParaRPr lang="en-US" dirty="0"/>
          </a:p>
        </p:txBody>
      </p:sp>
      <p:sp>
        <p:nvSpPr>
          <p:cNvPr id="93" name="Content Placeholder 2"/>
          <p:cNvSpPr>
            <a:spLocks noGrp="1"/>
          </p:cNvSpPr>
          <p:nvPr>
            <p:ph idx="1"/>
          </p:nvPr>
        </p:nvSpPr>
        <p:spPr>
          <a:xfrm>
            <a:off x="594360" y="1765300"/>
            <a:ext cx="10698480" cy="4325112"/>
          </a:xfrm>
        </p:spPr>
        <p:txBody>
          <a:bodyPr>
            <a:normAutofit/>
          </a:bodyPr>
          <a:lstStyle/>
          <a:p>
            <a:pPr>
              <a:spcBef>
                <a:spcPts val="1200"/>
              </a:spcBef>
            </a:pPr>
            <a:r>
              <a:rPr lang="en-US" sz="2400" dirty="0" smtClean="0">
                <a:solidFill>
                  <a:schemeClr val="bg2">
                    <a:lumMod val="10000"/>
                  </a:schemeClr>
                </a:solidFill>
                <a:latin typeface="Times New Roman" pitchFamily="18" charset="0"/>
                <a:cs typeface="Times New Roman" pitchFamily="18" charset="0"/>
              </a:rPr>
              <a:t>In some cases a register that receives </a:t>
            </a:r>
            <a:endParaRPr lang="en-US" sz="2400" dirty="0">
              <a:solidFill>
                <a:schemeClr val="bg2">
                  <a:lumMod val="10000"/>
                </a:schemeClr>
              </a:solidFill>
              <a:latin typeface="Times New Roman" pitchFamily="18" charset="0"/>
              <a:cs typeface="Times New Roman" pitchFamily="18" charset="0"/>
            </a:endParaRPr>
          </a:p>
          <a:p>
            <a:pPr marL="109728" indent="0">
              <a:spcBef>
                <a:spcPts val="0"/>
              </a:spcBef>
              <a:buNone/>
            </a:pPr>
            <a:r>
              <a:rPr lang="en-US" sz="2400" dirty="0">
                <a:solidFill>
                  <a:schemeClr val="bg2">
                    <a:lumMod val="10000"/>
                  </a:schemeClr>
                </a:solidFill>
                <a:latin typeface="Times New Roman" pitchFamily="18" charset="0"/>
                <a:cs typeface="Times New Roman" pitchFamily="18" charset="0"/>
              </a:rPr>
              <a:t>i</a:t>
            </a:r>
            <a:r>
              <a:rPr lang="en-US" sz="2400" dirty="0" smtClean="0">
                <a:solidFill>
                  <a:schemeClr val="bg2">
                    <a:lumMod val="10000"/>
                  </a:schemeClr>
                </a:solidFill>
                <a:latin typeface="Times New Roman" pitchFamily="18" charset="0"/>
                <a:cs typeface="Times New Roman" pitchFamily="18" charset="0"/>
              </a:rPr>
              <a:t>nformation from two sources needs a </a:t>
            </a:r>
          </a:p>
          <a:p>
            <a:pPr marL="109728" indent="0">
              <a:spcBef>
                <a:spcPts val="0"/>
              </a:spcBef>
              <a:buNone/>
            </a:pPr>
            <a:r>
              <a:rPr lang="en-US" sz="2400" dirty="0">
                <a:solidFill>
                  <a:schemeClr val="bg2">
                    <a:lumMod val="10000"/>
                  </a:schemeClr>
                </a:solidFill>
                <a:latin typeface="Times New Roman" pitchFamily="18" charset="0"/>
                <a:cs typeface="Times New Roman" pitchFamily="18" charset="0"/>
              </a:rPr>
              <a:t>m</a:t>
            </a:r>
            <a:r>
              <a:rPr lang="en-US" sz="2400" dirty="0" smtClean="0">
                <a:solidFill>
                  <a:schemeClr val="bg2">
                    <a:lumMod val="10000"/>
                  </a:schemeClr>
                </a:solidFill>
                <a:latin typeface="Times New Roman" pitchFamily="18" charset="0"/>
                <a:cs typeface="Times New Roman" pitchFamily="18" charset="0"/>
              </a:rPr>
              <a:t>ultiplexer to select between the two.</a:t>
            </a:r>
          </a:p>
          <a:p>
            <a:pPr>
              <a:spcBef>
                <a:spcPts val="1200"/>
              </a:spcBef>
            </a:pPr>
            <a:r>
              <a:rPr lang="en-US" sz="2400" i="1" dirty="0" smtClean="0">
                <a:solidFill>
                  <a:schemeClr val="bg2">
                    <a:lumMod val="10000"/>
                  </a:schemeClr>
                </a:solidFill>
                <a:latin typeface="Times New Roman" pitchFamily="18" charset="0"/>
                <a:cs typeface="Times New Roman" pitchFamily="18" charset="0"/>
              </a:rPr>
              <a:t>MAR</a:t>
            </a:r>
            <a:r>
              <a:rPr lang="en-US" sz="2400" dirty="0" smtClean="0">
                <a:solidFill>
                  <a:schemeClr val="bg2">
                    <a:lumMod val="10000"/>
                  </a:schemeClr>
                </a:solidFill>
                <a:latin typeface="Times New Roman" pitchFamily="18" charset="0"/>
                <a:cs typeface="Times New Roman" pitchFamily="18" charset="0"/>
              </a:rPr>
              <a:t> receives information from </a:t>
            </a:r>
            <a:r>
              <a:rPr lang="en-US" sz="2400" i="1" dirty="0" smtClean="0">
                <a:solidFill>
                  <a:schemeClr val="bg2">
                    <a:lumMod val="10000"/>
                  </a:schemeClr>
                </a:solidFill>
                <a:latin typeface="Times New Roman" pitchFamily="18" charset="0"/>
                <a:cs typeface="Times New Roman" pitchFamily="18" charset="0"/>
              </a:rPr>
              <a:t>MBR</a:t>
            </a:r>
            <a:r>
              <a:rPr lang="en-US" sz="2400" dirty="0" smtClean="0">
                <a:solidFill>
                  <a:schemeClr val="bg2">
                    <a:lumMod val="10000"/>
                  </a:schemeClr>
                </a:solidFill>
                <a:latin typeface="Times New Roman" pitchFamily="18" charset="0"/>
                <a:cs typeface="Times New Roman" pitchFamily="18" charset="0"/>
              </a:rPr>
              <a:t> and </a:t>
            </a:r>
            <a:r>
              <a:rPr lang="en-US" sz="2400" i="1" dirty="0" smtClean="0">
                <a:solidFill>
                  <a:schemeClr val="bg2">
                    <a:lumMod val="10000"/>
                  </a:schemeClr>
                </a:solidFill>
                <a:latin typeface="Times New Roman" pitchFamily="18" charset="0"/>
                <a:cs typeface="Times New Roman" pitchFamily="18" charset="0"/>
              </a:rPr>
              <a:t>PC</a:t>
            </a:r>
            <a:r>
              <a:rPr lang="en-US" sz="2400" dirty="0" smtClean="0">
                <a:solidFill>
                  <a:schemeClr val="bg2">
                    <a:lumMod val="10000"/>
                  </a:schemeClr>
                </a:solidFill>
                <a:latin typeface="Times New Roman" pitchFamily="18" charset="0"/>
                <a:cs typeface="Times New Roman" pitchFamily="18" charset="0"/>
              </a:rPr>
              <a:t>.</a:t>
            </a:r>
          </a:p>
          <a:p>
            <a:pPr marL="109728" indent="0">
              <a:spcBef>
                <a:spcPts val="0"/>
              </a:spcBef>
              <a:buNone/>
            </a:pPr>
            <a:r>
              <a:rPr lang="en-US" sz="2400" dirty="0" smtClean="0">
                <a:solidFill>
                  <a:schemeClr val="bg2">
                    <a:lumMod val="10000"/>
                  </a:schemeClr>
                </a:solidFill>
                <a:latin typeface="Times New Roman" pitchFamily="18" charset="0"/>
                <a:cs typeface="Times New Roman" pitchFamily="18" charset="0"/>
              </a:rPr>
              <a:t>When </a:t>
            </a:r>
            <a:r>
              <a:rPr lang="en-US" sz="2400" i="1" dirty="0" smtClean="0">
                <a:solidFill>
                  <a:schemeClr val="bg2">
                    <a:lumMod val="10000"/>
                  </a:schemeClr>
                </a:solidFill>
                <a:latin typeface="Times New Roman" pitchFamily="18" charset="0"/>
                <a:cs typeface="Times New Roman" pitchFamily="18" charset="0"/>
              </a:rPr>
              <a:t>x</a:t>
            </a:r>
            <a:r>
              <a:rPr lang="en-US" sz="2400"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 1, it receives from </a:t>
            </a:r>
            <a:r>
              <a:rPr lang="en-US" sz="2400" i="1" dirty="0" smtClean="0">
                <a:solidFill>
                  <a:schemeClr val="bg2">
                    <a:lumMod val="10000"/>
                  </a:schemeClr>
                </a:solidFill>
                <a:latin typeface="Times New Roman" pitchFamily="18" charset="0"/>
                <a:cs typeface="Times New Roman" pitchFamily="18" charset="0"/>
              </a:rPr>
              <a:t>PC</a:t>
            </a:r>
            <a:r>
              <a:rPr lang="en-US" sz="2400" dirty="0" smtClean="0">
                <a:solidFill>
                  <a:schemeClr val="bg2">
                    <a:lumMod val="10000"/>
                  </a:schemeClr>
                </a:solidFill>
                <a:latin typeface="Times New Roman" pitchFamily="18" charset="0"/>
                <a:cs typeface="Times New Roman" pitchFamily="18" charset="0"/>
              </a:rPr>
              <a:t> but </a:t>
            </a:r>
          </a:p>
          <a:p>
            <a:pPr marL="109728" indent="0">
              <a:spcBef>
                <a:spcPts val="0"/>
              </a:spcBef>
              <a:buNone/>
            </a:pPr>
            <a:r>
              <a:rPr lang="en-US" sz="2400" dirty="0">
                <a:solidFill>
                  <a:schemeClr val="bg2">
                    <a:lumMod val="10000"/>
                  </a:schemeClr>
                </a:solidFill>
                <a:latin typeface="Times New Roman" pitchFamily="18" charset="0"/>
                <a:cs typeface="Times New Roman" pitchFamily="18" charset="0"/>
              </a:rPr>
              <a:t>t</a:t>
            </a:r>
            <a:r>
              <a:rPr lang="en-US" sz="2400" dirty="0" smtClean="0">
                <a:solidFill>
                  <a:schemeClr val="bg2">
                    <a:lumMod val="10000"/>
                  </a:schemeClr>
                </a:solidFill>
                <a:latin typeface="Times New Roman" pitchFamily="18" charset="0"/>
                <a:cs typeface="Times New Roman" pitchFamily="18" charset="0"/>
              </a:rPr>
              <a:t>ransfers the contents of </a:t>
            </a:r>
            <a:r>
              <a:rPr lang="en-US" sz="2400" i="1" dirty="0" smtClean="0">
                <a:solidFill>
                  <a:schemeClr val="bg2">
                    <a:lumMod val="10000"/>
                  </a:schemeClr>
                </a:solidFill>
                <a:latin typeface="Times New Roman" pitchFamily="18" charset="0"/>
                <a:cs typeface="Times New Roman" pitchFamily="18" charset="0"/>
              </a:rPr>
              <a:t>MBR</a:t>
            </a:r>
            <a:r>
              <a:rPr lang="en-US" sz="2400" dirty="0" smtClean="0">
                <a:solidFill>
                  <a:schemeClr val="bg2">
                    <a:lumMod val="10000"/>
                  </a:schemeClr>
                </a:solidFill>
                <a:latin typeface="Times New Roman" pitchFamily="18" charset="0"/>
                <a:cs typeface="Times New Roman" pitchFamily="18" charset="0"/>
              </a:rPr>
              <a:t> when the select </a:t>
            </a:r>
          </a:p>
          <a:p>
            <a:pPr marL="109728" indent="0">
              <a:spcBef>
                <a:spcPts val="0"/>
              </a:spcBef>
              <a:buNone/>
            </a:pPr>
            <a:r>
              <a:rPr lang="en-US" sz="2400" dirty="0">
                <a:solidFill>
                  <a:schemeClr val="bg2">
                    <a:lumMod val="10000"/>
                  </a:schemeClr>
                </a:solidFill>
                <a:latin typeface="Times New Roman" pitchFamily="18" charset="0"/>
                <a:cs typeface="Times New Roman" pitchFamily="18" charset="0"/>
              </a:rPr>
              <a:t>l</a:t>
            </a:r>
            <a:r>
              <a:rPr lang="en-US" sz="2400" dirty="0" smtClean="0">
                <a:solidFill>
                  <a:schemeClr val="bg2">
                    <a:lumMod val="10000"/>
                  </a:schemeClr>
                </a:solidFill>
                <a:latin typeface="Times New Roman" pitchFamily="18" charset="0"/>
                <a:cs typeface="Times New Roman" pitchFamily="18" charset="0"/>
              </a:rPr>
              <a:t>ine is 0.</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33000" contrast="32000"/>
                    </a14:imgEffect>
                  </a14:imgLayer>
                </a14:imgProps>
              </a:ext>
              <a:ext uri="{28A0092B-C50C-407E-A947-70E740481C1C}">
                <a14:useLocalDpi xmlns:a14="http://schemas.microsoft.com/office/drawing/2010/main" val="0"/>
              </a:ext>
            </a:extLst>
          </a:blip>
          <a:stretch>
            <a:fillRect/>
          </a:stretch>
        </p:blipFill>
        <p:spPr>
          <a:xfrm>
            <a:off x="6858000" y="152400"/>
            <a:ext cx="5029200" cy="6705600"/>
          </a:xfrm>
          <a:prstGeom prst="rect">
            <a:avLst/>
          </a:prstGeom>
        </p:spPr>
      </p:pic>
    </p:spTree>
    <p:extLst>
      <p:ext uri="{BB962C8B-B14F-4D97-AF65-F5344CB8AC3E}">
        <p14:creationId xmlns:p14="http://schemas.microsoft.com/office/powerpoint/2010/main" val="1605416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Microoperation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It specifies the elementary operation to be performed on the information stored in registers.</a:t>
            </a:r>
          </a:p>
          <a:p>
            <a:r>
              <a:rPr lang="en-US" sz="2400" dirty="0" smtClean="0">
                <a:solidFill>
                  <a:schemeClr val="bg2">
                    <a:lumMod val="10000"/>
                  </a:schemeClr>
                </a:solidFill>
                <a:latin typeface="Times New Roman" pitchFamily="18" charset="0"/>
                <a:cs typeface="Times New Roman" pitchFamily="18" charset="0"/>
              </a:rPr>
              <a:t>There are four categories of microoperations:</a:t>
            </a:r>
          </a:p>
          <a:p>
            <a:pPr lvl="1"/>
            <a:r>
              <a:rPr lang="en-US" sz="2200" dirty="0" smtClean="0">
                <a:solidFill>
                  <a:schemeClr val="bg2">
                    <a:lumMod val="10000"/>
                  </a:schemeClr>
                </a:solidFill>
                <a:latin typeface="Times New Roman" pitchFamily="18" charset="0"/>
                <a:cs typeface="Times New Roman" pitchFamily="18" charset="0"/>
              </a:rPr>
              <a:t>Interregister-transfer</a:t>
            </a:r>
          </a:p>
          <a:p>
            <a:pPr lvl="1"/>
            <a:r>
              <a:rPr lang="en-US" sz="2200" dirty="0" smtClean="0">
                <a:solidFill>
                  <a:schemeClr val="bg2">
                    <a:lumMod val="10000"/>
                  </a:schemeClr>
                </a:solidFill>
                <a:latin typeface="Times New Roman" pitchFamily="18" charset="0"/>
                <a:cs typeface="Times New Roman" pitchFamily="18" charset="0"/>
              </a:rPr>
              <a:t>Arithmetic</a:t>
            </a:r>
          </a:p>
          <a:p>
            <a:pPr lvl="1"/>
            <a:r>
              <a:rPr lang="en-US" sz="2200" dirty="0" smtClean="0">
                <a:solidFill>
                  <a:schemeClr val="bg2">
                    <a:lumMod val="10000"/>
                  </a:schemeClr>
                </a:solidFill>
                <a:latin typeface="Times New Roman" pitchFamily="18" charset="0"/>
                <a:cs typeface="Times New Roman" pitchFamily="18" charset="0"/>
              </a:rPr>
              <a:t>Logic</a:t>
            </a:r>
          </a:p>
          <a:p>
            <a:pPr lvl="1"/>
            <a:r>
              <a:rPr lang="en-US" sz="2200" dirty="0" smtClean="0">
                <a:solidFill>
                  <a:schemeClr val="bg2">
                    <a:lumMod val="10000"/>
                  </a:schemeClr>
                </a:solidFill>
                <a:latin typeface="Times New Roman" pitchFamily="18" charset="0"/>
                <a:cs typeface="Times New Roman" pitchFamily="18" charset="0"/>
              </a:rPr>
              <a:t>Shift</a:t>
            </a:r>
          </a:p>
        </p:txBody>
      </p:sp>
    </p:spTree>
    <p:extLst>
      <p:ext uri="{BB962C8B-B14F-4D97-AF65-F5344CB8AC3E}">
        <p14:creationId xmlns:p14="http://schemas.microsoft.com/office/powerpoint/2010/main" val="129131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Interregister</a:t>
            </a:r>
            <a:r>
              <a:rPr lang="en-US" dirty="0" smtClean="0">
                <a:latin typeface="Times New Roman" pitchFamily="18" charset="0"/>
                <a:cs typeface="Times New Roman" pitchFamily="18" charset="0"/>
              </a:rPr>
              <a:t> Transfer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Information transfer from one register to another is designated in symbolic form by means of the </a:t>
            </a:r>
            <a:r>
              <a:rPr lang="en-US" sz="2400" i="1" dirty="0" smtClean="0">
                <a:solidFill>
                  <a:schemeClr val="bg2">
                    <a:lumMod val="10000"/>
                  </a:schemeClr>
                </a:solidFill>
                <a:latin typeface="Times New Roman" pitchFamily="18" charset="0"/>
                <a:cs typeface="Times New Roman" pitchFamily="18" charset="0"/>
              </a:rPr>
              <a:t>replacement operator</a:t>
            </a:r>
            <a:r>
              <a:rPr lang="en-US" sz="2400" dirty="0" smtClean="0">
                <a:solidFill>
                  <a:schemeClr val="bg2">
                    <a:lumMod val="10000"/>
                  </a:schemeClr>
                </a:solidFill>
                <a:latin typeface="Times New Roman" pitchFamily="18" charset="0"/>
                <a:cs typeface="Times New Roman" pitchFamily="18" charset="0"/>
              </a:rPr>
              <a:t>. The statement:</a:t>
            </a:r>
          </a:p>
          <a:p>
            <a:pPr marL="109728" indent="0" algn="ctr">
              <a:buNone/>
            </a:pPr>
            <a:r>
              <a:rPr lang="en-US" sz="2400" dirty="0" smtClean="0">
                <a:solidFill>
                  <a:schemeClr val="bg2">
                    <a:lumMod val="10000"/>
                  </a:schemeClr>
                </a:solidFill>
                <a:latin typeface="Times New Roman" pitchFamily="18" charset="0"/>
                <a:cs typeface="Times New Roman" pitchFamily="18" charset="0"/>
              </a:rPr>
              <a:t>A </a:t>
            </a:r>
            <a:r>
              <a:rPr lang="en-US" sz="2400" dirty="0" smtClean="0">
                <a:solidFill>
                  <a:schemeClr val="bg2">
                    <a:lumMod val="10000"/>
                  </a:schemeClr>
                </a:solidFill>
                <a:latin typeface="Times New Roman"/>
                <a:cs typeface="Times New Roman"/>
              </a:rPr>
              <a:t>← B</a:t>
            </a:r>
          </a:p>
          <a:p>
            <a:pPr marL="109728" indent="0">
              <a:buNone/>
            </a:pPr>
            <a:r>
              <a:rPr lang="en-US" sz="2400" dirty="0" smtClean="0">
                <a:solidFill>
                  <a:schemeClr val="bg2">
                    <a:lumMod val="10000"/>
                  </a:schemeClr>
                </a:solidFill>
                <a:latin typeface="Times New Roman"/>
                <a:cs typeface="Times New Roman"/>
              </a:rPr>
              <a:t>Denotes the transfer of the </a:t>
            </a:r>
            <a:r>
              <a:rPr lang="en-US" sz="2400" i="1" dirty="0" smtClean="0">
                <a:solidFill>
                  <a:schemeClr val="bg2">
                    <a:lumMod val="10000"/>
                  </a:schemeClr>
                </a:solidFill>
                <a:latin typeface="Times New Roman"/>
                <a:cs typeface="Times New Roman"/>
              </a:rPr>
              <a:t>contents </a:t>
            </a:r>
            <a:r>
              <a:rPr lang="en-US" sz="2400" dirty="0" smtClean="0">
                <a:solidFill>
                  <a:schemeClr val="bg2">
                    <a:lumMod val="10000"/>
                  </a:schemeClr>
                </a:solidFill>
                <a:latin typeface="Times New Roman"/>
                <a:cs typeface="Times New Roman"/>
              </a:rPr>
              <a:t>of register B into register A.</a:t>
            </a:r>
          </a:p>
          <a:p>
            <a:r>
              <a:rPr lang="en-US" sz="2400" dirty="0" smtClean="0">
                <a:solidFill>
                  <a:schemeClr val="bg2">
                    <a:lumMod val="10000"/>
                  </a:schemeClr>
                </a:solidFill>
                <a:latin typeface="Times New Roman"/>
                <a:cs typeface="Times New Roman"/>
              </a:rPr>
              <a:t>The condition that determines when the transfer </a:t>
            </a:r>
          </a:p>
          <a:p>
            <a:pPr marL="109728" indent="0">
              <a:buNone/>
            </a:pPr>
            <a:r>
              <a:rPr lang="en-US" sz="2400" dirty="0">
                <a:solidFill>
                  <a:schemeClr val="bg2">
                    <a:lumMod val="10000"/>
                  </a:schemeClr>
                </a:solidFill>
                <a:latin typeface="Times New Roman"/>
                <a:cs typeface="Times New Roman"/>
              </a:rPr>
              <a:t> </a:t>
            </a:r>
            <a:r>
              <a:rPr lang="en-US" sz="2400" dirty="0" smtClean="0">
                <a:solidFill>
                  <a:schemeClr val="bg2">
                    <a:lumMod val="10000"/>
                  </a:schemeClr>
                </a:solidFill>
                <a:latin typeface="Times New Roman"/>
                <a:cs typeface="Times New Roman"/>
              </a:rPr>
              <a:t>   is to occur is called a </a:t>
            </a:r>
            <a:r>
              <a:rPr lang="en-US" sz="2400" i="1" dirty="0" smtClean="0">
                <a:solidFill>
                  <a:schemeClr val="bg2">
                    <a:lumMod val="10000"/>
                  </a:schemeClr>
                </a:solidFill>
                <a:latin typeface="Times New Roman"/>
                <a:cs typeface="Times New Roman"/>
              </a:rPr>
              <a:t>control function.</a:t>
            </a:r>
            <a:endParaRPr lang="en-US" sz="2400" dirty="0" smtClean="0">
              <a:solidFill>
                <a:schemeClr val="bg2">
                  <a:lumMod val="10000"/>
                </a:schemeClr>
              </a:solidFill>
              <a:latin typeface="Times New Roman"/>
              <a:cs typeface="Times New Roman"/>
            </a:endParaRPr>
          </a:p>
          <a:p>
            <a:r>
              <a:rPr lang="en-US" sz="2400" dirty="0" smtClean="0">
                <a:solidFill>
                  <a:schemeClr val="bg2">
                    <a:lumMod val="10000"/>
                  </a:schemeClr>
                </a:solidFill>
                <a:latin typeface="Times New Roman"/>
                <a:cs typeface="Times New Roman"/>
              </a:rPr>
              <a:t>A control function is a Boolean function that is equal to 1 or 0.</a:t>
            </a:r>
          </a:p>
          <a:p>
            <a:r>
              <a:rPr lang="en-US" sz="2400" dirty="0" smtClean="0">
                <a:solidFill>
                  <a:schemeClr val="bg2">
                    <a:lumMod val="10000"/>
                  </a:schemeClr>
                </a:solidFill>
                <a:latin typeface="Times New Roman"/>
                <a:cs typeface="Times New Roman"/>
              </a:rPr>
              <a:t>The control function is included with </a:t>
            </a:r>
          </a:p>
          <a:p>
            <a:pPr marL="109728" indent="0">
              <a:buNone/>
            </a:pPr>
            <a:r>
              <a:rPr lang="en-US" sz="2400" dirty="0">
                <a:solidFill>
                  <a:schemeClr val="bg2">
                    <a:lumMod val="10000"/>
                  </a:schemeClr>
                </a:solidFill>
                <a:latin typeface="Times New Roman"/>
                <a:cs typeface="Times New Roman"/>
              </a:rPr>
              <a:t> </a:t>
            </a:r>
            <a:r>
              <a:rPr lang="en-US" sz="2400" dirty="0" smtClean="0">
                <a:solidFill>
                  <a:schemeClr val="bg2">
                    <a:lumMod val="10000"/>
                  </a:schemeClr>
                </a:solidFill>
                <a:latin typeface="Times New Roman"/>
                <a:cs typeface="Times New Roman"/>
              </a:rPr>
              <a:t>   the statement as follows:</a:t>
            </a:r>
          </a:p>
          <a:p>
            <a:pPr marL="109728" indent="0">
              <a:buNone/>
            </a:pPr>
            <a:r>
              <a:rPr lang="en-US" sz="2400" i="1" dirty="0">
                <a:solidFill>
                  <a:schemeClr val="bg2">
                    <a:lumMod val="10000"/>
                  </a:schemeClr>
                </a:solidFill>
                <a:latin typeface="Times New Roman"/>
                <a:cs typeface="Times New Roman"/>
              </a:rPr>
              <a:t> </a:t>
            </a:r>
            <a:r>
              <a:rPr lang="en-US" sz="2400" i="1" dirty="0" smtClean="0">
                <a:solidFill>
                  <a:schemeClr val="bg2">
                    <a:lumMod val="10000"/>
                  </a:schemeClr>
                </a:solidFill>
                <a:latin typeface="Times New Roman"/>
                <a:cs typeface="Times New Roman"/>
              </a:rPr>
              <a:t>          x</a:t>
            </a:r>
            <a:r>
              <a:rPr lang="en-US" sz="2400" dirty="0" smtClean="0">
                <a:solidFill>
                  <a:schemeClr val="bg2">
                    <a:lumMod val="10000"/>
                  </a:schemeClr>
                </a:solidFill>
                <a:latin typeface="Calibri" pitchFamily="34" charset="0"/>
                <a:cs typeface="Calibri" pitchFamily="34" charset="0"/>
              </a:rPr>
              <a:t>’</a:t>
            </a:r>
            <a:r>
              <a:rPr lang="en-US" sz="2400" i="1" dirty="0" smtClean="0">
                <a:solidFill>
                  <a:schemeClr val="bg2">
                    <a:lumMod val="10000"/>
                  </a:schemeClr>
                </a:solidFill>
                <a:latin typeface="Times New Roman"/>
                <a:cs typeface="Times New Roman"/>
              </a:rPr>
              <a:t>T</a:t>
            </a:r>
            <a:r>
              <a:rPr lang="en-US" sz="2400" baseline="-25000" dirty="0" smtClean="0">
                <a:solidFill>
                  <a:schemeClr val="bg2">
                    <a:lumMod val="10000"/>
                  </a:schemeClr>
                </a:solidFill>
                <a:latin typeface="Times New Roman"/>
                <a:cs typeface="Times New Roman"/>
              </a:rPr>
              <a:t>1</a:t>
            </a:r>
            <a:r>
              <a:rPr lang="en-US" sz="2400" dirty="0" smtClean="0">
                <a:solidFill>
                  <a:schemeClr val="bg2">
                    <a:lumMod val="10000"/>
                  </a:schemeClr>
                </a:solidFill>
                <a:latin typeface="Times New Roman"/>
                <a:cs typeface="Times New Roman"/>
              </a:rPr>
              <a:t>: </a:t>
            </a:r>
            <a:r>
              <a:rPr lang="en-US" sz="2400" dirty="0">
                <a:solidFill>
                  <a:schemeClr val="bg2">
                    <a:lumMod val="10000"/>
                  </a:schemeClr>
                </a:solidFill>
                <a:latin typeface="Times New Roman" pitchFamily="18" charset="0"/>
                <a:cs typeface="Times New Roman" pitchFamily="18" charset="0"/>
              </a:rPr>
              <a:t>A </a:t>
            </a:r>
            <a:r>
              <a:rPr lang="en-US" sz="2400" dirty="0">
                <a:solidFill>
                  <a:schemeClr val="bg2">
                    <a:lumMod val="10000"/>
                  </a:schemeClr>
                </a:solidFill>
                <a:latin typeface="Times New Roman"/>
                <a:cs typeface="Times New Roman"/>
              </a:rPr>
              <a:t>← B</a:t>
            </a:r>
          </a:p>
          <a:p>
            <a:pPr marL="109728" indent="0" algn="ctr">
              <a:buNone/>
            </a:pPr>
            <a:endParaRPr lang="en-US" sz="2400" baseline="-25000" dirty="0">
              <a:solidFill>
                <a:schemeClr val="bg2">
                  <a:lumMod val="10000"/>
                </a:schemeClr>
              </a:solidFill>
              <a:latin typeface="Times New Roman" pitchFamily="18" charset="0"/>
              <a:cs typeface="Times New Roman" pitchFamily="18" charset="0"/>
            </a:endParaRPr>
          </a:p>
        </p:txBody>
      </p:sp>
      <p:grpSp>
        <p:nvGrpSpPr>
          <p:cNvPr id="4" name="Group 3"/>
          <p:cNvGrpSpPr/>
          <p:nvPr/>
        </p:nvGrpSpPr>
        <p:grpSpPr>
          <a:xfrm>
            <a:off x="6400800" y="4710550"/>
            <a:ext cx="4343400" cy="1842650"/>
            <a:chOff x="3276600" y="3796150"/>
            <a:chExt cx="4800600" cy="2147450"/>
          </a:xfrm>
        </p:grpSpPr>
        <p:sp>
          <p:nvSpPr>
            <p:cNvPr id="5" name="Rectangle 4"/>
            <p:cNvSpPr/>
            <p:nvPr/>
          </p:nvSpPr>
          <p:spPr>
            <a:xfrm>
              <a:off x="3276600" y="4572000"/>
              <a:ext cx="2743200" cy="13716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29000" y="4876800"/>
              <a:ext cx="301686" cy="369332"/>
            </a:xfrm>
            <a:prstGeom prst="rect">
              <a:avLst/>
            </a:prstGeom>
            <a:noFill/>
          </p:spPr>
          <p:txBody>
            <a:bodyPr wrap="none" rtlCol="0">
              <a:spAutoFit/>
            </a:bodyPr>
            <a:lstStyle/>
            <a:p>
              <a:r>
                <a:rPr lang="en-US" i="1" dirty="0" smtClean="0">
                  <a:solidFill>
                    <a:schemeClr val="bg2">
                      <a:lumMod val="10000"/>
                    </a:schemeClr>
                  </a:solidFill>
                </a:rPr>
                <a:t>x</a:t>
              </a:r>
              <a:endParaRPr lang="en-US" i="1" dirty="0">
                <a:solidFill>
                  <a:schemeClr val="bg2">
                    <a:lumMod val="10000"/>
                  </a:schemeClr>
                </a:solidFill>
              </a:endParaRPr>
            </a:p>
          </p:txBody>
        </p:sp>
        <p:sp>
          <p:nvSpPr>
            <p:cNvPr id="7" name="TextBox 6"/>
            <p:cNvSpPr txBox="1"/>
            <p:nvPr/>
          </p:nvSpPr>
          <p:spPr>
            <a:xfrm>
              <a:off x="4191000" y="5232272"/>
              <a:ext cx="389850" cy="369332"/>
            </a:xfrm>
            <a:prstGeom prst="rect">
              <a:avLst/>
            </a:prstGeom>
            <a:noFill/>
          </p:spPr>
          <p:txBody>
            <a:bodyPr wrap="none" rtlCol="0">
              <a:spAutoFit/>
            </a:bodyPr>
            <a:lstStyle/>
            <a:p>
              <a:r>
                <a:rPr lang="en-US" i="1" dirty="0" smtClean="0">
                  <a:solidFill>
                    <a:schemeClr val="bg2">
                      <a:lumMod val="10000"/>
                    </a:schemeClr>
                  </a:solidFill>
                  <a:latin typeface="Times New Roman" pitchFamily="18" charset="0"/>
                  <a:cs typeface="Times New Roman" pitchFamily="18" charset="0"/>
                </a:rPr>
                <a:t>T</a:t>
              </a:r>
              <a:r>
                <a:rPr lang="en-US" baseline="-25000" dirty="0" smtClean="0">
                  <a:solidFill>
                    <a:schemeClr val="bg2">
                      <a:lumMod val="10000"/>
                    </a:schemeClr>
                  </a:solidFill>
                  <a:latin typeface="Times New Roman" pitchFamily="18" charset="0"/>
                  <a:cs typeface="Times New Roman" pitchFamily="18" charset="0"/>
                </a:rPr>
                <a:t>1</a:t>
              </a:r>
              <a:endParaRPr lang="en-US" baseline="-25000" dirty="0">
                <a:solidFill>
                  <a:schemeClr val="bg2">
                    <a:lumMod val="10000"/>
                  </a:schemeClr>
                </a:solidFill>
                <a:latin typeface="Times New Roman" pitchFamily="18" charset="0"/>
                <a:cs typeface="Times New Roman" pitchFamily="18" charset="0"/>
              </a:endParaRPr>
            </a:p>
          </p:txBody>
        </p:sp>
        <p:sp>
          <p:nvSpPr>
            <p:cNvPr id="8" name="Flowchart: Delay 7"/>
            <p:cNvSpPr/>
            <p:nvPr/>
          </p:nvSpPr>
          <p:spPr>
            <a:xfrm>
              <a:off x="5029200" y="4929846"/>
              <a:ext cx="685800" cy="521732"/>
            </a:xfrm>
            <a:prstGeom prst="flowChartDelay">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rot="13412634">
              <a:off x="3840389" y="4910364"/>
              <a:ext cx="312186" cy="302203"/>
            </a:xfrm>
            <a:prstGeom prst="rtTriangl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03482" y="4996934"/>
              <a:ext cx="146450" cy="108466"/>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6" idx="3"/>
              <a:endCxn id="9" idx="5"/>
            </p:cNvCxnSpPr>
            <p:nvPr/>
          </p:nvCxnSpPr>
          <p:spPr>
            <a:xfrm flipV="1">
              <a:off x="3730686" y="5061465"/>
              <a:ext cx="265796"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6"/>
            </p:cNvCxnSpPr>
            <p:nvPr/>
          </p:nvCxnSpPr>
          <p:spPr>
            <a:xfrm>
              <a:off x="4349932" y="5051167"/>
              <a:ext cx="679268"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80850" y="5333808"/>
              <a:ext cx="44835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81800" y="4982956"/>
              <a:ext cx="1295400" cy="4133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Register A</a:t>
              </a:r>
              <a:endParaRPr lang="en-US" dirty="0">
                <a:solidFill>
                  <a:schemeClr val="bg2">
                    <a:lumMod val="10000"/>
                  </a:schemeClr>
                </a:solidFill>
                <a:latin typeface="Times New Roman" pitchFamily="18" charset="0"/>
                <a:cs typeface="Times New Roman" pitchFamily="18" charset="0"/>
              </a:endParaRPr>
            </a:p>
          </p:txBody>
        </p:sp>
        <p:sp>
          <p:nvSpPr>
            <p:cNvPr id="15" name="Rectangle 14"/>
            <p:cNvSpPr/>
            <p:nvPr/>
          </p:nvSpPr>
          <p:spPr>
            <a:xfrm>
              <a:off x="6781800" y="3796150"/>
              <a:ext cx="1295400" cy="4133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Register B</a:t>
              </a:r>
              <a:endParaRPr lang="en-US" dirty="0">
                <a:solidFill>
                  <a:schemeClr val="bg2">
                    <a:lumMod val="10000"/>
                  </a:schemeClr>
                </a:solidFill>
                <a:latin typeface="Times New Roman" pitchFamily="18" charset="0"/>
                <a:cs typeface="Times New Roman" pitchFamily="18" charset="0"/>
              </a:endParaRPr>
            </a:p>
          </p:txBody>
        </p:sp>
        <p:cxnSp>
          <p:nvCxnSpPr>
            <p:cNvPr id="16" name="Straight Arrow Connector 15"/>
            <p:cNvCxnSpPr>
              <a:stCxn id="15" idx="2"/>
              <a:endCxn id="14" idx="0"/>
            </p:cNvCxnSpPr>
            <p:nvPr/>
          </p:nvCxnSpPr>
          <p:spPr>
            <a:xfrm>
              <a:off x="7429500" y="4209544"/>
              <a:ext cx="0" cy="773412"/>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p:cNvCxnSpPr>
            <p:nvPr/>
          </p:nvCxnSpPr>
          <p:spPr>
            <a:xfrm>
              <a:off x="5715000" y="5190712"/>
              <a:ext cx="1066800"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283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Interregister</a:t>
            </a:r>
            <a:r>
              <a:rPr lang="en-US" dirty="0">
                <a:latin typeface="Times New Roman" pitchFamily="18" charset="0"/>
                <a:cs typeface="Times New Roman" pitchFamily="18" charset="0"/>
              </a:rPr>
              <a:t> Transfer</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There are occasions when a destination register receives information from two sources, but evidently not at the same time. Consider two statements:</a:t>
            </a:r>
          </a:p>
          <a:p>
            <a:pPr marL="109728" indent="0" algn="ctr">
              <a:buNone/>
            </a:pPr>
            <a:r>
              <a:rPr lang="en-US" sz="2400" i="1" dirty="0" smtClean="0">
                <a:solidFill>
                  <a:schemeClr val="bg2">
                    <a:lumMod val="10000"/>
                  </a:schemeClr>
                </a:solidFill>
                <a:latin typeface="Times New Roman" pitchFamily="18" charset="0"/>
                <a:cs typeface="Times New Roman" pitchFamily="18" charset="0"/>
              </a:rPr>
              <a:t>T</a:t>
            </a:r>
            <a:r>
              <a:rPr lang="en-US" sz="2400"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C </a:t>
            </a:r>
            <a:r>
              <a:rPr lang="en-US" sz="2400" dirty="0">
                <a:solidFill>
                  <a:schemeClr val="bg2">
                    <a:lumMod val="10000"/>
                  </a:schemeClr>
                </a:solidFill>
                <a:latin typeface="Times New Roman"/>
                <a:cs typeface="Times New Roman"/>
              </a:rPr>
              <a:t>← </a:t>
            </a:r>
            <a:r>
              <a:rPr lang="en-US" sz="2400" dirty="0" smtClean="0">
                <a:solidFill>
                  <a:schemeClr val="bg2">
                    <a:lumMod val="10000"/>
                  </a:schemeClr>
                </a:solidFill>
                <a:latin typeface="Times New Roman"/>
                <a:cs typeface="Times New Roman"/>
              </a:rPr>
              <a:t>A</a:t>
            </a:r>
            <a:endParaRPr lang="en-US" sz="2400" dirty="0">
              <a:solidFill>
                <a:schemeClr val="bg2">
                  <a:lumMod val="10000"/>
                </a:schemeClr>
              </a:solidFill>
              <a:latin typeface="Times New Roman"/>
              <a:cs typeface="Times New Roman"/>
            </a:endParaRPr>
          </a:p>
          <a:p>
            <a:pPr marL="109728" indent="0" algn="ctr">
              <a:buNone/>
            </a:pPr>
            <a:r>
              <a:rPr lang="en-US" sz="2400" i="1" dirty="0" smtClean="0">
                <a:solidFill>
                  <a:schemeClr val="bg2">
                    <a:lumMod val="10000"/>
                  </a:schemeClr>
                </a:solidFill>
                <a:latin typeface="Times New Roman" pitchFamily="18" charset="0"/>
                <a:cs typeface="Times New Roman" pitchFamily="18" charset="0"/>
              </a:rPr>
              <a:t>T</a:t>
            </a:r>
            <a:r>
              <a:rPr lang="en-US" sz="2400" baseline="-25000" dirty="0" smtClean="0">
                <a:solidFill>
                  <a:schemeClr val="bg2">
                    <a:lumMod val="10000"/>
                  </a:schemeClr>
                </a:solidFill>
                <a:latin typeface="Times New Roman" pitchFamily="18" charset="0"/>
                <a:cs typeface="Times New Roman" pitchFamily="18" charset="0"/>
              </a:rPr>
              <a:t>5</a:t>
            </a:r>
            <a:r>
              <a:rPr lang="en-US" sz="2400" dirty="0" smtClean="0">
                <a:solidFill>
                  <a:schemeClr val="bg2">
                    <a:lumMod val="10000"/>
                  </a:schemeClr>
                </a:solidFill>
                <a:latin typeface="Times New Roman" pitchFamily="18" charset="0"/>
                <a:cs typeface="Times New Roman" pitchFamily="18" charset="0"/>
              </a:rPr>
              <a:t>:  C </a:t>
            </a:r>
            <a:r>
              <a:rPr lang="en-US" sz="2400" dirty="0">
                <a:solidFill>
                  <a:schemeClr val="bg2">
                    <a:lumMod val="10000"/>
                  </a:schemeClr>
                </a:solidFill>
                <a:latin typeface="Times New Roman"/>
                <a:cs typeface="Times New Roman"/>
              </a:rPr>
              <a:t>← B</a:t>
            </a:r>
          </a:p>
          <a:p>
            <a:r>
              <a:rPr lang="en-US" sz="2400" i="1" dirty="0" smtClean="0">
                <a:solidFill>
                  <a:schemeClr val="bg2">
                    <a:lumMod val="10000"/>
                  </a:schemeClr>
                </a:solidFill>
                <a:latin typeface="Times New Roman" pitchFamily="18" charset="0"/>
                <a:cs typeface="Times New Roman" pitchFamily="18" charset="0"/>
              </a:rPr>
              <a:t>T</a:t>
            </a:r>
            <a:r>
              <a:rPr lang="en-US" sz="2400"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and </a:t>
            </a:r>
            <a:r>
              <a:rPr lang="en-US" sz="2400" i="1" dirty="0" smtClean="0">
                <a:solidFill>
                  <a:schemeClr val="bg2">
                    <a:lumMod val="10000"/>
                  </a:schemeClr>
                </a:solidFill>
                <a:latin typeface="Times New Roman" pitchFamily="18" charset="0"/>
                <a:cs typeface="Times New Roman" pitchFamily="18" charset="0"/>
              </a:rPr>
              <a:t>T</a:t>
            </a:r>
            <a:r>
              <a:rPr lang="en-US" sz="2400" baseline="-25000" dirty="0" smtClean="0">
                <a:solidFill>
                  <a:schemeClr val="bg2">
                    <a:lumMod val="10000"/>
                  </a:schemeClr>
                </a:solidFill>
                <a:latin typeface="Times New Roman" pitchFamily="18" charset="0"/>
                <a:cs typeface="Times New Roman" pitchFamily="18" charset="0"/>
              </a:rPr>
              <a:t>5</a:t>
            </a:r>
            <a:r>
              <a:rPr lang="en-US" sz="2400" dirty="0" smtClean="0">
                <a:solidFill>
                  <a:schemeClr val="bg2">
                    <a:lumMod val="10000"/>
                  </a:schemeClr>
                </a:solidFill>
                <a:latin typeface="Times New Roman" pitchFamily="18" charset="0"/>
                <a:cs typeface="Times New Roman" pitchFamily="18" charset="0"/>
              </a:rPr>
              <a:t> are two different timing variables.</a:t>
            </a:r>
          </a:p>
          <a:p>
            <a:r>
              <a:rPr lang="en-US" sz="2400" dirty="0" smtClean="0">
                <a:solidFill>
                  <a:schemeClr val="bg2">
                    <a:lumMod val="10000"/>
                  </a:schemeClr>
                </a:solidFill>
                <a:latin typeface="Times New Roman" pitchFamily="18" charset="0"/>
                <a:cs typeface="Times New Roman" pitchFamily="18" charset="0"/>
              </a:rPr>
              <a:t>When </a:t>
            </a:r>
            <a:r>
              <a:rPr lang="en-US" sz="2400" i="1" dirty="0" smtClean="0">
                <a:solidFill>
                  <a:schemeClr val="bg2">
                    <a:lumMod val="10000"/>
                  </a:schemeClr>
                </a:solidFill>
                <a:latin typeface="Times New Roman" pitchFamily="18" charset="0"/>
                <a:cs typeface="Times New Roman" pitchFamily="18" charset="0"/>
              </a:rPr>
              <a:t>T</a:t>
            </a:r>
            <a:r>
              <a:rPr lang="en-US" sz="2400" baseline="-25000" dirty="0" smtClean="0">
                <a:solidFill>
                  <a:schemeClr val="bg2">
                    <a:lumMod val="10000"/>
                  </a:schemeClr>
                </a:solidFill>
                <a:latin typeface="Times New Roman" pitchFamily="18" charset="0"/>
                <a:cs typeface="Times New Roman" pitchFamily="18" charset="0"/>
              </a:rPr>
              <a:t>5</a:t>
            </a:r>
            <a:r>
              <a:rPr lang="en-US" sz="2400" dirty="0" smtClean="0">
                <a:solidFill>
                  <a:schemeClr val="bg2">
                    <a:lumMod val="10000"/>
                  </a:schemeClr>
                </a:solidFill>
                <a:latin typeface="Times New Roman" pitchFamily="18" charset="0"/>
                <a:cs typeface="Times New Roman" pitchFamily="18" charset="0"/>
              </a:rPr>
              <a:t> = 1, register B is selected, but when </a:t>
            </a:r>
            <a:r>
              <a:rPr lang="en-US" sz="2400" i="1" dirty="0" smtClean="0">
                <a:solidFill>
                  <a:schemeClr val="bg2">
                    <a:lumMod val="10000"/>
                  </a:schemeClr>
                </a:solidFill>
                <a:latin typeface="Times New Roman" pitchFamily="18" charset="0"/>
                <a:cs typeface="Times New Roman" pitchFamily="18" charset="0"/>
              </a:rPr>
              <a:t>T</a:t>
            </a:r>
            <a:r>
              <a:rPr lang="en-US" sz="2400"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 1, register A is selected (because </a:t>
            </a:r>
            <a:r>
              <a:rPr lang="en-US" sz="2400" i="1" dirty="0" smtClean="0">
                <a:solidFill>
                  <a:schemeClr val="bg2">
                    <a:lumMod val="10000"/>
                  </a:schemeClr>
                </a:solidFill>
                <a:latin typeface="Times New Roman" pitchFamily="18" charset="0"/>
                <a:cs typeface="Times New Roman" pitchFamily="18" charset="0"/>
              </a:rPr>
              <a:t>T</a:t>
            </a:r>
            <a:r>
              <a:rPr lang="en-US" sz="2400" baseline="-25000" dirty="0" smtClean="0">
                <a:solidFill>
                  <a:schemeClr val="bg2">
                    <a:lumMod val="10000"/>
                  </a:schemeClr>
                </a:solidFill>
                <a:latin typeface="Times New Roman" pitchFamily="18" charset="0"/>
                <a:cs typeface="Times New Roman" pitchFamily="18" charset="0"/>
              </a:rPr>
              <a:t>5</a:t>
            </a:r>
            <a:r>
              <a:rPr lang="en-US" sz="2400" dirty="0" smtClean="0">
                <a:solidFill>
                  <a:schemeClr val="bg2">
                    <a:lumMod val="10000"/>
                  </a:schemeClr>
                </a:solidFill>
                <a:latin typeface="Times New Roman" pitchFamily="18" charset="0"/>
                <a:cs typeface="Times New Roman" pitchFamily="18" charset="0"/>
              </a:rPr>
              <a:t> must be 0 when </a:t>
            </a:r>
            <a:r>
              <a:rPr lang="en-US" sz="2400" i="1" dirty="0" smtClean="0">
                <a:solidFill>
                  <a:schemeClr val="bg2">
                    <a:lumMod val="10000"/>
                  </a:schemeClr>
                </a:solidFill>
                <a:latin typeface="Times New Roman" pitchFamily="18" charset="0"/>
                <a:cs typeface="Times New Roman" pitchFamily="18" charset="0"/>
              </a:rPr>
              <a:t>T</a:t>
            </a:r>
            <a:r>
              <a:rPr lang="en-US" sz="2400" baseline="-25000" dirty="0" smtClean="0">
                <a:solidFill>
                  <a:schemeClr val="bg2">
                    <a:lumMod val="10000"/>
                  </a:schemeClr>
                </a:solidFill>
                <a:latin typeface="Times New Roman" pitchFamily="18" charset="0"/>
                <a:cs typeface="Times New Roman" pitchFamily="18" charset="0"/>
              </a:rPr>
              <a:t>1</a:t>
            </a:r>
            <a:r>
              <a:rPr lang="en-US" sz="2400" dirty="0" smtClean="0">
                <a:solidFill>
                  <a:schemeClr val="bg2">
                    <a:lumMod val="10000"/>
                  </a:schemeClr>
                </a:solidFill>
                <a:latin typeface="Times New Roman" pitchFamily="18" charset="0"/>
                <a:cs typeface="Times New Roman" pitchFamily="18" charset="0"/>
              </a:rPr>
              <a:t> is 1).</a:t>
            </a: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56990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Interregister</a:t>
            </a:r>
            <a:r>
              <a:rPr lang="en-US" dirty="0">
                <a:latin typeface="Times New Roman" pitchFamily="18" charset="0"/>
                <a:cs typeface="Times New Roman" pitchFamily="18" charset="0"/>
              </a:rPr>
              <a:t> Transfer</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We need a quadruple 2-to-1 multiplexer in order to select register A or register B.</a:t>
            </a:r>
            <a:endParaRPr lang="en-US" sz="2400" dirty="0">
              <a:solidFill>
                <a:schemeClr val="bg2">
                  <a:lumMod val="10000"/>
                </a:schemeClr>
              </a:solidFill>
              <a:latin typeface="Times New Roman" pitchFamily="18" charset="0"/>
              <a:cs typeface="Times New Roman" pitchFamily="18" charset="0"/>
            </a:endParaRPr>
          </a:p>
        </p:txBody>
      </p:sp>
      <p:grpSp>
        <p:nvGrpSpPr>
          <p:cNvPr id="4" name="Group 3"/>
          <p:cNvGrpSpPr/>
          <p:nvPr/>
        </p:nvGrpSpPr>
        <p:grpSpPr>
          <a:xfrm>
            <a:off x="2748271" y="2926653"/>
            <a:ext cx="4871729" cy="2712147"/>
            <a:chOff x="2231032" y="1752600"/>
            <a:chExt cx="4871729" cy="2712147"/>
          </a:xfrm>
        </p:grpSpPr>
        <p:sp>
          <p:nvSpPr>
            <p:cNvPr id="5" name="TextBox 4"/>
            <p:cNvSpPr txBox="1"/>
            <p:nvPr/>
          </p:nvSpPr>
          <p:spPr>
            <a:xfrm>
              <a:off x="2254993" y="4147836"/>
              <a:ext cx="352721" cy="316911"/>
            </a:xfrm>
            <a:prstGeom prst="rect">
              <a:avLst/>
            </a:prstGeom>
            <a:noFill/>
          </p:spPr>
          <p:txBody>
            <a:bodyPr wrap="none" rtlCol="0">
              <a:spAutoFit/>
            </a:bodyPr>
            <a:lstStyle/>
            <a:p>
              <a:r>
                <a:rPr lang="en-US" i="1" dirty="0" smtClean="0">
                  <a:solidFill>
                    <a:schemeClr val="bg2">
                      <a:lumMod val="10000"/>
                    </a:schemeClr>
                  </a:solidFill>
                  <a:latin typeface="Times New Roman" pitchFamily="18" charset="0"/>
                  <a:cs typeface="Times New Roman" pitchFamily="18" charset="0"/>
                </a:rPr>
                <a:t>T</a:t>
              </a:r>
              <a:r>
                <a:rPr lang="en-US" baseline="-25000" dirty="0" smtClean="0">
                  <a:solidFill>
                    <a:schemeClr val="bg2">
                      <a:lumMod val="10000"/>
                    </a:schemeClr>
                  </a:solidFill>
                  <a:latin typeface="Times New Roman" pitchFamily="18" charset="0"/>
                  <a:cs typeface="Times New Roman" pitchFamily="18" charset="0"/>
                </a:rPr>
                <a:t>1</a:t>
              </a:r>
              <a:endParaRPr lang="en-US" baseline="-25000" dirty="0">
                <a:solidFill>
                  <a:schemeClr val="bg2">
                    <a:lumMod val="10000"/>
                  </a:schemeClr>
                </a:solidFill>
                <a:latin typeface="Times New Roman" pitchFamily="18" charset="0"/>
                <a:cs typeface="Times New Roman" pitchFamily="18" charset="0"/>
              </a:endParaRPr>
            </a:p>
          </p:txBody>
        </p:sp>
        <p:cxnSp>
          <p:nvCxnSpPr>
            <p:cNvPr id="6" name="Straight Connector 5"/>
            <p:cNvCxnSpPr/>
            <p:nvPr/>
          </p:nvCxnSpPr>
          <p:spPr>
            <a:xfrm>
              <a:off x="2607715" y="4234960"/>
              <a:ext cx="40565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930732" y="1752600"/>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Register A</a:t>
              </a:r>
              <a:endParaRPr lang="en-US" dirty="0">
                <a:solidFill>
                  <a:schemeClr val="bg2">
                    <a:lumMod val="10000"/>
                  </a:schemeClr>
                </a:solidFill>
                <a:latin typeface="Times New Roman" pitchFamily="18" charset="0"/>
                <a:cs typeface="Times New Roman" pitchFamily="18" charset="0"/>
              </a:endParaRPr>
            </a:p>
          </p:txBody>
        </p:sp>
        <p:sp>
          <p:nvSpPr>
            <p:cNvPr id="8" name="Rectangle 7"/>
            <p:cNvSpPr/>
            <p:nvPr/>
          </p:nvSpPr>
          <p:spPr>
            <a:xfrm>
              <a:off x="3414486" y="1752600"/>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Register B</a:t>
              </a:r>
              <a:endParaRPr lang="en-US" dirty="0">
                <a:solidFill>
                  <a:schemeClr val="bg2">
                    <a:lumMod val="10000"/>
                  </a:schemeClr>
                </a:solidFill>
                <a:latin typeface="Times New Roman" pitchFamily="18" charset="0"/>
                <a:cs typeface="Times New Roman" pitchFamily="18" charset="0"/>
              </a:endParaRPr>
            </a:p>
          </p:txBody>
        </p:sp>
        <p:cxnSp>
          <p:nvCxnSpPr>
            <p:cNvPr id="9" name="Straight Arrow Connector 8"/>
            <p:cNvCxnSpPr/>
            <p:nvPr/>
          </p:nvCxnSpPr>
          <p:spPr>
            <a:xfrm>
              <a:off x="4862286" y="2590800"/>
              <a:ext cx="0" cy="30480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80347" y="4112050"/>
              <a:ext cx="1118703" cy="125"/>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659461" y="3934691"/>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Register C</a:t>
              </a:r>
              <a:endParaRPr lang="en-US" dirty="0">
                <a:solidFill>
                  <a:schemeClr val="bg2">
                    <a:lumMod val="10000"/>
                  </a:schemeClr>
                </a:solidFill>
                <a:latin typeface="Times New Roman" pitchFamily="18" charset="0"/>
                <a:cs typeface="Times New Roman" pitchFamily="18" charset="0"/>
              </a:endParaRPr>
            </a:p>
          </p:txBody>
        </p:sp>
        <p:cxnSp>
          <p:nvCxnSpPr>
            <p:cNvPr id="12" name="Straight Arrow Connector 11"/>
            <p:cNvCxnSpPr/>
            <p:nvPr/>
          </p:nvCxnSpPr>
          <p:spPr>
            <a:xfrm>
              <a:off x="5638800" y="2590800"/>
              <a:ext cx="0" cy="30480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009506" y="2590800"/>
              <a:ext cx="854326"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p:cNvCxnSpPr>
            <p:nvPr/>
          </p:nvCxnSpPr>
          <p:spPr>
            <a:xfrm flipH="1">
              <a:off x="4000500" y="2107319"/>
              <a:ext cx="1" cy="48348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516746" y="2107318"/>
              <a:ext cx="1" cy="48348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643115" y="2590799"/>
              <a:ext cx="862869"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59461" y="2923309"/>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2X1 MUX</a:t>
              </a:r>
              <a:endParaRPr lang="en-US" dirty="0">
                <a:solidFill>
                  <a:schemeClr val="bg2">
                    <a:lumMod val="10000"/>
                  </a:schemeClr>
                </a:solidFill>
                <a:latin typeface="Times New Roman" pitchFamily="18" charset="0"/>
                <a:cs typeface="Times New Roman" pitchFamily="18" charset="0"/>
              </a:endParaRPr>
            </a:p>
          </p:txBody>
        </p:sp>
        <p:cxnSp>
          <p:nvCxnSpPr>
            <p:cNvPr id="18" name="Straight Arrow Connector 17"/>
            <p:cNvCxnSpPr>
              <a:stCxn id="17" idx="2"/>
            </p:cNvCxnSpPr>
            <p:nvPr/>
          </p:nvCxnSpPr>
          <p:spPr>
            <a:xfrm flipH="1">
              <a:off x="5244816" y="3278028"/>
              <a:ext cx="660" cy="656663"/>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438280" y="3858489"/>
              <a:ext cx="1028212" cy="502227"/>
              <a:chOff x="6074549" y="4769427"/>
              <a:chExt cx="1202131" cy="685800"/>
            </a:xfrm>
          </p:grpSpPr>
          <p:sp>
            <p:nvSpPr>
              <p:cNvPr id="32" name="Arc 31"/>
              <p:cNvSpPr/>
              <p:nvPr/>
            </p:nvSpPr>
            <p:spPr>
              <a:xfrm>
                <a:off x="6476794" y="4769427"/>
                <a:ext cx="305005" cy="685800"/>
              </a:xfrm>
              <a:prstGeom prst="arc">
                <a:avLst>
                  <a:gd name="adj1" fmla="val 16200000"/>
                  <a:gd name="adj2" fmla="val 5164590"/>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a:off x="6074549" y="4769427"/>
                <a:ext cx="1202131" cy="685800"/>
              </a:xfrm>
              <a:prstGeom prst="arc">
                <a:avLst>
                  <a:gd name="adj1" fmla="val 16200000"/>
                  <a:gd name="adj2" fmla="val 5326668"/>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TextBox 19"/>
            <p:cNvSpPr txBox="1"/>
            <p:nvPr/>
          </p:nvSpPr>
          <p:spPr>
            <a:xfrm>
              <a:off x="2231032" y="3790218"/>
              <a:ext cx="389850" cy="369332"/>
            </a:xfrm>
            <a:prstGeom prst="rect">
              <a:avLst/>
            </a:prstGeom>
            <a:noFill/>
          </p:spPr>
          <p:txBody>
            <a:bodyPr wrap="none" rtlCol="0">
              <a:spAutoFit/>
            </a:bodyPr>
            <a:lstStyle/>
            <a:p>
              <a:r>
                <a:rPr lang="en-US" i="1" dirty="0" smtClean="0">
                  <a:solidFill>
                    <a:schemeClr val="bg2">
                      <a:lumMod val="10000"/>
                    </a:schemeClr>
                  </a:solidFill>
                  <a:latin typeface="Times New Roman" pitchFamily="18" charset="0"/>
                  <a:cs typeface="Times New Roman" pitchFamily="18" charset="0"/>
                </a:rPr>
                <a:t>T</a:t>
              </a:r>
              <a:r>
                <a:rPr lang="en-US" baseline="-25000" dirty="0" smtClean="0">
                  <a:solidFill>
                    <a:schemeClr val="bg2">
                      <a:lumMod val="10000"/>
                    </a:schemeClr>
                  </a:solidFill>
                  <a:latin typeface="Times New Roman" pitchFamily="18" charset="0"/>
                  <a:cs typeface="Times New Roman" pitchFamily="18" charset="0"/>
                </a:rPr>
                <a:t>5</a:t>
              </a:r>
              <a:endParaRPr lang="en-US" baseline="-25000" dirty="0">
                <a:solidFill>
                  <a:schemeClr val="bg2">
                    <a:lumMod val="10000"/>
                  </a:schemeClr>
                </a:solidFill>
                <a:latin typeface="Times New Roman" pitchFamily="18" charset="0"/>
                <a:cs typeface="Times New Roman" pitchFamily="18" charset="0"/>
              </a:endParaRPr>
            </a:p>
          </p:txBody>
        </p:sp>
        <p:cxnSp>
          <p:nvCxnSpPr>
            <p:cNvPr id="21" name="Straight Connector 20"/>
            <p:cNvCxnSpPr/>
            <p:nvPr/>
          </p:nvCxnSpPr>
          <p:spPr>
            <a:xfrm>
              <a:off x="2607714" y="3988739"/>
              <a:ext cx="405650"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782330" y="3100668"/>
              <a:ext cx="0" cy="88807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7" idx="1"/>
            </p:cNvCxnSpPr>
            <p:nvPr/>
          </p:nvCxnSpPr>
          <p:spPr>
            <a:xfrm>
              <a:off x="2782330" y="3100668"/>
              <a:ext cx="1877131" cy="1"/>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679330" y="3401290"/>
              <a:ext cx="0" cy="71214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679330" y="3401290"/>
              <a:ext cx="1182956"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862286" y="3278028"/>
              <a:ext cx="0" cy="12326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72345" y="2784765"/>
              <a:ext cx="748923"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Select</a:t>
              </a:r>
              <a:endParaRPr lang="en-US" dirty="0">
                <a:solidFill>
                  <a:schemeClr val="bg2">
                    <a:lumMod val="10000"/>
                  </a:schemeClr>
                </a:solidFill>
                <a:latin typeface="Times New Roman" pitchFamily="18" charset="0"/>
                <a:cs typeface="Times New Roman" pitchFamily="18" charset="0"/>
              </a:endParaRPr>
            </a:p>
          </p:txBody>
        </p:sp>
        <p:sp>
          <p:nvSpPr>
            <p:cNvPr id="28" name="TextBox 27"/>
            <p:cNvSpPr txBox="1"/>
            <p:nvPr/>
          </p:nvSpPr>
          <p:spPr>
            <a:xfrm>
              <a:off x="4062207" y="3339659"/>
              <a:ext cx="825867"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Enable</a:t>
              </a:r>
              <a:endParaRPr lang="en-US" dirty="0">
                <a:solidFill>
                  <a:schemeClr val="bg2">
                    <a:lumMod val="10000"/>
                  </a:schemeClr>
                </a:solidFill>
                <a:latin typeface="Times New Roman" pitchFamily="18" charset="0"/>
                <a:cs typeface="Times New Roman" pitchFamily="18" charset="0"/>
              </a:endParaRPr>
            </a:p>
          </p:txBody>
        </p:sp>
        <p:sp>
          <p:nvSpPr>
            <p:cNvPr id="29" name="TextBox 28"/>
            <p:cNvSpPr txBox="1"/>
            <p:nvPr/>
          </p:nvSpPr>
          <p:spPr>
            <a:xfrm>
              <a:off x="4000500" y="4050294"/>
              <a:ext cx="659155"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Load</a:t>
              </a:r>
              <a:endParaRPr lang="en-US" dirty="0">
                <a:solidFill>
                  <a:schemeClr val="bg2">
                    <a:lumMod val="10000"/>
                  </a:schemeClr>
                </a:solidFill>
                <a:latin typeface="Times New Roman" pitchFamily="18" charset="0"/>
                <a:cs typeface="Times New Roman" pitchFamily="18" charset="0"/>
              </a:endParaRPr>
            </a:p>
          </p:txBody>
        </p:sp>
        <p:sp>
          <p:nvSpPr>
            <p:cNvPr id="30" name="TextBox 29"/>
            <p:cNvSpPr txBox="1"/>
            <p:nvPr/>
          </p:nvSpPr>
          <p:spPr>
            <a:xfrm>
              <a:off x="4888074" y="2590800"/>
              <a:ext cx="300082"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1</a:t>
              </a:r>
              <a:endParaRPr lang="en-US" dirty="0">
                <a:solidFill>
                  <a:schemeClr val="bg2">
                    <a:lumMod val="10000"/>
                  </a:schemeClr>
                </a:solidFill>
                <a:latin typeface="Times New Roman" pitchFamily="18" charset="0"/>
                <a:cs typeface="Times New Roman" pitchFamily="18" charset="0"/>
              </a:endParaRPr>
            </a:p>
          </p:txBody>
        </p:sp>
        <p:sp>
          <p:nvSpPr>
            <p:cNvPr id="31" name="TextBox 30"/>
            <p:cNvSpPr txBox="1"/>
            <p:nvPr/>
          </p:nvSpPr>
          <p:spPr>
            <a:xfrm>
              <a:off x="5604165" y="2604655"/>
              <a:ext cx="300082" cy="369332"/>
            </a:xfrm>
            <a:prstGeom prst="rect">
              <a:avLst/>
            </a:prstGeom>
            <a:noFill/>
          </p:spPr>
          <p:txBody>
            <a:bodyPr wrap="none" rtlCol="0">
              <a:spAutoFit/>
            </a:bodyPr>
            <a:lstStyle/>
            <a:p>
              <a:r>
                <a:rPr lang="en-US" dirty="0">
                  <a:solidFill>
                    <a:schemeClr val="bg2">
                      <a:lumMod val="10000"/>
                    </a:schemeClr>
                  </a:solidFill>
                  <a:latin typeface="Times New Roman" pitchFamily="18" charset="0"/>
                  <a:cs typeface="Times New Roman" pitchFamily="18" charset="0"/>
                </a:rPr>
                <a:t>0</a:t>
              </a:r>
            </a:p>
          </p:txBody>
        </p:sp>
      </p:grpSp>
    </p:spTree>
    <p:extLst>
      <p:ext uri="{BB962C8B-B14F-4D97-AF65-F5344CB8AC3E}">
        <p14:creationId xmlns:p14="http://schemas.microsoft.com/office/powerpoint/2010/main" val="357202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008910"/>
            <a:ext cx="7346867" cy="4821382"/>
          </a:xfrm>
          <a:prstGeom prst="rect">
            <a:avLst/>
          </a:prstGeom>
        </p:spPr>
      </p:pic>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Interregister</a:t>
            </a:r>
            <a:r>
              <a:rPr lang="en-US" dirty="0">
                <a:latin typeface="Times New Roman" pitchFamily="18" charset="0"/>
                <a:cs typeface="Times New Roman" pitchFamily="18" charset="0"/>
              </a:rPr>
              <a:t> Transfer</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For registers of </a:t>
            </a:r>
            <a:r>
              <a:rPr lang="en-US" sz="2400" i="1" dirty="0" smtClean="0">
                <a:solidFill>
                  <a:schemeClr val="bg2">
                    <a:lumMod val="10000"/>
                  </a:schemeClr>
                </a:solidFill>
                <a:latin typeface="Times New Roman" pitchFamily="18" charset="0"/>
                <a:cs typeface="Times New Roman" pitchFamily="18" charset="0"/>
              </a:rPr>
              <a:t>n</a:t>
            </a:r>
            <a:r>
              <a:rPr lang="en-US" sz="2400" dirty="0" smtClean="0">
                <a:solidFill>
                  <a:schemeClr val="bg2">
                    <a:lumMod val="10000"/>
                  </a:schemeClr>
                </a:solidFill>
                <a:latin typeface="Times New Roman" pitchFamily="18" charset="0"/>
                <a:cs typeface="Times New Roman" pitchFamily="18" charset="0"/>
              </a:rPr>
              <a:t> bits, </a:t>
            </a:r>
            <a:r>
              <a:rPr lang="en-US" sz="2400" i="1" dirty="0" smtClean="0">
                <a:solidFill>
                  <a:schemeClr val="bg2">
                    <a:lumMod val="10000"/>
                  </a:schemeClr>
                </a:solidFill>
                <a:latin typeface="Times New Roman" pitchFamily="18" charset="0"/>
                <a:cs typeface="Times New Roman" pitchFamily="18" charset="0"/>
              </a:rPr>
              <a:t>n</a:t>
            </a:r>
            <a:r>
              <a:rPr lang="en-US" sz="2400" dirty="0" smtClean="0">
                <a:solidFill>
                  <a:schemeClr val="bg2">
                    <a:lumMod val="10000"/>
                  </a:schemeClr>
                </a:solidFill>
                <a:latin typeface="Times New Roman" pitchFamily="18" charset="0"/>
                <a:cs typeface="Times New Roman" pitchFamily="18" charset="0"/>
              </a:rPr>
              <a:t> multiplexers are needed </a:t>
            </a:r>
          </a:p>
          <a:p>
            <a:pPr marL="109728" indent="0">
              <a:buNone/>
            </a:pP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  to produce an </a:t>
            </a:r>
            <a:r>
              <a:rPr lang="en-US" sz="2400" i="1" dirty="0" smtClean="0">
                <a:solidFill>
                  <a:schemeClr val="bg2">
                    <a:lumMod val="10000"/>
                  </a:schemeClr>
                </a:solidFill>
                <a:latin typeface="Times New Roman" pitchFamily="18" charset="0"/>
                <a:cs typeface="Times New Roman" pitchFamily="18" charset="0"/>
              </a:rPr>
              <a:t>n</a:t>
            </a:r>
            <a:r>
              <a:rPr lang="en-US" sz="2400" dirty="0" smtClean="0">
                <a:solidFill>
                  <a:schemeClr val="bg2">
                    <a:lumMod val="10000"/>
                  </a:schemeClr>
                </a:solidFill>
                <a:latin typeface="Times New Roman" pitchFamily="18" charset="0"/>
                <a:cs typeface="Times New Roman" pitchFamily="18" charset="0"/>
              </a:rPr>
              <a:t>-line bus.</a:t>
            </a:r>
          </a:p>
          <a:p>
            <a:r>
              <a:rPr lang="en-US" sz="2400" dirty="0" smtClean="0">
                <a:solidFill>
                  <a:schemeClr val="bg2">
                    <a:lumMod val="10000"/>
                  </a:schemeClr>
                </a:solidFill>
                <a:latin typeface="Times New Roman" pitchFamily="18" charset="0"/>
                <a:cs typeface="Times New Roman" pitchFamily="18" charset="0"/>
              </a:rPr>
              <a:t>The </a:t>
            </a:r>
            <a:r>
              <a:rPr lang="en-US" sz="2400" i="1" dirty="0" smtClean="0">
                <a:solidFill>
                  <a:schemeClr val="bg2">
                    <a:lumMod val="10000"/>
                  </a:schemeClr>
                </a:solidFill>
                <a:latin typeface="Times New Roman" pitchFamily="18" charset="0"/>
                <a:cs typeface="Times New Roman" pitchFamily="18" charset="0"/>
              </a:rPr>
              <a:t>n</a:t>
            </a:r>
            <a:r>
              <a:rPr lang="en-US" sz="2400" dirty="0" smtClean="0">
                <a:solidFill>
                  <a:schemeClr val="bg2">
                    <a:lumMod val="10000"/>
                  </a:schemeClr>
                </a:solidFill>
                <a:latin typeface="Times New Roman" pitchFamily="18" charset="0"/>
                <a:cs typeface="Times New Roman" pitchFamily="18" charset="0"/>
              </a:rPr>
              <a:t> lines in the bus are </a:t>
            </a:r>
          </a:p>
          <a:p>
            <a:pPr marL="109728" indent="0">
              <a:buNone/>
            </a:pPr>
            <a:r>
              <a:rPr lang="en-US" sz="2400" dirty="0" smtClean="0">
                <a:solidFill>
                  <a:schemeClr val="bg2">
                    <a:lumMod val="10000"/>
                  </a:schemeClr>
                </a:solidFill>
                <a:latin typeface="Times New Roman" pitchFamily="18" charset="0"/>
                <a:cs typeface="Times New Roman" pitchFamily="18" charset="0"/>
              </a:rPr>
              <a:t>    connected to the </a:t>
            </a:r>
            <a:r>
              <a:rPr lang="en-US" sz="2400" i="1" dirty="0" smtClean="0">
                <a:solidFill>
                  <a:schemeClr val="bg2">
                    <a:lumMod val="10000"/>
                  </a:schemeClr>
                </a:solidFill>
                <a:latin typeface="Times New Roman" pitchFamily="18" charset="0"/>
                <a:cs typeface="Times New Roman" pitchFamily="18" charset="0"/>
              </a:rPr>
              <a:t>n</a:t>
            </a:r>
            <a:r>
              <a:rPr lang="en-US" sz="2400" dirty="0" smtClean="0">
                <a:solidFill>
                  <a:schemeClr val="bg2">
                    <a:lumMod val="10000"/>
                  </a:schemeClr>
                </a:solidFill>
                <a:latin typeface="Times New Roman" pitchFamily="18" charset="0"/>
                <a:cs typeface="Times New Roman" pitchFamily="18" charset="0"/>
              </a:rPr>
              <a:t> inputs </a:t>
            </a:r>
          </a:p>
          <a:p>
            <a:pPr marL="109728" indent="0">
              <a:buNone/>
            </a:pP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   of all registers.</a:t>
            </a:r>
          </a:p>
          <a:p>
            <a:r>
              <a:rPr lang="en-US" sz="2000" dirty="0" smtClean="0">
                <a:solidFill>
                  <a:schemeClr val="bg2">
                    <a:lumMod val="10000"/>
                  </a:schemeClr>
                </a:solidFill>
                <a:latin typeface="Times New Roman" pitchFamily="18" charset="0"/>
                <a:cs typeface="Times New Roman" pitchFamily="18" charset="0"/>
              </a:rPr>
              <a:t>Select source = 00 (Register A)</a:t>
            </a:r>
          </a:p>
          <a:p>
            <a:r>
              <a:rPr lang="en-US" sz="2000" dirty="0" smtClean="0">
                <a:solidFill>
                  <a:schemeClr val="bg2">
                    <a:lumMod val="10000"/>
                  </a:schemeClr>
                </a:solidFill>
                <a:latin typeface="Times New Roman" pitchFamily="18" charset="0"/>
                <a:cs typeface="Times New Roman" pitchFamily="18" charset="0"/>
              </a:rPr>
              <a:t>Select destination = 10 (Register C)</a:t>
            </a:r>
          </a:p>
        </p:txBody>
      </p:sp>
    </p:spTree>
    <p:extLst>
      <p:ext uri="{BB962C8B-B14F-4D97-AF65-F5344CB8AC3E}">
        <p14:creationId xmlns:p14="http://schemas.microsoft.com/office/powerpoint/2010/main" val="373326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Interregister</a:t>
            </a:r>
            <a:r>
              <a:rPr lang="en-US" dirty="0">
                <a:latin typeface="Times New Roman" pitchFamily="18" charset="0"/>
                <a:cs typeface="Times New Roman" pitchFamily="18" charset="0"/>
              </a:rPr>
              <a:t> Transfer</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A memory register or word is symbolized by the letter </a:t>
            </a:r>
            <a:r>
              <a:rPr lang="en-US" sz="2400" i="1" dirty="0" smtClean="0">
                <a:solidFill>
                  <a:schemeClr val="bg2">
                    <a:lumMod val="10000"/>
                  </a:schemeClr>
                </a:solidFill>
                <a:latin typeface="Times New Roman" pitchFamily="18" charset="0"/>
                <a:cs typeface="Times New Roman" pitchFamily="18" charset="0"/>
              </a:rPr>
              <a:t>M</a:t>
            </a:r>
            <a:r>
              <a:rPr lang="en-US" sz="2400" dirty="0" smtClean="0">
                <a:solidFill>
                  <a:schemeClr val="bg2">
                    <a:lumMod val="10000"/>
                  </a:schemeClr>
                </a:solidFill>
                <a:latin typeface="Times New Roman" pitchFamily="18" charset="0"/>
                <a:cs typeface="Times New Roman" pitchFamily="18" charset="0"/>
              </a:rPr>
              <a:t>.</a:t>
            </a:r>
          </a:p>
          <a:p>
            <a:r>
              <a:rPr lang="en-US" sz="2400" dirty="0" smtClean="0">
                <a:solidFill>
                  <a:schemeClr val="bg2">
                    <a:lumMod val="10000"/>
                  </a:schemeClr>
                </a:solidFill>
                <a:latin typeface="Times New Roman" pitchFamily="18" charset="0"/>
                <a:cs typeface="Times New Roman" pitchFamily="18" charset="0"/>
              </a:rPr>
              <a:t>Consider a memory unit that has a single address register, </a:t>
            </a:r>
            <a:r>
              <a:rPr lang="en-US" sz="2400" i="1" dirty="0" smtClean="0">
                <a:solidFill>
                  <a:schemeClr val="bg2">
                    <a:lumMod val="10000"/>
                  </a:schemeClr>
                </a:solidFill>
                <a:latin typeface="Times New Roman" pitchFamily="18" charset="0"/>
                <a:cs typeface="Times New Roman" pitchFamily="18" charset="0"/>
              </a:rPr>
              <a:t>MAR</a:t>
            </a:r>
            <a:r>
              <a:rPr lang="en-US" sz="2400" dirty="0" smtClean="0">
                <a:solidFill>
                  <a:schemeClr val="bg2">
                    <a:lumMod val="10000"/>
                  </a:schemeClr>
                </a:solidFill>
                <a:latin typeface="Times New Roman" pitchFamily="18" charset="0"/>
                <a:cs typeface="Times New Roman" pitchFamily="18" charset="0"/>
              </a:rPr>
              <a:t>.</a:t>
            </a:r>
          </a:p>
          <a:p>
            <a:r>
              <a:rPr lang="en-US" sz="2400" dirty="0" smtClean="0">
                <a:solidFill>
                  <a:schemeClr val="bg2">
                    <a:lumMod val="10000"/>
                  </a:schemeClr>
                </a:solidFill>
                <a:latin typeface="Times New Roman" pitchFamily="18" charset="0"/>
                <a:cs typeface="Times New Roman" pitchFamily="18" charset="0"/>
              </a:rPr>
              <a:t>A single memory buffer register MBR is used to transfer data into and out of the memory.</a:t>
            </a:r>
          </a:p>
          <a:p>
            <a:r>
              <a:rPr lang="en-US" sz="2400" i="1" dirty="0" smtClean="0">
                <a:solidFill>
                  <a:schemeClr val="bg2">
                    <a:lumMod val="10000"/>
                  </a:schemeClr>
                </a:solidFill>
                <a:latin typeface="Times New Roman" pitchFamily="18" charset="0"/>
                <a:cs typeface="Times New Roman" pitchFamily="18" charset="0"/>
              </a:rPr>
              <a:t>R</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MBR</a:t>
            </a:r>
            <a:r>
              <a:rPr lang="en-US" sz="2400" dirty="0" smtClean="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a:cs typeface="Times New Roman"/>
              </a:rPr>
              <a:t>← </a:t>
            </a:r>
            <a:r>
              <a:rPr lang="en-US" sz="2400" i="1" dirty="0" smtClean="0">
                <a:solidFill>
                  <a:schemeClr val="bg2">
                    <a:lumMod val="10000"/>
                  </a:schemeClr>
                </a:solidFill>
                <a:latin typeface="Times New Roman"/>
                <a:cs typeface="Times New Roman"/>
              </a:rPr>
              <a:t>M	R </a:t>
            </a:r>
            <a:r>
              <a:rPr lang="en-US" sz="2400" dirty="0" smtClean="0">
                <a:solidFill>
                  <a:schemeClr val="bg2">
                    <a:lumMod val="10000"/>
                  </a:schemeClr>
                </a:solidFill>
                <a:latin typeface="Times New Roman"/>
                <a:cs typeface="Times New Roman"/>
              </a:rPr>
              <a:t>is the control function that initiates the read operation</a:t>
            </a:r>
            <a:r>
              <a:rPr lang="en-US" sz="2400" i="1" dirty="0" smtClean="0">
                <a:solidFill>
                  <a:schemeClr val="bg2">
                    <a:lumMod val="10000"/>
                  </a:schemeClr>
                </a:solidFill>
                <a:latin typeface="Times New Roman"/>
                <a:cs typeface="Times New Roman"/>
              </a:rPr>
              <a:t>.</a:t>
            </a:r>
            <a:endParaRPr lang="en-US" sz="2400" i="1" dirty="0">
              <a:solidFill>
                <a:schemeClr val="bg2">
                  <a:lumMod val="10000"/>
                </a:schemeClr>
              </a:solidFill>
              <a:latin typeface="Times New Roman"/>
              <a:cs typeface="Times New Roman"/>
            </a:endParaRPr>
          </a:p>
          <a:p>
            <a:r>
              <a:rPr lang="en-US" sz="2400" i="1" dirty="0" smtClean="0">
                <a:solidFill>
                  <a:schemeClr val="bg2">
                    <a:lumMod val="10000"/>
                  </a:schemeClr>
                </a:solidFill>
                <a:latin typeface="Times New Roman" pitchFamily="18" charset="0"/>
                <a:cs typeface="Times New Roman" pitchFamily="18" charset="0"/>
              </a:rPr>
              <a:t>W</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a:t>
            </a:r>
            <a:r>
              <a:rPr lang="en-US" sz="2400" dirty="0" smtClean="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a:cs typeface="Times New Roman"/>
              </a:rPr>
              <a:t>← </a:t>
            </a:r>
            <a:r>
              <a:rPr lang="en-US" sz="2400" i="1" dirty="0" smtClean="0">
                <a:solidFill>
                  <a:schemeClr val="bg2">
                    <a:lumMod val="10000"/>
                  </a:schemeClr>
                </a:solidFill>
                <a:latin typeface="Times New Roman"/>
                <a:cs typeface="Times New Roman"/>
              </a:rPr>
              <a:t>MBR	W </a:t>
            </a:r>
            <a:r>
              <a:rPr lang="en-US" sz="2400" dirty="0">
                <a:solidFill>
                  <a:schemeClr val="bg2">
                    <a:lumMod val="10000"/>
                  </a:schemeClr>
                </a:solidFill>
                <a:latin typeface="Times New Roman"/>
                <a:cs typeface="Times New Roman"/>
              </a:rPr>
              <a:t>is the control function that initiates the </a:t>
            </a:r>
            <a:r>
              <a:rPr lang="en-US" sz="2400" dirty="0" smtClean="0">
                <a:solidFill>
                  <a:schemeClr val="bg2">
                    <a:lumMod val="10000"/>
                  </a:schemeClr>
                </a:solidFill>
                <a:latin typeface="Times New Roman"/>
                <a:cs typeface="Times New Roman"/>
              </a:rPr>
              <a:t>write operation</a:t>
            </a:r>
            <a:r>
              <a:rPr lang="en-US" sz="2400" i="1" dirty="0">
                <a:solidFill>
                  <a:schemeClr val="bg2">
                    <a:lumMod val="10000"/>
                  </a:schemeClr>
                </a:solidFill>
                <a:latin typeface="Times New Roman"/>
                <a:cs typeface="Times New Roman"/>
              </a:rPr>
              <a:t>.</a:t>
            </a:r>
          </a:p>
          <a:p>
            <a:pPr marL="109728" indent="0">
              <a:buNone/>
            </a:pPr>
            <a:endParaRPr lang="en-US" sz="2400" i="1" dirty="0">
              <a:solidFill>
                <a:schemeClr val="bg2">
                  <a:lumMod val="10000"/>
                </a:schemeClr>
              </a:solidFill>
              <a:latin typeface="Times New Roman"/>
              <a:cs typeface="Times New Roman"/>
            </a:endParaRPr>
          </a:p>
          <a:p>
            <a:endParaRPr lang="en-US" sz="2400" dirty="0">
              <a:solidFill>
                <a:schemeClr val="bg2">
                  <a:lumMod val="10000"/>
                </a:schemeClr>
              </a:solidFill>
              <a:latin typeface="Times New Roman" pitchFamily="18" charset="0"/>
              <a:cs typeface="Times New Roman" pitchFamily="18" charset="0"/>
            </a:endParaRPr>
          </a:p>
        </p:txBody>
      </p:sp>
      <p:grpSp>
        <p:nvGrpSpPr>
          <p:cNvPr id="4" name="Group 3"/>
          <p:cNvGrpSpPr/>
          <p:nvPr/>
        </p:nvGrpSpPr>
        <p:grpSpPr>
          <a:xfrm>
            <a:off x="5972589" y="4445881"/>
            <a:ext cx="4695411" cy="1726319"/>
            <a:chOff x="6676073" y="2895600"/>
            <a:chExt cx="4695411" cy="1726319"/>
          </a:xfrm>
        </p:grpSpPr>
        <p:sp>
          <p:nvSpPr>
            <p:cNvPr id="5" name="Rectangle 4"/>
            <p:cNvSpPr/>
            <p:nvPr/>
          </p:nvSpPr>
          <p:spPr>
            <a:xfrm>
              <a:off x="8839200" y="2895600"/>
              <a:ext cx="1447800" cy="813391"/>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76073" y="3124935"/>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MAR</a:t>
              </a:r>
              <a:endParaRPr lang="en-US" i="1" dirty="0">
                <a:solidFill>
                  <a:schemeClr val="bg2">
                    <a:lumMod val="10000"/>
                  </a:schemeClr>
                </a:solidFill>
                <a:latin typeface="Times New Roman" pitchFamily="18" charset="0"/>
                <a:cs typeface="Times New Roman" pitchFamily="18" charset="0"/>
              </a:endParaRPr>
            </a:p>
          </p:txBody>
        </p:sp>
        <p:sp>
          <p:nvSpPr>
            <p:cNvPr id="7" name="Rectangle 6"/>
            <p:cNvSpPr/>
            <p:nvPr/>
          </p:nvSpPr>
          <p:spPr>
            <a:xfrm>
              <a:off x="8977085" y="4267200"/>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MBR</a:t>
              </a:r>
              <a:endParaRPr lang="en-US" i="1" dirty="0">
                <a:solidFill>
                  <a:schemeClr val="bg2">
                    <a:lumMod val="10000"/>
                  </a:schemeClr>
                </a:solidFill>
                <a:latin typeface="Times New Roman" pitchFamily="18" charset="0"/>
                <a:cs typeface="Times New Roman" pitchFamily="18" charset="0"/>
              </a:endParaRPr>
            </a:p>
          </p:txBody>
        </p:sp>
        <p:sp>
          <p:nvSpPr>
            <p:cNvPr id="8" name="TextBox 7"/>
            <p:cNvSpPr txBox="1"/>
            <p:nvPr/>
          </p:nvSpPr>
          <p:spPr>
            <a:xfrm>
              <a:off x="8839200" y="3124200"/>
              <a:ext cx="1447832"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Memory Unit</a:t>
              </a:r>
              <a:endParaRPr lang="en-US" dirty="0">
                <a:solidFill>
                  <a:schemeClr val="bg2">
                    <a:lumMod val="10000"/>
                  </a:schemeClr>
                </a:solidFill>
                <a:latin typeface="Times New Roman" pitchFamily="18" charset="0"/>
                <a:cs typeface="Times New Roman" pitchFamily="18" charset="0"/>
              </a:endParaRPr>
            </a:p>
          </p:txBody>
        </p:sp>
        <p:sp>
          <p:nvSpPr>
            <p:cNvPr id="9" name="TextBox 8"/>
            <p:cNvSpPr txBox="1"/>
            <p:nvPr/>
          </p:nvSpPr>
          <p:spPr>
            <a:xfrm>
              <a:off x="10668000" y="2895600"/>
              <a:ext cx="659155"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Read</a:t>
              </a:r>
              <a:endParaRPr lang="en-US" dirty="0">
                <a:solidFill>
                  <a:schemeClr val="bg2">
                    <a:lumMod val="10000"/>
                  </a:schemeClr>
                </a:solidFill>
                <a:latin typeface="Times New Roman" pitchFamily="18" charset="0"/>
                <a:cs typeface="Times New Roman" pitchFamily="18" charset="0"/>
              </a:endParaRPr>
            </a:p>
          </p:txBody>
        </p:sp>
        <p:sp>
          <p:nvSpPr>
            <p:cNvPr id="10" name="TextBox 9"/>
            <p:cNvSpPr txBox="1"/>
            <p:nvPr/>
          </p:nvSpPr>
          <p:spPr>
            <a:xfrm>
              <a:off x="10670266" y="3260191"/>
              <a:ext cx="701218"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Write</a:t>
              </a:r>
              <a:endParaRPr lang="en-US" dirty="0">
                <a:solidFill>
                  <a:schemeClr val="bg2">
                    <a:lumMod val="10000"/>
                  </a:schemeClr>
                </a:solidFill>
                <a:latin typeface="Times New Roman" pitchFamily="18" charset="0"/>
                <a:cs typeface="Times New Roman" pitchFamily="18" charset="0"/>
              </a:endParaRPr>
            </a:p>
          </p:txBody>
        </p:sp>
        <p:cxnSp>
          <p:nvCxnSpPr>
            <p:cNvPr id="11" name="Straight Arrow Connector 10"/>
            <p:cNvCxnSpPr>
              <a:stCxn id="9" idx="1"/>
            </p:cNvCxnSpPr>
            <p:nvPr/>
          </p:nvCxnSpPr>
          <p:spPr>
            <a:xfrm flipH="1">
              <a:off x="10287032" y="3080266"/>
              <a:ext cx="380968"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0287000" y="3442855"/>
              <a:ext cx="380968"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5" idx="1"/>
            </p:cNvCxnSpPr>
            <p:nvPr/>
          </p:nvCxnSpPr>
          <p:spPr>
            <a:xfrm>
              <a:off x="7848102" y="3302295"/>
              <a:ext cx="991098" cy="1"/>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a:endCxn id="5" idx="2"/>
            </p:cNvCxnSpPr>
            <p:nvPr/>
          </p:nvCxnSpPr>
          <p:spPr>
            <a:xfrm flipV="1">
              <a:off x="9563100" y="3708991"/>
              <a:ext cx="0" cy="558209"/>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68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Interregister</a:t>
            </a:r>
            <a:r>
              <a:rPr lang="en-US" dirty="0">
                <a:latin typeface="Times New Roman" pitchFamily="18" charset="0"/>
                <a:cs typeface="Times New Roman" pitchFamily="18" charset="0"/>
              </a:rPr>
              <a:t> Transfer</a:t>
            </a:r>
            <a:endParaRPr lang="en-US" dirty="0"/>
          </a:p>
        </p:txBody>
      </p:sp>
      <p:grpSp>
        <p:nvGrpSpPr>
          <p:cNvPr id="16" name="Group 15"/>
          <p:cNvGrpSpPr/>
          <p:nvPr/>
        </p:nvGrpSpPr>
        <p:grpSpPr>
          <a:xfrm>
            <a:off x="3172685" y="1688068"/>
            <a:ext cx="7571515" cy="4865132"/>
            <a:chOff x="1752600" y="1154668"/>
            <a:chExt cx="7571515" cy="4865132"/>
          </a:xfrm>
        </p:grpSpPr>
        <p:sp>
          <p:nvSpPr>
            <p:cNvPr id="17" name="Rectangle 16"/>
            <p:cNvSpPr/>
            <p:nvPr/>
          </p:nvSpPr>
          <p:spPr>
            <a:xfrm>
              <a:off x="6354127" y="1842655"/>
              <a:ext cx="1447832" cy="1371600"/>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86200" y="1977931"/>
              <a:ext cx="943429" cy="1097236"/>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MUX</a:t>
              </a:r>
              <a:endParaRPr lang="en-US" i="1" dirty="0">
                <a:solidFill>
                  <a:schemeClr val="bg2">
                    <a:lumMod val="10000"/>
                  </a:schemeClr>
                </a:solidFill>
                <a:latin typeface="Times New Roman" pitchFamily="18" charset="0"/>
                <a:cs typeface="Times New Roman" pitchFamily="18" charset="0"/>
              </a:endParaRPr>
            </a:p>
          </p:txBody>
        </p:sp>
        <p:sp>
          <p:nvSpPr>
            <p:cNvPr id="19" name="Rectangle 18"/>
            <p:cNvSpPr/>
            <p:nvPr/>
          </p:nvSpPr>
          <p:spPr>
            <a:xfrm>
              <a:off x="5259618" y="3976254"/>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B0</a:t>
              </a:r>
              <a:endParaRPr lang="en-US" i="1" dirty="0">
                <a:solidFill>
                  <a:schemeClr val="bg2">
                    <a:lumMod val="10000"/>
                  </a:schemeClr>
                </a:solidFill>
                <a:latin typeface="Times New Roman" pitchFamily="18" charset="0"/>
                <a:cs typeface="Times New Roman" pitchFamily="18" charset="0"/>
              </a:endParaRPr>
            </a:p>
          </p:txBody>
        </p:sp>
        <p:sp>
          <p:nvSpPr>
            <p:cNvPr id="20" name="TextBox 19"/>
            <p:cNvSpPr txBox="1"/>
            <p:nvPr/>
          </p:nvSpPr>
          <p:spPr>
            <a:xfrm>
              <a:off x="6354127" y="2335967"/>
              <a:ext cx="1447832"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Memory Unit</a:t>
              </a:r>
              <a:endParaRPr lang="en-US" dirty="0">
                <a:solidFill>
                  <a:schemeClr val="bg2">
                    <a:lumMod val="10000"/>
                  </a:schemeClr>
                </a:solidFill>
                <a:latin typeface="Times New Roman" pitchFamily="18" charset="0"/>
                <a:cs typeface="Times New Roman" pitchFamily="18" charset="0"/>
              </a:endParaRPr>
            </a:p>
          </p:txBody>
        </p:sp>
        <p:sp>
          <p:nvSpPr>
            <p:cNvPr id="21" name="TextBox 20"/>
            <p:cNvSpPr txBox="1"/>
            <p:nvPr/>
          </p:nvSpPr>
          <p:spPr>
            <a:xfrm>
              <a:off x="5529000" y="1977931"/>
              <a:ext cx="659155"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Read</a:t>
              </a:r>
              <a:endParaRPr lang="en-US" dirty="0">
                <a:solidFill>
                  <a:schemeClr val="bg2">
                    <a:lumMod val="10000"/>
                  </a:schemeClr>
                </a:solidFill>
                <a:latin typeface="Times New Roman" pitchFamily="18" charset="0"/>
                <a:cs typeface="Times New Roman" pitchFamily="18" charset="0"/>
              </a:endParaRPr>
            </a:p>
          </p:txBody>
        </p:sp>
        <p:sp>
          <p:nvSpPr>
            <p:cNvPr id="22" name="TextBox 21"/>
            <p:cNvSpPr txBox="1"/>
            <p:nvPr/>
          </p:nvSpPr>
          <p:spPr>
            <a:xfrm>
              <a:off x="5507969" y="2803363"/>
              <a:ext cx="701218"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Write</a:t>
              </a:r>
              <a:endParaRPr lang="en-US" dirty="0">
                <a:solidFill>
                  <a:schemeClr val="bg2">
                    <a:lumMod val="10000"/>
                  </a:schemeClr>
                </a:solidFill>
                <a:latin typeface="Times New Roman" pitchFamily="18" charset="0"/>
                <a:cs typeface="Times New Roman" pitchFamily="18" charset="0"/>
              </a:endParaRPr>
            </a:p>
          </p:txBody>
        </p:sp>
        <p:cxnSp>
          <p:nvCxnSpPr>
            <p:cNvPr id="23" name="Straight Arrow Connector 22"/>
            <p:cNvCxnSpPr>
              <a:stCxn id="18" idx="3"/>
              <a:endCxn id="17" idx="1"/>
            </p:cNvCxnSpPr>
            <p:nvPr/>
          </p:nvCxnSpPr>
          <p:spPr>
            <a:xfrm>
              <a:off x="4829629" y="2526549"/>
              <a:ext cx="1524498" cy="1906"/>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3"/>
            </p:cNvCxnSpPr>
            <p:nvPr/>
          </p:nvCxnSpPr>
          <p:spPr>
            <a:xfrm>
              <a:off x="6188155" y="2162597"/>
              <a:ext cx="165972"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172200" y="3020295"/>
              <a:ext cx="165972"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994560" y="2443138"/>
              <a:ext cx="1358064"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Address Bus</a:t>
              </a:r>
              <a:endParaRPr lang="en-US" dirty="0">
                <a:solidFill>
                  <a:schemeClr val="bg2">
                    <a:lumMod val="10000"/>
                  </a:schemeClr>
                </a:solidFill>
                <a:latin typeface="Times New Roman" pitchFamily="18" charset="0"/>
                <a:cs typeface="Times New Roman" pitchFamily="18" charset="0"/>
              </a:endParaRPr>
            </a:p>
          </p:txBody>
        </p:sp>
        <p:cxnSp>
          <p:nvCxnSpPr>
            <p:cNvPr id="27" name="Straight Arrow Connector 26"/>
            <p:cNvCxnSpPr/>
            <p:nvPr/>
          </p:nvCxnSpPr>
          <p:spPr>
            <a:xfrm flipV="1">
              <a:off x="4163290" y="3096490"/>
              <a:ext cx="16" cy="140017"/>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495784" y="3095018"/>
              <a:ext cx="16" cy="140017"/>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65854" y="3228843"/>
              <a:ext cx="748923"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Select</a:t>
              </a:r>
              <a:endParaRPr lang="en-US" dirty="0">
                <a:solidFill>
                  <a:schemeClr val="bg2">
                    <a:lumMod val="10000"/>
                  </a:schemeClr>
                </a:solidFill>
                <a:latin typeface="Times New Roman" pitchFamily="18" charset="0"/>
                <a:cs typeface="Times New Roman" pitchFamily="18" charset="0"/>
              </a:endParaRPr>
            </a:p>
          </p:txBody>
        </p:sp>
        <p:sp>
          <p:nvSpPr>
            <p:cNvPr id="30" name="Rectangle 29"/>
            <p:cNvSpPr/>
            <p:nvPr/>
          </p:nvSpPr>
          <p:spPr>
            <a:xfrm>
              <a:off x="8380686" y="3485156"/>
              <a:ext cx="943429" cy="1097236"/>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MUX</a:t>
              </a:r>
              <a:endParaRPr lang="en-US" i="1" dirty="0">
                <a:solidFill>
                  <a:schemeClr val="bg2">
                    <a:lumMod val="10000"/>
                  </a:schemeClr>
                </a:solidFill>
                <a:latin typeface="Times New Roman" pitchFamily="18" charset="0"/>
                <a:cs typeface="Times New Roman" pitchFamily="18" charset="0"/>
              </a:endParaRPr>
            </a:p>
          </p:txBody>
        </p:sp>
        <p:cxnSp>
          <p:nvCxnSpPr>
            <p:cNvPr id="31" name="Straight Arrow Connector 30"/>
            <p:cNvCxnSpPr/>
            <p:nvPr/>
          </p:nvCxnSpPr>
          <p:spPr>
            <a:xfrm flipV="1">
              <a:off x="8657776" y="4603715"/>
              <a:ext cx="16" cy="140017"/>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8990270" y="4602243"/>
              <a:ext cx="16" cy="140017"/>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460340" y="4736068"/>
              <a:ext cx="748923" cy="369332"/>
            </a:xfrm>
            <a:prstGeom prst="rect">
              <a:avLst/>
            </a:prstGeom>
            <a:noFill/>
            <a:ln>
              <a:noFill/>
            </a:ln>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Select</a:t>
              </a:r>
              <a:endParaRPr lang="en-US" dirty="0">
                <a:solidFill>
                  <a:schemeClr val="bg2">
                    <a:lumMod val="10000"/>
                  </a:schemeClr>
                </a:solidFill>
                <a:latin typeface="Times New Roman" pitchFamily="18" charset="0"/>
                <a:cs typeface="Times New Roman" pitchFamily="18" charset="0"/>
              </a:endParaRPr>
            </a:p>
          </p:txBody>
        </p:sp>
        <p:sp>
          <p:nvSpPr>
            <p:cNvPr id="34" name="Rectangle 33"/>
            <p:cNvSpPr/>
            <p:nvPr/>
          </p:nvSpPr>
          <p:spPr>
            <a:xfrm>
              <a:off x="5257800" y="4445881"/>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B1</a:t>
              </a:r>
              <a:endParaRPr lang="en-US" i="1" dirty="0">
                <a:solidFill>
                  <a:schemeClr val="bg2">
                    <a:lumMod val="10000"/>
                  </a:schemeClr>
                </a:solidFill>
                <a:latin typeface="Times New Roman" pitchFamily="18" charset="0"/>
                <a:cs typeface="Times New Roman" pitchFamily="18" charset="0"/>
              </a:endParaRPr>
            </a:p>
          </p:txBody>
        </p:sp>
        <p:sp>
          <p:nvSpPr>
            <p:cNvPr id="35" name="Rectangle 34"/>
            <p:cNvSpPr/>
            <p:nvPr/>
          </p:nvSpPr>
          <p:spPr>
            <a:xfrm>
              <a:off x="5259618" y="4918365"/>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B2</a:t>
              </a:r>
              <a:endParaRPr lang="en-US" i="1" dirty="0">
                <a:solidFill>
                  <a:schemeClr val="bg2">
                    <a:lumMod val="10000"/>
                  </a:schemeClr>
                </a:solidFill>
                <a:latin typeface="Times New Roman" pitchFamily="18" charset="0"/>
                <a:cs typeface="Times New Roman" pitchFamily="18" charset="0"/>
              </a:endParaRPr>
            </a:p>
          </p:txBody>
        </p:sp>
        <p:sp>
          <p:nvSpPr>
            <p:cNvPr id="36" name="Rectangle 35"/>
            <p:cNvSpPr/>
            <p:nvPr/>
          </p:nvSpPr>
          <p:spPr>
            <a:xfrm>
              <a:off x="5257800" y="5387992"/>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bg2">
                      <a:lumMod val="10000"/>
                    </a:schemeClr>
                  </a:solidFill>
                  <a:latin typeface="Times New Roman" pitchFamily="18" charset="0"/>
                  <a:cs typeface="Times New Roman" pitchFamily="18" charset="0"/>
                </a:rPr>
                <a:t>B3</a:t>
              </a:r>
              <a:endParaRPr lang="en-US" i="1" dirty="0">
                <a:solidFill>
                  <a:schemeClr val="bg2">
                    <a:lumMod val="10000"/>
                  </a:schemeClr>
                </a:solidFill>
                <a:latin typeface="Times New Roman" pitchFamily="18" charset="0"/>
                <a:cs typeface="Times New Roman" pitchFamily="18" charset="0"/>
              </a:endParaRPr>
            </a:p>
          </p:txBody>
        </p:sp>
        <p:sp>
          <p:nvSpPr>
            <p:cNvPr id="37" name="Rectangle 36"/>
            <p:cNvSpPr/>
            <p:nvPr/>
          </p:nvSpPr>
          <p:spPr>
            <a:xfrm>
              <a:off x="2133600" y="1665295"/>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10000"/>
                    </a:schemeClr>
                  </a:solidFill>
                  <a:latin typeface="Times New Roman" pitchFamily="18" charset="0"/>
                  <a:cs typeface="Times New Roman" pitchFamily="18" charset="0"/>
                </a:rPr>
                <a:t>A</a:t>
              </a:r>
              <a:r>
                <a:rPr lang="en-US" i="1" dirty="0" smtClean="0">
                  <a:solidFill>
                    <a:schemeClr val="bg2">
                      <a:lumMod val="10000"/>
                    </a:schemeClr>
                  </a:solidFill>
                  <a:latin typeface="Times New Roman" pitchFamily="18" charset="0"/>
                  <a:cs typeface="Times New Roman" pitchFamily="18" charset="0"/>
                </a:rPr>
                <a:t>0</a:t>
              </a:r>
              <a:endParaRPr lang="en-US" i="1" dirty="0">
                <a:solidFill>
                  <a:schemeClr val="bg2">
                    <a:lumMod val="10000"/>
                  </a:schemeClr>
                </a:solidFill>
                <a:latin typeface="Times New Roman" pitchFamily="18" charset="0"/>
                <a:cs typeface="Times New Roman" pitchFamily="18" charset="0"/>
              </a:endParaRPr>
            </a:p>
          </p:txBody>
        </p:sp>
        <p:sp>
          <p:nvSpPr>
            <p:cNvPr id="38" name="Rectangle 37"/>
            <p:cNvSpPr/>
            <p:nvPr/>
          </p:nvSpPr>
          <p:spPr>
            <a:xfrm>
              <a:off x="2131782" y="2134922"/>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10000"/>
                    </a:schemeClr>
                  </a:solidFill>
                  <a:latin typeface="Times New Roman" pitchFamily="18" charset="0"/>
                  <a:cs typeface="Times New Roman" pitchFamily="18" charset="0"/>
                </a:rPr>
                <a:t>A</a:t>
              </a:r>
              <a:r>
                <a:rPr lang="en-US" i="1" dirty="0" smtClean="0">
                  <a:solidFill>
                    <a:schemeClr val="bg2">
                      <a:lumMod val="10000"/>
                    </a:schemeClr>
                  </a:solidFill>
                  <a:latin typeface="Times New Roman" pitchFamily="18" charset="0"/>
                  <a:cs typeface="Times New Roman" pitchFamily="18" charset="0"/>
                </a:rPr>
                <a:t>1</a:t>
              </a:r>
              <a:endParaRPr lang="en-US" i="1" dirty="0">
                <a:solidFill>
                  <a:schemeClr val="bg2">
                    <a:lumMod val="10000"/>
                  </a:schemeClr>
                </a:solidFill>
                <a:latin typeface="Times New Roman" pitchFamily="18" charset="0"/>
                <a:cs typeface="Times New Roman" pitchFamily="18" charset="0"/>
              </a:endParaRPr>
            </a:p>
          </p:txBody>
        </p:sp>
        <p:sp>
          <p:nvSpPr>
            <p:cNvPr id="39" name="Rectangle 38"/>
            <p:cNvSpPr/>
            <p:nvPr/>
          </p:nvSpPr>
          <p:spPr>
            <a:xfrm>
              <a:off x="2133600" y="2607406"/>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10000"/>
                    </a:schemeClr>
                  </a:solidFill>
                  <a:latin typeface="Times New Roman" pitchFamily="18" charset="0"/>
                  <a:cs typeface="Times New Roman" pitchFamily="18" charset="0"/>
                </a:rPr>
                <a:t>A</a:t>
              </a:r>
              <a:r>
                <a:rPr lang="en-US" i="1" dirty="0" smtClean="0">
                  <a:solidFill>
                    <a:schemeClr val="bg2">
                      <a:lumMod val="10000"/>
                    </a:schemeClr>
                  </a:solidFill>
                  <a:latin typeface="Times New Roman" pitchFamily="18" charset="0"/>
                  <a:cs typeface="Times New Roman" pitchFamily="18" charset="0"/>
                </a:rPr>
                <a:t>2</a:t>
              </a:r>
              <a:endParaRPr lang="en-US" i="1" dirty="0">
                <a:solidFill>
                  <a:schemeClr val="bg2">
                    <a:lumMod val="10000"/>
                  </a:schemeClr>
                </a:solidFill>
                <a:latin typeface="Times New Roman" pitchFamily="18" charset="0"/>
                <a:cs typeface="Times New Roman" pitchFamily="18" charset="0"/>
              </a:endParaRPr>
            </a:p>
          </p:txBody>
        </p:sp>
        <p:sp>
          <p:nvSpPr>
            <p:cNvPr id="40" name="Rectangle 39"/>
            <p:cNvSpPr/>
            <p:nvPr/>
          </p:nvSpPr>
          <p:spPr>
            <a:xfrm>
              <a:off x="2131782" y="3077033"/>
              <a:ext cx="1172029" cy="35471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10000"/>
                    </a:schemeClr>
                  </a:solidFill>
                  <a:latin typeface="Times New Roman" pitchFamily="18" charset="0"/>
                  <a:cs typeface="Times New Roman" pitchFamily="18" charset="0"/>
                </a:rPr>
                <a:t>A</a:t>
              </a:r>
              <a:r>
                <a:rPr lang="en-US" i="1" dirty="0" smtClean="0">
                  <a:solidFill>
                    <a:schemeClr val="bg2">
                      <a:lumMod val="10000"/>
                    </a:schemeClr>
                  </a:solidFill>
                  <a:latin typeface="Times New Roman" pitchFamily="18" charset="0"/>
                  <a:cs typeface="Times New Roman" pitchFamily="18" charset="0"/>
                </a:rPr>
                <a:t>3</a:t>
              </a:r>
              <a:endParaRPr lang="en-US" i="1" dirty="0">
                <a:solidFill>
                  <a:schemeClr val="bg2">
                    <a:lumMod val="10000"/>
                  </a:schemeClr>
                </a:solidFill>
                <a:latin typeface="Times New Roman" pitchFamily="18" charset="0"/>
                <a:cs typeface="Times New Roman" pitchFamily="18" charset="0"/>
              </a:endParaRPr>
            </a:p>
          </p:txBody>
        </p:sp>
        <p:sp>
          <p:nvSpPr>
            <p:cNvPr id="41" name="Rectangle 40"/>
            <p:cNvSpPr/>
            <p:nvPr/>
          </p:nvSpPr>
          <p:spPr>
            <a:xfrm>
              <a:off x="2719614" y="4195114"/>
              <a:ext cx="1260095" cy="1097236"/>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latin typeface="Times New Roman" pitchFamily="18" charset="0"/>
                  <a:cs typeface="Times New Roman" pitchFamily="18" charset="0"/>
                </a:rPr>
                <a:t>Destination Decoder</a:t>
              </a:r>
              <a:endParaRPr lang="en-US" dirty="0">
                <a:solidFill>
                  <a:schemeClr val="bg2">
                    <a:lumMod val="10000"/>
                  </a:schemeClr>
                </a:solidFill>
                <a:latin typeface="Times New Roman" pitchFamily="18" charset="0"/>
                <a:cs typeface="Times New Roman" pitchFamily="18" charset="0"/>
              </a:endParaRPr>
            </a:p>
          </p:txBody>
        </p:sp>
        <p:cxnSp>
          <p:nvCxnSpPr>
            <p:cNvPr id="42" name="Straight Arrow Connector 41"/>
            <p:cNvCxnSpPr/>
            <p:nvPr/>
          </p:nvCxnSpPr>
          <p:spPr>
            <a:xfrm>
              <a:off x="2501028" y="4476302"/>
              <a:ext cx="165972"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498928" y="4793655"/>
              <a:ext cx="165972"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752600" y="4419600"/>
              <a:ext cx="748923"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Select</a:t>
              </a:r>
              <a:endParaRPr lang="en-US" dirty="0">
                <a:solidFill>
                  <a:schemeClr val="bg2">
                    <a:lumMod val="10000"/>
                  </a:schemeClr>
                </a:solidFill>
                <a:latin typeface="Times New Roman" pitchFamily="18" charset="0"/>
                <a:cs typeface="Times New Roman" pitchFamily="18" charset="0"/>
              </a:endParaRPr>
            </a:p>
          </p:txBody>
        </p:sp>
        <p:cxnSp>
          <p:nvCxnSpPr>
            <p:cNvPr id="45" name="Straight Connector 44"/>
            <p:cNvCxnSpPr/>
            <p:nvPr/>
          </p:nvCxnSpPr>
          <p:spPr>
            <a:xfrm>
              <a:off x="3979709" y="4419600"/>
              <a:ext cx="183597"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93548" y="4572000"/>
              <a:ext cx="183597"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976255" y="4724400"/>
              <a:ext cx="519545"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976239" y="4876800"/>
              <a:ext cx="183597"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159836" y="4159404"/>
              <a:ext cx="0" cy="25295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9" idx="1"/>
            </p:cNvCxnSpPr>
            <p:nvPr/>
          </p:nvCxnSpPr>
          <p:spPr>
            <a:xfrm>
              <a:off x="4159836" y="4153613"/>
              <a:ext cx="1099782" cy="1"/>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185470" y="4572000"/>
              <a:ext cx="1075184" cy="0"/>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59836" y="4876800"/>
              <a:ext cx="0" cy="68855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95800" y="4724400"/>
              <a:ext cx="0" cy="37132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35" idx="1"/>
            </p:cNvCxnSpPr>
            <p:nvPr/>
          </p:nvCxnSpPr>
          <p:spPr>
            <a:xfrm>
              <a:off x="4495800" y="5095724"/>
              <a:ext cx="763818" cy="1"/>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36" idx="1"/>
            </p:cNvCxnSpPr>
            <p:nvPr/>
          </p:nvCxnSpPr>
          <p:spPr>
            <a:xfrm>
              <a:off x="4163306" y="5565351"/>
              <a:ext cx="1094494" cy="1"/>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7" idx="2"/>
            </p:cNvCxnSpPr>
            <p:nvPr/>
          </p:nvCxnSpPr>
          <p:spPr>
            <a:xfrm>
              <a:off x="7078043" y="3214255"/>
              <a:ext cx="0" cy="2805545"/>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858578" y="6019800"/>
              <a:ext cx="1219465"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2"/>
            </p:cNvCxnSpPr>
            <p:nvPr/>
          </p:nvCxnSpPr>
          <p:spPr>
            <a:xfrm flipV="1">
              <a:off x="5843814" y="5742711"/>
              <a:ext cx="1" cy="277089"/>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6431647" y="4236744"/>
              <a:ext cx="646396"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6429829" y="4706371"/>
              <a:ext cx="648214"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431647" y="5178855"/>
              <a:ext cx="646396"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9" idx="3"/>
            </p:cNvCxnSpPr>
            <p:nvPr/>
          </p:nvCxnSpPr>
          <p:spPr>
            <a:xfrm flipV="1">
              <a:off x="6431647" y="4153613"/>
              <a:ext cx="884462"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4" idx="3"/>
            </p:cNvCxnSpPr>
            <p:nvPr/>
          </p:nvCxnSpPr>
          <p:spPr>
            <a:xfrm>
              <a:off x="6429829" y="4623241"/>
              <a:ext cx="1113971"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5" idx="3"/>
            </p:cNvCxnSpPr>
            <p:nvPr/>
          </p:nvCxnSpPr>
          <p:spPr>
            <a:xfrm flipV="1">
              <a:off x="6431647" y="5095724"/>
              <a:ext cx="1370312"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6" idx="3"/>
            </p:cNvCxnSpPr>
            <p:nvPr/>
          </p:nvCxnSpPr>
          <p:spPr>
            <a:xfrm>
              <a:off x="6429829" y="5565352"/>
              <a:ext cx="1571171"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7316109" y="3796145"/>
              <a:ext cx="0" cy="365534"/>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7543800" y="3976254"/>
              <a:ext cx="0" cy="64698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7801959" y="4196020"/>
              <a:ext cx="0" cy="88500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8001000" y="4445881"/>
              <a:ext cx="0" cy="111947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001000" y="4445881"/>
              <a:ext cx="379686" cy="0"/>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801959" y="4195114"/>
              <a:ext cx="578727" cy="0"/>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543800" y="3976254"/>
              <a:ext cx="836886" cy="0"/>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316109" y="3796145"/>
              <a:ext cx="1064577" cy="0"/>
            </a:xfrm>
            <a:prstGeom prst="line">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0" idx="0"/>
            </p:cNvCxnSpPr>
            <p:nvPr/>
          </p:nvCxnSpPr>
          <p:spPr>
            <a:xfrm flipV="1">
              <a:off x="8852401" y="1524000"/>
              <a:ext cx="0" cy="1961156"/>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7078043" y="1524000"/>
              <a:ext cx="1774358"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17" idx="0"/>
            </p:cNvCxnSpPr>
            <p:nvPr/>
          </p:nvCxnSpPr>
          <p:spPr>
            <a:xfrm>
              <a:off x="7078043" y="1524000"/>
              <a:ext cx="0" cy="318655"/>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209944" y="1154668"/>
              <a:ext cx="761747"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Inputs</a:t>
              </a:r>
              <a:endParaRPr lang="en-US" dirty="0">
                <a:solidFill>
                  <a:schemeClr val="bg2">
                    <a:lumMod val="10000"/>
                  </a:schemeClr>
                </a:solidFill>
                <a:latin typeface="Times New Roman" pitchFamily="18" charset="0"/>
                <a:cs typeface="Times New Roman" pitchFamily="18" charset="0"/>
              </a:endParaRPr>
            </a:p>
          </p:txBody>
        </p:sp>
        <p:sp>
          <p:nvSpPr>
            <p:cNvPr id="78" name="TextBox 77"/>
            <p:cNvSpPr txBox="1"/>
            <p:nvPr/>
          </p:nvSpPr>
          <p:spPr>
            <a:xfrm>
              <a:off x="7093577" y="3149600"/>
              <a:ext cx="915635" cy="369332"/>
            </a:xfrm>
            <a:prstGeom prst="rect">
              <a:avLst/>
            </a:prstGeom>
            <a:noFill/>
          </p:spPr>
          <p:txBody>
            <a:bodyPr wrap="none" rtlCol="0">
              <a:spAutoFit/>
            </a:bodyPr>
            <a:lstStyle/>
            <a:p>
              <a:r>
                <a:rPr lang="en-US" dirty="0" smtClean="0">
                  <a:solidFill>
                    <a:schemeClr val="bg2">
                      <a:lumMod val="10000"/>
                    </a:schemeClr>
                  </a:solidFill>
                  <a:latin typeface="Times New Roman" pitchFamily="18" charset="0"/>
                  <a:cs typeface="Times New Roman" pitchFamily="18" charset="0"/>
                </a:rPr>
                <a:t>Outputs</a:t>
              </a:r>
              <a:endParaRPr lang="en-US" dirty="0">
                <a:solidFill>
                  <a:schemeClr val="bg2">
                    <a:lumMod val="10000"/>
                  </a:schemeClr>
                </a:solidFill>
                <a:latin typeface="Times New Roman" pitchFamily="18" charset="0"/>
                <a:cs typeface="Times New Roman" pitchFamily="18" charset="0"/>
              </a:endParaRPr>
            </a:p>
          </p:txBody>
        </p:sp>
        <p:cxnSp>
          <p:nvCxnSpPr>
            <p:cNvPr id="79" name="Straight Arrow Connector 78"/>
            <p:cNvCxnSpPr/>
            <p:nvPr/>
          </p:nvCxnSpPr>
          <p:spPr>
            <a:xfrm>
              <a:off x="3720228" y="2285856"/>
              <a:ext cx="165972"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720228" y="2438400"/>
              <a:ext cx="165972"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733800" y="2590656"/>
              <a:ext cx="165972"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733800" y="2743200"/>
              <a:ext cx="165972" cy="0"/>
            </a:xfrm>
            <a:prstGeom prst="straightConnector1">
              <a:avLst/>
            </a:prstGeom>
            <a:ln>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319392" y="1842654"/>
              <a:ext cx="400558" cy="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38" idx="3"/>
            </p:cNvCxnSpPr>
            <p:nvPr/>
          </p:nvCxnSpPr>
          <p:spPr>
            <a:xfrm flipV="1">
              <a:off x="3303811" y="2312281"/>
              <a:ext cx="139703"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39" idx="3"/>
            </p:cNvCxnSpPr>
            <p:nvPr/>
          </p:nvCxnSpPr>
          <p:spPr>
            <a:xfrm flipV="1">
              <a:off x="3305629" y="2784765"/>
              <a:ext cx="137885"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314934" y="3254392"/>
              <a:ext cx="421603" cy="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729474" y="2738062"/>
              <a:ext cx="0" cy="52146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719950" y="1837997"/>
              <a:ext cx="0" cy="44471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443514" y="2590739"/>
              <a:ext cx="0" cy="194027"/>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443514" y="2312281"/>
              <a:ext cx="0" cy="1320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443514" y="2438376"/>
              <a:ext cx="276714"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440640" y="2590739"/>
              <a:ext cx="291708"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93" name="Content Placeholder 2"/>
          <p:cNvSpPr>
            <a:spLocks noGrp="1"/>
          </p:cNvSpPr>
          <p:nvPr>
            <p:ph idx="1"/>
          </p:nvPr>
        </p:nvSpPr>
        <p:spPr>
          <a:xfrm>
            <a:off x="594360" y="1765300"/>
            <a:ext cx="10698480" cy="4325112"/>
          </a:xfrm>
        </p:spPr>
        <p:txBody>
          <a:bodyPr>
            <a:normAutofit/>
          </a:bodyPr>
          <a:lstStyle/>
          <a:p>
            <a:r>
              <a:rPr lang="en-US" sz="2400" i="1" dirty="0" smtClean="0">
                <a:solidFill>
                  <a:schemeClr val="bg2">
                    <a:lumMod val="10000"/>
                  </a:schemeClr>
                </a:solidFill>
                <a:latin typeface="Times New Roman" pitchFamily="18" charset="0"/>
                <a:cs typeface="Times New Roman" pitchFamily="18" charset="0"/>
              </a:rPr>
              <a:t>W</a:t>
            </a:r>
            <a:r>
              <a:rPr lang="en-US" sz="2400" dirty="0" smtClean="0">
                <a:solidFill>
                  <a:schemeClr val="bg2">
                    <a:lumMod val="10000"/>
                  </a:schemeClr>
                </a:solidFill>
                <a:latin typeface="Times New Roman" pitchFamily="18" charset="0"/>
                <a:cs typeface="Times New Roman" pitchFamily="18" charset="0"/>
              </a:rPr>
              <a:t>: </a:t>
            </a:r>
            <a:r>
              <a:rPr lang="en-US" sz="2400" i="1" dirty="0" smtClean="0">
                <a:solidFill>
                  <a:schemeClr val="bg2">
                    <a:lumMod val="10000"/>
                  </a:schemeClr>
                </a:solidFill>
                <a:latin typeface="Times New Roman" pitchFamily="18" charset="0"/>
                <a:cs typeface="Times New Roman" pitchFamily="18" charset="0"/>
              </a:rPr>
              <a:t>M</a:t>
            </a:r>
            <a:r>
              <a:rPr lang="en-US" sz="2400" dirty="0" smtClean="0">
                <a:solidFill>
                  <a:schemeClr val="bg2">
                    <a:lumMod val="10000"/>
                  </a:schemeClr>
                </a:solidFill>
                <a:latin typeface="Times New Roman" pitchFamily="18" charset="0"/>
                <a:cs typeface="Times New Roman" pitchFamily="18" charset="0"/>
              </a:rPr>
              <a:t>[</a:t>
            </a:r>
            <a:r>
              <a:rPr lang="en-US" sz="2400" i="1" dirty="0" smtClean="0">
                <a:solidFill>
                  <a:schemeClr val="bg2">
                    <a:lumMod val="10000"/>
                  </a:schemeClr>
                </a:solidFill>
                <a:latin typeface="Times New Roman" pitchFamily="18" charset="0"/>
                <a:cs typeface="Times New Roman" pitchFamily="18" charset="0"/>
              </a:rPr>
              <a:t>A1</a:t>
            </a:r>
            <a:r>
              <a:rPr lang="en-US" sz="2400" dirty="0" smtClean="0">
                <a:solidFill>
                  <a:schemeClr val="bg2">
                    <a:lumMod val="10000"/>
                  </a:schemeClr>
                </a:solidFill>
                <a:latin typeface="Times New Roman" pitchFamily="18" charset="0"/>
                <a:cs typeface="Times New Roman" pitchFamily="18" charset="0"/>
              </a:rPr>
              <a:t>]</a:t>
            </a:r>
            <a:r>
              <a:rPr lang="en-US" sz="2400" dirty="0" smtClean="0">
                <a:solidFill>
                  <a:schemeClr val="bg2">
                    <a:lumMod val="10000"/>
                  </a:schemeClr>
                </a:solidFill>
                <a:latin typeface="Times New Roman"/>
                <a:cs typeface="Times New Roman"/>
              </a:rPr>
              <a:t>←</a:t>
            </a:r>
            <a:r>
              <a:rPr lang="en-US" sz="2400" i="1" dirty="0" smtClean="0">
                <a:solidFill>
                  <a:schemeClr val="bg2">
                    <a:lumMod val="10000"/>
                  </a:schemeClr>
                </a:solidFill>
                <a:latin typeface="Times New Roman" pitchFamily="18" charset="0"/>
                <a:cs typeface="Times New Roman" pitchFamily="18" charset="0"/>
              </a:rPr>
              <a:t>B2</a:t>
            </a:r>
          </a:p>
          <a:p>
            <a:r>
              <a:rPr lang="en-US" sz="2400" i="1" dirty="0" smtClean="0">
                <a:solidFill>
                  <a:schemeClr val="bg2">
                    <a:lumMod val="10000"/>
                  </a:schemeClr>
                </a:solidFill>
                <a:latin typeface="Times New Roman" pitchFamily="18" charset="0"/>
                <a:cs typeface="Times New Roman" pitchFamily="18" charset="0"/>
              </a:rPr>
              <a:t>R: B0 </a:t>
            </a:r>
            <a:r>
              <a:rPr lang="en-US" sz="2400" i="1" dirty="0" smtClean="0">
                <a:solidFill>
                  <a:schemeClr val="bg2">
                    <a:lumMod val="10000"/>
                  </a:schemeClr>
                </a:solidFill>
                <a:latin typeface="Times New Roman"/>
                <a:cs typeface="Times New Roman"/>
              </a:rPr>
              <a:t>←</a:t>
            </a:r>
            <a:r>
              <a:rPr lang="en-US" sz="2400" i="1" dirty="0" smtClean="0">
                <a:solidFill>
                  <a:schemeClr val="bg2">
                    <a:lumMod val="10000"/>
                  </a:schemeClr>
                </a:solidFill>
                <a:latin typeface="Times New Roman" pitchFamily="18" charset="0"/>
                <a:cs typeface="Times New Roman" pitchFamily="18" charset="0"/>
              </a:rPr>
              <a:t>M</a:t>
            </a:r>
            <a:r>
              <a:rPr lang="en-US" sz="2400" dirty="0" smtClean="0">
                <a:solidFill>
                  <a:schemeClr val="bg2">
                    <a:lumMod val="10000"/>
                  </a:schemeClr>
                </a:solidFill>
                <a:latin typeface="Times New Roman" pitchFamily="18" charset="0"/>
                <a:cs typeface="Times New Roman" pitchFamily="18" charset="0"/>
              </a:rPr>
              <a:t>[</a:t>
            </a:r>
            <a:r>
              <a:rPr lang="en-US" sz="2400" i="1" dirty="0" smtClean="0">
                <a:solidFill>
                  <a:schemeClr val="bg2">
                    <a:lumMod val="10000"/>
                  </a:schemeClr>
                </a:solidFill>
                <a:latin typeface="Times New Roman" pitchFamily="18" charset="0"/>
                <a:cs typeface="Times New Roman" pitchFamily="18" charset="0"/>
              </a:rPr>
              <a:t>A3</a:t>
            </a:r>
            <a:r>
              <a:rPr lang="en-US" sz="2400" dirty="0" smtClean="0">
                <a:solidFill>
                  <a:schemeClr val="bg2">
                    <a:lumMod val="10000"/>
                  </a:schemeClr>
                </a:solidFill>
                <a:latin typeface="Times New Roman" pitchFamily="18" charset="0"/>
                <a:cs typeface="Times New Roman" pitchFamily="18" charset="0"/>
              </a:rPr>
              <a:t>]</a:t>
            </a:r>
            <a:endParaRPr lang="en-US" sz="2400" dirty="0">
              <a:solidFill>
                <a:schemeClr val="bg2">
                  <a:lumMod val="10000"/>
                </a:schemeClr>
              </a:solidFill>
              <a:latin typeface="Times New Roman"/>
              <a:cs typeface="Times New Roman"/>
            </a:endParaRPr>
          </a:p>
          <a:p>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234870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bdullah">
  <a:themeElements>
    <a:clrScheme name="Custom 1">
      <a:dk1>
        <a:srgbClr val="5C2E14"/>
      </a:dk1>
      <a:lt1>
        <a:srgbClr val="FFFFFF"/>
      </a:lt1>
      <a:dk2>
        <a:srgbClr val="214B2B"/>
      </a:dk2>
      <a:lt2>
        <a:srgbClr val="DEDEDE"/>
      </a:lt2>
      <a:accent1>
        <a:srgbClr val="53548A"/>
      </a:accent1>
      <a:accent2>
        <a:srgbClr val="57B56D"/>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Abdullah</Template>
  <TotalTime>394</TotalTime>
  <Words>1768</Words>
  <Application>Microsoft Office PowerPoint</Application>
  <PresentationFormat>Custom</PresentationFormat>
  <Paragraphs>343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Abdullah</vt:lpstr>
      <vt:lpstr>Digital Systems Design</vt:lpstr>
      <vt:lpstr>Introduction</vt:lpstr>
      <vt:lpstr>Microoperation</vt:lpstr>
      <vt:lpstr>Interregister Transfer</vt:lpstr>
      <vt:lpstr>Interregister Transfer</vt:lpstr>
      <vt:lpstr>Interregister Transfer</vt:lpstr>
      <vt:lpstr>Interregister Transfer</vt:lpstr>
      <vt:lpstr>Interregister Transfer</vt:lpstr>
      <vt:lpstr>Interregister Transfer</vt:lpstr>
      <vt:lpstr>Fixed-Point Binary Data</vt:lpstr>
      <vt:lpstr>Signed Binary Numbers</vt:lpstr>
      <vt:lpstr>Arithmetic Subtraction</vt:lpstr>
      <vt:lpstr>Overflow</vt:lpstr>
      <vt:lpstr>Overflow</vt:lpstr>
      <vt:lpstr>Instruction Codes</vt:lpstr>
      <vt:lpstr>Instruction Codes</vt:lpstr>
      <vt:lpstr>Instruction Codes Formats</vt:lpstr>
      <vt:lpstr>Instruction Codes Formats</vt:lpstr>
      <vt:lpstr>Macrooperations Vs Microoperations</vt:lpstr>
      <vt:lpstr>Design of a Simple Computer</vt:lpstr>
      <vt:lpstr>Instruction Fetch Cycle</vt:lpstr>
      <vt:lpstr>Execution of Instructions </vt:lpstr>
      <vt:lpstr>Execution of Instructions </vt:lpstr>
      <vt:lpstr>Execution of Instructions </vt:lpstr>
      <vt:lpstr>Execution of Instructions </vt:lpstr>
      <vt:lpstr>Design of Computer</vt:lpstr>
      <vt:lpstr>Design of Computer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Systems Design</dc:title>
  <dc:creator>Abdullah</dc:creator>
  <cp:lastModifiedBy>Muhammad</cp:lastModifiedBy>
  <cp:revision>62</cp:revision>
  <dcterms:created xsi:type="dcterms:W3CDTF">2006-08-16T00:00:00Z</dcterms:created>
  <dcterms:modified xsi:type="dcterms:W3CDTF">2023-05-21T06:02:41Z</dcterms:modified>
</cp:coreProperties>
</file>