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72" r:id="rId3"/>
    <p:sldId id="258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88B0-78F4-4ADD-826F-C0295888C696}" type="datetimeFigureOut">
              <a:rPr lang="en-US" smtClean="0"/>
              <a:t>28-Apr-24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5315F5E-309C-42F5-9E9F-468B06F5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5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88B0-78F4-4ADD-826F-C0295888C696}" type="datetimeFigureOut">
              <a:rPr lang="en-US" smtClean="0"/>
              <a:t>28-Apr-24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F5E-309C-42F5-9E9F-468B06F5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8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88B0-78F4-4ADD-826F-C0295888C696}" type="datetimeFigureOut">
              <a:rPr lang="en-US" smtClean="0"/>
              <a:t>28-Apr-24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F5E-309C-42F5-9E9F-468B06F5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8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88B0-78F4-4ADD-826F-C0295888C696}" type="datetimeFigureOut">
              <a:rPr lang="en-US" smtClean="0"/>
              <a:t>28-Apr-24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F5E-309C-42F5-9E9F-468B06F5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2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AAF88B0-78F4-4ADD-826F-C0295888C696}" type="datetimeFigureOut">
              <a:rPr lang="en-US" smtClean="0"/>
              <a:t>28-Apr-24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5315F5E-309C-42F5-9E9F-468B06F5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7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88B0-78F4-4ADD-826F-C0295888C696}" type="datetimeFigureOut">
              <a:rPr lang="en-US" smtClean="0"/>
              <a:t>28-Apr-24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F5E-309C-42F5-9E9F-468B06F5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5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88B0-78F4-4ADD-826F-C0295888C696}" type="datetimeFigureOut">
              <a:rPr lang="en-US" smtClean="0"/>
              <a:t>28-Apr-24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F5E-309C-42F5-9E9F-468B06F5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2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88B0-78F4-4ADD-826F-C0295888C696}" type="datetimeFigureOut">
              <a:rPr lang="en-US" smtClean="0"/>
              <a:t>28-Apr-24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F5E-309C-42F5-9E9F-468B06F5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5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88B0-78F4-4ADD-826F-C0295888C696}" type="datetimeFigureOut">
              <a:rPr lang="en-US" smtClean="0"/>
              <a:t>28-Apr-24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F5E-309C-42F5-9E9F-468B06F5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7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88B0-78F4-4ADD-826F-C0295888C696}" type="datetimeFigureOut">
              <a:rPr lang="en-US" smtClean="0"/>
              <a:t>28-Apr-24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F5E-309C-42F5-9E9F-468B06F5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88B0-78F4-4ADD-826F-C0295888C696}" type="datetimeFigureOut">
              <a:rPr lang="en-US" smtClean="0"/>
              <a:t>28-Apr-24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5F5E-309C-42F5-9E9F-468B06F5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4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AAF88B0-78F4-4ADD-826F-C0295888C696}" type="datetimeFigureOut">
              <a:rPr lang="en-US" smtClean="0"/>
              <a:t>28-Apr-24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5315F5E-309C-42F5-9E9F-468B06F5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0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Determining Concrete Compressive Strength Based on Different Material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9884" y="4423696"/>
            <a:ext cx="3419025" cy="1665316"/>
          </a:xfrm>
        </p:spPr>
        <p:txBody>
          <a:bodyPr/>
          <a:lstStyle/>
          <a:p>
            <a:r>
              <a:rPr lang="en-US" b="1" dirty="0"/>
              <a:t>Submitted by</a:t>
            </a:r>
            <a:endParaRPr lang="en-US" dirty="0"/>
          </a:p>
          <a:p>
            <a:r>
              <a:rPr lang="en-US" dirty="0"/>
              <a:t>Group Name: </a:t>
            </a:r>
            <a:r>
              <a:rPr lang="en-US" dirty="0" err="1"/>
              <a:t>Apolo</a:t>
            </a:r>
            <a:r>
              <a:rPr lang="en-US" dirty="0"/>
              <a:t> </a:t>
            </a:r>
            <a:r>
              <a:rPr lang="en-US" dirty="0" smtClean="0"/>
              <a:t>11</a:t>
            </a:r>
          </a:p>
          <a:p>
            <a:r>
              <a:rPr lang="en-US" dirty="0" smtClean="0"/>
              <a:t>ASDS Batch 12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51560" y="4415323"/>
            <a:ext cx="3419025" cy="1625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Submitted to</a:t>
            </a:r>
            <a:endParaRPr lang="en-US" dirty="0"/>
          </a:p>
          <a:p>
            <a:r>
              <a:rPr lang="en-US" dirty="0" err="1"/>
              <a:t>Farhana</a:t>
            </a:r>
            <a:r>
              <a:rPr lang="en-US" dirty="0"/>
              <a:t> </a:t>
            </a:r>
            <a:r>
              <a:rPr lang="en-US" dirty="0" err="1"/>
              <a:t>Akter</a:t>
            </a:r>
            <a:r>
              <a:rPr lang="en-US" dirty="0"/>
              <a:t> Bina</a:t>
            </a:r>
          </a:p>
          <a:p>
            <a:r>
              <a:rPr lang="en-US" dirty="0"/>
              <a:t>Assistant Professor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7236" y="471054"/>
            <a:ext cx="8340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Department of Statistics &amp; Data Science</a:t>
            </a:r>
          </a:p>
          <a:p>
            <a:pPr algn="ctr"/>
            <a:r>
              <a:rPr lang="en-US" sz="24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Jahangirnagar</a:t>
            </a:r>
            <a:r>
              <a:rPr lang="en-US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40919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/>
              <a:t>linear regression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Model-</a:t>
            </a:r>
          </a:p>
          <a:p>
            <a:endParaRPr lang="en-US" dirty="0"/>
          </a:p>
          <a:p>
            <a:pPr marL="1097280" lvl="4" indent="0">
              <a:buNone/>
            </a:pPr>
            <a:r>
              <a:rPr lang="en-US" sz="2100" b="1" dirty="0"/>
              <a:t>Y = β</a:t>
            </a:r>
            <a:r>
              <a:rPr lang="en-US" sz="2100" b="1" baseline="-25000" dirty="0"/>
              <a:t>0 </a:t>
            </a:r>
            <a:r>
              <a:rPr lang="en-US" sz="2100" b="1" dirty="0"/>
              <a:t>+β</a:t>
            </a:r>
            <a:r>
              <a:rPr lang="en-US" sz="2100" b="1" baseline="-25000" dirty="0"/>
              <a:t>1</a:t>
            </a:r>
            <a:r>
              <a:rPr lang="en-US" sz="2100" b="1" dirty="0"/>
              <a:t>X</a:t>
            </a:r>
            <a:r>
              <a:rPr lang="en-US" sz="2100" b="1" baseline="-25000" dirty="0"/>
              <a:t>1</a:t>
            </a:r>
            <a:r>
              <a:rPr lang="en-US" sz="2100" b="1" dirty="0"/>
              <a:t>+ β</a:t>
            </a:r>
            <a:r>
              <a:rPr lang="en-US" sz="2100" b="1" baseline="-25000" dirty="0"/>
              <a:t>2</a:t>
            </a:r>
            <a:r>
              <a:rPr lang="en-US" sz="2100" b="1" dirty="0"/>
              <a:t>X</a:t>
            </a:r>
            <a:r>
              <a:rPr lang="en-US" sz="2100" b="1" baseline="-25000" dirty="0"/>
              <a:t>2</a:t>
            </a:r>
            <a:r>
              <a:rPr lang="en-US" sz="2100" b="1" dirty="0"/>
              <a:t>+ β</a:t>
            </a:r>
            <a:r>
              <a:rPr lang="en-US" sz="2100" b="1" baseline="-25000" dirty="0"/>
              <a:t>3</a:t>
            </a:r>
            <a:r>
              <a:rPr lang="en-US" sz="2100" b="1" dirty="0"/>
              <a:t>X</a:t>
            </a:r>
            <a:r>
              <a:rPr lang="en-US" sz="2100" b="1" baseline="-25000" dirty="0"/>
              <a:t>3</a:t>
            </a:r>
            <a:r>
              <a:rPr lang="en-US" sz="2100" b="1" dirty="0"/>
              <a:t>+ β</a:t>
            </a:r>
            <a:r>
              <a:rPr lang="en-US" sz="2100" b="1" baseline="-25000" dirty="0"/>
              <a:t>4</a:t>
            </a:r>
            <a:r>
              <a:rPr lang="en-US" sz="2100" b="1" dirty="0"/>
              <a:t>X</a:t>
            </a:r>
            <a:r>
              <a:rPr lang="en-US" sz="2100" b="1" baseline="-25000" dirty="0"/>
              <a:t>4</a:t>
            </a:r>
            <a:r>
              <a:rPr lang="en-US" sz="2100" b="1" dirty="0"/>
              <a:t>+ β</a:t>
            </a:r>
            <a:r>
              <a:rPr lang="en-US" sz="2100" b="1" baseline="-25000" dirty="0"/>
              <a:t>5</a:t>
            </a:r>
            <a:r>
              <a:rPr lang="en-US" sz="2100" b="1" dirty="0"/>
              <a:t>X</a:t>
            </a:r>
            <a:r>
              <a:rPr lang="en-US" sz="2100" b="1" baseline="-25000" dirty="0"/>
              <a:t>5</a:t>
            </a:r>
            <a:r>
              <a:rPr lang="en-US" sz="2100" b="1" dirty="0"/>
              <a:t>+ β</a:t>
            </a:r>
            <a:r>
              <a:rPr lang="en-US" sz="2100" b="1" baseline="-25000" dirty="0"/>
              <a:t>6</a:t>
            </a:r>
            <a:r>
              <a:rPr lang="en-US" sz="2100" b="1" dirty="0"/>
              <a:t>X</a:t>
            </a:r>
            <a:r>
              <a:rPr lang="en-US" sz="2100" b="1" baseline="-25000" dirty="0"/>
              <a:t>6</a:t>
            </a:r>
            <a:r>
              <a:rPr lang="en-US" sz="2100" b="1" dirty="0"/>
              <a:t>+ β</a:t>
            </a:r>
            <a:r>
              <a:rPr lang="en-US" sz="2100" b="1" baseline="-25000" dirty="0"/>
              <a:t>7</a:t>
            </a:r>
            <a:r>
              <a:rPr lang="en-US" sz="2100" b="1" dirty="0"/>
              <a:t>X</a:t>
            </a:r>
            <a:r>
              <a:rPr lang="en-US" sz="2100" b="1" baseline="-25000" dirty="0"/>
              <a:t>7</a:t>
            </a:r>
            <a:r>
              <a:rPr lang="en-US" sz="2100" b="1" dirty="0"/>
              <a:t>+ β</a:t>
            </a:r>
            <a:r>
              <a:rPr lang="en-US" sz="2100" b="1" baseline="-25000" dirty="0"/>
              <a:t>8</a:t>
            </a:r>
            <a:r>
              <a:rPr lang="en-US" sz="2100" b="1" dirty="0"/>
              <a:t>X</a:t>
            </a:r>
            <a:r>
              <a:rPr lang="en-US" sz="2100" b="1" baseline="-25000" dirty="0"/>
              <a:t>8</a:t>
            </a:r>
            <a:r>
              <a:rPr lang="en-US" sz="2100" b="1" dirty="0"/>
              <a:t>+ </a:t>
            </a:r>
            <a:r>
              <a:rPr lang="en-US" sz="2100" b="1" dirty="0" smtClean="0"/>
              <a:t>U</a:t>
            </a:r>
          </a:p>
          <a:p>
            <a:pPr marL="1097280" lvl="4" indent="0">
              <a:buNone/>
            </a:pPr>
            <a:endParaRPr lang="en-US" dirty="0" smtClean="0"/>
          </a:p>
          <a:p>
            <a:r>
              <a:rPr lang="en-US" dirty="0" smtClean="0"/>
              <a:t>Found Regression coefficient of eight independent variables-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08802"/>
              </p:ext>
            </p:extLst>
          </p:nvPr>
        </p:nvGraphicFramePr>
        <p:xfrm>
          <a:off x="2327567" y="4281055"/>
          <a:ext cx="6819147" cy="144893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95813">
                  <a:extLst>
                    <a:ext uri="{9D8B030D-6E8A-4147-A177-3AD203B41FA5}">
                      <a16:colId xmlns:a16="http://schemas.microsoft.com/office/drawing/2014/main" val="3430452099"/>
                    </a:ext>
                  </a:extLst>
                </a:gridCol>
                <a:gridCol w="714029">
                  <a:extLst>
                    <a:ext uri="{9D8B030D-6E8A-4147-A177-3AD203B41FA5}">
                      <a16:colId xmlns:a16="http://schemas.microsoft.com/office/drawing/2014/main" val="1145958052"/>
                    </a:ext>
                  </a:extLst>
                </a:gridCol>
                <a:gridCol w="714883">
                  <a:extLst>
                    <a:ext uri="{9D8B030D-6E8A-4147-A177-3AD203B41FA5}">
                      <a16:colId xmlns:a16="http://schemas.microsoft.com/office/drawing/2014/main" val="903931437"/>
                    </a:ext>
                  </a:extLst>
                </a:gridCol>
                <a:gridCol w="715737">
                  <a:extLst>
                    <a:ext uri="{9D8B030D-6E8A-4147-A177-3AD203B41FA5}">
                      <a16:colId xmlns:a16="http://schemas.microsoft.com/office/drawing/2014/main" val="518394072"/>
                    </a:ext>
                  </a:extLst>
                </a:gridCol>
                <a:gridCol w="715737">
                  <a:extLst>
                    <a:ext uri="{9D8B030D-6E8A-4147-A177-3AD203B41FA5}">
                      <a16:colId xmlns:a16="http://schemas.microsoft.com/office/drawing/2014/main" val="2142310609"/>
                    </a:ext>
                  </a:extLst>
                </a:gridCol>
                <a:gridCol w="715737">
                  <a:extLst>
                    <a:ext uri="{9D8B030D-6E8A-4147-A177-3AD203B41FA5}">
                      <a16:colId xmlns:a16="http://schemas.microsoft.com/office/drawing/2014/main" val="1414934614"/>
                    </a:ext>
                  </a:extLst>
                </a:gridCol>
                <a:gridCol w="715737">
                  <a:extLst>
                    <a:ext uri="{9D8B030D-6E8A-4147-A177-3AD203B41FA5}">
                      <a16:colId xmlns:a16="http://schemas.microsoft.com/office/drawing/2014/main" val="3670851938"/>
                    </a:ext>
                  </a:extLst>
                </a:gridCol>
                <a:gridCol w="715737">
                  <a:extLst>
                    <a:ext uri="{9D8B030D-6E8A-4147-A177-3AD203B41FA5}">
                      <a16:colId xmlns:a16="http://schemas.microsoft.com/office/drawing/2014/main" val="2664178658"/>
                    </a:ext>
                  </a:extLst>
                </a:gridCol>
                <a:gridCol w="715737">
                  <a:extLst>
                    <a:ext uri="{9D8B030D-6E8A-4147-A177-3AD203B41FA5}">
                      <a16:colId xmlns:a16="http://schemas.microsoft.com/office/drawing/2014/main" val="2259793785"/>
                    </a:ext>
                  </a:extLst>
                </a:gridCol>
              </a:tblGrid>
              <a:tr h="8728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Regression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Coff. (β)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β</a:t>
                      </a:r>
                      <a:r>
                        <a:rPr lang="en-US" sz="1200" baseline="-250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β</a:t>
                      </a:r>
                      <a:r>
                        <a:rPr lang="en-US" sz="1200" baseline="-25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β</a:t>
                      </a:r>
                      <a:r>
                        <a:rPr lang="en-US" sz="1200" baseline="-250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β</a:t>
                      </a:r>
                      <a:r>
                        <a:rPr lang="en-US" sz="1200" baseline="-250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β</a:t>
                      </a:r>
                      <a:r>
                        <a:rPr lang="en-US" sz="1200" baseline="-250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β</a:t>
                      </a:r>
                      <a:r>
                        <a:rPr lang="en-US" sz="1200" baseline="-25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β</a:t>
                      </a:r>
                      <a:r>
                        <a:rPr lang="en-US" sz="1200" baseline="-250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β</a:t>
                      </a:r>
                      <a:r>
                        <a:rPr lang="en-US" sz="1200" baseline="-250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9849928"/>
                  </a:ext>
                </a:extLst>
              </a:tr>
              <a:tr h="5761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8.86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5.47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-4.24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2.61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9.99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108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2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7810916" cy="4050792"/>
          </a:xfrm>
        </p:spPr>
        <p:txBody>
          <a:bodyPr/>
          <a:lstStyle/>
          <a:p>
            <a:r>
              <a:rPr lang="en-US" dirty="0"/>
              <a:t>Here concrete compressive strength is increasing by 8.86 % for the increase of 1 % cement</a:t>
            </a:r>
          </a:p>
          <a:p>
            <a:r>
              <a:rPr lang="en-US" dirty="0"/>
              <a:t>Concrete </a:t>
            </a:r>
            <a:r>
              <a:rPr lang="en-US" dirty="0" smtClean="0"/>
              <a:t>strength </a:t>
            </a:r>
            <a:r>
              <a:rPr lang="en-US" dirty="0"/>
              <a:t>increased by 5.47 % for the increase of 1 % Blast furnace slag</a:t>
            </a:r>
          </a:p>
          <a:p>
            <a:r>
              <a:rPr lang="en-US" dirty="0"/>
              <a:t>Concrete strength </a:t>
            </a:r>
            <a:r>
              <a:rPr lang="en-US" dirty="0" smtClean="0"/>
              <a:t>increased </a:t>
            </a:r>
            <a:r>
              <a:rPr lang="en-US" dirty="0"/>
              <a:t>by 9.99 % for the increase of 1 % Age(Day)</a:t>
            </a:r>
          </a:p>
          <a:p>
            <a:r>
              <a:rPr lang="en-US" dirty="0"/>
              <a:t>Also concrete strength decreased by 4.24% for the increase of 1% water</a:t>
            </a:r>
          </a:p>
        </p:txBody>
      </p:sp>
    </p:spTree>
    <p:extLst>
      <p:ext uri="{BB962C8B-B14F-4D97-AF65-F5344CB8AC3E}">
        <p14:creationId xmlns:p14="http://schemas.microsoft.com/office/powerpoint/2010/main" val="28952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7132043" cy="4050792"/>
          </a:xfrm>
        </p:spPr>
        <p:txBody>
          <a:bodyPr/>
          <a:lstStyle/>
          <a:p>
            <a:r>
              <a:rPr lang="en-US" i="1" dirty="0"/>
              <a:t>Co-efficient of determination </a:t>
            </a:r>
            <a:r>
              <a:rPr lang="en-US" i="1" dirty="0" smtClean="0"/>
              <a:t>, </a:t>
            </a:r>
            <a:r>
              <a:rPr lang="en-US" b="1" i="1" dirty="0" smtClean="0"/>
              <a:t>R</a:t>
            </a:r>
            <a:r>
              <a:rPr lang="en-US" b="1" i="1" baseline="30000" dirty="0" smtClean="0"/>
              <a:t>2</a:t>
            </a:r>
            <a:r>
              <a:rPr lang="en-US" b="1" i="1" dirty="0" smtClean="0"/>
              <a:t> </a:t>
            </a:r>
            <a:r>
              <a:rPr lang="en-US" b="1" i="1" dirty="0"/>
              <a:t>= </a:t>
            </a:r>
            <a:r>
              <a:rPr lang="en-US" b="1" i="1" dirty="0" smtClean="0"/>
              <a:t>0.80</a:t>
            </a:r>
            <a:endParaRPr lang="en-US" b="1" i="1" dirty="0" smtClean="0"/>
          </a:p>
          <a:p>
            <a:r>
              <a:rPr lang="en-US" b="1" i="1" dirty="0" smtClean="0"/>
              <a:t>Here </a:t>
            </a:r>
            <a:r>
              <a:rPr lang="en-US" dirty="0"/>
              <a:t>dependent variable is explained 82% by the independent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This can be concluded as a </a:t>
            </a:r>
            <a:r>
              <a:rPr lang="en-US" dirty="0"/>
              <a:t>good fitted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979643" cy="4050792"/>
          </a:xfrm>
        </p:spPr>
        <p:txBody>
          <a:bodyPr/>
          <a:lstStyle/>
          <a:p>
            <a:r>
              <a:rPr lang="en-US" dirty="0"/>
              <a:t>Infrastructure projects, such as bridges, highways, and buildings, require concrete with high compressive </a:t>
            </a:r>
            <a:r>
              <a:rPr lang="en-US" dirty="0" smtClean="0"/>
              <a:t>strength</a:t>
            </a:r>
          </a:p>
          <a:p>
            <a:r>
              <a:rPr lang="en-US" dirty="0"/>
              <a:t>O</a:t>
            </a:r>
            <a:r>
              <a:rPr lang="en-US" dirty="0" smtClean="0"/>
              <a:t>ptimize </a:t>
            </a:r>
            <a:r>
              <a:rPr lang="en-US" dirty="0"/>
              <a:t>the proportions of materials in the concrete mixture to achieve the desired compressive </a:t>
            </a:r>
            <a:r>
              <a:rPr lang="en-US" dirty="0" smtClean="0"/>
              <a:t>strength</a:t>
            </a:r>
          </a:p>
          <a:p>
            <a:r>
              <a:rPr lang="en-US" dirty="0"/>
              <a:t>Selected concrete mixtures are field-tested in real-world </a:t>
            </a:r>
            <a:r>
              <a:rPr lang="en-US" dirty="0" smtClean="0"/>
              <a:t>applications</a:t>
            </a:r>
          </a:p>
          <a:p>
            <a:r>
              <a:rPr lang="en-US" dirty="0"/>
              <a:t>The analysis provides a basis for further research and development in concrete technology</a:t>
            </a:r>
          </a:p>
        </p:txBody>
      </p:sp>
    </p:spTree>
    <p:extLst>
      <p:ext uri="{BB962C8B-B14F-4D97-AF65-F5344CB8AC3E}">
        <p14:creationId xmlns:p14="http://schemas.microsoft.com/office/powerpoint/2010/main" val="236214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Fitting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Found </a:t>
            </a:r>
            <a:r>
              <a:rPr lang="en-US" dirty="0"/>
              <a:t>R </a:t>
            </a:r>
            <a:r>
              <a:rPr lang="en-US" dirty="0" smtClean="0"/>
              <a:t>square value </a:t>
            </a:r>
            <a:r>
              <a:rPr lang="en-US" dirty="0"/>
              <a:t>is </a:t>
            </a:r>
            <a:r>
              <a:rPr lang="en-US" dirty="0" smtClean="0"/>
              <a:t>0.80</a:t>
            </a:r>
            <a:endParaRPr lang="en-US" dirty="0" smtClean="0"/>
          </a:p>
          <a:p>
            <a:r>
              <a:rPr lang="en-US" dirty="0" smtClean="0"/>
              <a:t>This is </a:t>
            </a:r>
            <a:r>
              <a:rPr lang="en-US" dirty="0"/>
              <a:t>a moderately good fitted model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Impact on </a:t>
            </a:r>
            <a:r>
              <a:rPr lang="en-US" dirty="0"/>
              <a:t>concrete compressive strength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Cement, </a:t>
            </a:r>
            <a:r>
              <a:rPr lang="en-US" dirty="0"/>
              <a:t>Blast furnace </a:t>
            </a:r>
            <a:r>
              <a:rPr lang="en-US" dirty="0" smtClean="0"/>
              <a:t>slag, Age and Water have high impact on the </a:t>
            </a:r>
            <a:r>
              <a:rPr lang="en-US" dirty="0"/>
              <a:t>compressive strength </a:t>
            </a:r>
            <a:r>
              <a:rPr lang="en-US" dirty="0" smtClean="0"/>
              <a:t>of concrete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 smtClean="0"/>
          </a:p>
          <a:p>
            <a:pPr marL="0" indent="0" algn="ctr">
              <a:buNone/>
            </a:pPr>
            <a:r>
              <a:rPr lang="en-US" sz="9600" dirty="0" smtClean="0">
                <a:solidFill>
                  <a:srgbClr val="0070C0"/>
                </a:solidFill>
              </a:rPr>
              <a:t>Thankyou</a:t>
            </a:r>
            <a:endParaRPr lang="en-US" sz="9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5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8074152" cy="4050792"/>
          </a:xfrm>
        </p:spPr>
        <p:txBody>
          <a:bodyPr/>
          <a:lstStyle/>
          <a:p>
            <a:r>
              <a:rPr lang="en-US" dirty="0"/>
              <a:t>Concrete compressive strength is vital for structural </a:t>
            </a:r>
            <a:r>
              <a:rPr lang="en-US" dirty="0" smtClean="0"/>
              <a:t>integrity</a:t>
            </a:r>
          </a:p>
          <a:p>
            <a:r>
              <a:rPr lang="en-US" dirty="0"/>
              <a:t>Material properties like cement, blast furnace slag, fly ash, water, superplasticizer, coarse aggregate, sine aggregate, water-cement ratio, and curing conditions profoundly influence </a:t>
            </a:r>
            <a:r>
              <a:rPr lang="en-US" dirty="0" smtClean="0"/>
              <a:t>on the strength of concrete</a:t>
            </a:r>
          </a:p>
          <a:p>
            <a:r>
              <a:rPr lang="en-US" dirty="0"/>
              <a:t>Understanding these interactions enhances concrete mix design and structural </a:t>
            </a:r>
            <a:r>
              <a:rPr lang="en-US" dirty="0" smtClean="0"/>
              <a:t>performance</a:t>
            </a:r>
          </a:p>
          <a:p>
            <a:r>
              <a:rPr lang="en-US" dirty="0"/>
              <a:t>Studying these factors enables the development of predictive models for optimized concrete formulations</a:t>
            </a:r>
          </a:p>
        </p:txBody>
      </p:sp>
    </p:spTree>
    <p:extLst>
      <p:ext uri="{BB962C8B-B14F-4D97-AF65-F5344CB8AC3E}">
        <p14:creationId xmlns:p14="http://schemas.microsoft.com/office/powerpoint/2010/main" val="20798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OBJECTIVE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660988" cy="4050792"/>
          </a:xfrm>
        </p:spPr>
        <p:txBody>
          <a:bodyPr/>
          <a:lstStyle/>
          <a:p>
            <a:r>
              <a:rPr lang="en-US" dirty="0" smtClean="0"/>
              <a:t>To investigate the influence of various material properties in concrete</a:t>
            </a:r>
          </a:p>
          <a:p>
            <a:r>
              <a:rPr lang="en-US" dirty="0" smtClean="0"/>
              <a:t>To quantify the impact of each material parameter on concrete strength</a:t>
            </a:r>
          </a:p>
          <a:p>
            <a:r>
              <a:rPr lang="en-US" dirty="0" smtClean="0"/>
              <a:t>To develop predictive models for optimizing concrete mix designs</a:t>
            </a:r>
          </a:p>
          <a:p>
            <a:r>
              <a:rPr lang="en-US" dirty="0" smtClean="0"/>
              <a:t>To add values in future construction projects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data contains compressive strength of concrete and its different </a:t>
            </a:r>
            <a:r>
              <a:rPr lang="en-US" dirty="0" smtClean="0"/>
              <a:t>materials</a:t>
            </a:r>
          </a:p>
          <a:p>
            <a:r>
              <a:rPr lang="en-US" dirty="0" smtClean="0"/>
              <a:t>The data contains one dependent variable and eight independent variable</a:t>
            </a:r>
          </a:p>
          <a:p>
            <a:r>
              <a:rPr lang="en-US" dirty="0" smtClean="0"/>
              <a:t>The data </a:t>
            </a:r>
            <a:r>
              <a:rPr lang="en-US" dirty="0"/>
              <a:t>has been collected from </a:t>
            </a:r>
            <a:r>
              <a:rPr lang="en-US" dirty="0">
                <a:hlinkClick r:id="rId2"/>
              </a:rPr>
              <a:t>www.kaggle.com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9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979643" cy="4050792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ython </a:t>
            </a:r>
            <a:r>
              <a:rPr lang="en-US" dirty="0"/>
              <a:t>version 3.11.5 </a:t>
            </a:r>
            <a:r>
              <a:rPr lang="en-US" dirty="0" smtClean="0"/>
              <a:t>has been used to </a:t>
            </a:r>
            <a:r>
              <a:rPr lang="en-US" dirty="0"/>
              <a:t>implement code in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smtClean="0"/>
              <a:t>notebook</a:t>
            </a:r>
          </a:p>
          <a:p>
            <a:r>
              <a:rPr lang="en-US" dirty="0" smtClean="0"/>
              <a:t>Used Libraries - </a:t>
            </a:r>
            <a:r>
              <a:rPr lang="en-US" dirty="0"/>
              <a:t>pandas,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skitlearn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missingno</a:t>
            </a:r>
            <a:r>
              <a:rPr lang="en-US" dirty="0"/>
              <a:t>, </a:t>
            </a:r>
            <a:r>
              <a:rPr lang="en-US" dirty="0" err="1"/>
              <a:t>scipy.stat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6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Imported the necessary libraries    </a:t>
            </a:r>
          </a:p>
          <a:p>
            <a:pPr lvl="0"/>
            <a:r>
              <a:rPr lang="en-US" dirty="0"/>
              <a:t>Loaded the dataset</a:t>
            </a:r>
          </a:p>
          <a:p>
            <a:pPr lvl="0"/>
            <a:r>
              <a:rPr lang="en-US" dirty="0"/>
              <a:t>Summary information about the data frame have been checked</a:t>
            </a:r>
          </a:p>
          <a:p>
            <a:pPr lvl="0"/>
            <a:r>
              <a:rPr lang="en-US" dirty="0"/>
              <a:t>Identified missing values</a:t>
            </a:r>
          </a:p>
          <a:p>
            <a:pPr lvl="0"/>
            <a:r>
              <a:rPr lang="en-US" dirty="0"/>
              <a:t>Extracted the dependent variable for analysis</a:t>
            </a:r>
          </a:p>
          <a:p>
            <a:pPr lvl="0"/>
            <a:r>
              <a:rPr lang="en-US" dirty="0"/>
              <a:t>Normalize the </a:t>
            </a:r>
            <a:r>
              <a:rPr lang="en-US" dirty="0" smtClean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ummery </a:t>
            </a:r>
            <a:r>
              <a:rPr lang="en-US" dirty="0"/>
              <a:t>S</a:t>
            </a:r>
            <a:r>
              <a:rPr lang="en-US" dirty="0" smtClean="0"/>
              <a:t>tatistics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20744"/>
              </p:ext>
            </p:extLst>
          </p:nvPr>
        </p:nvGraphicFramePr>
        <p:xfrm>
          <a:off x="1759528" y="2686420"/>
          <a:ext cx="8908470" cy="316712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730526">
                  <a:extLst>
                    <a:ext uri="{9D8B030D-6E8A-4147-A177-3AD203B41FA5}">
                      <a16:colId xmlns:a16="http://schemas.microsoft.com/office/drawing/2014/main" val="4152845263"/>
                    </a:ext>
                  </a:extLst>
                </a:gridCol>
                <a:gridCol w="899667">
                  <a:extLst>
                    <a:ext uri="{9D8B030D-6E8A-4147-A177-3AD203B41FA5}">
                      <a16:colId xmlns:a16="http://schemas.microsoft.com/office/drawing/2014/main" val="2613266012"/>
                    </a:ext>
                  </a:extLst>
                </a:gridCol>
                <a:gridCol w="899667">
                  <a:extLst>
                    <a:ext uri="{9D8B030D-6E8A-4147-A177-3AD203B41FA5}">
                      <a16:colId xmlns:a16="http://schemas.microsoft.com/office/drawing/2014/main" val="655173008"/>
                    </a:ext>
                  </a:extLst>
                </a:gridCol>
                <a:gridCol w="899667">
                  <a:extLst>
                    <a:ext uri="{9D8B030D-6E8A-4147-A177-3AD203B41FA5}">
                      <a16:colId xmlns:a16="http://schemas.microsoft.com/office/drawing/2014/main" val="3306033460"/>
                    </a:ext>
                  </a:extLst>
                </a:gridCol>
                <a:gridCol w="899667">
                  <a:extLst>
                    <a:ext uri="{9D8B030D-6E8A-4147-A177-3AD203B41FA5}">
                      <a16:colId xmlns:a16="http://schemas.microsoft.com/office/drawing/2014/main" val="3847837628"/>
                    </a:ext>
                  </a:extLst>
                </a:gridCol>
                <a:gridCol w="899667">
                  <a:extLst>
                    <a:ext uri="{9D8B030D-6E8A-4147-A177-3AD203B41FA5}">
                      <a16:colId xmlns:a16="http://schemas.microsoft.com/office/drawing/2014/main" val="3438783352"/>
                    </a:ext>
                  </a:extLst>
                </a:gridCol>
                <a:gridCol w="899667">
                  <a:extLst>
                    <a:ext uri="{9D8B030D-6E8A-4147-A177-3AD203B41FA5}">
                      <a16:colId xmlns:a16="http://schemas.microsoft.com/office/drawing/2014/main" val="1434277077"/>
                    </a:ext>
                  </a:extLst>
                </a:gridCol>
                <a:gridCol w="899667">
                  <a:extLst>
                    <a:ext uri="{9D8B030D-6E8A-4147-A177-3AD203B41FA5}">
                      <a16:colId xmlns:a16="http://schemas.microsoft.com/office/drawing/2014/main" val="1679692642"/>
                    </a:ext>
                  </a:extLst>
                </a:gridCol>
                <a:gridCol w="899667">
                  <a:extLst>
                    <a:ext uri="{9D8B030D-6E8A-4147-A177-3AD203B41FA5}">
                      <a16:colId xmlns:a16="http://schemas.microsoft.com/office/drawing/2014/main" val="2464330789"/>
                    </a:ext>
                  </a:extLst>
                </a:gridCol>
                <a:gridCol w="980608">
                  <a:extLst>
                    <a:ext uri="{9D8B030D-6E8A-4147-A177-3AD203B41FA5}">
                      <a16:colId xmlns:a16="http://schemas.microsoft.com/office/drawing/2014/main" val="1800450663"/>
                    </a:ext>
                  </a:extLst>
                </a:gridCol>
              </a:tblGrid>
              <a:tr h="950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r>
                        <a:rPr lang="en-US" sz="1050" u="sng">
                          <a:effectLst/>
                        </a:rPr>
                        <a:t>Summary Stat.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Blast Furnace Slag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Fly Ash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Water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Superplasticizer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Coarse Aggregate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Fine Aggregate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Age (day)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Concrete Compressive Strength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7834678"/>
                  </a:ext>
                </a:extLst>
              </a:tr>
              <a:tr h="2770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1030.00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1030.00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1030.00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1030.00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1030.00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1030.00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1030.00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1030.00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1030.00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3123683"/>
                  </a:ext>
                </a:extLst>
              </a:tr>
              <a:tr h="2770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281.17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73.90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54.19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181.57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972.92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773.58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45.66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35.82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2954244"/>
                  </a:ext>
                </a:extLst>
              </a:tr>
              <a:tr h="2770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104.51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86.28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64.00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21.36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5.97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77.75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80.18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63.17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16.71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445133"/>
                  </a:ext>
                </a:extLst>
              </a:tr>
              <a:tr h="2770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102.00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121.75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801.00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594.00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2.33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5880965"/>
                  </a:ext>
                </a:extLst>
              </a:tr>
              <a:tr h="2770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192.38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164.90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932.00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730.95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23.71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7473417"/>
                  </a:ext>
                </a:extLst>
              </a:tr>
              <a:tr h="2770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272.90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185.00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6.35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968.00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779.51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34.44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6746720"/>
                  </a:ext>
                </a:extLst>
              </a:tr>
              <a:tr h="2770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142.95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118.27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10.16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1029.40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824.00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56.00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46.14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1741331"/>
                  </a:ext>
                </a:extLst>
              </a:tr>
              <a:tr h="2770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540.00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359.40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200.10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247.00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32.20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1145.00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992.60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365.00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82.60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5254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7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Correlation among </a:t>
            </a:r>
            <a:r>
              <a:rPr lang="en-US" b="1" dirty="0" smtClean="0"/>
              <a:t>variables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45" y="2618508"/>
            <a:ext cx="8215746" cy="35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r>
              <a:rPr lang="en-US" dirty="0" smtClean="0"/>
              <a:t>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7907897" cy="4050792"/>
          </a:xfrm>
        </p:spPr>
        <p:txBody>
          <a:bodyPr/>
          <a:lstStyle/>
          <a:p>
            <a:r>
              <a:rPr lang="en-US" dirty="0" smtClean="0"/>
              <a:t>Cement </a:t>
            </a:r>
            <a:r>
              <a:rPr lang="en-US" dirty="0"/>
              <a:t>and Concrete Compressive </a:t>
            </a:r>
            <a:r>
              <a:rPr lang="en-US" dirty="0" smtClean="0"/>
              <a:t>Strength </a:t>
            </a:r>
            <a:r>
              <a:rPr lang="en-US" dirty="0"/>
              <a:t>is </a:t>
            </a:r>
            <a:r>
              <a:rPr lang="en-US" dirty="0" smtClean="0"/>
              <a:t>moderately positively correlated and relevant value is 0.50</a:t>
            </a:r>
          </a:p>
          <a:p>
            <a:r>
              <a:rPr lang="en-US" dirty="0" smtClean="0"/>
              <a:t>Superplasticizer </a:t>
            </a:r>
            <a:r>
              <a:rPr lang="en-US" dirty="0"/>
              <a:t>and Concrete Compressive </a:t>
            </a:r>
            <a:r>
              <a:rPr lang="en-US" dirty="0" smtClean="0"/>
              <a:t>Strength </a:t>
            </a:r>
            <a:r>
              <a:rPr lang="en-US" dirty="0"/>
              <a:t>is moderately positively correlated and relevant value is </a:t>
            </a:r>
            <a:r>
              <a:rPr lang="en-US" dirty="0" smtClean="0"/>
              <a:t>0.37</a:t>
            </a:r>
            <a:endParaRPr lang="en-US" dirty="0"/>
          </a:p>
          <a:p>
            <a:r>
              <a:rPr lang="en-US" dirty="0" smtClean="0"/>
              <a:t>Age </a:t>
            </a:r>
            <a:r>
              <a:rPr lang="en-US" dirty="0"/>
              <a:t>and Concrete Compressive </a:t>
            </a:r>
            <a:r>
              <a:rPr lang="en-US" dirty="0" smtClean="0"/>
              <a:t>Strength </a:t>
            </a:r>
            <a:r>
              <a:rPr lang="en-US" dirty="0"/>
              <a:t>is moderately positively correlated and relevant value is</a:t>
            </a:r>
            <a:r>
              <a:rPr lang="en-US" dirty="0" smtClean="0"/>
              <a:t> </a:t>
            </a:r>
            <a:r>
              <a:rPr lang="en-US" dirty="0"/>
              <a:t>0.33</a:t>
            </a:r>
          </a:p>
          <a:p>
            <a:r>
              <a:rPr lang="en-US" dirty="0" smtClean="0"/>
              <a:t>Water </a:t>
            </a:r>
            <a:r>
              <a:rPr lang="en-US" dirty="0"/>
              <a:t>and Concrete Compressive </a:t>
            </a:r>
            <a:r>
              <a:rPr lang="en-US" dirty="0" smtClean="0"/>
              <a:t>Strength </a:t>
            </a:r>
            <a:r>
              <a:rPr lang="en-US" dirty="0"/>
              <a:t>is moderately </a:t>
            </a:r>
            <a:r>
              <a:rPr lang="en-US" dirty="0" smtClean="0"/>
              <a:t>negatively correlated </a:t>
            </a:r>
            <a:r>
              <a:rPr lang="en-US" dirty="0"/>
              <a:t>and relevant value is </a:t>
            </a:r>
            <a:r>
              <a:rPr lang="en-US" dirty="0" smtClean="0"/>
              <a:t>-</a:t>
            </a:r>
            <a:r>
              <a:rPr lang="en-US" dirty="0"/>
              <a:t>0.29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85</TotalTime>
  <Words>648</Words>
  <Application>Microsoft Office PowerPoint</Application>
  <PresentationFormat>Widescreen</PresentationFormat>
  <Paragraphs>185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Rockwell</vt:lpstr>
      <vt:lpstr>Rockwell Condensed</vt:lpstr>
      <vt:lpstr>Vrinda</vt:lpstr>
      <vt:lpstr>Wingdings</vt:lpstr>
      <vt:lpstr>Wood Type</vt:lpstr>
      <vt:lpstr>Determining Concrete Compressive Strength Based on Different Material Properties</vt:lpstr>
      <vt:lpstr>Project Background</vt:lpstr>
      <vt:lpstr>Project OBJECTIVE </vt:lpstr>
      <vt:lpstr>Data Source</vt:lpstr>
      <vt:lpstr>Analysis tools</vt:lpstr>
      <vt:lpstr>Data Preprocessing</vt:lpstr>
      <vt:lpstr>Analysis Techniques</vt:lpstr>
      <vt:lpstr>Analysis Techniques</vt:lpstr>
      <vt:lpstr>HeatMap interpretation</vt:lpstr>
      <vt:lpstr>Multiple linear regression </vt:lpstr>
      <vt:lpstr>Interpretation of Model</vt:lpstr>
      <vt:lpstr>Interpretation of Model</vt:lpstr>
      <vt:lpstr>Practical Application</vt:lpstr>
      <vt:lpstr>Conclusion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Concrete Compressive Strength Based on Different Material Properties</dc:title>
  <dc:creator>DELL</dc:creator>
  <cp:lastModifiedBy>DELL</cp:lastModifiedBy>
  <cp:revision>11</cp:revision>
  <dcterms:created xsi:type="dcterms:W3CDTF">2024-04-28T16:29:20Z</dcterms:created>
  <dcterms:modified xsi:type="dcterms:W3CDTF">2024-04-28T17:56:44Z</dcterms:modified>
</cp:coreProperties>
</file>