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4" r:id="rId4"/>
    <p:sldId id="259" r:id="rId5"/>
    <p:sldId id="260" r:id="rId6"/>
    <p:sldId id="261" r:id="rId7"/>
    <p:sldId id="262" r:id="rId8"/>
    <p:sldId id="267" r:id="rId9"/>
    <p:sldId id="266" r:id="rId10"/>
    <p:sldId id="269" r:id="rId11"/>
    <p:sldId id="270" r:id="rId12"/>
    <p:sldId id="275" r:id="rId13"/>
    <p:sldId id="276" r:id="rId14"/>
    <p:sldId id="268" r:id="rId15"/>
    <p:sldId id="263" r:id="rId16"/>
    <p:sldId id="272" r:id="rId17"/>
    <p:sldId id="271" r:id="rId18"/>
    <p:sldId id="26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010" autoAdjust="0"/>
    <p:restoredTop sz="93974" autoAdjust="0"/>
  </p:normalViewPr>
  <p:slideViewPr>
    <p:cSldViewPr snapToGrid="0">
      <p:cViewPr varScale="1">
        <p:scale>
          <a:sx n="67" d="100"/>
          <a:sy n="67" d="100"/>
        </p:scale>
        <p:origin x="108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175D4-1409-4A6C-AE10-9558E71E25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E98AF4-4AA3-41B2-9CC8-7FA6524B25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6339B5-E370-4CBB-A3BF-0CA4A19834DB}"/>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5" name="Footer Placeholder 4">
            <a:extLst>
              <a:ext uri="{FF2B5EF4-FFF2-40B4-BE49-F238E27FC236}">
                <a16:creationId xmlns:a16="http://schemas.microsoft.com/office/drawing/2014/main" id="{ED80CB30-A7D5-4562-885D-2FF36678E0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1BAB3-3ADE-4D61-97DD-CB1FF155071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60073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3B8A5-1DDD-4B84-B2D4-237373A6F2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CC7542E-0D69-407A-8AEC-DC512B2DDC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829A6E-C88F-4622-A69B-D39A1A64759D}"/>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5" name="Footer Placeholder 4">
            <a:extLst>
              <a:ext uri="{FF2B5EF4-FFF2-40B4-BE49-F238E27FC236}">
                <a16:creationId xmlns:a16="http://schemas.microsoft.com/office/drawing/2014/main" id="{2DB6F808-6EB8-410C-8559-7938F3EC03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CB3E80-B1CF-46D2-A4EA-ED148A4937FC}"/>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192057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AAD85D-F7CB-4D6A-A3EB-6B71B82FD4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966913-BADD-406E-8F8A-8A6549C87B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51F197-A4E1-4381-B0CD-2E7DC6197DD8}"/>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5" name="Footer Placeholder 4">
            <a:extLst>
              <a:ext uri="{FF2B5EF4-FFF2-40B4-BE49-F238E27FC236}">
                <a16:creationId xmlns:a16="http://schemas.microsoft.com/office/drawing/2014/main" id="{CC5E51ED-1BEB-4AC2-9033-64F8B0123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E773F8-5AC6-4EBD-BA06-43616B7361DE}"/>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909388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7F082-D3FE-45FC-8721-A6A6A9196E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2C23E-D536-46BC-AB3E-D38219BAC9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6FF5-E5ED-4BE5-8333-616969EFBA7F}"/>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5" name="Footer Placeholder 4">
            <a:extLst>
              <a:ext uri="{FF2B5EF4-FFF2-40B4-BE49-F238E27FC236}">
                <a16:creationId xmlns:a16="http://schemas.microsoft.com/office/drawing/2014/main" id="{C65F9CE8-2D3E-4EA4-973D-F8F72F79E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A92BD9-D6C2-44BE-A994-87A0CE392FC6}"/>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253952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0783A-4AA2-4050-A59A-01EE6EEC83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F3FA32-AE4C-494C-AF9B-F1C7F7122B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316A70-C9B9-4EEF-9A8D-61DAD507A594}"/>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5" name="Footer Placeholder 4">
            <a:extLst>
              <a:ext uri="{FF2B5EF4-FFF2-40B4-BE49-F238E27FC236}">
                <a16:creationId xmlns:a16="http://schemas.microsoft.com/office/drawing/2014/main" id="{76AC82C2-0D52-45C6-BCEA-57BB5CBA52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BAAFAC-481A-4CB2-BEC0-466FCF0C2891}"/>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800352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FCE10-A8B3-4FBA-B33B-986AC8BB5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B86513-A5CD-46C9-9B13-9D3E17FC464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C9C81F-D421-422A-9286-77888D2ED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AA17E04-650C-41BC-9437-D96FF41A83B2}"/>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6" name="Footer Placeholder 5">
            <a:extLst>
              <a:ext uri="{FF2B5EF4-FFF2-40B4-BE49-F238E27FC236}">
                <a16:creationId xmlns:a16="http://schemas.microsoft.com/office/drawing/2014/main" id="{B9E3EFFC-8919-435E-B514-E9E9AEE4E3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56F84B-3264-4EE7-B921-D0D7113F8E29}"/>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103083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3D770-3612-4504-A6BE-89B5B8143F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11E54A-6BF4-49AE-A608-E8E31C6625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8A0A07-2BB6-4CD2-91C4-466D56F636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AA6431-ADD9-4ED2-9147-2A903D1D89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B81B45-08DD-479E-A579-B46CD30E089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3BF71B-3042-425F-BF1C-FA11634DCBB5}"/>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8" name="Footer Placeholder 7">
            <a:extLst>
              <a:ext uri="{FF2B5EF4-FFF2-40B4-BE49-F238E27FC236}">
                <a16:creationId xmlns:a16="http://schemas.microsoft.com/office/drawing/2014/main" id="{5F3F4136-18DA-422F-A8F2-289E47562BE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3F7544E-CEF8-4118-BC83-91C669FCC304}"/>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2279658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393F2-AE53-4BB9-B64D-A7BD4F2B638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DC95265-B304-4977-86C8-058389DE130B}"/>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4" name="Footer Placeholder 3">
            <a:extLst>
              <a:ext uri="{FF2B5EF4-FFF2-40B4-BE49-F238E27FC236}">
                <a16:creationId xmlns:a16="http://schemas.microsoft.com/office/drawing/2014/main" id="{636D1B44-AD11-4888-968B-4F92763FBA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AD468-EC0D-42BD-B27B-46245AF178BF}"/>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403614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675B99-28F2-4FB6-BED9-318AD878880C}"/>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3" name="Footer Placeholder 2">
            <a:extLst>
              <a:ext uri="{FF2B5EF4-FFF2-40B4-BE49-F238E27FC236}">
                <a16:creationId xmlns:a16="http://schemas.microsoft.com/office/drawing/2014/main" id="{D782007F-7A2A-408E-B85C-1A7145C3E7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1C6AD1-C459-4874-9750-718AB13452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46562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490A7-8202-4E05-B64D-3D4DC77B2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B659AB-6CA1-44F7-977C-786748D584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C764258-5178-4ADD-AF1F-B96E7AEE87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55BDC9-1005-4DED-AADE-10EDEA37FF84}"/>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6" name="Footer Placeholder 5">
            <a:extLst>
              <a:ext uri="{FF2B5EF4-FFF2-40B4-BE49-F238E27FC236}">
                <a16:creationId xmlns:a16="http://schemas.microsoft.com/office/drawing/2014/main" id="{7A76CB71-BEF1-4BD2-9FB0-A4A35D3960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4C69F7-497E-42F2-87FD-3F150C960D73}"/>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1720245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10B8-544B-4B35-B7C6-3FE39CB13D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689E7C-CE29-4030-9A9B-920FC30D37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14304-C797-4B2E-ACE5-FCC1F954A6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7FF0D3-5DA7-48A8-8F88-140EDB89BA76}"/>
              </a:ext>
            </a:extLst>
          </p:cNvPr>
          <p:cNvSpPr>
            <a:spLocks noGrp="1"/>
          </p:cNvSpPr>
          <p:nvPr>
            <p:ph type="dt" sz="half" idx="10"/>
          </p:nvPr>
        </p:nvSpPr>
        <p:spPr/>
        <p:txBody>
          <a:bodyPr/>
          <a:lstStyle/>
          <a:p>
            <a:fld id="{07DF0E51-A5F5-45FA-BE16-E034F39C22B6}" type="datetimeFigureOut">
              <a:rPr lang="en-US" smtClean="0"/>
              <a:t>9/9/2023</a:t>
            </a:fld>
            <a:endParaRPr lang="en-US"/>
          </a:p>
        </p:txBody>
      </p:sp>
      <p:sp>
        <p:nvSpPr>
          <p:cNvPr id="6" name="Footer Placeholder 5">
            <a:extLst>
              <a:ext uri="{FF2B5EF4-FFF2-40B4-BE49-F238E27FC236}">
                <a16:creationId xmlns:a16="http://schemas.microsoft.com/office/drawing/2014/main" id="{DF7171FE-D573-472D-ADB0-9D73FD8B39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BE2105-F1B3-46A5-A7B1-654BEEE65F32}"/>
              </a:ext>
            </a:extLst>
          </p:cNvPr>
          <p:cNvSpPr>
            <a:spLocks noGrp="1"/>
          </p:cNvSpPr>
          <p:nvPr>
            <p:ph type="sldNum" sz="quarter" idx="12"/>
          </p:nvPr>
        </p:nvSpPr>
        <p:spPr/>
        <p:txBody>
          <a:bodyPr/>
          <a:lstStyle/>
          <a:p>
            <a:fld id="{F55F2403-3221-445A-88B2-D5B895C12A34}" type="slidenum">
              <a:rPr lang="en-US" smtClean="0"/>
              <a:t>‹#›</a:t>
            </a:fld>
            <a:endParaRPr lang="en-US"/>
          </a:p>
        </p:txBody>
      </p:sp>
    </p:spTree>
    <p:extLst>
      <p:ext uri="{BB962C8B-B14F-4D97-AF65-F5344CB8AC3E}">
        <p14:creationId xmlns:p14="http://schemas.microsoft.com/office/powerpoint/2010/main" val="4233423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BEFA52-4195-4E78-A2B4-6634A067324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A57733-859E-45DD-9274-221095CE7B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EB4CE3-0A17-4C5C-9F59-CDC712F8EB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DF0E51-A5F5-45FA-BE16-E034F39C22B6}" type="datetimeFigureOut">
              <a:rPr lang="en-US" smtClean="0"/>
              <a:t>9/9/2023</a:t>
            </a:fld>
            <a:endParaRPr lang="en-US"/>
          </a:p>
        </p:txBody>
      </p:sp>
      <p:sp>
        <p:nvSpPr>
          <p:cNvPr id="5" name="Footer Placeholder 4">
            <a:extLst>
              <a:ext uri="{FF2B5EF4-FFF2-40B4-BE49-F238E27FC236}">
                <a16:creationId xmlns:a16="http://schemas.microsoft.com/office/drawing/2014/main" id="{30BE8EAA-DAD1-426F-9263-41E6C8E126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26AA6E-C4EB-44FC-B628-C56D2D3AA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5F2403-3221-445A-88B2-D5B895C12A34}" type="slidenum">
              <a:rPr lang="en-US" smtClean="0"/>
              <a:t>‹#›</a:t>
            </a:fld>
            <a:endParaRPr lang="en-US"/>
          </a:p>
        </p:txBody>
      </p:sp>
    </p:spTree>
    <p:extLst>
      <p:ext uri="{BB962C8B-B14F-4D97-AF65-F5344CB8AC3E}">
        <p14:creationId xmlns:p14="http://schemas.microsoft.com/office/powerpoint/2010/main" val="13906502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geeksforgeeks.org/learn-data-structures-and-algorithms-dsa-tutorial/?ref=outind" TargetMode="External"/><Relationship Id="rId2" Type="http://schemas.openxmlformats.org/officeDocument/2006/relationships/hyperlink" Target="https://www.geeksforgeeks.org/design-and-analysis-of-algorithms/?ref=outind" TargetMode="External"/><Relationship Id="rId1" Type="http://schemas.openxmlformats.org/officeDocument/2006/relationships/slideLayout" Target="../slideLayouts/slideLayout2.xml"/><Relationship Id="rId4" Type="http://schemas.openxmlformats.org/officeDocument/2006/relationships/hyperlink" Target="https://www.geeksforgeeks.org/types-of-complexity-classes-p-np-conp-np-hard-and-np-complet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AEA-FDE2-4179-A59A-A24688594984}"/>
              </a:ext>
            </a:extLst>
          </p:cNvPr>
          <p:cNvSpPr>
            <a:spLocks noGrp="1"/>
          </p:cNvSpPr>
          <p:nvPr>
            <p:ph type="title"/>
          </p:nvPr>
        </p:nvSpPr>
        <p:spPr>
          <a:xfrm>
            <a:off x="966788" y="2365375"/>
            <a:ext cx="10515600" cy="1325563"/>
          </a:xfrm>
        </p:spPr>
        <p:txBody>
          <a:bodyPr/>
          <a:lstStyle/>
          <a:p>
            <a:pPr algn="ctr"/>
            <a:r>
              <a:rPr lang="en-GB" b="1" dirty="0">
                <a:latin typeface="Arial" panose="020B0604020202020204" pitchFamily="34" charset="0"/>
                <a:cs typeface="Arial" panose="020B0604020202020204" pitchFamily="34" charset="0"/>
              </a:rPr>
              <a:t>Design &amp; Analysis of Algorithm</a:t>
            </a:r>
          </a:p>
        </p:txBody>
      </p:sp>
      <p:sp>
        <p:nvSpPr>
          <p:cNvPr id="3" name="Content Placeholder 2">
            <a:extLst>
              <a:ext uri="{FF2B5EF4-FFF2-40B4-BE49-F238E27FC236}">
                <a16:creationId xmlns:a16="http://schemas.microsoft.com/office/drawing/2014/main" id="{33D51ED8-1C77-407E-8847-B609B156C6F7}"/>
              </a:ext>
            </a:extLst>
          </p:cNvPr>
          <p:cNvSpPr>
            <a:spLocks noGrp="1"/>
          </p:cNvSpPr>
          <p:nvPr>
            <p:ph idx="1"/>
          </p:nvPr>
        </p:nvSpPr>
        <p:spPr>
          <a:xfrm>
            <a:off x="838200" y="4168775"/>
            <a:ext cx="10515600" cy="703264"/>
          </a:xfrm>
        </p:spPr>
        <p:txBody>
          <a:bodyPr/>
          <a:lstStyle/>
          <a:p>
            <a:pPr marL="0" indent="0" algn="ctr">
              <a:buNone/>
            </a:pPr>
            <a:r>
              <a:rPr lang="en-GB" dirty="0"/>
              <a:t>Alamin</a:t>
            </a:r>
          </a:p>
        </p:txBody>
      </p:sp>
    </p:spTree>
    <p:extLst>
      <p:ext uri="{BB962C8B-B14F-4D97-AF65-F5344CB8AC3E}">
        <p14:creationId xmlns:p14="http://schemas.microsoft.com/office/powerpoint/2010/main" val="3105394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lnSpcReduction="10000"/>
          </a:bodyPr>
          <a:lstStyle/>
          <a:p>
            <a:pPr marL="0" indent="0" algn="just">
              <a:buNone/>
            </a:pPr>
            <a:r>
              <a:rPr lang="en-GB" sz="2600" dirty="0">
                <a:latin typeface="Bell MT" panose="02020503060305020303" pitchFamily="18" charset="0"/>
              </a:rPr>
              <a:t>Both of the above complexities are measured with respect to the </a:t>
            </a:r>
            <a:r>
              <a:rPr lang="en-GB" sz="2600" b="1" dirty="0">
                <a:latin typeface="Bell MT" panose="02020503060305020303" pitchFamily="18" charset="0"/>
              </a:rPr>
              <a:t>input parameters</a:t>
            </a:r>
            <a:r>
              <a:rPr lang="en-GB" sz="2600" dirty="0">
                <a:latin typeface="Bell MT" panose="02020503060305020303" pitchFamily="18" charset="0"/>
              </a:rPr>
              <a:t>. But here arises a problem. The time required for executing a code depends on several factors, such as: </a:t>
            </a:r>
          </a:p>
          <a:p>
            <a:pPr algn="just"/>
            <a:r>
              <a:rPr lang="en-GB" sz="2600" dirty="0">
                <a:latin typeface="Bell MT" panose="02020503060305020303" pitchFamily="18" charset="0"/>
              </a:rPr>
              <a:t>The number of operations performed in the program, </a:t>
            </a:r>
          </a:p>
          <a:p>
            <a:pPr algn="just"/>
            <a:r>
              <a:rPr lang="en-GB" sz="2600" dirty="0">
                <a:latin typeface="Bell MT" panose="02020503060305020303" pitchFamily="18" charset="0"/>
              </a:rPr>
              <a:t>The speed of the device, and also </a:t>
            </a:r>
          </a:p>
          <a:p>
            <a:pPr algn="just"/>
            <a:r>
              <a:rPr lang="en-GB" sz="2600" dirty="0">
                <a:latin typeface="Bell MT" panose="02020503060305020303" pitchFamily="18" charset="0"/>
              </a:rPr>
              <a:t>The speed of data transfer if being executed on an online platform. </a:t>
            </a:r>
          </a:p>
          <a:p>
            <a:pPr marL="0" indent="0" algn="just">
              <a:buNone/>
            </a:pPr>
            <a:endParaRPr lang="en-GB" sz="2600" dirty="0">
              <a:latin typeface="Bell MT" panose="02020503060305020303" pitchFamily="18" charset="0"/>
            </a:endParaRPr>
          </a:p>
          <a:p>
            <a:pPr marL="0" indent="0" algn="just">
              <a:buNone/>
            </a:pPr>
            <a:r>
              <a:rPr lang="en-GB" sz="2600" dirty="0">
                <a:latin typeface="Bell MT" panose="02020503060305020303" pitchFamily="18" charset="0"/>
              </a:rPr>
              <a:t>So how can we determine which one is efficient? The answer is the use of </a:t>
            </a:r>
            <a:r>
              <a:rPr lang="en-GB" sz="2600" b="1" dirty="0">
                <a:latin typeface="Bell MT" panose="02020503060305020303" pitchFamily="18" charset="0"/>
              </a:rPr>
              <a:t>asymptotic notation</a:t>
            </a:r>
            <a:r>
              <a:rPr lang="en-GB" sz="2600" dirty="0">
                <a:latin typeface="Bell MT" panose="02020503060305020303" pitchFamily="18" charset="0"/>
              </a:rPr>
              <a:t>. </a:t>
            </a:r>
          </a:p>
          <a:p>
            <a:pPr marL="0" indent="0" algn="just">
              <a:buNone/>
            </a:pPr>
            <a:endParaRPr lang="en-GB" sz="2600" dirty="0">
              <a:latin typeface="Bell MT" panose="02020503060305020303" pitchFamily="18" charset="0"/>
            </a:endParaRPr>
          </a:p>
          <a:p>
            <a:pPr marL="0" indent="0" algn="just">
              <a:buNone/>
            </a:pPr>
            <a:r>
              <a:rPr lang="en-GB" sz="2600" b="1" dirty="0">
                <a:latin typeface="Bell MT" panose="02020503060305020303" pitchFamily="18" charset="0"/>
              </a:rPr>
              <a:t>Asymptotic notation is a mathematical tool that calculates the required time in terms of input size and does not require the execution of the code. </a:t>
            </a:r>
          </a:p>
        </p:txBody>
      </p:sp>
    </p:spTree>
    <p:extLst>
      <p:ext uri="{BB962C8B-B14F-4D97-AF65-F5344CB8AC3E}">
        <p14:creationId xmlns:p14="http://schemas.microsoft.com/office/powerpoint/2010/main" val="354368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731839"/>
            <a:ext cx="10515600" cy="5554661"/>
          </a:xfrm>
        </p:spPr>
        <p:txBody>
          <a:bodyPr>
            <a:normAutofit/>
          </a:bodyPr>
          <a:lstStyle/>
          <a:p>
            <a:pPr marL="0" indent="0" algn="just">
              <a:buNone/>
            </a:pPr>
            <a:r>
              <a:rPr lang="en-GB" sz="2600" dirty="0">
                <a:latin typeface="Bell MT" panose="02020503060305020303" pitchFamily="18" charset="0"/>
              </a:rPr>
              <a:t>It neglects the system-dependent constants and is related to only the number of modular operations being performed in the whole program. The following 3 asymptotic notations are mostly used to represent the time complexity of algorithms:</a:t>
            </a:r>
          </a:p>
          <a:p>
            <a:pPr marL="0" indent="0" algn="just">
              <a:buNone/>
            </a:pPr>
            <a:endParaRPr lang="en-GB" sz="2600" dirty="0">
              <a:latin typeface="Bell MT" panose="02020503060305020303" pitchFamily="18" charset="0"/>
            </a:endParaRPr>
          </a:p>
          <a:p>
            <a:pPr marL="514350" indent="-514350" algn="just">
              <a:buFont typeface="+mj-lt"/>
              <a:buAutoNum type="arabicPeriod"/>
            </a:pPr>
            <a:r>
              <a:rPr lang="en-GB" sz="2600" b="1" dirty="0">
                <a:latin typeface="Bell MT" panose="02020503060305020303" pitchFamily="18" charset="0"/>
              </a:rPr>
              <a:t>Big-O Notation (Ο) –</a:t>
            </a:r>
            <a:r>
              <a:rPr lang="en-GB" sz="2600" dirty="0">
                <a:latin typeface="Bell MT" panose="02020503060305020303" pitchFamily="18" charset="0"/>
              </a:rPr>
              <a:t> Big-O notation specifically describes the </a:t>
            </a:r>
            <a:r>
              <a:rPr lang="en-GB" sz="2600" b="1" i="1" dirty="0">
                <a:latin typeface="Bell MT" panose="02020503060305020303" pitchFamily="18" charset="0"/>
              </a:rPr>
              <a:t>worst-case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Omega Notation (Ω) – </a:t>
            </a:r>
            <a:r>
              <a:rPr lang="en-GB" sz="2600" dirty="0">
                <a:latin typeface="Bell MT" panose="02020503060305020303" pitchFamily="18" charset="0"/>
              </a:rPr>
              <a:t>Omega(Ω) notation specifically describes the </a:t>
            </a:r>
            <a:r>
              <a:rPr lang="en-GB" sz="2600" b="1" i="1" dirty="0">
                <a:latin typeface="Bell MT" panose="02020503060305020303" pitchFamily="18" charset="0"/>
              </a:rPr>
              <a:t>best-case</a:t>
            </a:r>
            <a:r>
              <a:rPr lang="en-GB" sz="2600" dirty="0">
                <a:latin typeface="Bell MT" panose="02020503060305020303" pitchFamily="18" charset="0"/>
              </a:rPr>
              <a:t> scenario.</a:t>
            </a:r>
          </a:p>
          <a:p>
            <a:pPr marL="514350" indent="-514350" algn="just">
              <a:buFont typeface="+mj-lt"/>
              <a:buAutoNum type="arabicPeriod"/>
            </a:pPr>
            <a:r>
              <a:rPr lang="en-GB" sz="2600" b="1" dirty="0">
                <a:latin typeface="Bell MT" panose="02020503060305020303" pitchFamily="18" charset="0"/>
              </a:rPr>
              <a:t>Theta Notation (θ) – </a:t>
            </a:r>
            <a:r>
              <a:rPr lang="en-GB" sz="2600" dirty="0">
                <a:latin typeface="Bell MT" panose="02020503060305020303" pitchFamily="18" charset="0"/>
              </a:rPr>
              <a:t>This notation represents the </a:t>
            </a:r>
            <a:r>
              <a:rPr lang="en-GB" sz="2600" b="1" i="1" dirty="0">
                <a:latin typeface="Bell MT" panose="02020503060305020303" pitchFamily="18" charset="0"/>
              </a:rPr>
              <a:t>average</a:t>
            </a:r>
            <a:r>
              <a:rPr lang="en-GB" sz="2600" dirty="0">
                <a:latin typeface="Bell MT" panose="02020503060305020303" pitchFamily="18" charset="0"/>
              </a:rPr>
              <a:t> complexity of an algorithm.</a:t>
            </a:r>
            <a:endParaRPr lang="en-GB" sz="2600" b="1" dirty="0">
              <a:latin typeface="Bell MT" panose="02020503060305020303" pitchFamily="18" charset="0"/>
            </a:endParaRPr>
          </a:p>
        </p:txBody>
      </p:sp>
    </p:spTree>
    <p:extLst>
      <p:ext uri="{BB962C8B-B14F-4D97-AF65-F5344CB8AC3E}">
        <p14:creationId xmlns:p14="http://schemas.microsoft.com/office/powerpoint/2010/main" val="304730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Order Of Growth:</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0" indent="0" algn="just">
              <a:buNone/>
            </a:pPr>
            <a:r>
              <a:rPr lang="en-GB" sz="2600" b="1" dirty="0">
                <a:solidFill>
                  <a:srgbClr val="FF0000"/>
                </a:solidFill>
                <a:latin typeface="Bell MT" panose="02020503060305020303" pitchFamily="18" charset="0"/>
              </a:rPr>
              <a:t>Goals:</a:t>
            </a:r>
          </a:p>
          <a:p>
            <a:pPr marL="514350" indent="-514350" algn="just">
              <a:buFont typeface="+mj-lt"/>
              <a:buAutoNum type="arabicPeriod"/>
            </a:pPr>
            <a:r>
              <a:rPr lang="en-GB" sz="2600" dirty="0">
                <a:latin typeface="Bell MT" panose="02020503060305020303" pitchFamily="18" charset="0"/>
              </a:rPr>
              <a:t>want to evaluate the program efficiency when </a:t>
            </a:r>
            <a:r>
              <a:rPr lang="en-GB" sz="2600" b="1" dirty="0">
                <a:latin typeface="Bell MT" panose="02020503060305020303" pitchFamily="18" charset="0"/>
              </a:rPr>
              <a:t>input is very big.</a:t>
            </a:r>
            <a:endParaRPr lang="en-GB" sz="2600" dirty="0">
              <a:latin typeface="Bell MT" panose="02020503060305020303" pitchFamily="18" charset="0"/>
            </a:endParaRPr>
          </a:p>
          <a:p>
            <a:pPr marL="514350" indent="-514350" algn="just">
              <a:buFont typeface="+mj-lt"/>
              <a:buAutoNum type="arabicPeriod"/>
            </a:pPr>
            <a:r>
              <a:rPr lang="en-GB" sz="2600" dirty="0">
                <a:latin typeface="Bell MT" panose="02020503060305020303" pitchFamily="18" charset="0"/>
              </a:rPr>
              <a:t>want to express the </a:t>
            </a:r>
            <a:r>
              <a:rPr lang="en-GB" sz="2600" b="1" dirty="0">
                <a:latin typeface="Bell MT" panose="02020503060305020303" pitchFamily="18" charset="0"/>
              </a:rPr>
              <a:t>growth of programs run time </a:t>
            </a:r>
            <a:r>
              <a:rPr lang="en-GB" sz="2600" dirty="0">
                <a:latin typeface="Bell MT" panose="02020503060305020303" pitchFamily="18" charset="0"/>
              </a:rPr>
              <a:t>as input size grows.</a:t>
            </a:r>
          </a:p>
          <a:p>
            <a:pPr marL="514350" indent="-514350" algn="just">
              <a:buFont typeface="+mj-lt"/>
              <a:buAutoNum type="arabicPeriod"/>
            </a:pPr>
            <a:r>
              <a:rPr lang="en-GB" sz="2600" dirty="0">
                <a:latin typeface="Bell MT" panose="02020503060305020303" pitchFamily="18" charset="0"/>
              </a:rPr>
              <a:t>want to put an </a:t>
            </a:r>
            <a:r>
              <a:rPr lang="en-GB" sz="2600" b="1" dirty="0">
                <a:latin typeface="Bell MT" panose="02020503060305020303" pitchFamily="18" charset="0"/>
              </a:rPr>
              <a:t>upper bound (worst case) </a:t>
            </a:r>
            <a:r>
              <a:rPr lang="en-GB" sz="2600" dirty="0">
                <a:latin typeface="Bell MT" panose="02020503060305020303" pitchFamily="18" charset="0"/>
              </a:rPr>
              <a:t>on growth – as tight as possible.</a:t>
            </a:r>
          </a:p>
          <a:p>
            <a:pPr marL="514350" indent="-514350" algn="just">
              <a:buFont typeface="+mj-lt"/>
              <a:buAutoNum type="arabicPeriod"/>
            </a:pPr>
            <a:r>
              <a:rPr lang="en-GB" sz="2600" dirty="0">
                <a:latin typeface="Bell MT" panose="02020503060305020303" pitchFamily="18" charset="0"/>
              </a:rPr>
              <a:t>do not need to be precise: </a:t>
            </a:r>
            <a:r>
              <a:rPr lang="en-GB" sz="2600" b="1" dirty="0">
                <a:latin typeface="Bell MT" panose="02020503060305020303" pitchFamily="18" charset="0"/>
              </a:rPr>
              <a:t>“order of” not “exact” </a:t>
            </a:r>
            <a:r>
              <a:rPr lang="en-GB" sz="2600" dirty="0">
                <a:latin typeface="Bell MT" panose="02020503060305020303" pitchFamily="18" charset="0"/>
              </a:rPr>
              <a:t>growth.</a:t>
            </a:r>
          </a:p>
          <a:p>
            <a:pPr marL="514350" indent="-514350" algn="just">
              <a:buFont typeface="+mj-lt"/>
              <a:buAutoNum type="arabicPeriod"/>
            </a:pPr>
            <a:r>
              <a:rPr lang="en-GB" sz="2600" dirty="0">
                <a:latin typeface="Bell MT" panose="02020503060305020303" pitchFamily="18" charset="0"/>
              </a:rPr>
              <a:t>we will look at </a:t>
            </a:r>
            <a:r>
              <a:rPr lang="en-GB" sz="2600" b="1" dirty="0">
                <a:latin typeface="Bell MT" panose="02020503060305020303" pitchFamily="18" charset="0"/>
              </a:rPr>
              <a:t>largest factors </a:t>
            </a:r>
            <a:r>
              <a:rPr lang="en-GB" sz="2600" dirty="0">
                <a:latin typeface="Bell MT" panose="02020503060305020303" pitchFamily="18" charset="0"/>
              </a:rPr>
              <a:t>in run time (which section of the program will take the longest to run?)</a:t>
            </a:r>
          </a:p>
          <a:p>
            <a:pPr marL="514350" indent="-514350" algn="just">
              <a:buFont typeface="+mj-lt"/>
              <a:buAutoNum type="arabicPeriod"/>
            </a:pPr>
            <a:r>
              <a:rPr lang="en-GB" sz="2600" dirty="0">
                <a:latin typeface="Bell MT" panose="02020503060305020303" pitchFamily="18" charset="0"/>
              </a:rPr>
              <a:t>thus, generally we want tight upper bound on growth, as function of size of input, in worst case. </a:t>
            </a:r>
          </a:p>
        </p:txBody>
      </p:sp>
    </p:spTree>
    <p:extLst>
      <p:ext uri="{BB962C8B-B14F-4D97-AF65-F5344CB8AC3E}">
        <p14:creationId xmlns:p14="http://schemas.microsoft.com/office/powerpoint/2010/main" val="429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F9BB3CB-EA19-42B7-9DBD-1057A695CAFD}"/>
              </a:ext>
            </a:extLst>
          </p:cNvPr>
          <p:cNvSpPr>
            <a:spLocks noGrp="1"/>
          </p:cNvSpPr>
          <p:nvPr>
            <p:ph type="title"/>
          </p:nvPr>
        </p:nvSpPr>
        <p:spPr>
          <a:xfrm>
            <a:off x="838200" y="279400"/>
            <a:ext cx="10515600" cy="1325563"/>
          </a:xfrm>
        </p:spPr>
        <p:txBody>
          <a:bodyPr>
            <a:normAutofit/>
          </a:bodyPr>
          <a:lstStyle/>
          <a:p>
            <a:r>
              <a:rPr lang="en-GB" sz="3200" b="1" dirty="0">
                <a:latin typeface="Bell MT" panose="02020503060305020303" pitchFamily="18" charset="0"/>
                <a:cs typeface="Arial" panose="020B0604020202020204" pitchFamily="34" charset="0"/>
              </a:rPr>
              <a:t>Measuring Order Of Growth (Big O Notation):</a:t>
            </a:r>
          </a:p>
        </p:txBody>
      </p:sp>
      <p:sp>
        <p:nvSpPr>
          <p:cNvPr id="6" name="Content Placeholder 2">
            <a:extLst>
              <a:ext uri="{FF2B5EF4-FFF2-40B4-BE49-F238E27FC236}">
                <a16:creationId xmlns:a16="http://schemas.microsoft.com/office/drawing/2014/main" id="{E24FF1FE-C12C-4D22-A047-81505A168C5D}"/>
              </a:ext>
            </a:extLst>
          </p:cNvPr>
          <p:cNvSpPr>
            <a:spLocks noGrp="1"/>
          </p:cNvSpPr>
          <p:nvPr>
            <p:ph idx="1"/>
          </p:nvPr>
        </p:nvSpPr>
        <p:spPr>
          <a:xfrm>
            <a:off x="838200" y="1343025"/>
            <a:ext cx="10515600" cy="4943475"/>
          </a:xfrm>
        </p:spPr>
        <p:txBody>
          <a:bodyPr>
            <a:normAutofit/>
          </a:bodyPr>
          <a:lstStyle/>
          <a:p>
            <a:pPr marL="514350" indent="-514350" algn="just">
              <a:buFont typeface="+mj-lt"/>
              <a:buAutoNum type="arabicPeriod"/>
            </a:pPr>
            <a:r>
              <a:rPr lang="en-GB" sz="2600" b="1" dirty="0">
                <a:latin typeface="Bell MT" panose="02020503060305020303" pitchFamily="18" charset="0"/>
              </a:rPr>
              <a:t>Big O notation </a:t>
            </a:r>
            <a:r>
              <a:rPr lang="en-GB" sz="2600" dirty="0">
                <a:latin typeface="Bell MT" panose="02020503060305020303" pitchFamily="18" charset="0"/>
              </a:rPr>
              <a:t>measures an </a:t>
            </a:r>
            <a:r>
              <a:rPr lang="en-GB" sz="2600" b="1" dirty="0">
                <a:latin typeface="Bell MT" panose="02020503060305020303" pitchFamily="18" charset="0"/>
              </a:rPr>
              <a:t>upper bound on the asymptotic growth, </a:t>
            </a:r>
            <a:r>
              <a:rPr lang="en-GB" sz="2600" dirty="0">
                <a:latin typeface="Bell MT" panose="02020503060305020303" pitchFamily="18" charset="0"/>
              </a:rPr>
              <a:t>often called order of growth.</a:t>
            </a:r>
          </a:p>
          <a:p>
            <a:pPr marL="514350" indent="-514350" algn="just">
              <a:buFont typeface="+mj-lt"/>
              <a:buAutoNum type="arabicPeriod"/>
            </a:pPr>
            <a:r>
              <a:rPr lang="en-GB" sz="2600" b="1" dirty="0">
                <a:latin typeface="Bell MT" panose="02020503060305020303" pitchFamily="18" charset="0"/>
              </a:rPr>
              <a:t>Big O or O() </a:t>
            </a:r>
            <a:r>
              <a:rPr lang="en-GB" sz="2600" dirty="0">
                <a:latin typeface="Bell MT" panose="02020503060305020303" pitchFamily="18" charset="0"/>
              </a:rPr>
              <a:t>is used to describe worst case</a:t>
            </a:r>
          </a:p>
          <a:p>
            <a:pPr lvl="1" algn="just">
              <a:buFont typeface="Wingdings" panose="05000000000000000000" pitchFamily="2" charset="2"/>
              <a:buChar char="§"/>
            </a:pPr>
            <a:r>
              <a:rPr lang="en-GB" sz="2200" dirty="0">
                <a:latin typeface="Bell MT" panose="02020503060305020303" pitchFamily="18" charset="0"/>
              </a:rPr>
              <a:t>Worst case occurs often and is the bottleneck when a program runs.</a:t>
            </a:r>
          </a:p>
          <a:p>
            <a:pPr lvl="1" algn="just">
              <a:buFont typeface="Wingdings" panose="05000000000000000000" pitchFamily="2" charset="2"/>
              <a:buChar char="§"/>
            </a:pPr>
            <a:r>
              <a:rPr lang="en-GB" sz="2200" dirty="0">
                <a:latin typeface="Bell MT" panose="02020503060305020303" pitchFamily="18" charset="0"/>
              </a:rPr>
              <a:t>Express rate of growth of program relative to the input size.</a:t>
            </a:r>
          </a:p>
          <a:p>
            <a:pPr lvl="1" algn="just">
              <a:buFont typeface="Wingdings" panose="05000000000000000000" pitchFamily="2" charset="2"/>
              <a:buChar char="§"/>
            </a:pPr>
            <a:r>
              <a:rPr lang="en-GB" sz="2200" dirty="0">
                <a:latin typeface="Bell MT" panose="02020503060305020303" pitchFamily="18" charset="0"/>
              </a:rPr>
              <a:t>Evaluate algorithm </a:t>
            </a:r>
            <a:r>
              <a:rPr lang="en-GB" sz="2200" b="1" dirty="0">
                <a:latin typeface="Bell MT" panose="02020503060305020303" pitchFamily="18" charset="0"/>
              </a:rPr>
              <a:t>Not </a:t>
            </a:r>
            <a:r>
              <a:rPr lang="en-GB" sz="2200" dirty="0">
                <a:latin typeface="Bell MT" panose="02020503060305020303" pitchFamily="18" charset="0"/>
              </a:rPr>
              <a:t>machine or implementation.</a:t>
            </a:r>
          </a:p>
        </p:txBody>
      </p:sp>
    </p:spTree>
    <p:extLst>
      <p:ext uri="{BB962C8B-B14F-4D97-AF65-F5344CB8AC3E}">
        <p14:creationId xmlns:p14="http://schemas.microsoft.com/office/powerpoint/2010/main" val="3441659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6991350" cy="1325563"/>
          </a:xfrm>
        </p:spPr>
        <p:txBody>
          <a:bodyPr/>
          <a:lstStyle/>
          <a:p>
            <a:r>
              <a:rPr lang="en-GB" b="1" dirty="0">
                <a:latin typeface="Bell MT" panose="02020503060305020303" pitchFamily="18" charset="0"/>
                <a:cs typeface="Arial" panose="020B0604020202020204" pitchFamily="34" charset="0"/>
              </a:rPr>
              <a:t>What is time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068514"/>
            <a:ext cx="10515600" cy="3003550"/>
          </a:xfrm>
        </p:spPr>
        <p:txBody>
          <a:bodyPr>
            <a:normAutofit/>
          </a:bodyPr>
          <a:lstStyle/>
          <a:p>
            <a:pPr marL="0" indent="0" algn="just">
              <a:buNone/>
            </a:pPr>
            <a:r>
              <a:rPr lang="en-GB" dirty="0">
                <a:latin typeface="Bell MT" panose="02020503060305020303" pitchFamily="18" charset="0"/>
              </a:rPr>
              <a:t>Time complexity is a fundamental concept in the analysis of algorithms. It quantifies the amount of time an algorithm takes to run as a function of the size of its input. It helps us understand how the algorithm's performance scales with increasing input sizes. Time complexity is typically expressed using </a:t>
            </a:r>
            <a:r>
              <a:rPr lang="en-GB" b="1" dirty="0">
                <a:latin typeface="Bell MT" panose="02020503060305020303" pitchFamily="18" charset="0"/>
              </a:rPr>
              <a:t>big O notation</a:t>
            </a:r>
            <a:r>
              <a:rPr lang="en-GB" dirty="0">
                <a:latin typeface="Bell MT" panose="02020503060305020303" pitchFamily="18" charset="0"/>
              </a:rPr>
              <a:t>, which provides an upper bound on the growth rate of the algorithm's running time.</a:t>
            </a:r>
          </a:p>
        </p:txBody>
      </p:sp>
    </p:spTree>
    <p:extLst>
      <p:ext uri="{BB962C8B-B14F-4D97-AF65-F5344CB8AC3E}">
        <p14:creationId xmlns:p14="http://schemas.microsoft.com/office/powerpoint/2010/main" val="4240260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2752725" y="140691"/>
            <a:ext cx="6905625" cy="1325563"/>
          </a:xfrm>
        </p:spPr>
        <p:txBody>
          <a:bodyPr/>
          <a:lstStyle/>
          <a:p>
            <a:r>
              <a:rPr lang="en-GB" b="1" dirty="0">
                <a:latin typeface="Bell MT" panose="02020503060305020303" pitchFamily="18" charset="0"/>
                <a:cs typeface="Arial" panose="020B0604020202020204" pitchFamily="34" charset="0"/>
              </a:rPr>
              <a:t>Time complexity graph?</a:t>
            </a:r>
          </a:p>
        </p:txBody>
      </p:sp>
      <p:pic>
        <p:nvPicPr>
          <p:cNvPr id="1026" name="Picture 2" descr="Algorithms Explained: Computational Complexity - YouTube">
            <a:extLst>
              <a:ext uri="{FF2B5EF4-FFF2-40B4-BE49-F238E27FC236}">
                <a16:creationId xmlns:a16="http://schemas.microsoft.com/office/drawing/2014/main" id="{10AF6FEB-0F31-483B-9291-C3FB43D42F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9774" y="1594841"/>
            <a:ext cx="8391525" cy="472023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137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How to calculate time complexity?</a:t>
            </a:r>
          </a:p>
        </p:txBody>
      </p:sp>
    </p:spTree>
    <p:extLst>
      <p:ext uri="{BB962C8B-B14F-4D97-AF65-F5344CB8AC3E}">
        <p14:creationId xmlns:p14="http://schemas.microsoft.com/office/powerpoint/2010/main" val="4011377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283565"/>
            <a:ext cx="6276975" cy="1325563"/>
          </a:xfrm>
        </p:spPr>
        <p:txBody>
          <a:bodyPr>
            <a:normAutofit/>
          </a:bodyPr>
          <a:lstStyle/>
          <a:p>
            <a:r>
              <a:rPr lang="en-GB" sz="4000" b="1" dirty="0">
                <a:latin typeface="Bell MT" panose="02020503060305020303" pitchFamily="18" charset="0"/>
                <a:cs typeface="Arial" panose="020B0604020202020204" pitchFamily="34" charset="0"/>
              </a:rPr>
              <a:t>Important problems types</a:t>
            </a:r>
          </a:p>
        </p:txBody>
      </p:sp>
      <p:sp>
        <p:nvSpPr>
          <p:cNvPr id="3" name="Content Placeholder 2">
            <a:extLst>
              <a:ext uri="{FF2B5EF4-FFF2-40B4-BE49-F238E27FC236}">
                <a16:creationId xmlns:a16="http://schemas.microsoft.com/office/drawing/2014/main" id="{14883C64-C162-4DA6-A567-9005B57653D5}"/>
              </a:ext>
            </a:extLst>
          </p:cNvPr>
          <p:cNvSpPr>
            <a:spLocks noGrp="1"/>
          </p:cNvSpPr>
          <p:nvPr>
            <p:ph idx="1"/>
          </p:nvPr>
        </p:nvSpPr>
        <p:spPr>
          <a:xfrm>
            <a:off x="838200" y="1766291"/>
            <a:ext cx="10515600" cy="3757612"/>
          </a:xfrm>
        </p:spPr>
        <p:txBody>
          <a:bodyPr>
            <a:normAutofit/>
          </a:bodyPr>
          <a:lstStyle/>
          <a:p>
            <a:pPr algn="just"/>
            <a:r>
              <a:rPr lang="en-GB" sz="2600" b="1" dirty="0">
                <a:latin typeface="Bell MT" panose="02020503060305020303" pitchFamily="18" charset="0"/>
              </a:rPr>
              <a:t>Sorting.</a:t>
            </a:r>
          </a:p>
          <a:p>
            <a:pPr algn="just"/>
            <a:r>
              <a:rPr lang="en-GB" sz="2600" b="1" dirty="0">
                <a:latin typeface="Bell MT" panose="02020503060305020303" pitchFamily="18" charset="0"/>
              </a:rPr>
              <a:t>Searching.</a:t>
            </a:r>
          </a:p>
          <a:p>
            <a:pPr algn="just"/>
            <a:r>
              <a:rPr lang="en-GB" sz="2600" b="1" dirty="0">
                <a:latin typeface="Bell MT" panose="02020503060305020303" pitchFamily="18" charset="0"/>
              </a:rPr>
              <a:t>String processing.</a:t>
            </a:r>
          </a:p>
          <a:p>
            <a:pPr algn="just"/>
            <a:r>
              <a:rPr lang="en-GB" sz="2600" b="1" dirty="0">
                <a:latin typeface="Bell MT" panose="02020503060305020303" pitchFamily="18" charset="0"/>
              </a:rPr>
              <a:t>Graph problems.</a:t>
            </a:r>
          </a:p>
          <a:p>
            <a:pPr algn="just"/>
            <a:r>
              <a:rPr lang="en-GB" sz="2600" b="1" dirty="0">
                <a:latin typeface="Bell MT" panose="02020503060305020303" pitchFamily="18" charset="0"/>
              </a:rPr>
              <a:t>Combinatorial problems.</a:t>
            </a:r>
          </a:p>
          <a:p>
            <a:pPr algn="just"/>
            <a:r>
              <a:rPr lang="en-GB" sz="2600" b="1" dirty="0">
                <a:latin typeface="Bell MT" panose="02020503060305020303" pitchFamily="18" charset="0"/>
              </a:rPr>
              <a:t>Geometric problems.</a:t>
            </a:r>
          </a:p>
          <a:p>
            <a:pPr algn="just"/>
            <a:r>
              <a:rPr lang="en-GB" sz="2600" b="1" dirty="0">
                <a:latin typeface="Bell MT" panose="02020503060305020303" pitchFamily="18" charset="0"/>
              </a:rPr>
              <a:t>Numerical problems.</a:t>
            </a:r>
          </a:p>
        </p:txBody>
      </p:sp>
    </p:spTree>
    <p:extLst>
      <p:ext uri="{BB962C8B-B14F-4D97-AF65-F5344CB8AC3E}">
        <p14:creationId xmlns:p14="http://schemas.microsoft.com/office/powerpoint/2010/main" val="2583090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normAutofit/>
          </a:bodyPr>
          <a:lstStyle/>
          <a:p>
            <a:r>
              <a:rPr lang="en-GB" sz="3600" b="1" dirty="0">
                <a:latin typeface="Bell MT" panose="02020503060305020303" pitchFamily="18" charset="0"/>
                <a:cs typeface="Arial" panose="020B0604020202020204" pitchFamily="34" charset="0"/>
              </a:rPr>
              <a:t>References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10100"/>
          </a:xfrm>
        </p:spPr>
        <p:txBody>
          <a:bodyPr>
            <a:normAutofit/>
          </a:bodyPr>
          <a:lstStyle/>
          <a:p>
            <a:pPr marL="514350" indent="-514350" algn="just">
              <a:buFont typeface="+mj-lt"/>
              <a:buAutoNum type="arabicPeriod"/>
            </a:pPr>
            <a:r>
              <a:rPr lang="en-GB" sz="2400" dirty="0">
                <a:latin typeface="Bell MT" panose="02020503060305020303" pitchFamily="18" charset="0"/>
                <a:hlinkClick r:id="rId2"/>
              </a:rPr>
              <a:t>https://www.geeksforgeeks.org/design-and-analysis-of-algorithms/?ref=outind</a:t>
            </a:r>
            <a:endParaRPr lang="en-GB" sz="2400" dirty="0">
              <a:latin typeface="Bell MT" panose="02020503060305020303" pitchFamily="18" charset="0"/>
            </a:endParaRPr>
          </a:p>
          <a:p>
            <a:pPr marL="514350" indent="-514350" algn="just">
              <a:buFont typeface="+mj-lt"/>
              <a:buAutoNum type="arabicPeriod"/>
            </a:pPr>
            <a:r>
              <a:rPr lang="en-GB" sz="2400" dirty="0">
                <a:latin typeface="Bell MT" panose="02020503060305020303" pitchFamily="18" charset="0"/>
                <a:hlinkClick r:id="rId3"/>
              </a:rPr>
              <a:t>https://www.geeksforgeeks.org/learn-data-structures-and-algorithms-dsa-tutorial/?ref=outind</a:t>
            </a:r>
            <a:endParaRPr lang="en-GB" sz="2400" dirty="0">
              <a:latin typeface="Bell MT" panose="02020503060305020303" pitchFamily="18" charset="0"/>
            </a:endParaRPr>
          </a:p>
          <a:p>
            <a:pPr marL="514350" indent="-514350" algn="just">
              <a:buFont typeface="+mj-lt"/>
              <a:buAutoNum type="arabicPeriod"/>
            </a:pPr>
            <a:r>
              <a:rPr lang="en-GB" sz="2400" dirty="0">
                <a:latin typeface="Bell MT" panose="02020503060305020303" pitchFamily="18" charset="0"/>
                <a:hlinkClick r:id="rId4"/>
              </a:rPr>
              <a:t>https://www.geeksforgeeks.org/types-of-complexity-classes-p-np-conp-np-hard-and-np-complete/</a:t>
            </a:r>
            <a:endParaRPr lang="en-GB" sz="2400" dirty="0">
              <a:latin typeface="Bell MT" panose="02020503060305020303" pitchFamily="18" charset="0"/>
            </a:endParaRPr>
          </a:p>
          <a:p>
            <a:pPr marL="514350" indent="-514350" algn="just">
              <a:buFont typeface="+mj-lt"/>
              <a:buAutoNum type="arabicPeriod"/>
            </a:pPr>
            <a:r>
              <a:rPr lang="en-GB" sz="2400" dirty="0" err="1">
                <a:latin typeface="Bell MT" panose="02020503060305020303" pitchFamily="18" charset="0"/>
              </a:rPr>
              <a:t>Hjh</a:t>
            </a: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sz="2400" dirty="0">
              <a:latin typeface="Bell MT" panose="02020503060305020303" pitchFamily="18" charset="0"/>
            </a:endParaRPr>
          </a:p>
          <a:p>
            <a:pPr marL="457200" indent="-457200" algn="just">
              <a:buFont typeface="+mj-lt"/>
              <a:buAutoNum type="arabicPeriod"/>
            </a:pPr>
            <a:endParaRPr lang="en-GB" sz="2400" dirty="0">
              <a:latin typeface="Bell MT" panose="02020503060305020303" pitchFamily="18" charset="0"/>
            </a:endParaRPr>
          </a:p>
          <a:p>
            <a:pPr marL="514350" indent="-514350" algn="just">
              <a:buFont typeface="+mj-lt"/>
              <a:buAutoNum type="arabicPeriod"/>
            </a:pPr>
            <a:endParaRPr lang="en-GB" dirty="0">
              <a:latin typeface="Bell MT" panose="02020503060305020303" pitchFamily="18" charset="0"/>
            </a:endParaRPr>
          </a:p>
        </p:txBody>
      </p:sp>
    </p:spTree>
    <p:extLst>
      <p:ext uri="{BB962C8B-B14F-4D97-AF65-F5344CB8AC3E}">
        <p14:creationId xmlns:p14="http://schemas.microsoft.com/office/powerpoint/2010/main" val="34502455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lstStyle/>
          <a:p>
            <a:r>
              <a:rPr lang="en-GB" b="1" dirty="0">
                <a:latin typeface="Bell MT" panose="02020503060305020303" pitchFamily="18" charset="0"/>
                <a:cs typeface="Arial" panose="020B0604020202020204" pitchFamily="34" charset="0"/>
              </a:rPr>
              <a:t>What is design &amp; analysis of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3675063"/>
          </a:xfrm>
        </p:spPr>
        <p:txBody>
          <a:bodyPr/>
          <a:lstStyle/>
          <a:p>
            <a:pPr marL="0" indent="0" algn="just">
              <a:buNone/>
            </a:pPr>
            <a:r>
              <a:rPr lang="en-GB" dirty="0">
                <a:latin typeface="Bell MT" panose="02020503060305020303" pitchFamily="18" charset="0"/>
              </a:rPr>
              <a:t>The design and analysis of algorithms is a fundamental field in computer science that focuses on developing efficient and effective algorithms to solve various computational problems. An algorithm is a step-by-step set of instructions or procedures to perform a specific task or solve a problem. Designing algorithms involves creating these instructions, while analyzing algorithms involves evaluating their efficiency and performance characteristics.</a:t>
            </a:r>
          </a:p>
        </p:txBody>
      </p:sp>
    </p:spTree>
    <p:extLst>
      <p:ext uri="{BB962C8B-B14F-4D97-AF65-F5344CB8AC3E}">
        <p14:creationId xmlns:p14="http://schemas.microsoft.com/office/powerpoint/2010/main" val="223238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p:txBody>
          <a:bodyPr>
            <a:normAutofit/>
          </a:bodyPr>
          <a:lstStyle/>
          <a:p>
            <a:r>
              <a:rPr lang="en-GB" sz="4000" b="1" dirty="0">
                <a:latin typeface="Bell MT" panose="02020503060305020303" pitchFamily="18" charset="0"/>
                <a:cs typeface="Arial" panose="020B0604020202020204" pitchFamily="34" charset="0"/>
              </a:rPr>
              <a:t>Why Analysis of Algorithms is important?</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25625"/>
            <a:ext cx="10515600" cy="4103688"/>
          </a:xfrm>
        </p:spPr>
        <p:txBody>
          <a:bodyPr>
            <a:normAutofit fontScale="92500" lnSpcReduction="10000"/>
          </a:bodyPr>
          <a:lstStyle/>
          <a:p>
            <a:pPr algn="just"/>
            <a:r>
              <a:rPr lang="en-GB" dirty="0">
                <a:latin typeface="Bell MT" panose="02020503060305020303" pitchFamily="18" charset="0"/>
              </a:rPr>
              <a:t>To predict the behavior of an algorithm without implementing it on a specific computer.</a:t>
            </a:r>
          </a:p>
          <a:p>
            <a:pPr algn="just"/>
            <a:r>
              <a:rPr lang="en-GB" dirty="0">
                <a:latin typeface="Bell MT" panose="02020503060305020303" pitchFamily="18" charset="0"/>
              </a:rPr>
              <a:t>It is much more convenient to have simple measures for the efficiency of an algorithm than to implement the algorithm and test the efficiency every time a certain parameter in the underlying computer system changes.</a:t>
            </a:r>
          </a:p>
          <a:p>
            <a:pPr algn="just"/>
            <a:r>
              <a:rPr lang="en-GB" dirty="0">
                <a:latin typeface="Bell MT" panose="02020503060305020303" pitchFamily="18" charset="0"/>
              </a:rPr>
              <a:t>It is impossible to predict the exact behavior of an algorithm. There are too many influencing factors.</a:t>
            </a:r>
          </a:p>
          <a:p>
            <a:pPr algn="just"/>
            <a:r>
              <a:rPr lang="en-GB" dirty="0">
                <a:latin typeface="Bell MT" panose="02020503060305020303" pitchFamily="18" charset="0"/>
              </a:rPr>
              <a:t>The analysis is thus only an approximation; it is not perfect.</a:t>
            </a:r>
          </a:p>
          <a:p>
            <a:pPr algn="just"/>
            <a:r>
              <a:rPr lang="en-GB" dirty="0">
                <a:latin typeface="Bell MT" panose="02020503060305020303" pitchFamily="18" charset="0"/>
              </a:rPr>
              <a:t>More importantly, by analyzing different algorithms, we can compare them to determine the best one for our purpose.</a:t>
            </a:r>
          </a:p>
        </p:txBody>
      </p:sp>
    </p:spTree>
    <p:extLst>
      <p:ext uri="{BB962C8B-B14F-4D97-AF65-F5344CB8AC3E}">
        <p14:creationId xmlns:p14="http://schemas.microsoft.com/office/powerpoint/2010/main" val="1794148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What is an Algorithm?</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2311400"/>
            <a:ext cx="10515600" cy="2760663"/>
          </a:xfrm>
        </p:spPr>
        <p:txBody>
          <a:bodyPr/>
          <a:lstStyle/>
          <a:p>
            <a:pPr marL="0" indent="0" algn="just">
              <a:buNone/>
            </a:pPr>
            <a:r>
              <a:rPr lang="en-GB" dirty="0">
                <a:latin typeface="Bell MT" panose="02020503060305020303" pitchFamily="18" charset="0"/>
              </a:rPr>
              <a:t>An algorithm is a finite set of unambiguous instruction that if followed accomplishes a particular task.</a:t>
            </a:r>
          </a:p>
          <a:p>
            <a:pPr algn="just"/>
            <a:r>
              <a:rPr lang="en-GB" dirty="0">
                <a:latin typeface="Bell MT" panose="02020503060305020303" pitchFamily="18" charset="0"/>
              </a:rPr>
              <a:t>An algorithm should have finite number of steps.</a:t>
            </a:r>
          </a:p>
          <a:p>
            <a:pPr algn="just"/>
            <a:r>
              <a:rPr lang="en-GB" dirty="0">
                <a:latin typeface="Bell MT" panose="02020503060305020303" pitchFamily="18" charset="0"/>
              </a:rPr>
              <a:t>It should accept input and produce desired output.</a:t>
            </a:r>
          </a:p>
          <a:p>
            <a:pPr algn="just"/>
            <a:r>
              <a:rPr lang="en-GB" dirty="0">
                <a:latin typeface="Bell MT" panose="02020503060305020303" pitchFamily="18" charset="0"/>
              </a:rPr>
              <a:t>Algorithm should terminate.</a:t>
            </a:r>
          </a:p>
        </p:txBody>
      </p:sp>
    </p:spTree>
    <p:extLst>
      <p:ext uri="{BB962C8B-B14F-4D97-AF65-F5344CB8AC3E}">
        <p14:creationId xmlns:p14="http://schemas.microsoft.com/office/powerpoint/2010/main" val="638131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Design of Algorithms?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667250"/>
          </a:xfrm>
        </p:spPr>
        <p:txBody>
          <a:bodyPr>
            <a:normAutofit fontScale="92500" lnSpcReduction="10000"/>
          </a:bodyPr>
          <a:lstStyle/>
          <a:p>
            <a:pPr marL="0" indent="0" algn="just">
              <a:buNone/>
            </a:pPr>
            <a:r>
              <a:rPr lang="en-GB" dirty="0">
                <a:latin typeface="Bell MT" panose="02020503060305020303" pitchFamily="18" charset="0"/>
              </a:rPr>
              <a:t>Here's a breakdown of the key components of the design and analysis of algorithms:</a:t>
            </a:r>
          </a:p>
          <a:p>
            <a:pPr marL="0" indent="0" algn="just">
              <a:buNone/>
            </a:pPr>
            <a:endParaRPr lang="en-GB" dirty="0">
              <a:latin typeface="Bell MT" panose="02020503060305020303" pitchFamily="18" charset="0"/>
            </a:endParaRPr>
          </a:p>
          <a:p>
            <a:pPr algn="just"/>
            <a:r>
              <a:rPr lang="en-GB" b="1" dirty="0">
                <a:latin typeface="Bell MT" panose="02020503060305020303" pitchFamily="18" charset="0"/>
              </a:rPr>
              <a:t>Problem Definition:</a:t>
            </a:r>
            <a:r>
              <a:rPr lang="en-GB" dirty="0">
                <a:latin typeface="Bell MT" panose="02020503060305020303" pitchFamily="18" charset="0"/>
              </a:rPr>
              <a:t> Clearly define the problem you're trying to solve. This could be a mathematical problem, a data processing task, or any computational challenge.</a:t>
            </a:r>
          </a:p>
          <a:p>
            <a:pPr algn="just"/>
            <a:r>
              <a:rPr lang="en-GB" b="1" dirty="0">
                <a:latin typeface="Bell MT" panose="02020503060305020303" pitchFamily="18" charset="0"/>
              </a:rPr>
              <a:t>Algorithm Design Strategies:</a:t>
            </a:r>
          </a:p>
          <a:p>
            <a:pPr lvl="1" algn="just">
              <a:buFont typeface="Wingdings" panose="05000000000000000000" pitchFamily="2" charset="2"/>
              <a:buChar char="§"/>
            </a:pPr>
            <a:r>
              <a:rPr lang="en-GB" b="1" dirty="0">
                <a:latin typeface="Bell MT" panose="02020503060305020303" pitchFamily="18" charset="0"/>
              </a:rPr>
              <a:t>Divide and Conquer: </a:t>
            </a:r>
            <a:r>
              <a:rPr lang="en-GB" dirty="0">
                <a:latin typeface="Bell MT" panose="02020503060305020303" pitchFamily="18" charset="0"/>
              </a:rPr>
              <a:t>Break down a complex problem into smaller subproblems, solve them individually, and combine their solutions.</a:t>
            </a:r>
          </a:p>
          <a:p>
            <a:pPr lvl="1" algn="just">
              <a:buFont typeface="Wingdings" panose="05000000000000000000" pitchFamily="2" charset="2"/>
              <a:buChar char="§"/>
            </a:pPr>
            <a:r>
              <a:rPr lang="en-GB" b="1" dirty="0">
                <a:latin typeface="Bell MT" panose="02020503060305020303" pitchFamily="18" charset="0"/>
              </a:rPr>
              <a:t>Dynamic Programming: </a:t>
            </a:r>
            <a:r>
              <a:rPr lang="en-GB" dirty="0">
                <a:latin typeface="Bell MT" panose="02020503060305020303" pitchFamily="18" charset="0"/>
              </a:rPr>
              <a:t>Store and reuse solutions to subproblems to avoid redundant computations.</a:t>
            </a:r>
          </a:p>
          <a:p>
            <a:pPr lvl="1" algn="just">
              <a:buFont typeface="Wingdings" panose="05000000000000000000" pitchFamily="2" charset="2"/>
              <a:buChar char="§"/>
            </a:pPr>
            <a:r>
              <a:rPr lang="en-GB" b="1" dirty="0">
                <a:latin typeface="Bell MT" panose="02020503060305020303" pitchFamily="18" charset="0"/>
              </a:rPr>
              <a:t>Greedy Algorithms: </a:t>
            </a:r>
            <a:r>
              <a:rPr lang="en-GB" dirty="0">
                <a:latin typeface="Bell MT" panose="02020503060305020303" pitchFamily="18" charset="0"/>
              </a:rPr>
              <a:t>Make locally optimal choices at each step to find a globally optimal solution.</a:t>
            </a:r>
          </a:p>
          <a:p>
            <a:pPr marL="0" indent="0">
              <a:buNone/>
            </a:pPr>
            <a:endParaRPr lang="en-GB" dirty="0">
              <a:latin typeface="Bell MT" panose="02020503060305020303" pitchFamily="18" charset="0"/>
            </a:endParaRPr>
          </a:p>
        </p:txBody>
      </p:sp>
    </p:spTree>
    <p:extLst>
      <p:ext uri="{BB962C8B-B14F-4D97-AF65-F5344CB8AC3E}">
        <p14:creationId xmlns:p14="http://schemas.microsoft.com/office/powerpoint/2010/main" val="2407746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819150"/>
            <a:ext cx="10515600" cy="5524500"/>
          </a:xfrm>
        </p:spPr>
        <p:txBody>
          <a:bodyPr>
            <a:normAutofit fontScale="92500" lnSpcReduction="10000"/>
          </a:bodyPr>
          <a:lstStyle/>
          <a:p>
            <a:pPr algn="just"/>
            <a:r>
              <a:rPr lang="en-GB" b="1" dirty="0">
                <a:latin typeface="Bell MT" panose="02020503060305020303" pitchFamily="18" charset="0"/>
              </a:rPr>
              <a:t>Backtracking:</a:t>
            </a:r>
            <a:r>
              <a:rPr lang="en-GB" dirty="0">
                <a:latin typeface="Bell MT" panose="02020503060305020303" pitchFamily="18" charset="0"/>
              </a:rPr>
              <a:t> Explore all possible solutions by incrementally building a solution and undoing choices when they don't lead to a valid solution.</a:t>
            </a:r>
          </a:p>
          <a:p>
            <a:pPr algn="just"/>
            <a:r>
              <a:rPr lang="en-GB" b="1" dirty="0">
                <a:latin typeface="Bell MT" panose="02020503060305020303" pitchFamily="18" charset="0"/>
              </a:rPr>
              <a:t>Randomized Algorithms: </a:t>
            </a:r>
            <a:r>
              <a:rPr lang="en-GB" dirty="0">
                <a:latin typeface="Bell MT" panose="02020503060305020303" pitchFamily="18" charset="0"/>
              </a:rPr>
              <a:t>Introduce randomness to solve problems efficiently or probabilistically.</a:t>
            </a:r>
          </a:p>
          <a:p>
            <a:pPr marL="0" indent="0" algn="just">
              <a:buNone/>
            </a:pPr>
            <a:endParaRPr lang="en-GB" dirty="0">
              <a:latin typeface="Bell MT" panose="02020503060305020303" pitchFamily="18" charset="0"/>
            </a:endParaRPr>
          </a:p>
          <a:p>
            <a:pPr marL="0" indent="0" algn="just">
              <a:buNone/>
            </a:pPr>
            <a:r>
              <a:rPr lang="en-GB" dirty="0">
                <a:latin typeface="Bell MT" panose="02020503060305020303" pitchFamily="18" charset="0"/>
              </a:rPr>
              <a:t> </a:t>
            </a:r>
            <a:r>
              <a:rPr lang="en-GB" b="1" dirty="0">
                <a:solidFill>
                  <a:srgbClr val="00B050"/>
                </a:solidFill>
                <a:latin typeface="Bell MT" panose="02020503060305020303" pitchFamily="18" charset="0"/>
              </a:rPr>
              <a:t>Algorithm Analysis:</a:t>
            </a:r>
          </a:p>
          <a:p>
            <a:pPr lvl="1" algn="just">
              <a:buFont typeface="Wingdings" panose="05000000000000000000" pitchFamily="2" charset="2"/>
              <a:buChar char="§"/>
            </a:pPr>
            <a:r>
              <a:rPr lang="en-GB" b="1" dirty="0">
                <a:latin typeface="Bell MT" panose="02020503060305020303" pitchFamily="18" charset="0"/>
              </a:rPr>
              <a:t>Correctness:</a:t>
            </a:r>
            <a:r>
              <a:rPr lang="en-GB" dirty="0">
                <a:latin typeface="Bell MT" panose="02020503060305020303" pitchFamily="18" charset="0"/>
              </a:rPr>
              <a:t> Ensure the algorithm produces the correct output for all possible inputs.</a:t>
            </a:r>
          </a:p>
          <a:p>
            <a:pPr lvl="1" algn="just">
              <a:buFont typeface="Wingdings" panose="05000000000000000000" pitchFamily="2" charset="2"/>
              <a:buChar char="§"/>
            </a:pPr>
            <a:r>
              <a:rPr lang="en-GB" b="1" dirty="0">
                <a:latin typeface="Bell MT" panose="02020503060305020303" pitchFamily="18" charset="0"/>
              </a:rPr>
              <a:t>Efficiency:</a:t>
            </a:r>
            <a:r>
              <a:rPr lang="en-GB" dirty="0">
                <a:latin typeface="Bell MT" panose="02020503060305020303" pitchFamily="18" charset="0"/>
              </a:rPr>
              <a:t> Measure the efficiency of an algorithm in terms of time complexity (how many operations it takes) and space complexity (how much memory it uses).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Scalability:</a:t>
            </a:r>
            <a:r>
              <a:rPr lang="en-GB" dirty="0">
                <a:latin typeface="Bell MT" panose="02020503060305020303" pitchFamily="18" charset="0"/>
              </a:rPr>
              <a:t> </a:t>
            </a:r>
            <a:r>
              <a:rPr lang="en-GB" dirty="0" err="1">
                <a:latin typeface="Bell MT" panose="02020503060305020303" pitchFamily="18" charset="0"/>
              </a:rPr>
              <a:t>Analyze</a:t>
            </a:r>
            <a:r>
              <a:rPr lang="en-GB" dirty="0">
                <a:latin typeface="Bell MT" panose="02020503060305020303" pitchFamily="18" charset="0"/>
              </a:rPr>
              <a:t> how the algorithm's performance scales as the input size grows.</a:t>
            </a:r>
          </a:p>
          <a:p>
            <a:pPr lvl="1" algn="just">
              <a:buFont typeface="Wingdings" panose="05000000000000000000" pitchFamily="2" charset="2"/>
              <a:buChar char="§"/>
            </a:pPr>
            <a:r>
              <a:rPr lang="en-GB" dirty="0">
                <a:latin typeface="Bell MT" panose="02020503060305020303" pitchFamily="18" charset="0"/>
              </a:rPr>
              <a:t> </a:t>
            </a:r>
            <a:r>
              <a:rPr lang="en-GB" b="1" dirty="0">
                <a:latin typeface="Bell MT" panose="02020503060305020303" pitchFamily="18" charset="0"/>
              </a:rPr>
              <a:t>Optimality:</a:t>
            </a:r>
            <a:r>
              <a:rPr lang="en-GB" dirty="0">
                <a:latin typeface="Bell MT" panose="02020503060305020303" pitchFamily="18" charset="0"/>
              </a:rPr>
              <a:t> Determine whether an algorithm achieves the best possible solution for a given problem.</a:t>
            </a:r>
          </a:p>
          <a:p>
            <a:pPr lvl="1" algn="just">
              <a:buFont typeface="Wingdings" panose="05000000000000000000" pitchFamily="2" charset="2"/>
              <a:buChar char="§"/>
            </a:pPr>
            <a:r>
              <a:rPr lang="en-GB" b="1" dirty="0">
                <a:latin typeface="Bell MT" panose="02020503060305020303" pitchFamily="18" charset="0"/>
              </a:rPr>
              <a:t>Trade-offs:</a:t>
            </a:r>
            <a:r>
              <a:rPr lang="en-GB" dirty="0">
                <a:latin typeface="Bell MT" panose="02020503060305020303" pitchFamily="18" charset="0"/>
              </a:rPr>
              <a:t> Consider the trade-offs between time complexity, space complexity, and other factors like simplicity and maintainability.</a:t>
            </a:r>
          </a:p>
        </p:txBody>
      </p:sp>
    </p:spTree>
    <p:extLst>
      <p:ext uri="{BB962C8B-B14F-4D97-AF65-F5344CB8AC3E}">
        <p14:creationId xmlns:p14="http://schemas.microsoft.com/office/powerpoint/2010/main" val="3454493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algorithms analysis?</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90713"/>
            <a:ext cx="10515600" cy="4002087"/>
          </a:xfrm>
        </p:spPr>
        <p:txBody>
          <a:bodyPr>
            <a:normAutofit/>
          </a:bodyPr>
          <a:lstStyle/>
          <a:p>
            <a:pPr marL="514350" indent="-514350" algn="just">
              <a:buFont typeface="+mj-lt"/>
              <a:buAutoNum type="arabicPeriod"/>
            </a:pPr>
            <a:r>
              <a:rPr lang="en-GB" b="1" dirty="0">
                <a:solidFill>
                  <a:srgbClr val="00B050"/>
                </a:solidFill>
                <a:latin typeface="Bell MT" panose="02020503060305020303" pitchFamily="18" charset="0"/>
              </a:rPr>
              <a:t>Best Case: </a:t>
            </a:r>
            <a:r>
              <a:rPr lang="en-GB" dirty="0">
                <a:latin typeface="Bell MT" panose="02020503060305020303" pitchFamily="18" charset="0"/>
              </a:rPr>
              <a:t>Best case refers to the scenario in which an algorithm performs optimally, achieving the lowest possible time or space complexity for a given input.</a:t>
            </a:r>
          </a:p>
          <a:p>
            <a:pPr marL="514350" indent="-514350" algn="just">
              <a:buFont typeface="+mj-lt"/>
              <a:buAutoNum type="arabicPeriod"/>
            </a:pPr>
            <a:r>
              <a:rPr lang="en-GB" b="1" dirty="0">
                <a:solidFill>
                  <a:srgbClr val="00B050"/>
                </a:solidFill>
                <a:latin typeface="Bell MT" panose="02020503060305020303" pitchFamily="18" charset="0"/>
              </a:rPr>
              <a:t>Average Case: </a:t>
            </a:r>
            <a:r>
              <a:rPr lang="en-GB" dirty="0">
                <a:latin typeface="Bell MT" panose="02020503060305020303" pitchFamily="18" charset="0"/>
              </a:rPr>
              <a:t>Average case represents the expected performance of an algorithm when considering all possible inputs, typically based on probability distributions.</a:t>
            </a:r>
          </a:p>
          <a:p>
            <a:pPr marL="514350" indent="-514350" algn="just">
              <a:buFont typeface="+mj-lt"/>
              <a:buAutoNum type="arabicPeriod"/>
            </a:pPr>
            <a:r>
              <a:rPr lang="en-GB" b="1" dirty="0">
                <a:solidFill>
                  <a:srgbClr val="00B050"/>
                </a:solidFill>
                <a:latin typeface="Bell MT" panose="02020503060305020303" pitchFamily="18" charset="0"/>
              </a:rPr>
              <a:t>Worst Case:</a:t>
            </a:r>
            <a:r>
              <a:rPr lang="en-GB" b="1" dirty="0">
                <a:latin typeface="Bell MT" panose="02020503060305020303" pitchFamily="18" charset="0"/>
              </a:rPr>
              <a:t> </a:t>
            </a:r>
            <a:r>
              <a:rPr lang="en-GB" dirty="0">
                <a:latin typeface="Bell MT" panose="02020503060305020303" pitchFamily="18" charset="0"/>
              </a:rPr>
              <a:t>Worst case refers to the scenario in which an algorithm performs at its maximum time or space complexity for a given input, representing the most resource-intensive situation.</a:t>
            </a:r>
          </a:p>
        </p:txBody>
      </p:sp>
    </p:spTree>
    <p:extLst>
      <p:ext uri="{BB962C8B-B14F-4D97-AF65-F5344CB8AC3E}">
        <p14:creationId xmlns:p14="http://schemas.microsoft.com/office/powerpoint/2010/main" val="2165933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1238250" y="440728"/>
            <a:ext cx="10163175" cy="1325563"/>
          </a:xfrm>
        </p:spPr>
        <p:txBody>
          <a:bodyPr>
            <a:normAutofit/>
          </a:bodyPr>
          <a:lstStyle/>
          <a:p>
            <a:r>
              <a:rPr lang="en-GB" sz="4000" b="1" dirty="0">
                <a:latin typeface="Bell MT" panose="02020503060305020303" pitchFamily="18" charset="0"/>
                <a:cs typeface="Arial" panose="020B0604020202020204" pitchFamily="34" charset="0"/>
              </a:rPr>
              <a:t>Types of algorithms analysis?</a:t>
            </a:r>
          </a:p>
        </p:txBody>
      </p:sp>
      <p:pic>
        <p:nvPicPr>
          <p:cNvPr id="4" name="Picture 3">
            <a:extLst>
              <a:ext uri="{FF2B5EF4-FFF2-40B4-BE49-F238E27FC236}">
                <a16:creationId xmlns:a16="http://schemas.microsoft.com/office/drawing/2014/main" id="{226252EC-CB4E-4990-8618-E2D48B10BEB7}"/>
              </a:ext>
            </a:extLst>
          </p:cNvPr>
          <p:cNvPicPr>
            <a:picLocks noChangeAspect="1"/>
          </p:cNvPicPr>
          <p:nvPr/>
        </p:nvPicPr>
        <p:blipFill>
          <a:blip r:embed="rId2"/>
          <a:stretch>
            <a:fillRect/>
          </a:stretch>
        </p:blipFill>
        <p:spPr>
          <a:xfrm>
            <a:off x="2662077" y="1992547"/>
            <a:ext cx="6024723" cy="3999818"/>
          </a:xfrm>
          <a:prstGeom prst="rect">
            <a:avLst/>
          </a:prstGeom>
        </p:spPr>
      </p:pic>
    </p:spTree>
    <p:extLst>
      <p:ext uri="{BB962C8B-B14F-4D97-AF65-F5344CB8AC3E}">
        <p14:creationId xmlns:p14="http://schemas.microsoft.com/office/powerpoint/2010/main" val="237738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F6284-964E-43A1-85EF-BCEDE07DC920}"/>
              </a:ext>
            </a:extLst>
          </p:cNvPr>
          <p:cNvSpPr>
            <a:spLocks noGrp="1"/>
          </p:cNvSpPr>
          <p:nvPr>
            <p:ph type="title"/>
          </p:nvPr>
        </p:nvSpPr>
        <p:spPr>
          <a:xfrm>
            <a:off x="838200" y="565150"/>
            <a:ext cx="10515600" cy="1325563"/>
          </a:xfrm>
        </p:spPr>
        <p:txBody>
          <a:bodyPr/>
          <a:lstStyle/>
          <a:p>
            <a:r>
              <a:rPr lang="en-GB" b="1" dirty="0">
                <a:latin typeface="Bell MT" panose="02020503060305020303" pitchFamily="18" charset="0"/>
                <a:cs typeface="Arial" panose="020B0604020202020204" pitchFamily="34" charset="0"/>
              </a:rPr>
              <a:t>Types of complexity?</a:t>
            </a:r>
          </a:p>
        </p:txBody>
      </p:sp>
      <p:sp>
        <p:nvSpPr>
          <p:cNvPr id="3" name="Content Placeholder 2">
            <a:extLst>
              <a:ext uri="{FF2B5EF4-FFF2-40B4-BE49-F238E27FC236}">
                <a16:creationId xmlns:a16="http://schemas.microsoft.com/office/drawing/2014/main" id="{ACAA22FF-BF8F-4126-92B1-E50758BA63C0}"/>
              </a:ext>
            </a:extLst>
          </p:cNvPr>
          <p:cNvSpPr>
            <a:spLocks noGrp="1"/>
          </p:cNvSpPr>
          <p:nvPr>
            <p:ph idx="1"/>
          </p:nvPr>
        </p:nvSpPr>
        <p:spPr>
          <a:xfrm>
            <a:off x="838200" y="1874839"/>
            <a:ext cx="10515600" cy="4418011"/>
          </a:xfrm>
        </p:spPr>
        <p:txBody>
          <a:bodyPr>
            <a:normAutofit lnSpcReduction="10000"/>
          </a:bodyPr>
          <a:lstStyle/>
          <a:p>
            <a:pPr marL="0" indent="0" algn="just">
              <a:buNone/>
            </a:pPr>
            <a:r>
              <a:rPr lang="en-GB" sz="2400" b="1" dirty="0">
                <a:latin typeface="Bell MT" panose="02020503060305020303" pitchFamily="18" charset="0"/>
              </a:rPr>
              <a:t>There are two types of complexity:</a:t>
            </a:r>
          </a:p>
          <a:p>
            <a:pPr marL="514350" indent="-514350" algn="just">
              <a:buFont typeface="+mj-lt"/>
              <a:buAutoNum type="arabicPeriod"/>
            </a:pPr>
            <a:r>
              <a:rPr lang="en-GB" sz="2400" b="1" dirty="0">
                <a:latin typeface="Bell MT" panose="02020503060305020303" pitchFamily="18" charset="0"/>
              </a:rPr>
              <a:t>Space Complexity: </a:t>
            </a:r>
            <a:r>
              <a:rPr lang="en-GB" sz="2400" dirty="0">
                <a:latin typeface="Bell MT" panose="02020503060305020303" pitchFamily="18" charset="0"/>
              </a:rPr>
              <a:t>Space complexity refers to the amount of memory or storage space an algorithm requires to complete its task, typically measured in terms of the additional memory used relative to the size of the input. It quantifies how efficiently an algorithm utilizes memory as the input size grows.</a:t>
            </a:r>
          </a:p>
          <a:p>
            <a:pPr marL="514350" indent="-514350" algn="just">
              <a:buFont typeface="+mj-lt"/>
              <a:buAutoNum type="arabicPeriod"/>
            </a:pPr>
            <a:r>
              <a:rPr lang="en-GB" sz="2600" b="1" dirty="0">
                <a:latin typeface="Bell MT" panose="02020503060305020303" pitchFamily="18" charset="0"/>
              </a:rPr>
              <a:t>Time Complexity: </a:t>
            </a:r>
            <a:r>
              <a:rPr lang="en-GB" sz="2600" dirty="0">
                <a:latin typeface="Bell MT" panose="02020503060305020303" pitchFamily="18" charset="0"/>
              </a:rPr>
              <a:t>Time complexity, on the other hand, measures the amount of computational time an algorithm takes to complete its task as a function of the input size. It helps assess how efficiently an algorithm performs in terms of execution time as the input size increases. Time complexity is often expressed using </a:t>
            </a:r>
            <a:r>
              <a:rPr lang="en-GB" sz="2600" b="1" i="1" dirty="0">
                <a:latin typeface="Bell MT" panose="02020503060305020303" pitchFamily="18" charset="0"/>
              </a:rPr>
              <a:t>big O notation</a:t>
            </a:r>
            <a:r>
              <a:rPr lang="en-GB" sz="2600" dirty="0">
                <a:latin typeface="Bell MT" panose="02020503060305020303" pitchFamily="18" charset="0"/>
              </a:rPr>
              <a:t> to describe the upper bound on the growth rate of the algorithm's running time with respect to the input size.</a:t>
            </a:r>
          </a:p>
        </p:txBody>
      </p:sp>
    </p:spTree>
    <p:extLst>
      <p:ext uri="{BB962C8B-B14F-4D97-AF65-F5344CB8AC3E}">
        <p14:creationId xmlns:p14="http://schemas.microsoft.com/office/powerpoint/2010/main" val="2694353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151</TotalTime>
  <Words>1237</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Bell MT</vt:lpstr>
      <vt:lpstr>Calibri</vt:lpstr>
      <vt:lpstr>Calibri Light</vt:lpstr>
      <vt:lpstr>Wingdings</vt:lpstr>
      <vt:lpstr>Office Theme</vt:lpstr>
      <vt:lpstr>Design &amp; Analysis of Algorithm</vt:lpstr>
      <vt:lpstr>What is design &amp; analysis of Algorithm?</vt:lpstr>
      <vt:lpstr>Why Analysis of Algorithms is important?</vt:lpstr>
      <vt:lpstr>What is an Algorithm?</vt:lpstr>
      <vt:lpstr>Design of Algorithms?</vt:lpstr>
      <vt:lpstr>PowerPoint Presentation</vt:lpstr>
      <vt:lpstr>Types of algorithms analysis?</vt:lpstr>
      <vt:lpstr>Types of algorithms analysis?</vt:lpstr>
      <vt:lpstr>Types of complexity?</vt:lpstr>
      <vt:lpstr>PowerPoint Presentation</vt:lpstr>
      <vt:lpstr>PowerPoint Presentation</vt:lpstr>
      <vt:lpstr>Order Of Growth:</vt:lpstr>
      <vt:lpstr>Measuring Order Of Growth (Big O Notation):</vt:lpstr>
      <vt:lpstr>What is time complexity?</vt:lpstr>
      <vt:lpstr>Time complexity graph?</vt:lpstr>
      <vt:lpstr>How to calculate time complexity?</vt:lpstr>
      <vt:lpstr>Important problems types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Amin</dc:creator>
  <cp:lastModifiedBy>Al Amin</cp:lastModifiedBy>
  <cp:revision>40</cp:revision>
  <dcterms:created xsi:type="dcterms:W3CDTF">2023-07-27T06:56:35Z</dcterms:created>
  <dcterms:modified xsi:type="dcterms:W3CDTF">2023-09-09T05:33:07Z</dcterms:modified>
</cp:coreProperties>
</file>