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58" r:id="rId3"/>
    <p:sldId id="264" r:id="rId4"/>
    <p:sldId id="259" r:id="rId5"/>
    <p:sldId id="285" r:id="rId6"/>
    <p:sldId id="286" r:id="rId7"/>
    <p:sldId id="287" r:id="rId8"/>
    <p:sldId id="260" r:id="rId9"/>
    <p:sldId id="261" r:id="rId10"/>
    <p:sldId id="262" r:id="rId11"/>
    <p:sldId id="267" r:id="rId12"/>
    <p:sldId id="266" r:id="rId13"/>
    <p:sldId id="269" r:id="rId14"/>
    <p:sldId id="270" r:id="rId15"/>
    <p:sldId id="275" r:id="rId16"/>
    <p:sldId id="276" r:id="rId17"/>
    <p:sldId id="268" r:id="rId18"/>
    <p:sldId id="263" r:id="rId19"/>
    <p:sldId id="277" r:id="rId20"/>
    <p:sldId id="278" r:id="rId21"/>
    <p:sldId id="279" r:id="rId22"/>
    <p:sldId id="272" r:id="rId23"/>
    <p:sldId id="280" r:id="rId24"/>
    <p:sldId id="281" r:id="rId25"/>
    <p:sldId id="282" r:id="rId26"/>
    <p:sldId id="284" r:id="rId27"/>
    <p:sldId id="271" r:id="rId28"/>
    <p:sldId id="283" r:id="rId29"/>
    <p:sldId id="26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A1881D-8CED-45C5-8366-828F06791DE7}" type="datetimeFigureOut">
              <a:rPr lang="en-GB" smtClean="0"/>
              <a:t>13/10/2023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30E68-A5AE-4BCE-8BA0-8597B8B6549B}" type="slidenum">
              <a:rPr lang="en-GB" smtClean="0"/>
              <a:t>‹#›</a:t>
            </a:fld>
            <a:endParaRPr lang="en-GB"/>
          </a:p>
        </p:txBody>
      </p:sp>
    </p:spTree>
    <p:extLst>
      <p:ext uri="{BB962C8B-B14F-4D97-AF65-F5344CB8AC3E}">
        <p14:creationId xmlns:p14="http://schemas.microsoft.com/office/powerpoint/2010/main" val="19549857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6130E68-A5AE-4BCE-8BA0-8597B8B6549B}" type="slidenum">
              <a:rPr lang="en-GB" smtClean="0"/>
              <a:t>7</a:t>
            </a:fld>
            <a:endParaRPr lang="en-GB"/>
          </a:p>
        </p:txBody>
      </p:sp>
    </p:spTree>
    <p:extLst>
      <p:ext uri="{BB962C8B-B14F-4D97-AF65-F5344CB8AC3E}">
        <p14:creationId xmlns:p14="http://schemas.microsoft.com/office/powerpoint/2010/main" val="4144895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10/13/2023</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10/13/2023</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6" Type="http://schemas.openxmlformats.org/officeDocument/2006/relationships/hyperlink" Target="https://www.geeksforgeeks.org/most-important-type-of-algorithms/" TargetMode="External"/><Relationship Id="rId5" Type="http://schemas.openxmlformats.org/officeDocument/2006/relationships/hyperlink" Target="https://www.geeksforgeeks.org/introduction-to-algorithms/?ref=ghm" TargetMode="External"/><Relationship Id="rId4" Type="http://schemas.openxmlformats.org/officeDocument/2006/relationships/hyperlink" Target="https://www.geeksforgeeks.org/types-of-complexity-classes-p-np-conp-np-hard-and-np-comple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2365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4168775"/>
            <a:ext cx="10515600" cy="703264"/>
          </a:xfrm>
        </p:spPr>
        <p:txBody>
          <a:bodyPr/>
          <a:lstStyle/>
          <a:p>
            <a:pPr marL="0" indent="0" algn="ctr">
              <a:buNone/>
            </a:pPr>
            <a:r>
              <a:rPr lang="en-GB" dirty="0"/>
              <a:t>Alamin</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364163"/>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In big O notation, the time complexity of an algorithm is represented as </a:t>
            </a:r>
            <a:r>
              <a:rPr lang="en-GB" b="1" dirty="0">
                <a:latin typeface="Bell MT" panose="02020503060305020303" pitchFamily="18" charset="0"/>
              </a:rPr>
              <a:t>"O(f(n))," </a:t>
            </a:r>
            <a:r>
              <a:rPr lang="en-GB" dirty="0">
                <a:latin typeface="Bell MT" panose="02020503060305020303" pitchFamily="18" charset="0"/>
              </a:rPr>
              <a:t>where </a:t>
            </a:r>
            <a:r>
              <a:rPr lang="en-GB" b="1" dirty="0">
                <a:latin typeface="Bell MT" panose="02020503060305020303" pitchFamily="18" charset="0"/>
              </a:rPr>
              <a:t>"f(n)" </a:t>
            </a:r>
            <a:r>
              <a:rPr lang="en-GB" dirty="0">
                <a:latin typeface="Bell MT" panose="02020503060305020303" pitchFamily="18" charset="0"/>
              </a:rPr>
              <a:t>is a function that describes the upper bound on the number of basic operations (or steps) the algorithm takes as a function of the input size </a:t>
            </a:r>
            <a:r>
              <a:rPr lang="en-GB" b="1" dirty="0">
                <a:latin typeface="Bell MT" panose="02020503060305020303" pitchFamily="18" charset="0"/>
              </a:rPr>
              <a:t>"n." </a:t>
            </a:r>
            <a:r>
              <a:rPr lang="en-GB" dirty="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a:bodyPr>
          <a:lstStyle/>
          <a:p>
            <a:pPr marL="514350" indent="-514350" algn="just">
              <a:buFont typeface="+mj-lt"/>
              <a:buAutoNum type="arabicPeriod"/>
            </a:pPr>
            <a:r>
              <a:rPr lang="en-GB" sz="2300" b="1" dirty="0">
                <a:solidFill>
                  <a:srgbClr val="C00000"/>
                </a:solidFill>
                <a:latin typeface="Bell MT" panose="02020503060305020303" pitchFamily="18" charset="0"/>
              </a:rPr>
              <a:t>O(1) - Constant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does not depend on the input size. It takes a constant amount of time to complete, regardless of how large the input is.</a:t>
            </a:r>
          </a:p>
          <a:p>
            <a:pPr marL="514350" indent="-514350" algn="just">
              <a:buFont typeface="+mj-lt"/>
              <a:buAutoNum type="arabicPeriod"/>
            </a:pPr>
            <a:r>
              <a:rPr lang="pt-BR" sz="2300" b="1" dirty="0">
                <a:solidFill>
                  <a:srgbClr val="C00000"/>
                </a:solidFill>
                <a:latin typeface="Bell MT" panose="02020503060305020303" pitchFamily="18" charset="0"/>
              </a:rPr>
              <a:t>O(log n) - Logarithmic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logarithmically with the input size. Common with algorithms that divide the problem into smaller subproblems, such as binary search in a sorted list.</a:t>
            </a:r>
          </a:p>
          <a:p>
            <a:pPr marL="514350" indent="-514350" algn="just">
              <a:buFont typeface="+mj-lt"/>
              <a:buAutoNum type="arabicPeriod"/>
            </a:pPr>
            <a:r>
              <a:rPr lang="en-GB" sz="2300" b="1" dirty="0">
                <a:solidFill>
                  <a:srgbClr val="C00000"/>
                </a:solidFill>
                <a:latin typeface="Bell MT" panose="02020503060305020303" pitchFamily="18" charset="0"/>
              </a:rPr>
              <a:t>O(n) - Linear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linearly with the input size. Each input element is processed once.</a:t>
            </a:r>
          </a:p>
          <a:p>
            <a:pPr marL="514350" indent="-514350" algn="just">
              <a:buFont typeface="+mj-lt"/>
              <a:buAutoNum type="arabicPeriod"/>
            </a:pPr>
            <a:r>
              <a:rPr lang="pt-BR" sz="2300" b="1" dirty="0">
                <a:solidFill>
                  <a:srgbClr val="C00000"/>
                </a:solidFill>
                <a:latin typeface="Bell MT" panose="02020503060305020303" pitchFamily="18" charset="0"/>
              </a:rPr>
              <a:t>O(n log n) - Linearithmic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Often seen in efficient sorting algorithms like merge sort and quicksort. The running time grows faster than linear but slower than quadratic.</a:t>
            </a:r>
          </a:p>
          <a:p>
            <a:pPr marL="514350" indent="-514350" algn="just">
              <a:buFont typeface="+mj-lt"/>
              <a:buAutoNum type="arabicPeriod"/>
            </a:pPr>
            <a:r>
              <a:rPr lang="pt-BR" sz="2300" b="1" dirty="0">
                <a:solidFill>
                  <a:srgbClr val="C00000"/>
                </a:solidFill>
                <a:latin typeface="Bell MT" panose="02020503060305020303" pitchFamily="18" charset="0"/>
              </a:rPr>
              <a:t>O(n^2) - Quadratic Time:</a:t>
            </a:r>
            <a:r>
              <a:rPr lang="pt-BR" sz="2300" dirty="0">
                <a:solidFill>
                  <a:srgbClr val="C00000"/>
                </a:solidFill>
                <a:latin typeface="Bell MT" panose="02020503060305020303" pitchFamily="18" charset="0"/>
              </a:rPr>
              <a:t> </a:t>
            </a:r>
            <a:r>
              <a:rPr lang="en-GB" sz="2300" dirty="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lnSpcReduction="10000"/>
          </a:bodyPr>
          <a:lstStyle/>
          <a:p>
            <a:pPr marL="514350" indent="-514350" algn="just">
              <a:buFont typeface="+mj-lt"/>
              <a:buAutoNum type="arabicPeriod" startAt="6"/>
            </a:pPr>
            <a:r>
              <a:rPr lang="pt-BR" sz="2300" b="1" dirty="0">
                <a:solidFill>
                  <a:srgbClr val="C00000"/>
                </a:solidFill>
                <a:latin typeface="Bell MT" panose="02020503060305020303" pitchFamily="18" charset="0"/>
              </a:rPr>
              <a:t>O(n^k) - Polynomial Time:</a:t>
            </a:r>
            <a:r>
              <a:rPr lang="pt-BR" sz="2300" dirty="0">
                <a:latin typeface="Bell MT" panose="02020503060305020303" pitchFamily="18" charset="0"/>
              </a:rPr>
              <a:t> </a:t>
            </a:r>
            <a:r>
              <a:rPr lang="en-GB" sz="2300" dirty="0">
                <a:latin typeface="Bell MT" panose="02020503060305020303" pitchFamily="18" charset="0"/>
              </a:rPr>
              <a:t>Similar to quadratic time, but with a higher exponent "k." Polynomial time complexities like cubic (O(n^3)) or quartic (O(n^4)) are less efficient for large input sizes.</a:t>
            </a:r>
          </a:p>
          <a:p>
            <a:pPr marL="514350" indent="-514350" algn="just">
              <a:buFont typeface="+mj-lt"/>
              <a:buAutoNum type="arabicPeriod" startAt="6"/>
            </a:pPr>
            <a:r>
              <a:rPr lang="pt-BR" sz="2300" b="1" dirty="0">
                <a:solidFill>
                  <a:srgbClr val="C00000"/>
                </a:solidFill>
                <a:latin typeface="Bell MT" panose="02020503060305020303" pitchFamily="18" charset="0"/>
              </a:rPr>
              <a:t>O(2^n) - Exponential Time:</a:t>
            </a:r>
            <a:r>
              <a:rPr lang="en-GB" sz="2300" b="1" dirty="0">
                <a:solidFill>
                  <a:srgbClr val="C00000"/>
                </a:solidFill>
                <a:latin typeface="Bell MT" panose="02020503060305020303" pitchFamily="18" charset="0"/>
              </a:rPr>
              <a:t> </a:t>
            </a:r>
            <a:r>
              <a:rPr lang="en-GB" sz="2300" dirty="0">
                <a:latin typeface="Bell MT" panose="02020503060305020303" pitchFamily="18" charset="0"/>
              </a:rPr>
              <a:t>The running time grows exponentially with the input size. Often seen in brute-force algorithms that explore all possible combinations of input elements.</a:t>
            </a:r>
          </a:p>
          <a:p>
            <a:pPr marL="514350" indent="-514350" algn="just">
              <a:buFont typeface="+mj-lt"/>
              <a:buAutoNum type="arabicPeriod" startAt="6"/>
            </a:pPr>
            <a:r>
              <a:rPr lang="en-GB" sz="2300" b="1" dirty="0">
                <a:solidFill>
                  <a:srgbClr val="C00000"/>
                </a:solidFill>
                <a:latin typeface="Bell MT" panose="02020503060305020303" pitchFamily="18" charset="0"/>
              </a:rPr>
              <a:t>O(n!) - Factorial Time: </a:t>
            </a:r>
            <a:r>
              <a:rPr lang="en-GB" sz="2300" dirty="0">
                <a:latin typeface="Bell MT" panose="02020503060305020303" pitchFamily="18" charset="0"/>
              </a:rPr>
              <a:t>The running time grows factorially with the input size. Highly inefficient and often impractical for even moderate input sizes.</a:t>
            </a:r>
          </a:p>
          <a:p>
            <a:pPr marL="0" indent="0" algn="just">
              <a:buNone/>
            </a:pPr>
            <a:endParaRPr lang="en-GB" sz="2300" dirty="0">
              <a:latin typeface="Bell MT" panose="02020503060305020303" pitchFamily="18" charset="0"/>
            </a:endParaRPr>
          </a:p>
          <a:p>
            <a:pPr marL="0" indent="0" algn="just">
              <a:buNone/>
            </a:pPr>
            <a:r>
              <a:rPr lang="en-GB" sz="2300" dirty="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lgn="just">
              <a:buNone/>
            </a:pPr>
            <a:r>
              <a:rPr lang="en-GB" sz="2300" dirty="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Measuring time complexity?</a:t>
            </a:r>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838200" y="1142999"/>
            <a:ext cx="10515600" cy="5514976"/>
          </a:xfrm>
        </p:spPr>
        <p:txBody>
          <a:bodyPr>
            <a:normAutofit/>
          </a:bodyPr>
          <a:lstStyle/>
          <a:p>
            <a:pPr algn="just"/>
            <a:r>
              <a:rPr lang="en-GB" sz="2300" dirty="0">
                <a:latin typeface="Bell MT" panose="02020503060305020303" pitchFamily="18" charset="0"/>
              </a:rPr>
              <a:t>Count all the operations of the program.</a:t>
            </a:r>
          </a:p>
          <a:p>
            <a:pPr algn="just"/>
            <a:r>
              <a:rPr lang="en-GB" sz="2300" dirty="0">
                <a:latin typeface="Bell MT" panose="02020503060305020303" pitchFamily="18" charset="0"/>
              </a:rPr>
              <a:t>Worst case asymptotic complexity:</a:t>
            </a:r>
          </a:p>
          <a:p>
            <a:pPr lvl="1" algn="just"/>
            <a:r>
              <a:rPr lang="en-GB" sz="1900" dirty="0">
                <a:latin typeface="Bell MT" panose="02020503060305020303" pitchFamily="18" charset="0"/>
              </a:rPr>
              <a:t>Ignore additive constants.</a:t>
            </a:r>
          </a:p>
          <a:p>
            <a:pPr lvl="1" algn="just"/>
            <a:r>
              <a:rPr lang="en-GB" sz="1900" dirty="0">
                <a:latin typeface="Bell MT" panose="02020503060305020303" pitchFamily="18" charset="0"/>
              </a:rPr>
              <a:t>Ignore multiplicative constants.</a:t>
            </a:r>
          </a:p>
          <a:p>
            <a:pPr marL="457200" lvl="1" indent="0" algn="just">
              <a:buNone/>
            </a:pPr>
            <a:endParaRPr lang="en-GB" sz="1900" dirty="0">
              <a:latin typeface="Bell MT" panose="02020503060305020303" pitchFamily="18" charset="0"/>
            </a:endParaRPr>
          </a:p>
          <a:p>
            <a:pPr marL="457200" lvl="1" indent="0" algn="just">
              <a:buNone/>
            </a:pPr>
            <a:endParaRPr lang="en-GB" sz="1900" dirty="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3333538" y="2814498"/>
            <a:ext cx="5296113" cy="3486469"/>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8317706" y="102133"/>
            <a:ext cx="3189147"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r>
                <a:rPr lang="en-GB" b="1" dirty="0"/>
                <a:t>input</a:t>
              </a:r>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r>
                <a:rPr lang="en-GB" b="1" dirty="0"/>
                <a:t>time</a:t>
              </a:r>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814388" y="1781173"/>
            <a:ext cx="10563224" cy="4242373"/>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1309687" y="1747836"/>
            <a:ext cx="9276036" cy="4195763"/>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1554956" y="1871661"/>
            <a:ext cx="9082088" cy="4314825"/>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8220075" cy="1325563"/>
          </a:xfrm>
        </p:spPr>
        <p:txBody>
          <a:bodyPr>
            <a:normAutofit/>
          </a:bodyPr>
          <a:lstStyle/>
          <a:p>
            <a:r>
              <a:rPr lang="en-GB" sz="3600" b="1" dirty="0">
                <a:latin typeface="Bell MT" panose="02020503060305020303" pitchFamily="18" charset="0"/>
                <a:cs typeface="Arial" panose="020B0604020202020204" pitchFamily="34" charset="0"/>
              </a:rPr>
              <a:t>Complexity Classes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P class.</a:t>
            </a:r>
          </a:p>
          <a:p>
            <a:pPr algn="just"/>
            <a:r>
              <a:rPr lang="en-GB" sz="2600" b="1" dirty="0">
                <a:latin typeface="Bell MT" panose="02020503060305020303" pitchFamily="18" charset="0"/>
              </a:rPr>
              <a:t>NP class.</a:t>
            </a:r>
          </a:p>
          <a:p>
            <a:pPr algn="just"/>
            <a:r>
              <a:rPr lang="en-GB" sz="2600" b="1" dirty="0">
                <a:latin typeface="Bell MT" panose="02020503060305020303" pitchFamily="18" charset="0"/>
              </a:rPr>
              <a:t>NP hard class.</a:t>
            </a:r>
          </a:p>
          <a:p>
            <a:pPr algn="just"/>
            <a:r>
              <a:rPr lang="en-GB" sz="2600" b="1" dirty="0">
                <a:latin typeface="Bell MT" panose="02020503060305020303" pitchFamily="18" charset="0"/>
              </a:rPr>
              <a:t>NP complete class.</a:t>
            </a:r>
          </a:p>
        </p:txBody>
      </p:sp>
    </p:spTree>
    <p:extLst>
      <p:ext uri="{BB962C8B-B14F-4D97-AF65-F5344CB8AC3E}">
        <p14:creationId xmlns:p14="http://schemas.microsoft.com/office/powerpoint/2010/main" val="38315116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682750"/>
            <a:ext cx="10515600" cy="4610100"/>
          </a:xfrm>
        </p:spPr>
        <p:txBody>
          <a:bodyPr>
            <a:normAutofit/>
          </a:bodyPr>
          <a:lstStyle/>
          <a:p>
            <a:pPr marL="514350" indent="-514350" algn="just">
              <a:buFont typeface="+mj-lt"/>
              <a:buAutoNum type="arabicPeriod"/>
            </a:pPr>
            <a:r>
              <a:rPr lang="en-GB" sz="1800" dirty="0">
                <a:latin typeface="Bell MT" panose="02020503060305020303" pitchFamily="18" charset="0"/>
                <a:hlinkClick r:id="rId2"/>
              </a:rPr>
              <a:t>https://www.geeksforgeeks.org/design-and-analysis-of-algorithms/?ref=outind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3"/>
              </a:rPr>
              <a:t>https://www.geeksforgeeks.org/learn-data-structures-and-algorithms-dsa-tutorial/?ref=outind</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4"/>
              </a:rPr>
              <a:t>https://www.geeksforgeeks.org/types-of-complexity-classes-p-np-conp-np-hard-and-np-complete/</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5"/>
              </a:rPr>
              <a:t>https://www.geeksforgeeks.org/introduction-to-algorithms/?ref=ghm</a:t>
            </a:r>
            <a:endParaRPr lang="en-GB" sz="1800" dirty="0">
              <a:latin typeface="Bell MT" panose="02020503060305020303" pitchFamily="18" charset="0"/>
            </a:endParaRPr>
          </a:p>
          <a:p>
            <a:pPr marL="514350" indent="-514350" algn="just">
              <a:buFont typeface="+mj-lt"/>
              <a:buAutoNum type="arabicPeriod"/>
            </a:pPr>
            <a:r>
              <a:rPr lang="en-GB" sz="1800" dirty="0">
                <a:latin typeface="Bell MT" panose="02020503060305020303" pitchFamily="18" charset="0"/>
                <a:hlinkClick r:id="rId6"/>
              </a:rPr>
              <a:t>https://www.geeksforgeeks.org/most-important-type-of-algorithms/</a:t>
            </a:r>
            <a:endParaRPr lang="en-GB" sz="18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906463"/>
          </a:xfrm>
        </p:spPr>
        <p:txBody>
          <a:bodyPr/>
          <a:lstStyle/>
          <a:p>
            <a:r>
              <a:rPr lang="en-GB" b="1" dirty="0">
                <a:latin typeface="Bell MT" panose="02020503060305020303" pitchFamily="18" charset="0"/>
                <a:cs typeface="Arial" panose="020B0604020202020204" pitchFamily="34" charset="0"/>
              </a:rPr>
              <a:t>Types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711325"/>
            <a:ext cx="10515600" cy="4875213"/>
          </a:xfrm>
        </p:spPr>
        <p:txBody>
          <a:bodyPr>
            <a:normAutofit/>
          </a:bodyPr>
          <a:lstStyle/>
          <a:p>
            <a:pPr marL="0" indent="0" algn="just">
              <a:buNone/>
            </a:pPr>
            <a:r>
              <a:rPr lang="en-GB" sz="2400" dirty="0">
                <a:latin typeface="Bell MT" panose="02020503060305020303" pitchFamily="18" charset="0"/>
              </a:rPr>
              <a:t>There are several types of algorithms available. Some important algorithms are:</a:t>
            </a:r>
          </a:p>
          <a:p>
            <a:pPr marL="457200" indent="-457200" algn="just">
              <a:buFont typeface="+mj-lt"/>
              <a:buAutoNum type="arabicPeriod"/>
            </a:pPr>
            <a:r>
              <a:rPr lang="en-GB" sz="2400" b="1" dirty="0">
                <a:solidFill>
                  <a:srgbClr val="00B0F0"/>
                </a:solidFill>
                <a:latin typeface="Bell MT" panose="02020503060305020303" pitchFamily="18" charset="0"/>
              </a:rPr>
              <a:t>Brute Force Algorithm: </a:t>
            </a:r>
            <a:r>
              <a:rPr lang="en-GB" sz="2400" dirty="0">
                <a:latin typeface="Bell MT" panose="02020503060305020303" pitchFamily="18" charset="0"/>
              </a:rPr>
              <a:t>It is the simplest approach to a problem. A brute force algorithm is the first approach that comes to finding when we see a problem.</a:t>
            </a:r>
          </a:p>
          <a:p>
            <a:pPr marL="457200" indent="-457200" algn="just">
              <a:buFont typeface="+mj-lt"/>
              <a:buAutoNum type="arabicPeriod"/>
            </a:pPr>
            <a:r>
              <a:rPr lang="en-GB" sz="2400" b="1" dirty="0">
                <a:solidFill>
                  <a:srgbClr val="00B0F0"/>
                </a:solidFill>
                <a:latin typeface="Bell MT" panose="02020503060305020303" pitchFamily="18" charset="0"/>
              </a:rPr>
              <a:t>Recursive Algorithm: </a:t>
            </a:r>
            <a:r>
              <a:rPr lang="en-GB" sz="2400" dirty="0">
                <a:latin typeface="Bell MT" panose="02020503060305020303" pitchFamily="18" charset="0"/>
              </a:rPr>
              <a:t>A recursive algorithm is based on recursion. In this case, a problem is broken into several sub-parts and called the same function again and again.</a:t>
            </a:r>
          </a:p>
          <a:p>
            <a:pPr marL="457200" indent="-457200" algn="just">
              <a:buFont typeface="+mj-lt"/>
              <a:buAutoNum type="arabicPeriod"/>
            </a:pPr>
            <a:r>
              <a:rPr lang="en-GB" sz="2400" b="1" dirty="0">
                <a:solidFill>
                  <a:srgbClr val="00B0F0"/>
                </a:solidFill>
                <a:latin typeface="Bell MT" panose="02020503060305020303" pitchFamily="18" charset="0"/>
              </a:rPr>
              <a:t>Backtracking Algorithm: </a:t>
            </a:r>
            <a:r>
              <a:rPr lang="en-GB" sz="2400" dirty="0">
                <a:latin typeface="Bell MT" panose="02020503060305020303" pitchFamily="18" charset="0"/>
              </a:rPr>
              <a:t>The backtracking algorithm builds the solution by searching among all possible solutions. Using this algorithm, we keep on building the solution following criteria. Whenever a solution fails we trace back to the failure point build on the next solution and continue this process till we find the solution or all possible solutions are looked after.</a:t>
            </a:r>
          </a:p>
        </p:txBody>
      </p:sp>
    </p:spTree>
    <p:extLst>
      <p:ext uri="{BB962C8B-B14F-4D97-AF65-F5344CB8AC3E}">
        <p14:creationId xmlns:p14="http://schemas.microsoft.com/office/powerpoint/2010/main" val="3913065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554038"/>
            <a:ext cx="10515600" cy="6089650"/>
          </a:xfrm>
        </p:spPr>
        <p:txBody>
          <a:bodyPr>
            <a:normAutofit/>
          </a:bodyPr>
          <a:lstStyle/>
          <a:p>
            <a:pPr marL="457200" indent="-457200" algn="just">
              <a:buFont typeface="+mj-lt"/>
              <a:buAutoNum type="arabicPeriod" startAt="4"/>
            </a:pPr>
            <a:r>
              <a:rPr lang="en-GB" sz="2000" b="1" dirty="0">
                <a:solidFill>
                  <a:srgbClr val="00B0F0"/>
                </a:solidFill>
                <a:latin typeface="Bell MT" panose="02020503060305020303" pitchFamily="18" charset="0"/>
              </a:rPr>
              <a:t>Searching Algorithm: </a:t>
            </a:r>
            <a:r>
              <a:rPr lang="en-GB" sz="2000" dirty="0">
                <a:latin typeface="Bell MT" panose="02020503060305020303" pitchFamily="18" charset="0"/>
              </a:rPr>
              <a:t>Searching algorithms are the ones that are used for searching elements or groups of elements from a particular data structure. They can be of different types based on their approach or the data structure in which the element should be found.</a:t>
            </a:r>
          </a:p>
          <a:p>
            <a:pPr marL="457200" indent="-457200" algn="just">
              <a:buFont typeface="+mj-lt"/>
              <a:buAutoNum type="arabicPeriod" startAt="4"/>
            </a:pPr>
            <a:r>
              <a:rPr lang="en-GB" sz="2000" b="1" dirty="0">
                <a:solidFill>
                  <a:srgbClr val="00B0F0"/>
                </a:solidFill>
                <a:latin typeface="Bell MT" panose="02020503060305020303" pitchFamily="18" charset="0"/>
              </a:rPr>
              <a:t>Sorting Algorithm:</a:t>
            </a:r>
            <a:r>
              <a:rPr lang="en-GB" sz="2000" dirty="0">
                <a:latin typeface="Bell MT" panose="02020503060305020303" pitchFamily="18" charset="0"/>
              </a:rPr>
              <a:t> Sorting is arranging a group of data in a particular manner according to the requirement. The algorithms which help in performing this function are called sorting algorithms. Generally sorting algorithms are used to sort groups of data in an increasing or decreasing manner.</a:t>
            </a:r>
          </a:p>
          <a:p>
            <a:pPr marL="457200" indent="-457200" algn="just">
              <a:buFont typeface="+mj-lt"/>
              <a:buAutoNum type="arabicPeriod" startAt="4"/>
            </a:pPr>
            <a:r>
              <a:rPr lang="en-GB" sz="2000" b="1" dirty="0">
                <a:solidFill>
                  <a:srgbClr val="00B0F0"/>
                </a:solidFill>
                <a:latin typeface="Bell MT" panose="02020503060305020303" pitchFamily="18" charset="0"/>
              </a:rPr>
              <a:t>Hashing Algorithm: </a:t>
            </a:r>
            <a:r>
              <a:rPr lang="en-GB" sz="2000" dirty="0">
                <a:latin typeface="Bell MT" panose="02020503060305020303" pitchFamily="18" charset="0"/>
              </a:rPr>
              <a:t>Hashing algorithms work similarly to the searching algorithm. But they contain an index with a key ID. In hashing, a key is assigned to specific data.</a:t>
            </a:r>
          </a:p>
          <a:p>
            <a:pPr marL="457200" indent="-457200" algn="just">
              <a:buFont typeface="+mj-lt"/>
              <a:buAutoNum type="arabicPeriod" startAt="4"/>
            </a:pPr>
            <a:r>
              <a:rPr lang="en-GB" sz="2000" b="1" dirty="0">
                <a:solidFill>
                  <a:srgbClr val="00B0F0"/>
                </a:solidFill>
                <a:latin typeface="Bell MT" panose="02020503060305020303" pitchFamily="18" charset="0"/>
              </a:rPr>
              <a:t>Divide and Conquer Algorithm: </a:t>
            </a:r>
            <a:r>
              <a:rPr lang="en-GB" sz="2000" dirty="0">
                <a:latin typeface="Bell MT" panose="02020503060305020303" pitchFamily="18" charset="0"/>
              </a:rPr>
              <a:t>This algorithm breaks a problem into sub-problems, solves a single sub-problem, and merges the solutions to get the final solution. It consists of the following three steps:</a:t>
            </a:r>
          </a:p>
          <a:p>
            <a:pPr lvl="1" algn="just"/>
            <a:r>
              <a:rPr lang="en-GB" sz="1600" b="1" dirty="0">
                <a:latin typeface="Bell MT" panose="02020503060305020303" pitchFamily="18" charset="0"/>
              </a:rPr>
              <a:t>Divide</a:t>
            </a:r>
          </a:p>
          <a:p>
            <a:pPr lvl="1" algn="just"/>
            <a:r>
              <a:rPr lang="en-GB" sz="1600" b="1" dirty="0">
                <a:latin typeface="Bell MT" panose="02020503060305020303" pitchFamily="18" charset="0"/>
              </a:rPr>
              <a:t>Solve</a:t>
            </a:r>
          </a:p>
          <a:p>
            <a:pPr lvl="1" algn="just"/>
            <a:r>
              <a:rPr lang="en-GB" sz="1600" b="1" dirty="0">
                <a:latin typeface="Bell MT" panose="02020503060305020303" pitchFamily="18" charset="0"/>
              </a:rPr>
              <a:t>Combine</a:t>
            </a:r>
          </a:p>
          <a:p>
            <a:pPr marL="457200" indent="-457200" algn="just">
              <a:buFont typeface="+mj-lt"/>
              <a:buAutoNum type="arabicPeriod" startAt="4"/>
            </a:pPr>
            <a:r>
              <a:rPr lang="en-GB" sz="2000" b="1" dirty="0">
                <a:solidFill>
                  <a:srgbClr val="00B0F0"/>
                </a:solidFill>
                <a:latin typeface="Bell MT" panose="02020503060305020303" pitchFamily="18" charset="0"/>
              </a:rPr>
              <a:t>Greedy Algorithm: </a:t>
            </a:r>
            <a:r>
              <a:rPr lang="en-GB" sz="2000" dirty="0">
                <a:latin typeface="Bell MT" panose="02020503060305020303" pitchFamily="18" charset="0"/>
              </a:rPr>
              <a:t>In this type of algorithm, the solution is built part by part. The solution for the next part is built based on the immediate benefit of the next part. The one solution that gives the most benefit will be chosen as the solution for the next part.</a:t>
            </a:r>
          </a:p>
        </p:txBody>
      </p:sp>
    </p:spTree>
    <p:extLst>
      <p:ext uri="{BB962C8B-B14F-4D97-AF65-F5344CB8AC3E}">
        <p14:creationId xmlns:p14="http://schemas.microsoft.com/office/powerpoint/2010/main" val="3955409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941387"/>
            <a:ext cx="10515600" cy="4975225"/>
          </a:xfrm>
        </p:spPr>
        <p:txBody>
          <a:bodyPr>
            <a:normAutofit/>
          </a:bodyPr>
          <a:lstStyle/>
          <a:p>
            <a:pPr marL="457200" indent="-457200" algn="just">
              <a:buFont typeface="+mj-lt"/>
              <a:buAutoNum type="arabicPeriod" startAt="9"/>
            </a:pPr>
            <a:r>
              <a:rPr lang="en-GB" sz="2000" b="1" dirty="0">
                <a:solidFill>
                  <a:srgbClr val="00B0F0"/>
                </a:solidFill>
                <a:latin typeface="Bell MT" panose="02020503060305020303" pitchFamily="18" charset="0"/>
              </a:rPr>
              <a:t>Dynamic Programming Algorithm: </a:t>
            </a:r>
            <a:r>
              <a:rPr lang="en-GB" sz="2000" dirty="0">
                <a:latin typeface="Bell MT" panose="02020503060305020303" pitchFamily="18" charset="0"/>
              </a:rPr>
              <a:t>This algorithm uses the concept of using the already found solution to avoid repetitive calculation of the same part of the problem. It divides the problem into smaller overlapping subproblems and solves them.</a:t>
            </a:r>
            <a:endParaRPr lang="en-GB" sz="2000" b="1" dirty="0">
              <a:solidFill>
                <a:srgbClr val="00B0F0"/>
              </a:solidFill>
              <a:latin typeface="Bell MT" panose="02020503060305020303" pitchFamily="18" charset="0"/>
            </a:endParaRPr>
          </a:p>
          <a:p>
            <a:pPr marL="457200" indent="-457200" algn="just">
              <a:buFont typeface="+mj-lt"/>
              <a:buAutoNum type="arabicPeriod" startAt="9"/>
            </a:pPr>
            <a:r>
              <a:rPr lang="en-GB" sz="2000" b="1" dirty="0">
                <a:solidFill>
                  <a:srgbClr val="00B0F0"/>
                </a:solidFill>
                <a:latin typeface="Bell MT" panose="02020503060305020303" pitchFamily="18" charset="0"/>
              </a:rPr>
              <a:t>Randomized Algorithm: </a:t>
            </a:r>
            <a:r>
              <a:rPr lang="en-GB" sz="2000" dirty="0">
                <a:latin typeface="Bell MT" panose="02020503060305020303" pitchFamily="18" charset="0"/>
              </a:rPr>
              <a:t>In the randomized algorithm, we use a random number so it gives immediate benefit. The random number helps in deciding the expected outcome.</a:t>
            </a:r>
          </a:p>
          <a:p>
            <a:pPr marL="457200" indent="-457200" algn="just">
              <a:buFont typeface="+mj-lt"/>
              <a:buAutoNum type="arabicPeriod" startAt="9"/>
            </a:pPr>
            <a:r>
              <a:rPr lang="en-GB" sz="2000" b="1" dirty="0">
                <a:solidFill>
                  <a:srgbClr val="00B0F0"/>
                </a:solidFill>
                <a:latin typeface="Bell MT" panose="02020503060305020303" pitchFamily="18" charset="0"/>
              </a:rPr>
              <a:t>Geometric Algorithms: </a:t>
            </a:r>
            <a:r>
              <a:rPr lang="en-GB" sz="2000" dirty="0">
                <a:latin typeface="Bell MT" panose="02020503060305020303" pitchFamily="18" charset="0"/>
              </a:rPr>
              <a:t>Geometric algorithms work with geometric shapes and solve problems like computational geometry, convex hull, and nearest neighbour search.</a:t>
            </a:r>
          </a:p>
          <a:p>
            <a:pPr marL="457200" indent="-457200" algn="just">
              <a:buFont typeface="+mj-lt"/>
              <a:buAutoNum type="arabicPeriod" startAt="9"/>
            </a:pPr>
            <a:r>
              <a:rPr lang="en-GB" sz="2000" b="1" dirty="0">
                <a:solidFill>
                  <a:srgbClr val="00B0F0"/>
                </a:solidFill>
                <a:latin typeface="Bell MT" panose="02020503060305020303" pitchFamily="18" charset="0"/>
              </a:rPr>
              <a:t>Parallel and Distributed Algorithms: </a:t>
            </a:r>
            <a:r>
              <a:rPr lang="en-GB" sz="2000" dirty="0">
                <a:latin typeface="Bell MT" panose="02020503060305020303" pitchFamily="18" charset="0"/>
              </a:rPr>
              <a:t>These algorithms are designed to run on multiple processors or across a distributed network, utilizing parallel processing to solve complex problems.</a:t>
            </a:r>
          </a:p>
          <a:p>
            <a:pPr marL="457200" indent="-457200" algn="just">
              <a:buFont typeface="+mj-lt"/>
              <a:buAutoNum type="arabicPeriod" startAt="9"/>
            </a:pPr>
            <a:r>
              <a:rPr lang="en-GB" sz="2000" b="1" dirty="0">
                <a:solidFill>
                  <a:srgbClr val="00B0F0"/>
                </a:solidFill>
                <a:latin typeface="Bell MT" panose="02020503060305020303" pitchFamily="18" charset="0"/>
              </a:rPr>
              <a:t>Optimization Algorithms:</a:t>
            </a:r>
            <a:r>
              <a:rPr lang="en-GB" sz="2000" dirty="0">
                <a:latin typeface="Bell MT" panose="02020503060305020303" pitchFamily="18" charset="0"/>
              </a:rPr>
              <a:t> Optimization algorithms are used to find the best solution or the optimal configuration in a given set of choices. Examples include linear programming and genetic algorithms.</a:t>
            </a:r>
          </a:p>
        </p:txBody>
      </p:sp>
    </p:spTree>
    <p:extLst>
      <p:ext uri="{BB962C8B-B14F-4D97-AF65-F5344CB8AC3E}">
        <p14:creationId xmlns:p14="http://schemas.microsoft.com/office/powerpoint/2010/main" val="3475952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t>
            </a:r>
            <a:r>
              <a:rPr lang="en-GB" dirty="0" err="1">
                <a:latin typeface="Bell MT" panose="02020503060305020303" pitchFamily="18" charset="0"/>
              </a:rPr>
              <a:t>Analyze</a:t>
            </a:r>
            <a:r>
              <a:rPr lang="en-GB" dirty="0">
                <a:latin typeface="Bell MT" panose="02020503060305020303" pitchFamily="18" charset="0"/>
              </a:rPr>
              <a:t>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230</TotalTime>
  <Words>2445</Words>
  <Application>Microsoft Office PowerPoint</Application>
  <PresentationFormat>Widescreen</PresentationFormat>
  <Paragraphs>157</Paragraphs>
  <Slides>29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Types Of Algorithm?</vt:lpstr>
      <vt:lpstr>PowerPoint Presentation</vt:lpstr>
      <vt:lpstr>PowerPoint Presentation</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61</cp:revision>
  <dcterms:created xsi:type="dcterms:W3CDTF">2023-07-27T06:56:35Z</dcterms:created>
  <dcterms:modified xsi:type="dcterms:W3CDTF">2023-10-13T14:53:24Z</dcterms:modified>
</cp:coreProperties>
</file>