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1" autoAdjust="0"/>
    <p:restoredTop sz="94660"/>
  </p:normalViewPr>
  <p:slideViewPr>
    <p:cSldViewPr snapToGrid="0">
      <p:cViewPr varScale="1">
        <p:scale>
          <a:sx n="67" d="100"/>
          <a:sy n="67" d="100"/>
        </p:scale>
        <p:origin x="9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9/13/2023</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9/13/2023</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1622474" y="1463039"/>
            <a:ext cx="9144000" cy="879305"/>
          </a:xfrm>
        </p:spPr>
        <p:txBody>
          <a:bodyPr>
            <a:normAutofit fontScale="90000"/>
          </a:bodyPr>
          <a:lstStyle/>
          <a:p>
            <a:r>
              <a:rPr lang="en-US" b="1" dirty="0">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1524000" y="2859894"/>
            <a:ext cx="9144000" cy="1655762"/>
          </a:xfrm>
        </p:spPr>
        <p:txBody>
          <a:bodyPr/>
          <a:lstStyle/>
          <a:p>
            <a:r>
              <a:rPr lang="en-US" b="1" dirty="0">
                <a:latin typeface="Arial" panose="020B0604020202020204" pitchFamily="34" charset="0"/>
                <a:cs typeface="Arial" panose="020B0604020202020204" pitchFamily="34" charset="0"/>
              </a:rPr>
              <a:t>Alamin</a:t>
            </a:r>
          </a:p>
          <a:p>
            <a:r>
              <a:rPr lang="en-US" dirty="0">
                <a:latin typeface="Arial" panose="020B0604020202020204" pitchFamily="34" charset="0"/>
                <a:cs typeface="Arial" panose="020B0604020202020204" pitchFamily="34" charset="0"/>
              </a:rPr>
              <a:t>MSCS</a:t>
            </a:r>
          </a:p>
          <a:p>
            <a:r>
              <a:rPr lang="en-US" dirty="0">
                <a:latin typeface="Arial" panose="020B0604020202020204" pitchFamily="34" charset="0"/>
                <a:cs typeface="Arial" panose="020B0604020202020204" pitchFamily="34" charset="0"/>
              </a:rPr>
              <a:t>American International University of Bangladesh (AIUB)</a:t>
            </a: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80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Graphs:</a:t>
            </a:r>
          </a:p>
          <a:p>
            <a:pPr algn="just"/>
            <a:r>
              <a:rPr lang="en-US" sz="2000" dirty="0">
                <a:latin typeface="Bell MT" panose="02020503060305020303" pitchFamily="18" charset="0"/>
                <a:cs typeface="Arial" panose="020B0604020202020204" pitchFamily="34" charset="0"/>
              </a:rPr>
              <a:t>Use graphs when you have complex relationships between data elements, like social networks, road networks, or project dependencies.</a:t>
            </a:r>
          </a:p>
          <a:p>
            <a:pPr algn="just"/>
            <a:r>
              <a:rPr lang="en-US" sz="2000" dirty="0">
                <a:latin typeface="Bell MT" panose="02020503060305020303" pitchFamily="18" charset="0"/>
                <a:cs typeface="Arial" panose="020B0604020202020204" pitchFamily="34" charset="0"/>
              </a:rPr>
              <a:t>Suitable for tasks like pathfinding (Dijkstra's algorithm, A*), network flow, and graph traversal (BFS, DFS).</a:t>
            </a:r>
          </a:p>
          <a:p>
            <a:pPr marL="0" indent="0" algn="just">
              <a:buNone/>
            </a:pPr>
            <a:r>
              <a:rPr lang="en-US" sz="2000" b="1" dirty="0">
                <a:latin typeface="Bell MT" panose="02020503060305020303" pitchFamily="18" charset="0"/>
                <a:cs typeface="Arial" panose="020B0604020202020204" pitchFamily="34" charset="0"/>
              </a:rPr>
              <a:t>Hash Tables:</a:t>
            </a:r>
          </a:p>
          <a:p>
            <a:pPr algn="just"/>
            <a:r>
              <a:rPr lang="en-US" sz="2000" dirty="0">
                <a:latin typeface="Bell MT" panose="02020503060305020303" pitchFamily="18" charset="0"/>
                <a:cs typeface="Arial" panose="020B0604020202020204" pitchFamily="34" charset="0"/>
              </a:rPr>
              <a:t>Use hash tables when you need fast key-value pair lookups.</a:t>
            </a:r>
          </a:p>
          <a:p>
            <a:pPr algn="just"/>
            <a:r>
              <a:rPr lang="en-US" sz="2000" dirty="0">
                <a:latin typeface="Bell MT" panose="02020503060305020303" pitchFamily="18" charset="0"/>
                <a:cs typeface="Arial" panose="020B0604020202020204" pitchFamily="34" charset="0"/>
              </a:rPr>
              <a:t>Suitable for implementing associative arrays, databases, caches, and symbol tables.</a:t>
            </a:r>
          </a:p>
          <a:p>
            <a:pPr marL="0" indent="0" algn="just">
              <a:buNone/>
            </a:pPr>
            <a:r>
              <a:rPr lang="en-US" sz="2000" b="1" dirty="0">
                <a:latin typeface="Bell MT" panose="02020503060305020303" pitchFamily="18" charset="0"/>
                <a:cs typeface="Arial" panose="020B0604020202020204" pitchFamily="34" charset="0"/>
              </a:rPr>
              <a:t>Heaps:</a:t>
            </a:r>
          </a:p>
          <a:p>
            <a:pPr algn="just"/>
            <a:r>
              <a:rPr lang="en-US" sz="2000" dirty="0">
                <a:latin typeface="Bell MT" panose="02020503060305020303" pitchFamily="18" charset="0"/>
                <a:cs typeface="Arial" panose="020B0604020202020204" pitchFamily="34" charset="0"/>
              </a:rPr>
              <a:t>Use heaps when you need efficient access to the smallest (or largest) element in a collection.</a:t>
            </a:r>
          </a:p>
          <a:p>
            <a:pPr algn="just"/>
            <a:r>
              <a:rPr lang="en-US" sz="2000" dirty="0">
                <a:latin typeface="Bell MT" panose="02020503060305020303" pitchFamily="18" charset="0"/>
                <a:cs typeface="Arial" panose="020B0604020202020204" pitchFamily="34" charset="0"/>
              </a:rPr>
              <a:t>Suitable for priority queues, scheduling algorithms, and graph algorithms like Dijkstra's with a priority queue.</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950741" y="2766218"/>
            <a:ext cx="10515600" cy="1325563"/>
          </a:xfrm>
        </p:spPr>
        <p:txBody>
          <a:bodyPr>
            <a:normAutofit/>
          </a:bodyPr>
          <a:lstStyle/>
          <a:p>
            <a:pPr algn="ctr"/>
            <a:r>
              <a:rPr lang="en-US" sz="5400" b="1" dirty="0"/>
              <a:t>Thank You</a:t>
            </a:r>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1007012" y="365125"/>
            <a:ext cx="5365652" cy="1325563"/>
          </a:xfrm>
        </p:spPr>
        <p:txBody>
          <a:bodyPr/>
          <a:lstStyle/>
          <a:p>
            <a:r>
              <a:rPr lang="en-US" b="1" dirty="0">
                <a:latin typeface="Bell MT" panose="02020503060305020303" pitchFamily="18"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838200" y="1690688"/>
            <a:ext cx="7081911" cy="2585890"/>
          </a:xfrm>
        </p:spPr>
        <p:txBody>
          <a:bodyPr/>
          <a:lstStyle/>
          <a:p>
            <a:r>
              <a:rPr lang="en-US" dirty="0">
                <a:latin typeface="Bell MT" panose="02020503060305020303" pitchFamily="18" charset="0"/>
                <a:cs typeface="Arial" panose="020B0604020202020204" pitchFamily="34" charset="0"/>
              </a:rPr>
              <a:t>What is data structure &amp; algorithm?</a:t>
            </a:r>
          </a:p>
          <a:p>
            <a:r>
              <a:rPr lang="en-US" dirty="0">
                <a:latin typeface="Bell MT" panose="02020503060305020303" pitchFamily="18" charset="0"/>
                <a:cs typeface="Arial" panose="020B0604020202020204" pitchFamily="34" charset="0"/>
              </a:rPr>
              <a:t>What is data structure?</a:t>
            </a:r>
          </a:p>
          <a:p>
            <a:r>
              <a:rPr lang="en-US" dirty="0">
                <a:latin typeface="Bell MT" panose="02020503060305020303" pitchFamily="18" charset="0"/>
                <a:cs typeface="Arial" panose="020B0604020202020204" pitchFamily="34" charset="0"/>
              </a:rPr>
              <a:t>Why we need data structure?</a:t>
            </a:r>
          </a:p>
          <a:p>
            <a:r>
              <a:rPr lang="en-US" dirty="0">
                <a:latin typeface="Bell MT" panose="02020503060305020303" pitchFamily="18" charset="0"/>
                <a:cs typeface="Arial" panose="020B0604020202020204" pitchFamily="34" charset="0"/>
              </a:rPr>
              <a:t>Types of data structure?</a:t>
            </a:r>
          </a:p>
          <a:p>
            <a:r>
              <a:rPr lang="en-US"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 &amp; algorithm?</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2605698"/>
          </a:xfrm>
        </p:spPr>
        <p:txBody>
          <a:bodyPr>
            <a:normAutofit/>
          </a:bodyPr>
          <a:lstStyle/>
          <a:p>
            <a:pPr algn="just"/>
            <a:r>
              <a:rPr lang="en-US" sz="2000" dirty="0">
                <a:latin typeface="Bell MT" panose="02020503060305020303" pitchFamily="18"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2933700" y="3128474"/>
            <a:ext cx="6324600" cy="3295650"/>
          </a:xfrm>
          <a:prstGeom prst="rect">
            <a:avLst/>
          </a:prstGeom>
          <a:ln>
            <a:solidFill>
              <a:schemeClr val="tx1"/>
            </a:solidFill>
          </a:ln>
        </p:spPr>
      </p:pic>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973846"/>
          </a:xfrm>
        </p:spPr>
        <p:txBody>
          <a:bodyPr>
            <a:normAutofit/>
          </a:bodyPr>
          <a:lstStyle/>
          <a:p>
            <a:pPr algn="just"/>
            <a:r>
              <a:rPr lang="en-US" sz="2000" dirty="0">
                <a:latin typeface="Bell MT" panose="02020503060305020303" pitchFamily="18" charset="0"/>
                <a:cs typeface="Arial" panose="020B0604020202020204" pitchFamily="34" charset="0"/>
              </a:rPr>
              <a:t>A data structure is a way of organizing and storing data in a computer or a programming language, enabling efficient access, manipulation, and management of the information it contains.</a:t>
            </a: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838200" y="3953022"/>
            <a:ext cx="10515600" cy="1525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latin typeface="Bell MT" panose="02020503060305020303" pitchFamily="18" charset="0"/>
                <a:cs typeface="Arial" panose="020B0604020202020204" pitchFamily="34" charset="0"/>
              </a:rPr>
              <a:t>Data structures are essential in computer science and programming because they provide a </a:t>
            </a:r>
            <a:r>
              <a:rPr lang="en-US" sz="2000" b="1" dirty="0">
                <a:latin typeface="Bell MT" panose="02020503060305020303" pitchFamily="18" charset="0"/>
                <a:cs typeface="Arial" panose="020B0604020202020204" pitchFamily="34" charset="0"/>
              </a:rPr>
              <a:t>systematic</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organized approach </a:t>
            </a:r>
            <a:r>
              <a:rPr lang="en-US" sz="2000" dirty="0">
                <a:latin typeface="Bell MT" panose="02020503060305020303" pitchFamily="18"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2000" b="1" dirty="0">
                <a:latin typeface="Bell MT" panose="02020503060305020303" pitchFamily="18" charset="0"/>
                <a:cs typeface="Arial" panose="020B0604020202020204" pitchFamily="34" charset="0"/>
              </a:rPr>
              <a:t>managing memory</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processing data</a:t>
            </a:r>
            <a:r>
              <a:rPr lang="en-US" sz="2000" dirty="0">
                <a:latin typeface="Bell MT" panose="02020503060305020303" pitchFamily="18" charset="0"/>
                <a:cs typeface="Arial" panose="020B0604020202020204" pitchFamily="34" charset="0"/>
              </a:rPr>
              <a: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63284" y="2732685"/>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indent="-457200" algn="just">
              <a:buFont typeface="+mj-lt"/>
              <a:buAutoNum type="arabicPeriod" startAt="2"/>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358706" y="330663"/>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1E5D7-0ABA-46A8-9CF0-4E4D26AF9BE7}"/>
              </a:ext>
            </a:extLst>
          </p:cNvPr>
          <p:cNvSpPr txBox="1">
            <a:spLocks/>
          </p:cNvSpPr>
          <p:nvPr/>
        </p:nvSpPr>
        <p:spPr>
          <a:xfrm>
            <a:off x="1724466" y="379974"/>
            <a:ext cx="6673948" cy="893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pic>
        <p:nvPicPr>
          <p:cNvPr id="1026" name="Picture 2" descr="Lightbox">
            <a:extLst>
              <a:ext uri="{FF2B5EF4-FFF2-40B4-BE49-F238E27FC236}">
                <a16:creationId xmlns:a16="http://schemas.microsoft.com/office/drawing/2014/main" id="{34445336-CBC9-4FB6-B3C4-0DC7DCEE9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24" y="1656225"/>
            <a:ext cx="8921070" cy="487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6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00B050"/>
                </a:solidFill>
                <a:latin typeface="Bell MT" panose="02020503060305020303" pitchFamily="18" charset="0"/>
                <a:cs typeface="Arial" panose="020B0604020202020204" pitchFamily="34" charset="0"/>
              </a:rPr>
              <a:t>Linear data structure: </a:t>
            </a:r>
            <a:r>
              <a:rPr lang="en-US" sz="2000" dirty="0">
                <a:latin typeface="Bell MT" panose="02020503060305020303" pitchFamily="18" charset="0"/>
                <a:cs typeface="Arial" panose="020B0604020202020204" pitchFamily="34" charset="0"/>
              </a:rPr>
              <a:t>Data structure in which data elements are arranged sequentially or linearly, where each element is attached to its previous and next adjacent elements, is called a linear data structure. </a:t>
            </a:r>
            <a:r>
              <a:rPr lang="en-US" sz="2000" b="1" dirty="0">
                <a:latin typeface="Bell MT" panose="02020503060305020303" pitchFamily="18" charset="0"/>
                <a:cs typeface="Arial" panose="020B0604020202020204" pitchFamily="34" charset="0"/>
              </a:rPr>
              <a:t>Examples of linear data structures are array, stack, queue, linked list, etc.</a:t>
            </a:r>
          </a:p>
          <a:p>
            <a:pPr marL="0"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Static data structure: </a:t>
            </a:r>
            <a:r>
              <a:rPr lang="en-US" sz="2000" dirty="0">
                <a:latin typeface="Bell MT" panose="02020503060305020303" pitchFamily="18" charset="0"/>
                <a:cs typeface="Arial" panose="020B0604020202020204" pitchFamily="34" charset="0"/>
              </a:rPr>
              <a:t>Static data structure has a fixed memory size. It is easier to access the elements in a static data structure. </a:t>
            </a:r>
            <a:r>
              <a:rPr lang="en-US" sz="2000" b="1" dirty="0">
                <a:latin typeface="Bell MT" panose="02020503060305020303" pitchFamily="18" charset="0"/>
                <a:cs typeface="Arial" panose="020B0604020202020204" pitchFamily="34" charset="0"/>
              </a:rPr>
              <a:t>An example of this data structure is an array.</a:t>
            </a:r>
          </a:p>
          <a:p>
            <a:pPr marL="457200" lvl="1"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Dynamic data structure: </a:t>
            </a:r>
            <a:r>
              <a:rPr lang="en-US" sz="2000" dirty="0">
                <a:latin typeface="Bell MT" panose="02020503060305020303" pitchFamily="18" charset="0"/>
                <a:cs typeface="Arial" panose="020B0604020202020204" pitchFamily="34" charset="0"/>
              </a:rPr>
              <a:t>In dynamic data structure, the size is not fixed. It can be randomly updated during the runtime which may be considered efficient concerning the memory (space) complexity of the code.</a:t>
            </a:r>
            <a:r>
              <a:rPr lang="en-US" sz="1600" dirty="0">
                <a:latin typeface="Bell MT" panose="02020503060305020303" pitchFamily="18" charset="0"/>
                <a:cs typeface="Arial" panose="020B0604020202020204" pitchFamily="34" charset="0"/>
              </a:rPr>
              <a:t> </a:t>
            </a:r>
            <a:r>
              <a:rPr lang="en-US" sz="2000" b="1" dirty="0">
                <a:latin typeface="Bell MT" panose="02020503060305020303" pitchFamily="18" charset="0"/>
                <a:cs typeface="Arial" panose="020B0604020202020204" pitchFamily="34" charset="0"/>
              </a:rPr>
              <a:t>Examples of this data structure are queue, stack, etc.</a:t>
            </a:r>
          </a:p>
          <a:p>
            <a:pPr lvl="1" algn="just"/>
            <a:endParaRPr lang="en-US" sz="2000" dirty="0">
              <a:latin typeface="Bell MT" panose="02020503060305020303" pitchFamily="18" charset="0"/>
              <a:cs typeface="Arial" panose="020B0604020202020204" pitchFamily="34" charset="0"/>
            </a:endParaRPr>
          </a:p>
          <a:p>
            <a:pPr marL="0" indent="0" algn="just">
              <a:buNone/>
            </a:pPr>
            <a:r>
              <a:rPr lang="en-US" sz="2000" b="1" dirty="0">
                <a:solidFill>
                  <a:srgbClr val="00B050"/>
                </a:solidFill>
                <a:latin typeface="Bell MT" panose="02020503060305020303" pitchFamily="18" charset="0"/>
                <a:cs typeface="Arial" panose="020B0604020202020204" pitchFamily="34" charset="0"/>
              </a:rPr>
              <a:t>Non-linear data structure: </a:t>
            </a:r>
            <a:r>
              <a:rPr lang="en-US" sz="2000" dirty="0">
                <a:latin typeface="Bell MT" panose="02020503060305020303" pitchFamily="18" charset="0"/>
                <a:cs typeface="Arial" panose="020B0604020202020204" pitchFamily="34" charset="0"/>
              </a:rPr>
              <a:t>Data structures where data elements are not placed sequentially or linearly are called non-linear data structures. In a non-linear data structure, we can’t traverse all the elements in a single run only. </a:t>
            </a:r>
          </a:p>
          <a:p>
            <a:pPr marL="0" indent="0" algn="just">
              <a:buNone/>
            </a:pPr>
            <a:r>
              <a:rPr lang="en-US" sz="2000" b="1" dirty="0">
                <a:latin typeface="Bell MT" panose="02020503060305020303" pitchFamily="18" charset="0"/>
                <a:cs typeface="Arial" panose="020B0604020202020204" pitchFamily="34" charset="0"/>
              </a:rPr>
              <a:t>Examples of non-linear data structures are trees and graphs.</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Types of data structure?</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Bell MT" panose="02020503060305020303" pitchFamily="18" charset="0"/>
                <a:cs typeface="Arial" panose="020B0604020202020204" pitchFamily="34" charset="0"/>
              </a:rPr>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indent="0" algn="just">
              <a:buNone/>
            </a:pPr>
            <a:r>
              <a:rPr lang="en-US" sz="2000" b="1" dirty="0">
                <a:latin typeface="Bell MT" panose="02020503060305020303" pitchFamily="18" charset="0"/>
                <a:cs typeface="Arial" panose="020B0604020202020204" pitchFamily="34" charset="0"/>
              </a:rPr>
              <a:t>Arrays:</a:t>
            </a:r>
          </a:p>
          <a:p>
            <a:pPr algn="just"/>
            <a:r>
              <a:rPr lang="en-US" sz="2000" dirty="0">
                <a:latin typeface="Bell MT" panose="02020503060305020303" pitchFamily="18" charset="0"/>
                <a:cs typeface="Arial" panose="020B0604020202020204" pitchFamily="34" charset="0"/>
              </a:rPr>
              <a:t>Use arrays when you have a fixed size of data and need direct access to elements using an index.</a:t>
            </a:r>
          </a:p>
          <a:p>
            <a:pPr algn="just"/>
            <a:r>
              <a:rPr lang="en-US" sz="2000" dirty="0">
                <a:latin typeface="Bell MT" panose="02020503060305020303" pitchFamily="18" charset="0"/>
                <a:cs typeface="Arial" panose="020B0604020202020204" pitchFamily="34" charset="0"/>
              </a:rPr>
              <a:t>Suitable for simple lists or collections where elements are accessed frequently by their positions.</a:t>
            </a:r>
          </a:p>
          <a:p>
            <a:pPr algn="just"/>
            <a:r>
              <a:rPr lang="en-US" sz="2000" dirty="0">
                <a:latin typeface="Bell MT" panose="02020503060305020303" pitchFamily="18" charset="0"/>
                <a:cs typeface="Arial" panose="020B0604020202020204" pitchFamily="34" charset="0"/>
              </a:rPr>
              <a:t>They offer constant time access to elements, but insertion and deletion can be inefficient.</a:t>
            </a:r>
          </a:p>
          <a:p>
            <a:pPr marL="0" indent="0" algn="just">
              <a:buNone/>
            </a:pPr>
            <a:r>
              <a:rPr lang="en-US" sz="2000" b="1" dirty="0">
                <a:latin typeface="Bell MT" panose="02020503060305020303" pitchFamily="18" charset="0"/>
                <a:cs typeface="Arial" panose="020B0604020202020204" pitchFamily="34" charset="0"/>
              </a:rPr>
              <a:t>Linked-List:</a:t>
            </a:r>
          </a:p>
          <a:p>
            <a:pPr algn="just"/>
            <a:r>
              <a:rPr lang="en-US" sz="2000" dirty="0">
                <a:latin typeface="Bell MT" panose="02020503060305020303" pitchFamily="18" charset="0"/>
                <a:cs typeface="Arial" panose="020B0604020202020204" pitchFamily="34" charset="0"/>
              </a:rPr>
              <a:t>Use linked lists when you require dynamic memory allocation and can tolerate slower element access but faster insertion and deletion.</a:t>
            </a:r>
          </a:p>
          <a:p>
            <a:pPr algn="just"/>
            <a:r>
              <a:rPr lang="en-US" sz="2000" dirty="0">
                <a:latin typeface="Bell MT" panose="02020503060305020303" pitchFamily="18" charset="0"/>
                <a:cs typeface="Arial" panose="020B0604020202020204" pitchFamily="34" charset="0"/>
              </a:rPr>
              <a:t> Suitable for situations where you frequently insert or remove elements from the beginning, middle, or end of the list.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5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Stack:</a:t>
            </a:r>
          </a:p>
          <a:p>
            <a:pPr algn="just"/>
            <a:r>
              <a:rPr lang="en-US" sz="2000" dirty="0">
                <a:latin typeface="Bell MT" panose="02020503060305020303" pitchFamily="18" charset="0"/>
                <a:cs typeface="Arial" panose="020B0604020202020204" pitchFamily="34" charset="0"/>
              </a:rPr>
              <a:t>Use stacks when you need a Last-In-First-Out (LIFO) data structure.</a:t>
            </a:r>
          </a:p>
          <a:p>
            <a:pPr algn="just"/>
            <a:r>
              <a:rPr lang="en-US" sz="2000" dirty="0">
                <a:latin typeface="Bell MT" panose="02020503060305020303" pitchFamily="18" charset="0"/>
                <a:cs typeface="Arial" panose="020B0604020202020204" pitchFamily="34" charset="0"/>
              </a:rPr>
              <a:t>Suitable for implementing function calls, parsing expressions, and undo functionalities.</a:t>
            </a:r>
          </a:p>
          <a:p>
            <a:pPr marL="0" indent="0" algn="just">
              <a:buNone/>
            </a:pPr>
            <a:r>
              <a:rPr lang="en-US" sz="2000" b="1" dirty="0">
                <a:latin typeface="Bell MT" panose="02020503060305020303" pitchFamily="18" charset="0"/>
                <a:cs typeface="Arial" panose="020B0604020202020204" pitchFamily="34" charset="0"/>
              </a:rPr>
              <a:t>Queues:</a:t>
            </a:r>
          </a:p>
          <a:p>
            <a:pPr algn="just"/>
            <a:r>
              <a:rPr lang="en-US" sz="2000" dirty="0">
                <a:latin typeface="Bell MT" panose="02020503060305020303" pitchFamily="18" charset="0"/>
                <a:cs typeface="Arial" panose="020B0604020202020204" pitchFamily="34" charset="0"/>
              </a:rPr>
              <a:t>Use queues when you need a First-In-First-Out (FIFO) data structure.</a:t>
            </a:r>
          </a:p>
          <a:p>
            <a:pPr algn="just"/>
            <a:r>
              <a:rPr lang="en-US" sz="2000" dirty="0">
                <a:latin typeface="Bell MT" panose="02020503060305020303" pitchFamily="18" charset="0"/>
                <a:cs typeface="Arial" panose="020B0604020202020204" pitchFamily="34" charset="0"/>
              </a:rPr>
              <a:t>Suitable for tasks like scheduling, task management, breadth-first search, etc.</a:t>
            </a:r>
          </a:p>
          <a:p>
            <a:pPr marL="0" indent="0" algn="just">
              <a:buNone/>
            </a:pPr>
            <a:r>
              <a:rPr lang="en-US" sz="2000" b="1" dirty="0">
                <a:latin typeface="Bell MT" panose="02020503060305020303" pitchFamily="18" charset="0"/>
                <a:cs typeface="Arial" panose="020B0604020202020204" pitchFamily="34" charset="0"/>
              </a:rPr>
              <a:t>Trees:</a:t>
            </a:r>
          </a:p>
          <a:p>
            <a:pPr algn="just"/>
            <a:r>
              <a:rPr lang="en-US" sz="2000" dirty="0">
                <a:latin typeface="Bell MT" panose="02020503060305020303" pitchFamily="18" charset="0"/>
                <a:cs typeface="Arial" panose="020B0604020202020204" pitchFamily="34" charset="0"/>
              </a:rPr>
              <a:t>Use trees when you need hierarchical data representation, like in directory structures, hierarchical databases, or parsing expressions.</a:t>
            </a:r>
          </a:p>
          <a:p>
            <a:pPr algn="just"/>
            <a:r>
              <a:rPr lang="en-US" sz="2000" dirty="0">
                <a:latin typeface="Bell MT" panose="02020503060305020303" pitchFamily="18" charset="0"/>
                <a:cs typeface="Arial" panose="020B0604020202020204" pitchFamily="34" charset="0"/>
              </a:rPr>
              <a:t>Suitable for implementing binary search trees (BST) for efficient searching, insertion, and deletion.</a:t>
            </a:r>
          </a:p>
          <a:p>
            <a:pPr marL="0" indent="0" algn="just">
              <a:buNone/>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1024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Calibri</vt:lpstr>
      <vt:lpstr>Calibri Light</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18</cp:revision>
  <dcterms:created xsi:type="dcterms:W3CDTF">2023-07-27T08:28:10Z</dcterms:created>
  <dcterms:modified xsi:type="dcterms:W3CDTF">2023-09-13T03:12:21Z</dcterms:modified>
</cp:coreProperties>
</file>