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64" r:id="rId4"/>
    <p:sldId id="259" r:id="rId5"/>
    <p:sldId id="285" r:id="rId6"/>
    <p:sldId id="286" r:id="rId7"/>
    <p:sldId id="287" r:id="rId8"/>
    <p:sldId id="260" r:id="rId9"/>
    <p:sldId id="261" r:id="rId10"/>
    <p:sldId id="262" r:id="rId11"/>
    <p:sldId id="267" r:id="rId12"/>
    <p:sldId id="266" r:id="rId13"/>
    <p:sldId id="269" r:id="rId14"/>
    <p:sldId id="270" r:id="rId15"/>
    <p:sldId id="275" r:id="rId16"/>
    <p:sldId id="276" r:id="rId17"/>
    <p:sldId id="268" r:id="rId18"/>
    <p:sldId id="263" r:id="rId19"/>
    <p:sldId id="277" r:id="rId20"/>
    <p:sldId id="278" r:id="rId21"/>
    <p:sldId id="279" r:id="rId22"/>
    <p:sldId id="272" r:id="rId23"/>
    <p:sldId id="280" r:id="rId24"/>
    <p:sldId id="281" r:id="rId25"/>
    <p:sldId id="282" r:id="rId26"/>
    <p:sldId id="284" r:id="rId27"/>
    <p:sldId id="271" r:id="rId28"/>
    <p:sldId id="283" r:id="rId29"/>
    <p:sldId id="2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10" autoAdjust="0"/>
    <p:restoredTop sz="93974" autoAdjust="0"/>
  </p:normalViewPr>
  <p:slideViewPr>
    <p:cSldViewPr snapToGrid="0">
      <p:cViewPr varScale="1">
        <p:scale>
          <a:sx n="67" d="100"/>
          <a:sy n="67" d="100"/>
        </p:scale>
        <p:origin x="10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A1881D-8CED-45C5-8366-828F06791DE7}" type="datetimeFigureOut">
              <a:rPr lang="en-GB" smtClean="0"/>
              <a:t>09/12/2023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30E68-A5AE-4BCE-8BA0-8597B8B6549B}" type="slidenum">
              <a:rPr lang="en-GB" smtClean="0"/>
              <a:t>‹#›</a:t>
            </a:fld>
            <a:endParaRPr lang="en-GB"/>
          </a:p>
        </p:txBody>
      </p:sp>
    </p:spTree>
    <p:extLst>
      <p:ext uri="{BB962C8B-B14F-4D97-AF65-F5344CB8AC3E}">
        <p14:creationId xmlns:p14="http://schemas.microsoft.com/office/powerpoint/2010/main" val="195498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6130E68-A5AE-4BCE-8BA0-8597B8B6549B}" type="slidenum">
              <a:rPr lang="en-GB" smtClean="0"/>
              <a:t>7</a:t>
            </a:fld>
            <a:endParaRPr lang="en-GB"/>
          </a:p>
        </p:txBody>
      </p:sp>
    </p:spTree>
    <p:extLst>
      <p:ext uri="{BB962C8B-B14F-4D97-AF65-F5344CB8AC3E}">
        <p14:creationId xmlns:p14="http://schemas.microsoft.com/office/powerpoint/2010/main" val="4144895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75D4-1409-4A6C-AE10-9558E71E25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E98AF4-4AA3-41B2-9CC8-7FA6524B2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6339B5-E370-4CBB-A3BF-0CA4A19834DB}"/>
              </a:ext>
            </a:extLst>
          </p:cNvPr>
          <p:cNvSpPr>
            <a:spLocks noGrp="1"/>
          </p:cNvSpPr>
          <p:nvPr>
            <p:ph type="dt" sz="half" idx="10"/>
          </p:nvPr>
        </p:nvSpPr>
        <p:spPr/>
        <p:txBody>
          <a:bodyPr/>
          <a:lstStyle/>
          <a:p>
            <a:fld id="{07DF0E51-A5F5-45FA-BE16-E034F39C22B6}" type="datetimeFigureOut">
              <a:rPr lang="en-US" smtClean="0"/>
              <a:t>12/9/2023</a:t>
            </a:fld>
            <a:endParaRPr lang="en-US"/>
          </a:p>
        </p:txBody>
      </p:sp>
      <p:sp>
        <p:nvSpPr>
          <p:cNvPr id="5" name="Footer Placeholder 4">
            <a:extLst>
              <a:ext uri="{FF2B5EF4-FFF2-40B4-BE49-F238E27FC236}">
                <a16:creationId xmlns:a16="http://schemas.microsoft.com/office/drawing/2014/main" id="{ED80CB30-A7D5-4562-885D-2FF36678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1BAB3-3ADE-4D61-97DD-CB1FF1550716}"/>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16007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B8A5-1DDD-4B84-B2D4-237373A6F2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C7542E-0D69-407A-8AEC-DC512B2DDC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29A6E-C88F-4622-A69B-D39A1A64759D}"/>
              </a:ext>
            </a:extLst>
          </p:cNvPr>
          <p:cNvSpPr>
            <a:spLocks noGrp="1"/>
          </p:cNvSpPr>
          <p:nvPr>
            <p:ph type="dt" sz="half" idx="10"/>
          </p:nvPr>
        </p:nvSpPr>
        <p:spPr/>
        <p:txBody>
          <a:bodyPr/>
          <a:lstStyle/>
          <a:p>
            <a:fld id="{07DF0E51-A5F5-45FA-BE16-E034F39C22B6}" type="datetimeFigureOut">
              <a:rPr lang="en-US" smtClean="0"/>
              <a:t>12/9/2023</a:t>
            </a:fld>
            <a:endParaRPr lang="en-US"/>
          </a:p>
        </p:txBody>
      </p:sp>
      <p:sp>
        <p:nvSpPr>
          <p:cNvPr id="5" name="Footer Placeholder 4">
            <a:extLst>
              <a:ext uri="{FF2B5EF4-FFF2-40B4-BE49-F238E27FC236}">
                <a16:creationId xmlns:a16="http://schemas.microsoft.com/office/drawing/2014/main" id="{2DB6F808-6EB8-410C-8559-7938F3EC0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B3E80-B1CF-46D2-A4EA-ED148A4937FC}"/>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219205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AAD85D-F7CB-4D6A-A3EB-6B71B82FD4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966913-BADD-406E-8F8A-8A6549C87B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1F197-A4E1-4381-B0CD-2E7DC6197DD8}"/>
              </a:ext>
            </a:extLst>
          </p:cNvPr>
          <p:cNvSpPr>
            <a:spLocks noGrp="1"/>
          </p:cNvSpPr>
          <p:nvPr>
            <p:ph type="dt" sz="half" idx="10"/>
          </p:nvPr>
        </p:nvSpPr>
        <p:spPr/>
        <p:txBody>
          <a:bodyPr/>
          <a:lstStyle/>
          <a:p>
            <a:fld id="{07DF0E51-A5F5-45FA-BE16-E034F39C22B6}" type="datetimeFigureOut">
              <a:rPr lang="en-US" smtClean="0"/>
              <a:t>12/9/2023</a:t>
            </a:fld>
            <a:endParaRPr lang="en-US"/>
          </a:p>
        </p:txBody>
      </p:sp>
      <p:sp>
        <p:nvSpPr>
          <p:cNvPr id="5" name="Footer Placeholder 4">
            <a:extLst>
              <a:ext uri="{FF2B5EF4-FFF2-40B4-BE49-F238E27FC236}">
                <a16:creationId xmlns:a16="http://schemas.microsoft.com/office/drawing/2014/main" id="{CC5E51ED-1BEB-4AC2-9033-64F8B0123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773F8-5AC6-4EBD-BA06-43616B7361DE}"/>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909388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F082-D3FE-45FC-8721-A6A6A9196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D2C23E-D536-46BC-AB3E-D38219BAC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A6FF5-E5ED-4BE5-8333-616969EFBA7F}"/>
              </a:ext>
            </a:extLst>
          </p:cNvPr>
          <p:cNvSpPr>
            <a:spLocks noGrp="1"/>
          </p:cNvSpPr>
          <p:nvPr>
            <p:ph type="dt" sz="half" idx="10"/>
          </p:nvPr>
        </p:nvSpPr>
        <p:spPr/>
        <p:txBody>
          <a:bodyPr/>
          <a:lstStyle/>
          <a:p>
            <a:fld id="{07DF0E51-A5F5-45FA-BE16-E034F39C22B6}" type="datetimeFigureOut">
              <a:rPr lang="en-US" smtClean="0"/>
              <a:t>12/9/2023</a:t>
            </a:fld>
            <a:endParaRPr lang="en-US"/>
          </a:p>
        </p:txBody>
      </p:sp>
      <p:sp>
        <p:nvSpPr>
          <p:cNvPr id="5" name="Footer Placeholder 4">
            <a:extLst>
              <a:ext uri="{FF2B5EF4-FFF2-40B4-BE49-F238E27FC236}">
                <a16:creationId xmlns:a16="http://schemas.microsoft.com/office/drawing/2014/main" id="{C65F9CE8-2D3E-4EA4-973D-F8F72F79E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92BD9-D6C2-44BE-A994-87A0CE392FC6}"/>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25395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783A-4AA2-4050-A59A-01EE6EEC83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F3FA32-AE4C-494C-AF9B-F1C7F7122B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316A70-C9B9-4EEF-9A8D-61DAD507A594}"/>
              </a:ext>
            </a:extLst>
          </p:cNvPr>
          <p:cNvSpPr>
            <a:spLocks noGrp="1"/>
          </p:cNvSpPr>
          <p:nvPr>
            <p:ph type="dt" sz="half" idx="10"/>
          </p:nvPr>
        </p:nvSpPr>
        <p:spPr/>
        <p:txBody>
          <a:bodyPr/>
          <a:lstStyle/>
          <a:p>
            <a:fld id="{07DF0E51-A5F5-45FA-BE16-E034F39C22B6}" type="datetimeFigureOut">
              <a:rPr lang="en-US" smtClean="0"/>
              <a:t>12/9/2023</a:t>
            </a:fld>
            <a:endParaRPr lang="en-US"/>
          </a:p>
        </p:txBody>
      </p:sp>
      <p:sp>
        <p:nvSpPr>
          <p:cNvPr id="5" name="Footer Placeholder 4">
            <a:extLst>
              <a:ext uri="{FF2B5EF4-FFF2-40B4-BE49-F238E27FC236}">
                <a16:creationId xmlns:a16="http://schemas.microsoft.com/office/drawing/2014/main" id="{76AC82C2-0D52-45C6-BCEA-57BB5CBA5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AAFAC-481A-4CB2-BEC0-466FCF0C2891}"/>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80035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CE10-A8B3-4FBA-B33B-986AC8BB5B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86513-A5CD-46C9-9B13-9D3E17FC4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C9C81F-D421-422A-9286-77888D2EDB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A17E04-650C-41BC-9437-D96FF41A83B2}"/>
              </a:ext>
            </a:extLst>
          </p:cNvPr>
          <p:cNvSpPr>
            <a:spLocks noGrp="1"/>
          </p:cNvSpPr>
          <p:nvPr>
            <p:ph type="dt" sz="half" idx="10"/>
          </p:nvPr>
        </p:nvSpPr>
        <p:spPr/>
        <p:txBody>
          <a:bodyPr/>
          <a:lstStyle/>
          <a:p>
            <a:fld id="{07DF0E51-A5F5-45FA-BE16-E034F39C22B6}" type="datetimeFigureOut">
              <a:rPr lang="en-US" smtClean="0"/>
              <a:t>12/9/2023</a:t>
            </a:fld>
            <a:endParaRPr lang="en-US"/>
          </a:p>
        </p:txBody>
      </p:sp>
      <p:sp>
        <p:nvSpPr>
          <p:cNvPr id="6" name="Footer Placeholder 5">
            <a:extLst>
              <a:ext uri="{FF2B5EF4-FFF2-40B4-BE49-F238E27FC236}">
                <a16:creationId xmlns:a16="http://schemas.microsoft.com/office/drawing/2014/main" id="{B9E3EFFC-8919-435E-B514-E9E9AEE4E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6F84B-3264-4EE7-B921-D0D7113F8E29}"/>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10308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D770-3612-4504-A6BE-89B5B8143F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1E54A-6BF4-49AE-A608-E8E31C662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8A0A07-2BB6-4CD2-91C4-466D56F636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AA6431-ADD9-4ED2-9147-2A903D1D89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B81B45-08DD-479E-A579-B46CD30E08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3BF71B-3042-425F-BF1C-FA11634DCBB5}"/>
              </a:ext>
            </a:extLst>
          </p:cNvPr>
          <p:cNvSpPr>
            <a:spLocks noGrp="1"/>
          </p:cNvSpPr>
          <p:nvPr>
            <p:ph type="dt" sz="half" idx="10"/>
          </p:nvPr>
        </p:nvSpPr>
        <p:spPr/>
        <p:txBody>
          <a:bodyPr/>
          <a:lstStyle/>
          <a:p>
            <a:fld id="{07DF0E51-A5F5-45FA-BE16-E034F39C22B6}" type="datetimeFigureOut">
              <a:rPr lang="en-US" smtClean="0"/>
              <a:t>12/9/2023</a:t>
            </a:fld>
            <a:endParaRPr lang="en-US"/>
          </a:p>
        </p:txBody>
      </p:sp>
      <p:sp>
        <p:nvSpPr>
          <p:cNvPr id="8" name="Footer Placeholder 7">
            <a:extLst>
              <a:ext uri="{FF2B5EF4-FFF2-40B4-BE49-F238E27FC236}">
                <a16:creationId xmlns:a16="http://schemas.microsoft.com/office/drawing/2014/main" id="{5F3F4136-18DA-422F-A8F2-289E47562B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F7544E-CEF8-4118-BC83-91C669FCC304}"/>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227965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93F2-AE53-4BB9-B64D-A7BD4F2B63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C95265-B304-4977-86C8-058389DE130B}"/>
              </a:ext>
            </a:extLst>
          </p:cNvPr>
          <p:cNvSpPr>
            <a:spLocks noGrp="1"/>
          </p:cNvSpPr>
          <p:nvPr>
            <p:ph type="dt" sz="half" idx="10"/>
          </p:nvPr>
        </p:nvSpPr>
        <p:spPr/>
        <p:txBody>
          <a:bodyPr/>
          <a:lstStyle/>
          <a:p>
            <a:fld id="{07DF0E51-A5F5-45FA-BE16-E034F39C22B6}" type="datetimeFigureOut">
              <a:rPr lang="en-US" smtClean="0"/>
              <a:t>12/9/2023</a:t>
            </a:fld>
            <a:endParaRPr lang="en-US"/>
          </a:p>
        </p:txBody>
      </p:sp>
      <p:sp>
        <p:nvSpPr>
          <p:cNvPr id="4" name="Footer Placeholder 3">
            <a:extLst>
              <a:ext uri="{FF2B5EF4-FFF2-40B4-BE49-F238E27FC236}">
                <a16:creationId xmlns:a16="http://schemas.microsoft.com/office/drawing/2014/main" id="{636D1B44-AD11-4888-968B-4F92763FBA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AD468-EC0D-42BD-B27B-46245AF178BF}"/>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403614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675B99-28F2-4FB6-BED9-318AD878880C}"/>
              </a:ext>
            </a:extLst>
          </p:cNvPr>
          <p:cNvSpPr>
            <a:spLocks noGrp="1"/>
          </p:cNvSpPr>
          <p:nvPr>
            <p:ph type="dt" sz="half" idx="10"/>
          </p:nvPr>
        </p:nvSpPr>
        <p:spPr/>
        <p:txBody>
          <a:bodyPr/>
          <a:lstStyle/>
          <a:p>
            <a:fld id="{07DF0E51-A5F5-45FA-BE16-E034F39C22B6}" type="datetimeFigureOut">
              <a:rPr lang="en-US" smtClean="0"/>
              <a:t>12/9/2023</a:t>
            </a:fld>
            <a:endParaRPr lang="en-US"/>
          </a:p>
        </p:txBody>
      </p:sp>
      <p:sp>
        <p:nvSpPr>
          <p:cNvPr id="3" name="Footer Placeholder 2">
            <a:extLst>
              <a:ext uri="{FF2B5EF4-FFF2-40B4-BE49-F238E27FC236}">
                <a16:creationId xmlns:a16="http://schemas.microsoft.com/office/drawing/2014/main" id="{D782007F-7A2A-408E-B85C-1A7145C3E7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1C6AD1-C459-4874-9750-718AB1345232}"/>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44656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90A7-8202-4E05-B64D-3D4DC77B2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B659AB-6CA1-44F7-977C-786748D584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764258-5178-4ADD-AF1F-B96E7AEE8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5BDC9-1005-4DED-AADE-10EDEA37FF84}"/>
              </a:ext>
            </a:extLst>
          </p:cNvPr>
          <p:cNvSpPr>
            <a:spLocks noGrp="1"/>
          </p:cNvSpPr>
          <p:nvPr>
            <p:ph type="dt" sz="half" idx="10"/>
          </p:nvPr>
        </p:nvSpPr>
        <p:spPr/>
        <p:txBody>
          <a:bodyPr/>
          <a:lstStyle/>
          <a:p>
            <a:fld id="{07DF0E51-A5F5-45FA-BE16-E034F39C22B6}" type="datetimeFigureOut">
              <a:rPr lang="en-US" smtClean="0"/>
              <a:t>12/9/2023</a:t>
            </a:fld>
            <a:endParaRPr lang="en-US"/>
          </a:p>
        </p:txBody>
      </p:sp>
      <p:sp>
        <p:nvSpPr>
          <p:cNvPr id="6" name="Footer Placeholder 5">
            <a:extLst>
              <a:ext uri="{FF2B5EF4-FFF2-40B4-BE49-F238E27FC236}">
                <a16:creationId xmlns:a16="http://schemas.microsoft.com/office/drawing/2014/main" id="{7A76CB71-BEF1-4BD2-9FB0-A4A35D3960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4C69F7-497E-42F2-87FD-3F150C960D73}"/>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720245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310B8-544B-4B35-B7C6-3FE39CB13D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689E7C-CE29-4030-9A9B-920FC30D3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E14304-C797-4B2E-ACE5-FCC1F954A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7FF0D3-5DA7-48A8-8F88-140EDB89BA76}"/>
              </a:ext>
            </a:extLst>
          </p:cNvPr>
          <p:cNvSpPr>
            <a:spLocks noGrp="1"/>
          </p:cNvSpPr>
          <p:nvPr>
            <p:ph type="dt" sz="half" idx="10"/>
          </p:nvPr>
        </p:nvSpPr>
        <p:spPr/>
        <p:txBody>
          <a:bodyPr/>
          <a:lstStyle/>
          <a:p>
            <a:fld id="{07DF0E51-A5F5-45FA-BE16-E034F39C22B6}" type="datetimeFigureOut">
              <a:rPr lang="en-US" smtClean="0"/>
              <a:t>12/9/2023</a:t>
            </a:fld>
            <a:endParaRPr lang="en-US"/>
          </a:p>
        </p:txBody>
      </p:sp>
      <p:sp>
        <p:nvSpPr>
          <p:cNvPr id="6" name="Footer Placeholder 5">
            <a:extLst>
              <a:ext uri="{FF2B5EF4-FFF2-40B4-BE49-F238E27FC236}">
                <a16:creationId xmlns:a16="http://schemas.microsoft.com/office/drawing/2014/main" id="{DF7171FE-D573-472D-ADB0-9D73FD8B3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E2105-F1B3-46A5-A7B1-654BEEE65F32}"/>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423342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BEFA52-4195-4E78-A2B4-6634A06732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A57733-859E-45DD-9274-221095CE7B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EB4CE3-0A17-4C5C-9F59-CDC712F8EB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F0E51-A5F5-45FA-BE16-E034F39C22B6}" type="datetimeFigureOut">
              <a:rPr lang="en-US" smtClean="0"/>
              <a:t>12/9/2023</a:t>
            </a:fld>
            <a:endParaRPr lang="en-US"/>
          </a:p>
        </p:txBody>
      </p:sp>
      <p:sp>
        <p:nvSpPr>
          <p:cNvPr id="5" name="Footer Placeholder 4">
            <a:extLst>
              <a:ext uri="{FF2B5EF4-FFF2-40B4-BE49-F238E27FC236}">
                <a16:creationId xmlns:a16="http://schemas.microsoft.com/office/drawing/2014/main" id="{30BE8EAA-DAD1-426F-9263-41E6C8E126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26AA6E-C4EB-44FC-B628-C56D2D3AA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F2403-3221-445A-88B2-D5B895C12A34}" type="slidenum">
              <a:rPr lang="en-US" smtClean="0"/>
              <a:t>‹#›</a:t>
            </a:fld>
            <a:endParaRPr lang="en-US"/>
          </a:p>
        </p:txBody>
      </p:sp>
    </p:spTree>
    <p:extLst>
      <p:ext uri="{BB962C8B-B14F-4D97-AF65-F5344CB8AC3E}">
        <p14:creationId xmlns:p14="http://schemas.microsoft.com/office/powerpoint/2010/main" val="1390650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learn-data-structures-and-algorithms-dsa-tutorial/?ref=outind" TargetMode="External"/><Relationship Id="rId2" Type="http://schemas.openxmlformats.org/officeDocument/2006/relationships/hyperlink" Target="https://www.geeksforgeeks.org/design-and-analysis-of-algorithms/?ref=outind" TargetMode="External"/><Relationship Id="rId1" Type="http://schemas.openxmlformats.org/officeDocument/2006/relationships/slideLayout" Target="../slideLayouts/slideLayout2.xml"/><Relationship Id="rId6" Type="http://schemas.openxmlformats.org/officeDocument/2006/relationships/hyperlink" Target="https://www.geeksforgeeks.org/most-important-type-of-algorithms/" TargetMode="External"/><Relationship Id="rId5" Type="http://schemas.openxmlformats.org/officeDocument/2006/relationships/hyperlink" Target="https://www.geeksforgeeks.org/introduction-to-algorithms/?ref=ghm" TargetMode="External"/><Relationship Id="rId4" Type="http://schemas.openxmlformats.org/officeDocument/2006/relationships/hyperlink" Target="https://www.geeksforgeeks.org/types-of-complexity-classes-p-np-conp-np-hard-and-np-comple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FAEA-FDE2-4179-A59A-A24688594984}"/>
              </a:ext>
            </a:extLst>
          </p:cNvPr>
          <p:cNvSpPr>
            <a:spLocks noGrp="1"/>
          </p:cNvSpPr>
          <p:nvPr>
            <p:ph type="title"/>
          </p:nvPr>
        </p:nvSpPr>
        <p:spPr>
          <a:xfrm>
            <a:off x="966788" y="1222375"/>
            <a:ext cx="10515600" cy="1325563"/>
          </a:xfrm>
        </p:spPr>
        <p:txBody>
          <a:bodyPr/>
          <a:lstStyle/>
          <a:p>
            <a:pPr algn="ctr"/>
            <a:r>
              <a:rPr lang="en-GB" b="1" dirty="0">
                <a:latin typeface="Arial" panose="020B0604020202020204" pitchFamily="34" charset="0"/>
                <a:cs typeface="Arial" panose="020B0604020202020204" pitchFamily="34" charset="0"/>
              </a:rPr>
              <a:t>Design &amp; Analysis of Algorithm</a:t>
            </a:r>
          </a:p>
        </p:txBody>
      </p:sp>
      <p:sp>
        <p:nvSpPr>
          <p:cNvPr id="3" name="Content Placeholder 2">
            <a:extLst>
              <a:ext uri="{FF2B5EF4-FFF2-40B4-BE49-F238E27FC236}">
                <a16:creationId xmlns:a16="http://schemas.microsoft.com/office/drawing/2014/main" id="{33D51ED8-1C77-407E-8847-B609B156C6F7}"/>
              </a:ext>
            </a:extLst>
          </p:cNvPr>
          <p:cNvSpPr>
            <a:spLocks noGrp="1"/>
          </p:cNvSpPr>
          <p:nvPr>
            <p:ph idx="1"/>
          </p:nvPr>
        </p:nvSpPr>
        <p:spPr>
          <a:xfrm>
            <a:off x="838200" y="3054350"/>
            <a:ext cx="10515600" cy="2032000"/>
          </a:xfrm>
        </p:spPr>
        <p:txBody>
          <a:bodyPr/>
          <a:lstStyle/>
          <a:p>
            <a:pPr marL="0" indent="0" algn="ctr">
              <a:buNone/>
            </a:pPr>
            <a:r>
              <a:rPr lang="en-GB" dirty="0"/>
              <a:t>Alamin</a:t>
            </a:r>
          </a:p>
          <a:p>
            <a:pPr marL="0" indent="0" algn="ctr">
              <a:buNone/>
            </a:pPr>
            <a:r>
              <a:rPr lang="en-GB" dirty="0"/>
              <a:t>MSCS</a:t>
            </a:r>
          </a:p>
          <a:p>
            <a:pPr marL="0" indent="0" algn="ctr">
              <a:buNone/>
            </a:pPr>
            <a:r>
              <a:rPr lang="en-GB" dirty="0"/>
              <a:t>American International University of Bangladesh</a:t>
            </a:r>
          </a:p>
        </p:txBody>
      </p:sp>
    </p:spTree>
    <p:extLst>
      <p:ext uri="{BB962C8B-B14F-4D97-AF65-F5344CB8AC3E}">
        <p14:creationId xmlns:p14="http://schemas.microsoft.com/office/powerpoint/2010/main" val="3105394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Types of algorithms analysis?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90713"/>
            <a:ext cx="10515600" cy="4002087"/>
          </a:xfrm>
        </p:spPr>
        <p:txBody>
          <a:bodyPr>
            <a:normAutofit/>
          </a:bodyPr>
          <a:lstStyle/>
          <a:p>
            <a:pPr marL="514350" indent="-514350" algn="just">
              <a:buFont typeface="+mj-lt"/>
              <a:buAutoNum type="arabicPeriod"/>
            </a:pPr>
            <a:r>
              <a:rPr lang="en-GB" b="1" dirty="0">
                <a:solidFill>
                  <a:srgbClr val="00B050"/>
                </a:solidFill>
                <a:latin typeface="Bell MT" panose="02020503060305020303" pitchFamily="18" charset="0"/>
              </a:rPr>
              <a:t>Best Case: </a:t>
            </a:r>
            <a:r>
              <a:rPr lang="en-GB" dirty="0">
                <a:latin typeface="Bell MT" panose="02020503060305020303" pitchFamily="18" charset="0"/>
              </a:rPr>
              <a:t>Best case refers to the scenario in which an algorithm performs optimally, achieving the lowest possible time or space complexity for a given input.</a:t>
            </a:r>
          </a:p>
          <a:p>
            <a:pPr marL="514350" indent="-514350" algn="just">
              <a:buFont typeface="+mj-lt"/>
              <a:buAutoNum type="arabicPeriod"/>
            </a:pPr>
            <a:r>
              <a:rPr lang="en-GB" b="1" dirty="0">
                <a:solidFill>
                  <a:srgbClr val="00B050"/>
                </a:solidFill>
                <a:latin typeface="Bell MT" panose="02020503060305020303" pitchFamily="18" charset="0"/>
              </a:rPr>
              <a:t>Average Case: </a:t>
            </a:r>
            <a:r>
              <a:rPr lang="en-GB" dirty="0">
                <a:latin typeface="Bell MT" panose="02020503060305020303" pitchFamily="18" charset="0"/>
              </a:rPr>
              <a:t>Average case represents the expected performance of an algorithm when considering all possible inputs, typically based on probability distributions.</a:t>
            </a:r>
          </a:p>
          <a:p>
            <a:pPr marL="514350" indent="-514350" algn="just">
              <a:buFont typeface="+mj-lt"/>
              <a:buAutoNum type="arabicPeriod"/>
            </a:pPr>
            <a:r>
              <a:rPr lang="en-GB" b="1" dirty="0">
                <a:solidFill>
                  <a:srgbClr val="00B050"/>
                </a:solidFill>
                <a:latin typeface="Bell MT" panose="02020503060305020303" pitchFamily="18" charset="0"/>
              </a:rPr>
              <a:t>Worst Case:</a:t>
            </a:r>
            <a:r>
              <a:rPr lang="en-GB" b="1" dirty="0">
                <a:latin typeface="Bell MT" panose="02020503060305020303" pitchFamily="18" charset="0"/>
              </a:rPr>
              <a:t> </a:t>
            </a:r>
            <a:r>
              <a:rPr lang="en-GB" dirty="0">
                <a:latin typeface="Bell MT" panose="02020503060305020303" pitchFamily="18" charset="0"/>
              </a:rPr>
              <a:t>Worst case refers to the scenario in which an algorithm performs at its maximum time or space complexity for a given input, representing the most resource-intensive situation.</a:t>
            </a:r>
          </a:p>
        </p:txBody>
      </p:sp>
    </p:spTree>
    <p:extLst>
      <p:ext uri="{BB962C8B-B14F-4D97-AF65-F5344CB8AC3E}">
        <p14:creationId xmlns:p14="http://schemas.microsoft.com/office/powerpoint/2010/main" val="2165933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1238250" y="440728"/>
            <a:ext cx="10163175" cy="1325563"/>
          </a:xfrm>
        </p:spPr>
        <p:txBody>
          <a:bodyPr>
            <a:normAutofit/>
          </a:bodyPr>
          <a:lstStyle/>
          <a:p>
            <a:r>
              <a:rPr lang="en-GB" sz="4000" b="1" dirty="0">
                <a:latin typeface="Bell MT" panose="02020503060305020303" pitchFamily="18" charset="0"/>
                <a:cs typeface="Arial" panose="020B0604020202020204" pitchFamily="34" charset="0"/>
              </a:rPr>
              <a:t>Types of algorithms analysis?</a:t>
            </a:r>
          </a:p>
        </p:txBody>
      </p:sp>
      <p:pic>
        <p:nvPicPr>
          <p:cNvPr id="4" name="Picture 3">
            <a:extLst>
              <a:ext uri="{FF2B5EF4-FFF2-40B4-BE49-F238E27FC236}">
                <a16:creationId xmlns:a16="http://schemas.microsoft.com/office/drawing/2014/main" id="{226252EC-CB4E-4990-8618-E2D48B10BEB7}"/>
              </a:ext>
            </a:extLst>
          </p:cNvPr>
          <p:cNvPicPr>
            <a:picLocks noChangeAspect="1"/>
          </p:cNvPicPr>
          <p:nvPr/>
        </p:nvPicPr>
        <p:blipFill>
          <a:blip r:embed="rId2"/>
          <a:stretch>
            <a:fillRect/>
          </a:stretch>
        </p:blipFill>
        <p:spPr>
          <a:xfrm>
            <a:off x="2662077" y="1992547"/>
            <a:ext cx="6024723" cy="3999818"/>
          </a:xfrm>
          <a:prstGeom prst="rect">
            <a:avLst/>
          </a:prstGeom>
        </p:spPr>
      </p:pic>
    </p:spTree>
    <p:extLst>
      <p:ext uri="{BB962C8B-B14F-4D97-AF65-F5344CB8AC3E}">
        <p14:creationId xmlns:p14="http://schemas.microsoft.com/office/powerpoint/2010/main" val="237738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Types of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74839"/>
            <a:ext cx="10515600" cy="4418011"/>
          </a:xfrm>
        </p:spPr>
        <p:txBody>
          <a:bodyPr>
            <a:normAutofit lnSpcReduction="10000"/>
          </a:bodyPr>
          <a:lstStyle/>
          <a:p>
            <a:pPr marL="0" indent="0" algn="just">
              <a:buNone/>
            </a:pPr>
            <a:r>
              <a:rPr lang="en-GB" sz="2400" b="1" dirty="0">
                <a:latin typeface="Bell MT" panose="02020503060305020303" pitchFamily="18" charset="0"/>
              </a:rPr>
              <a:t>There are two types of complexity:</a:t>
            </a:r>
          </a:p>
          <a:p>
            <a:pPr marL="514350" indent="-514350" algn="just">
              <a:buFont typeface="+mj-lt"/>
              <a:buAutoNum type="arabicPeriod"/>
            </a:pPr>
            <a:r>
              <a:rPr lang="en-GB" sz="2400" b="1" dirty="0">
                <a:latin typeface="Bell MT" panose="02020503060305020303" pitchFamily="18" charset="0"/>
              </a:rPr>
              <a:t>Space Complexity: </a:t>
            </a:r>
            <a:r>
              <a:rPr lang="en-GB" sz="2400" dirty="0">
                <a:latin typeface="Bell MT" panose="02020503060305020303" pitchFamily="18" charset="0"/>
              </a:rPr>
              <a:t>Space complexity refers to the amount of memory or storage space an algorithm requires to complete its task, typically measured in terms of the additional memory used relative to the size of the input. It quantifies how efficiently an algorithm utilizes memory as the input size grows.</a:t>
            </a:r>
          </a:p>
          <a:p>
            <a:pPr marL="514350" indent="-514350" algn="just">
              <a:buFont typeface="+mj-lt"/>
              <a:buAutoNum type="arabicPeriod"/>
            </a:pPr>
            <a:r>
              <a:rPr lang="en-GB" sz="2600" b="1" dirty="0">
                <a:latin typeface="Bell MT" panose="02020503060305020303" pitchFamily="18" charset="0"/>
              </a:rPr>
              <a:t>Time Complexity: </a:t>
            </a:r>
            <a:r>
              <a:rPr lang="en-GB" sz="2600" dirty="0">
                <a:latin typeface="Bell MT" panose="02020503060305020303" pitchFamily="18" charset="0"/>
              </a:rPr>
              <a:t>Time complexity, on the other hand, measures the amount of computational time an algorithm takes to complete its task as a function of the input size. It helps assess how efficiently an algorithm performs in terms of execution time as the input size increases. Time complexity is often expressed using </a:t>
            </a:r>
            <a:r>
              <a:rPr lang="en-GB" sz="2600" b="1" i="1" dirty="0">
                <a:latin typeface="Bell MT" panose="02020503060305020303" pitchFamily="18" charset="0"/>
              </a:rPr>
              <a:t>big O notation</a:t>
            </a:r>
            <a:r>
              <a:rPr lang="en-GB" sz="2600" dirty="0">
                <a:latin typeface="Bell MT" panose="02020503060305020303" pitchFamily="18" charset="0"/>
              </a:rPr>
              <a:t> to describe the upper bound on the growth rate of the algorithm's running time with respect to the input size.</a:t>
            </a:r>
          </a:p>
        </p:txBody>
      </p:sp>
    </p:spTree>
    <p:extLst>
      <p:ext uri="{BB962C8B-B14F-4D97-AF65-F5344CB8AC3E}">
        <p14:creationId xmlns:p14="http://schemas.microsoft.com/office/powerpoint/2010/main" val="269435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731839"/>
            <a:ext cx="10515600" cy="5554661"/>
          </a:xfrm>
        </p:spPr>
        <p:txBody>
          <a:bodyPr>
            <a:normAutofit lnSpcReduction="10000"/>
          </a:bodyPr>
          <a:lstStyle/>
          <a:p>
            <a:pPr marL="0" indent="0" algn="just">
              <a:buNone/>
            </a:pPr>
            <a:r>
              <a:rPr lang="en-GB" sz="2600" dirty="0">
                <a:latin typeface="Bell MT" panose="02020503060305020303" pitchFamily="18" charset="0"/>
              </a:rPr>
              <a:t>Both of the above complexities are measured with respect to the </a:t>
            </a:r>
            <a:r>
              <a:rPr lang="en-GB" sz="2600" b="1" dirty="0">
                <a:latin typeface="Bell MT" panose="02020503060305020303" pitchFamily="18" charset="0"/>
              </a:rPr>
              <a:t>input parameters</a:t>
            </a:r>
            <a:r>
              <a:rPr lang="en-GB" sz="2600" dirty="0">
                <a:latin typeface="Bell MT" panose="02020503060305020303" pitchFamily="18" charset="0"/>
              </a:rPr>
              <a:t>. But here arises a problem. The time required for executing a code depends on several factors, such as: </a:t>
            </a:r>
          </a:p>
          <a:p>
            <a:pPr algn="just"/>
            <a:r>
              <a:rPr lang="en-GB" sz="2600" dirty="0">
                <a:latin typeface="Bell MT" panose="02020503060305020303" pitchFamily="18" charset="0"/>
              </a:rPr>
              <a:t>The number of operations performed in the program, </a:t>
            </a:r>
          </a:p>
          <a:p>
            <a:pPr algn="just"/>
            <a:r>
              <a:rPr lang="en-GB" sz="2600" dirty="0">
                <a:latin typeface="Bell MT" panose="02020503060305020303" pitchFamily="18" charset="0"/>
              </a:rPr>
              <a:t>The speed of the device, and also </a:t>
            </a:r>
          </a:p>
          <a:p>
            <a:pPr algn="just"/>
            <a:r>
              <a:rPr lang="en-GB" sz="2600" dirty="0">
                <a:latin typeface="Bell MT" panose="02020503060305020303" pitchFamily="18" charset="0"/>
              </a:rPr>
              <a:t>The speed of data transfer if being executed on an online platform. </a:t>
            </a:r>
          </a:p>
          <a:p>
            <a:pPr marL="0" indent="0" algn="just">
              <a:buNone/>
            </a:pPr>
            <a:endParaRPr lang="en-GB" sz="2600" dirty="0">
              <a:latin typeface="Bell MT" panose="02020503060305020303" pitchFamily="18" charset="0"/>
            </a:endParaRPr>
          </a:p>
          <a:p>
            <a:pPr marL="0" indent="0" algn="just">
              <a:buNone/>
            </a:pPr>
            <a:r>
              <a:rPr lang="en-GB" sz="2600" dirty="0">
                <a:latin typeface="Bell MT" panose="02020503060305020303" pitchFamily="18" charset="0"/>
              </a:rPr>
              <a:t>So how can we determine which one is efficient? The answer is the use of </a:t>
            </a:r>
            <a:r>
              <a:rPr lang="en-GB" sz="2600" b="1" dirty="0">
                <a:latin typeface="Bell MT" panose="02020503060305020303" pitchFamily="18" charset="0"/>
              </a:rPr>
              <a:t>asymptotic notation</a:t>
            </a:r>
            <a:r>
              <a:rPr lang="en-GB" sz="2600" dirty="0">
                <a:latin typeface="Bell MT" panose="02020503060305020303" pitchFamily="18" charset="0"/>
              </a:rPr>
              <a:t>. </a:t>
            </a:r>
          </a:p>
          <a:p>
            <a:pPr marL="0" indent="0" algn="just">
              <a:buNone/>
            </a:pPr>
            <a:endParaRPr lang="en-GB" sz="2600" dirty="0">
              <a:latin typeface="Bell MT" panose="02020503060305020303" pitchFamily="18" charset="0"/>
            </a:endParaRPr>
          </a:p>
          <a:p>
            <a:pPr marL="0" indent="0" algn="just">
              <a:buNone/>
            </a:pPr>
            <a:r>
              <a:rPr lang="en-GB" sz="2600" b="1" dirty="0">
                <a:latin typeface="Bell MT" panose="02020503060305020303" pitchFamily="18" charset="0"/>
              </a:rPr>
              <a:t>Asymptotic notation is a mathematical tool that calculates the required time in terms of input size and does not require the execution of the code. </a:t>
            </a:r>
          </a:p>
        </p:txBody>
      </p:sp>
    </p:spTree>
    <p:extLst>
      <p:ext uri="{BB962C8B-B14F-4D97-AF65-F5344CB8AC3E}">
        <p14:creationId xmlns:p14="http://schemas.microsoft.com/office/powerpoint/2010/main" val="3543686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731839"/>
            <a:ext cx="10515600" cy="5554661"/>
          </a:xfrm>
        </p:spPr>
        <p:txBody>
          <a:bodyPr>
            <a:normAutofit/>
          </a:bodyPr>
          <a:lstStyle/>
          <a:p>
            <a:pPr marL="0" indent="0" algn="just">
              <a:buNone/>
            </a:pPr>
            <a:r>
              <a:rPr lang="en-GB" sz="2600" dirty="0">
                <a:latin typeface="Bell MT" panose="02020503060305020303" pitchFamily="18" charset="0"/>
              </a:rPr>
              <a:t>It neglects the system-dependent constants and is related to only the number of modular operations being performed in the whole program. The following 3 asymptotic notations are mostly used to represent the time complexity of algorithms:</a:t>
            </a:r>
          </a:p>
          <a:p>
            <a:pPr marL="0" indent="0" algn="just">
              <a:buNone/>
            </a:pPr>
            <a:endParaRPr lang="en-GB" sz="2600" dirty="0">
              <a:latin typeface="Bell MT" panose="02020503060305020303" pitchFamily="18" charset="0"/>
            </a:endParaRPr>
          </a:p>
          <a:p>
            <a:pPr marL="514350" indent="-514350" algn="just">
              <a:buFont typeface="+mj-lt"/>
              <a:buAutoNum type="arabicPeriod"/>
            </a:pPr>
            <a:r>
              <a:rPr lang="en-GB" sz="2600" b="1" dirty="0">
                <a:latin typeface="Bell MT" panose="02020503060305020303" pitchFamily="18" charset="0"/>
              </a:rPr>
              <a:t>Big-O Notation (Ο) –</a:t>
            </a:r>
            <a:r>
              <a:rPr lang="en-GB" sz="2600" dirty="0">
                <a:latin typeface="Bell MT" panose="02020503060305020303" pitchFamily="18" charset="0"/>
              </a:rPr>
              <a:t> Big-O notation specifically describes the </a:t>
            </a:r>
            <a:r>
              <a:rPr lang="en-GB" sz="2600" b="1" i="1" dirty="0">
                <a:latin typeface="Bell MT" panose="02020503060305020303" pitchFamily="18" charset="0"/>
              </a:rPr>
              <a:t>worst-case</a:t>
            </a:r>
            <a:r>
              <a:rPr lang="en-GB" sz="2600" dirty="0">
                <a:latin typeface="Bell MT" panose="02020503060305020303" pitchFamily="18" charset="0"/>
              </a:rPr>
              <a:t> scenario.</a:t>
            </a:r>
          </a:p>
          <a:p>
            <a:pPr marL="514350" indent="-514350" algn="just">
              <a:buFont typeface="+mj-lt"/>
              <a:buAutoNum type="arabicPeriod"/>
            </a:pPr>
            <a:r>
              <a:rPr lang="en-GB" sz="2600" b="1" dirty="0">
                <a:latin typeface="Bell MT" panose="02020503060305020303" pitchFamily="18" charset="0"/>
              </a:rPr>
              <a:t>Omega Notation (Ω) – </a:t>
            </a:r>
            <a:r>
              <a:rPr lang="en-GB" sz="2600" dirty="0">
                <a:latin typeface="Bell MT" panose="02020503060305020303" pitchFamily="18" charset="0"/>
              </a:rPr>
              <a:t>Omega(Ω) notation specifically describes the </a:t>
            </a:r>
            <a:r>
              <a:rPr lang="en-GB" sz="2600" b="1" i="1" dirty="0">
                <a:latin typeface="Bell MT" panose="02020503060305020303" pitchFamily="18" charset="0"/>
              </a:rPr>
              <a:t>best-case</a:t>
            </a:r>
            <a:r>
              <a:rPr lang="en-GB" sz="2600" dirty="0">
                <a:latin typeface="Bell MT" panose="02020503060305020303" pitchFamily="18" charset="0"/>
              </a:rPr>
              <a:t> scenario.</a:t>
            </a:r>
          </a:p>
          <a:p>
            <a:pPr marL="514350" indent="-514350" algn="just">
              <a:buFont typeface="+mj-lt"/>
              <a:buAutoNum type="arabicPeriod"/>
            </a:pPr>
            <a:r>
              <a:rPr lang="en-GB" sz="2600" b="1" dirty="0">
                <a:latin typeface="Bell MT" panose="02020503060305020303" pitchFamily="18" charset="0"/>
              </a:rPr>
              <a:t>Theta Notation (θ) – </a:t>
            </a:r>
            <a:r>
              <a:rPr lang="en-GB" sz="2600" dirty="0">
                <a:latin typeface="Bell MT" panose="02020503060305020303" pitchFamily="18" charset="0"/>
              </a:rPr>
              <a:t>This notation represents the </a:t>
            </a:r>
            <a:r>
              <a:rPr lang="en-GB" sz="2600" b="1" i="1" dirty="0">
                <a:latin typeface="Bell MT" panose="02020503060305020303" pitchFamily="18" charset="0"/>
              </a:rPr>
              <a:t>average</a:t>
            </a:r>
            <a:r>
              <a:rPr lang="en-GB" sz="2600" dirty="0">
                <a:latin typeface="Bell MT" panose="02020503060305020303" pitchFamily="18" charset="0"/>
              </a:rPr>
              <a:t> complexity of an algorithm.</a:t>
            </a:r>
            <a:endParaRPr lang="en-GB" sz="2600" b="1" dirty="0">
              <a:latin typeface="Bell MT" panose="02020503060305020303" pitchFamily="18" charset="0"/>
            </a:endParaRPr>
          </a:p>
        </p:txBody>
      </p:sp>
    </p:spTree>
    <p:extLst>
      <p:ext uri="{BB962C8B-B14F-4D97-AF65-F5344CB8AC3E}">
        <p14:creationId xmlns:p14="http://schemas.microsoft.com/office/powerpoint/2010/main" val="3047304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9BB3CB-EA19-42B7-9DBD-1057A695CAFD}"/>
              </a:ext>
            </a:extLst>
          </p:cNvPr>
          <p:cNvSpPr>
            <a:spLocks noGrp="1"/>
          </p:cNvSpPr>
          <p:nvPr>
            <p:ph type="title"/>
          </p:nvPr>
        </p:nvSpPr>
        <p:spPr>
          <a:xfrm>
            <a:off x="838200" y="279400"/>
            <a:ext cx="10515600" cy="1325563"/>
          </a:xfrm>
        </p:spPr>
        <p:txBody>
          <a:bodyPr>
            <a:normAutofit/>
          </a:bodyPr>
          <a:lstStyle/>
          <a:p>
            <a:r>
              <a:rPr lang="en-GB" sz="3200" b="1" dirty="0">
                <a:latin typeface="Bell MT" panose="02020503060305020303" pitchFamily="18" charset="0"/>
                <a:cs typeface="Arial" panose="020B0604020202020204" pitchFamily="34" charset="0"/>
              </a:rPr>
              <a:t>Order Of Growth:</a:t>
            </a:r>
          </a:p>
        </p:txBody>
      </p:sp>
      <p:sp>
        <p:nvSpPr>
          <p:cNvPr id="6" name="Content Placeholder 2">
            <a:extLst>
              <a:ext uri="{FF2B5EF4-FFF2-40B4-BE49-F238E27FC236}">
                <a16:creationId xmlns:a16="http://schemas.microsoft.com/office/drawing/2014/main" id="{E24FF1FE-C12C-4D22-A047-81505A168C5D}"/>
              </a:ext>
            </a:extLst>
          </p:cNvPr>
          <p:cNvSpPr>
            <a:spLocks noGrp="1"/>
          </p:cNvSpPr>
          <p:nvPr>
            <p:ph idx="1"/>
          </p:nvPr>
        </p:nvSpPr>
        <p:spPr>
          <a:xfrm>
            <a:off x="838200" y="1343025"/>
            <a:ext cx="10515600" cy="4943475"/>
          </a:xfrm>
        </p:spPr>
        <p:txBody>
          <a:bodyPr>
            <a:normAutofit/>
          </a:bodyPr>
          <a:lstStyle/>
          <a:p>
            <a:pPr marL="0" indent="0" algn="just">
              <a:buNone/>
            </a:pPr>
            <a:r>
              <a:rPr lang="en-GB" sz="2600" b="1" dirty="0">
                <a:solidFill>
                  <a:srgbClr val="FF0000"/>
                </a:solidFill>
                <a:latin typeface="Bell MT" panose="02020503060305020303" pitchFamily="18" charset="0"/>
              </a:rPr>
              <a:t>Goals:</a:t>
            </a:r>
          </a:p>
          <a:p>
            <a:pPr marL="514350" indent="-514350" algn="just">
              <a:buFont typeface="+mj-lt"/>
              <a:buAutoNum type="arabicPeriod"/>
            </a:pPr>
            <a:r>
              <a:rPr lang="en-GB" sz="2600" dirty="0">
                <a:latin typeface="Bell MT" panose="02020503060305020303" pitchFamily="18" charset="0"/>
              </a:rPr>
              <a:t>want to evaluate the program efficiency when </a:t>
            </a:r>
            <a:r>
              <a:rPr lang="en-GB" sz="2600" b="1" dirty="0">
                <a:latin typeface="Bell MT" panose="02020503060305020303" pitchFamily="18" charset="0"/>
              </a:rPr>
              <a:t>input is very big.</a:t>
            </a:r>
            <a:endParaRPr lang="en-GB" sz="2600" dirty="0">
              <a:latin typeface="Bell MT" panose="02020503060305020303" pitchFamily="18" charset="0"/>
            </a:endParaRPr>
          </a:p>
          <a:p>
            <a:pPr marL="514350" indent="-514350" algn="just">
              <a:buFont typeface="+mj-lt"/>
              <a:buAutoNum type="arabicPeriod"/>
            </a:pPr>
            <a:r>
              <a:rPr lang="en-GB" sz="2600" dirty="0">
                <a:latin typeface="Bell MT" panose="02020503060305020303" pitchFamily="18" charset="0"/>
              </a:rPr>
              <a:t>want to express the </a:t>
            </a:r>
            <a:r>
              <a:rPr lang="en-GB" sz="2600" b="1" dirty="0">
                <a:latin typeface="Bell MT" panose="02020503060305020303" pitchFamily="18" charset="0"/>
              </a:rPr>
              <a:t>growth of programs run time </a:t>
            </a:r>
            <a:r>
              <a:rPr lang="en-GB" sz="2600" dirty="0">
                <a:latin typeface="Bell MT" panose="02020503060305020303" pitchFamily="18" charset="0"/>
              </a:rPr>
              <a:t>as input size grows.</a:t>
            </a:r>
          </a:p>
          <a:p>
            <a:pPr marL="514350" indent="-514350" algn="just">
              <a:buFont typeface="+mj-lt"/>
              <a:buAutoNum type="arabicPeriod"/>
            </a:pPr>
            <a:r>
              <a:rPr lang="en-GB" sz="2600" dirty="0">
                <a:latin typeface="Bell MT" panose="02020503060305020303" pitchFamily="18" charset="0"/>
              </a:rPr>
              <a:t>want to put an </a:t>
            </a:r>
            <a:r>
              <a:rPr lang="en-GB" sz="2600" b="1" dirty="0">
                <a:latin typeface="Bell MT" panose="02020503060305020303" pitchFamily="18" charset="0"/>
              </a:rPr>
              <a:t>upper bound (worst case) </a:t>
            </a:r>
            <a:r>
              <a:rPr lang="en-GB" sz="2600" dirty="0">
                <a:latin typeface="Bell MT" panose="02020503060305020303" pitchFamily="18" charset="0"/>
              </a:rPr>
              <a:t>on growth – as tight as possible.</a:t>
            </a:r>
          </a:p>
          <a:p>
            <a:pPr marL="514350" indent="-514350" algn="just">
              <a:buFont typeface="+mj-lt"/>
              <a:buAutoNum type="arabicPeriod"/>
            </a:pPr>
            <a:r>
              <a:rPr lang="en-GB" sz="2600" dirty="0">
                <a:latin typeface="Bell MT" panose="02020503060305020303" pitchFamily="18" charset="0"/>
              </a:rPr>
              <a:t>do not need to be precise: </a:t>
            </a:r>
            <a:r>
              <a:rPr lang="en-GB" sz="2600" b="1" dirty="0">
                <a:latin typeface="Bell MT" panose="02020503060305020303" pitchFamily="18" charset="0"/>
              </a:rPr>
              <a:t>“order of” not “exact” </a:t>
            </a:r>
            <a:r>
              <a:rPr lang="en-GB" sz="2600" dirty="0">
                <a:latin typeface="Bell MT" panose="02020503060305020303" pitchFamily="18" charset="0"/>
              </a:rPr>
              <a:t>growth.</a:t>
            </a:r>
          </a:p>
          <a:p>
            <a:pPr marL="514350" indent="-514350" algn="just">
              <a:buFont typeface="+mj-lt"/>
              <a:buAutoNum type="arabicPeriod"/>
            </a:pPr>
            <a:r>
              <a:rPr lang="en-GB" sz="2600" dirty="0">
                <a:latin typeface="Bell MT" panose="02020503060305020303" pitchFamily="18" charset="0"/>
              </a:rPr>
              <a:t>we will look at </a:t>
            </a:r>
            <a:r>
              <a:rPr lang="en-GB" sz="2600" b="1" dirty="0">
                <a:latin typeface="Bell MT" panose="02020503060305020303" pitchFamily="18" charset="0"/>
              </a:rPr>
              <a:t>largest factors </a:t>
            </a:r>
            <a:r>
              <a:rPr lang="en-GB" sz="2600" dirty="0">
                <a:latin typeface="Bell MT" panose="02020503060305020303" pitchFamily="18" charset="0"/>
              </a:rPr>
              <a:t>in run time (which section of the program will take the longest to run?)</a:t>
            </a:r>
          </a:p>
          <a:p>
            <a:pPr marL="514350" indent="-514350" algn="just">
              <a:buFont typeface="+mj-lt"/>
              <a:buAutoNum type="arabicPeriod"/>
            </a:pPr>
            <a:r>
              <a:rPr lang="en-GB" sz="2600" dirty="0">
                <a:latin typeface="Bell MT" panose="02020503060305020303" pitchFamily="18" charset="0"/>
              </a:rPr>
              <a:t>thus, generally we want tight upper bound on growth, as function of size of input, in worst case. </a:t>
            </a:r>
          </a:p>
        </p:txBody>
      </p:sp>
    </p:spTree>
    <p:extLst>
      <p:ext uri="{BB962C8B-B14F-4D97-AF65-F5344CB8AC3E}">
        <p14:creationId xmlns:p14="http://schemas.microsoft.com/office/powerpoint/2010/main" val="429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9BB3CB-EA19-42B7-9DBD-1057A695CAFD}"/>
              </a:ext>
            </a:extLst>
          </p:cNvPr>
          <p:cNvSpPr>
            <a:spLocks noGrp="1"/>
          </p:cNvSpPr>
          <p:nvPr>
            <p:ph type="title"/>
          </p:nvPr>
        </p:nvSpPr>
        <p:spPr>
          <a:xfrm>
            <a:off x="838200" y="279400"/>
            <a:ext cx="10515600" cy="1325563"/>
          </a:xfrm>
        </p:spPr>
        <p:txBody>
          <a:bodyPr>
            <a:normAutofit/>
          </a:bodyPr>
          <a:lstStyle/>
          <a:p>
            <a:r>
              <a:rPr lang="en-GB" sz="3200" b="1" dirty="0">
                <a:latin typeface="Bell MT" panose="02020503060305020303" pitchFamily="18" charset="0"/>
                <a:cs typeface="Arial" panose="020B0604020202020204" pitchFamily="34" charset="0"/>
              </a:rPr>
              <a:t>Measuring Order Of Growth (Big O Notation):</a:t>
            </a:r>
          </a:p>
        </p:txBody>
      </p:sp>
      <p:sp>
        <p:nvSpPr>
          <p:cNvPr id="6" name="Content Placeholder 2">
            <a:extLst>
              <a:ext uri="{FF2B5EF4-FFF2-40B4-BE49-F238E27FC236}">
                <a16:creationId xmlns:a16="http://schemas.microsoft.com/office/drawing/2014/main" id="{E24FF1FE-C12C-4D22-A047-81505A168C5D}"/>
              </a:ext>
            </a:extLst>
          </p:cNvPr>
          <p:cNvSpPr>
            <a:spLocks noGrp="1"/>
          </p:cNvSpPr>
          <p:nvPr>
            <p:ph idx="1"/>
          </p:nvPr>
        </p:nvSpPr>
        <p:spPr>
          <a:xfrm>
            <a:off x="838200" y="1343025"/>
            <a:ext cx="10515600" cy="4943475"/>
          </a:xfrm>
        </p:spPr>
        <p:txBody>
          <a:bodyPr>
            <a:normAutofit/>
          </a:bodyPr>
          <a:lstStyle/>
          <a:p>
            <a:pPr marL="514350" indent="-514350" algn="just">
              <a:buFont typeface="+mj-lt"/>
              <a:buAutoNum type="arabicPeriod"/>
            </a:pPr>
            <a:r>
              <a:rPr lang="en-GB" sz="2600" b="1" dirty="0">
                <a:latin typeface="Bell MT" panose="02020503060305020303" pitchFamily="18" charset="0"/>
              </a:rPr>
              <a:t>Big O notation </a:t>
            </a:r>
            <a:r>
              <a:rPr lang="en-GB" sz="2600" dirty="0">
                <a:latin typeface="Bell MT" panose="02020503060305020303" pitchFamily="18" charset="0"/>
              </a:rPr>
              <a:t>measures an </a:t>
            </a:r>
            <a:r>
              <a:rPr lang="en-GB" sz="2600" b="1" dirty="0">
                <a:latin typeface="Bell MT" panose="02020503060305020303" pitchFamily="18" charset="0"/>
              </a:rPr>
              <a:t>upper bound on the asymptotic growth, </a:t>
            </a:r>
            <a:r>
              <a:rPr lang="en-GB" sz="2600" dirty="0">
                <a:latin typeface="Bell MT" panose="02020503060305020303" pitchFamily="18" charset="0"/>
              </a:rPr>
              <a:t>often called order of growth.</a:t>
            </a:r>
          </a:p>
          <a:p>
            <a:pPr marL="514350" indent="-514350" algn="just">
              <a:buFont typeface="+mj-lt"/>
              <a:buAutoNum type="arabicPeriod"/>
            </a:pPr>
            <a:r>
              <a:rPr lang="en-GB" sz="2600" b="1" dirty="0">
                <a:latin typeface="Bell MT" panose="02020503060305020303" pitchFamily="18" charset="0"/>
              </a:rPr>
              <a:t>Big O or O() </a:t>
            </a:r>
            <a:r>
              <a:rPr lang="en-GB" sz="2600" dirty="0">
                <a:latin typeface="Bell MT" panose="02020503060305020303" pitchFamily="18" charset="0"/>
              </a:rPr>
              <a:t>is used to describe worst case</a:t>
            </a:r>
          </a:p>
          <a:p>
            <a:pPr lvl="1" algn="just">
              <a:buFont typeface="Wingdings" panose="05000000000000000000" pitchFamily="2" charset="2"/>
              <a:buChar char="§"/>
            </a:pPr>
            <a:r>
              <a:rPr lang="en-GB" sz="2200" dirty="0">
                <a:latin typeface="Bell MT" panose="02020503060305020303" pitchFamily="18" charset="0"/>
              </a:rPr>
              <a:t>Worst case occurs often and is the bottleneck when a program runs.</a:t>
            </a:r>
          </a:p>
          <a:p>
            <a:pPr lvl="1" algn="just">
              <a:buFont typeface="Wingdings" panose="05000000000000000000" pitchFamily="2" charset="2"/>
              <a:buChar char="§"/>
            </a:pPr>
            <a:r>
              <a:rPr lang="en-GB" sz="2200" dirty="0">
                <a:latin typeface="Bell MT" panose="02020503060305020303" pitchFamily="18" charset="0"/>
              </a:rPr>
              <a:t>Express rate of growth of program relative to the input size.</a:t>
            </a:r>
          </a:p>
          <a:p>
            <a:pPr lvl="1" algn="just">
              <a:buFont typeface="Wingdings" panose="05000000000000000000" pitchFamily="2" charset="2"/>
              <a:buChar char="§"/>
            </a:pPr>
            <a:r>
              <a:rPr lang="en-GB" sz="2200" dirty="0">
                <a:latin typeface="Bell MT" panose="02020503060305020303" pitchFamily="18" charset="0"/>
              </a:rPr>
              <a:t>Evaluate algorithm </a:t>
            </a:r>
            <a:r>
              <a:rPr lang="en-GB" sz="2200" b="1" dirty="0">
                <a:latin typeface="Bell MT" panose="02020503060305020303" pitchFamily="18" charset="0"/>
              </a:rPr>
              <a:t>Not </a:t>
            </a:r>
            <a:r>
              <a:rPr lang="en-GB" sz="2200" dirty="0">
                <a:latin typeface="Bell MT" panose="02020503060305020303" pitchFamily="18" charset="0"/>
              </a:rPr>
              <a:t>machine or implementation.</a:t>
            </a:r>
          </a:p>
        </p:txBody>
      </p:sp>
    </p:spTree>
    <p:extLst>
      <p:ext uri="{BB962C8B-B14F-4D97-AF65-F5344CB8AC3E}">
        <p14:creationId xmlns:p14="http://schemas.microsoft.com/office/powerpoint/2010/main" val="3441659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6991350" cy="1325563"/>
          </a:xfrm>
        </p:spPr>
        <p:txBody>
          <a:bodyPr/>
          <a:lstStyle/>
          <a:p>
            <a:r>
              <a:rPr lang="en-GB" b="1" dirty="0">
                <a:latin typeface="Bell MT" panose="02020503060305020303" pitchFamily="18" charset="0"/>
                <a:cs typeface="Arial" panose="020B0604020202020204" pitchFamily="34" charset="0"/>
              </a:rPr>
              <a:t>What is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2068514"/>
            <a:ext cx="10515600" cy="3003550"/>
          </a:xfrm>
        </p:spPr>
        <p:txBody>
          <a:bodyPr>
            <a:normAutofit/>
          </a:bodyPr>
          <a:lstStyle/>
          <a:p>
            <a:pPr marL="0" indent="0" algn="just">
              <a:buNone/>
            </a:pPr>
            <a:r>
              <a:rPr lang="en-GB" dirty="0">
                <a:latin typeface="Bell MT" panose="02020503060305020303" pitchFamily="18" charset="0"/>
              </a:rPr>
              <a:t>Time complexity is a fundamental concept in the analysis of algorithms. It quantifies the amount of time an algorithm takes to run as a function of the size of its input. It helps us understand how the algorithm's performance scales with increasing input sizes. Time complexity is typically expressed using </a:t>
            </a:r>
            <a:r>
              <a:rPr lang="en-GB" b="1" dirty="0">
                <a:latin typeface="Bell MT" panose="02020503060305020303" pitchFamily="18" charset="0"/>
              </a:rPr>
              <a:t>big O notation</a:t>
            </a:r>
            <a:r>
              <a:rPr lang="en-GB" dirty="0">
                <a:latin typeface="Bell MT" panose="02020503060305020303" pitchFamily="18" charset="0"/>
              </a:rPr>
              <a:t>, which provides an upper bound on the growth rate of the algorithm's running time.</a:t>
            </a:r>
          </a:p>
        </p:txBody>
      </p:sp>
    </p:spTree>
    <p:extLst>
      <p:ext uri="{BB962C8B-B14F-4D97-AF65-F5344CB8AC3E}">
        <p14:creationId xmlns:p14="http://schemas.microsoft.com/office/powerpoint/2010/main" val="4240260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2752725" y="140691"/>
            <a:ext cx="6905625" cy="1325563"/>
          </a:xfrm>
        </p:spPr>
        <p:txBody>
          <a:bodyPr/>
          <a:lstStyle/>
          <a:p>
            <a:r>
              <a:rPr lang="en-GB" b="1" dirty="0">
                <a:latin typeface="Bell MT" panose="02020503060305020303" pitchFamily="18" charset="0"/>
                <a:cs typeface="Arial" panose="020B0604020202020204" pitchFamily="34" charset="0"/>
              </a:rPr>
              <a:t>Time complexity graph?</a:t>
            </a:r>
          </a:p>
        </p:txBody>
      </p:sp>
      <p:pic>
        <p:nvPicPr>
          <p:cNvPr id="1026" name="Picture 2" descr="Algorithms Explained: Computational Complexity - YouTube">
            <a:extLst>
              <a:ext uri="{FF2B5EF4-FFF2-40B4-BE49-F238E27FC236}">
                <a16:creationId xmlns:a16="http://schemas.microsoft.com/office/drawing/2014/main" id="{10AF6FEB-0F31-483B-9291-C3FB43D42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4" y="1594841"/>
            <a:ext cx="8391525" cy="472023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37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350837"/>
            <a:ext cx="6991350" cy="792163"/>
          </a:xfrm>
        </p:spPr>
        <p:txBody>
          <a:bodyPr>
            <a:normAutofit/>
          </a:bodyPr>
          <a:lstStyle/>
          <a:p>
            <a:r>
              <a:rPr lang="en-GB" sz="3200" b="1" dirty="0">
                <a:latin typeface="Bell MT" panose="02020503060305020303" pitchFamily="18" charset="0"/>
                <a:cs typeface="Arial" panose="020B0604020202020204" pitchFamily="34" charset="0"/>
              </a:rPr>
              <a:t>Different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142999"/>
            <a:ext cx="10515600" cy="5364163"/>
          </a:xfrm>
        </p:spPr>
        <p:txBody>
          <a:bodyPr>
            <a:normAutofit/>
          </a:bodyPr>
          <a:lstStyle/>
          <a:p>
            <a:pPr marL="0" indent="0" algn="just">
              <a:buNone/>
            </a:pPr>
            <a:r>
              <a:rPr lang="en-GB" dirty="0">
                <a:latin typeface="Bell MT" panose="02020503060305020303" pitchFamily="18" charset="0"/>
              </a:rPr>
              <a:t>Time complexity is a fundamental concept in the analysis of algorithms. It quantifies the amount of time an algorithm takes to run as a function of the size of its input. It helps us understand how the algorithm's performance scales with increasing input sizes. Time complexity is typically expressed using big O notation, which provides an upper bound on the growth rate of the algorithm's running time.</a:t>
            </a:r>
          </a:p>
          <a:p>
            <a:pPr marL="0" indent="0" algn="just">
              <a:buNone/>
            </a:pPr>
            <a:endParaRPr lang="en-GB" dirty="0">
              <a:latin typeface="Bell MT" panose="02020503060305020303" pitchFamily="18" charset="0"/>
            </a:endParaRPr>
          </a:p>
          <a:p>
            <a:pPr marL="0" indent="0" algn="just">
              <a:buNone/>
            </a:pPr>
            <a:r>
              <a:rPr lang="en-GB" dirty="0">
                <a:latin typeface="Bell MT" panose="02020503060305020303" pitchFamily="18" charset="0"/>
              </a:rPr>
              <a:t>In big O notation, the time complexity of an algorithm is represented as </a:t>
            </a:r>
            <a:r>
              <a:rPr lang="en-GB" b="1" dirty="0">
                <a:latin typeface="Bell MT" panose="02020503060305020303" pitchFamily="18" charset="0"/>
              </a:rPr>
              <a:t>"O(f(n))," </a:t>
            </a:r>
            <a:r>
              <a:rPr lang="en-GB" dirty="0">
                <a:latin typeface="Bell MT" panose="02020503060305020303" pitchFamily="18" charset="0"/>
              </a:rPr>
              <a:t>where </a:t>
            </a:r>
            <a:r>
              <a:rPr lang="en-GB" b="1" dirty="0">
                <a:latin typeface="Bell MT" panose="02020503060305020303" pitchFamily="18" charset="0"/>
              </a:rPr>
              <a:t>"f(n)" </a:t>
            </a:r>
            <a:r>
              <a:rPr lang="en-GB" dirty="0">
                <a:latin typeface="Bell MT" panose="02020503060305020303" pitchFamily="18" charset="0"/>
              </a:rPr>
              <a:t>is a function that describes the upper bound on the number of basic operations (or steps) the algorithm takes as a function of the input size </a:t>
            </a:r>
            <a:r>
              <a:rPr lang="en-GB" b="1" dirty="0">
                <a:latin typeface="Bell MT" panose="02020503060305020303" pitchFamily="18" charset="0"/>
              </a:rPr>
              <a:t>"n." </a:t>
            </a:r>
            <a:r>
              <a:rPr lang="en-GB" dirty="0">
                <a:latin typeface="Bell MT" panose="02020503060305020303" pitchFamily="18" charset="0"/>
              </a:rPr>
              <a:t>Here are some common time complexity classes and their meanings:</a:t>
            </a:r>
          </a:p>
        </p:txBody>
      </p:sp>
    </p:spTree>
    <p:extLst>
      <p:ext uri="{BB962C8B-B14F-4D97-AF65-F5344CB8AC3E}">
        <p14:creationId xmlns:p14="http://schemas.microsoft.com/office/powerpoint/2010/main" val="3259552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p:txBody>
          <a:bodyPr/>
          <a:lstStyle/>
          <a:p>
            <a:r>
              <a:rPr lang="en-GB" b="1" dirty="0">
                <a:latin typeface="Bell MT" panose="02020503060305020303" pitchFamily="18" charset="0"/>
                <a:cs typeface="Arial" panose="020B0604020202020204" pitchFamily="34" charset="0"/>
              </a:rPr>
              <a:t>What is design &amp; analysis of Algorithm?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25625"/>
            <a:ext cx="10515600" cy="3675063"/>
          </a:xfrm>
        </p:spPr>
        <p:txBody>
          <a:bodyPr/>
          <a:lstStyle/>
          <a:p>
            <a:pPr marL="0" indent="0" algn="just">
              <a:buNone/>
            </a:pPr>
            <a:r>
              <a:rPr lang="en-GB" dirty="0">
                <a:latin typeface="Bell MT" panose="02020503060305020303" pitchFamily="18" charset="0"/>
              </a:rPr>
              <a:t>The design and analysis of algorithms is a fundamental field in computer science that focuses on developing efficient and effective algorithms to solve various computational problems. An algorithm is a step-by-step set of instructions or procedures to perform a specific task or solve a problem. Designing algorithms involves creating these instructions, while analyzing algorithms involves evaluating their efficiency and performance characteristics.</a:t>
            </a:r>
          </a:p>
        </p:txBody>
      </p:sp>
    </p:spTree>
    <p:extLst>
      <p:ext uri="{BB962C8B-B14F-4D97-AF65-F5344CB8AC3E}">
        <p14:creationId xmlns:p14="http://schemas.microsoft.com/office/powerpoint/2010/main" val="2232385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350837"/>
            <a:ext cx="6991350" cy="792163"/>
          </a:xfrm>
        </p:spPr>
        <p:txBody>
          <a:bodyPr>
            <a:normAutofit/>
          </a:bodyPr>
          <a:lstStyle/>
          <a:p>
            <a:r>
              <a:rPr lang="en-GB" sz="3200" b="1" dirty="0">
                <a:latin typeface="Bell MT" panose="02020503060305020303" pitchFamily="18" charset="0"/>
                <a:cs typeface="Arial" panose="020B0604020202020204" pitchFamily="34" charset="0"/>
              </a:rPr>
              <a:t>Different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142999"/>
            <a:ext cx="10515600" cy="5514976"/>
          </a:xfrm>
        </p:spPr>
        <p:txBody>
          <a:bodyPr>
            <a:normAutofit/>
          </a:bodyPr>
          <a:lstStyle/>
          <a:p>
            <a:pPr marL="514350" indent="-514350" algn="just">
              <a:buFont typeface="+mj-lt"/>
              <a:buAutoNum type="arabicPeriod"/>
            </a:pPr>
            <a:r>
              <a:rPr lang="en-GB" sz="2300" b="1" dirty="0">
                <a:solidFill>
                  <a:srgbClr val="C00000"/>
                </a:solidFill>
                <a:latin typeface="Bell MT" panose="02020503060305020303" pitchFamily="18" charset="0"/>
              </a:rPr>
              <a:t>O(1) - Constant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The algorithm's running time does not depend on the input size. It takes a constant amount of time to complete, regardless of how large the input is.</a:t>
            </a:r>
          </a:p>
          <a:p>
            <a:pPr marL="514350" indent="-514350" algn="just">
              <a:buFont typeface="+mj-lt"/>
              <a:buAutoNum type="arabicPeriod"/>
            </a:pPr>
            <a:r>
              <a:rPr lang="pt-BR" sz="2300" b="1" dirty="0">
                <a:solidFill>
                  <a:srgbClr val="C00000"/>
                </a:solidFill>
                <a:latin typeface="Bell MT" panose="02020503060305020303" pitchFamily="18" charset="0"/>
              </a:rPr>
              <a:t>O(log n) - Logarithmic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The algorithm's running time increases logarithmically with the input size. Common with algorithms that divide the problem into smaller subproblems, such as binary search in a sorted list.</a:t>
            </a:r>
          </a:p>
          <a:p>
            <a:pPr marL="514350" indent="-514350" algn="just">
              <a:buFont typeface="+mj-lt"/>
              <a:buAutoNum type="arabicPeriod"/>
            </a:pPr>
            <a:r>
              <a:rPr lang="en-GB" sz="2300" b="1" dirty="0">
                <a:solidFill>
                  <a:srgbClr val="C00000"/>
                </a:solidFill>
                <a:latin typeface="Bell MT" panose="02020503060305020303" pitchFamily="18" charset="0"/>
              </a:rPr>
              <a:t>O(n) - Linear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The algorithm's running time increases linearly with the input size. Each input element is processed once.</a:t>
            </a:r>
          </a:p>
          <a:p>
            <a:pPr marL="514350" indent="-514350" algn="just">
              <a:buFont typeface="+mj-lt"/>
              <a:buAutoNum type="arabicPeriod"/>
            </a:pPr>
            <a:r>
              <a:rPr lang="pt-BR" sz="2300" b="1" dirty="0">
                <a:solidFill>
                  <a:srgbClr val="C00000"/>
                </a:solidFill>
                <a:latin typeface="Bell MT" panose="02020503060305020303" pitchFamily="18" charset="0"/>
              </a:rPr>
              <a:t>O(n log n) - Linearithmic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Often seen in efficient sorting algorithms like merge sort and quicksort. The running time grows faster than linear but slower than quadratic.</a:t>
            </a:r>
          </a:p>
          <a:p>
            <a:pPr marL="514350" indent="-514350" algn="just">
              <a:buFont typeface="+mj-lt"/>
              <a:buAutoNum type="arabicPeriod"/>
            </a:pPr>
            <a:r>
              <a:rPr lang="pt-BR" sz="2300" b="1" dirty="0">
                <a:solidFill>
                  <a:srgbClr val="C00000"/>
                </a:solidFill>
                <a:latin typeface="Bell MT" panose="02020503060305020303" pitchFamily="18" charset="0"/>
              </a:rPr>
              <a:t>O(n^2) - Quadratic Time:</a:t>
            </a:r>
            <a:r>
              <a:rPr lang="pt-BR" sz="2300" dirty="0">
                <a:solidFill>
                  <a:srgbClr val="C00000"/>
                </a:solidFill>
                <a:latin typeface="Bell MT" panose="02020503060305020303" pitchFamily="18" charset="0"/>
              </a:rPr>
              <a:t> </a:t>
            </a:r>
            <a:r>
              <a:rPr lang="en-GB" sz="2300" dirty="0">
                <a:latin typeface="Bell MT" panose="02020503060305020303" pitchFamily="18" charset="0"/>
              </a:rPr>
              <a:t>The running time is proportional to the square of the input size. Common with algorithms that involve nested loops, processing each input element against all other elements.</a:t>
            </a:r>
          </a:p>
        </p:txBody>
      </p:sp>
    </p:spTree>
    <p:extLst>
      <p:ext uri="{BB962C8B-B14F-4D97-AF65-F5344CB8AC3E}">
        <p14:creationId xmlns:p14="http://schemas.microsoft.com/office/powerpoint/2010/main" val="2758245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350837"/>
            <a:ext cx="6991350" cy="792163"/>
          </a:xfrm>
        </p:spPr>
        <p:txBody>
          <a:bodyPr>
            <a:normAutofit/>
          </a:bodyPr>
          <a:lstStyle/>
          <a:p>
            <a:r>
              <a:rPr lang="en-GB" sz="3200" b="1" dirty="0">
                <a:latin typeface="Bell MT" panose="02020503060305020303" pitchFamily="18" charset="0"/>
                <a:cs typeface="Arial" panose="020B0604020202020204" pitchFamily="34" charset="0"/>
              </a:rPr>
              <a:t>Different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142999"/>
            <a:ext cx="10515600" cy="5514976"/>
          </a:xfrm>
        </p:spPr>
        <p:txBody>
          <a:bodyPr>
            <a:normAutofit lnSpcReduction="10000"/>
          </a:bodyPr>
          <a:lstStyle/>
          <a:p>
            <a:pPr marL="514350" indent="-514350" algn="just">
              <a:buFont typeface="+mj-lt"/>
              <a:buAutoNum type="arabicPeriod" startAt="6"/>
            </a:pPr>
            <a:r>
              <a:rPr lang="pt-BR" sz="2300" b="1" dirty="0">
                <a:solidFill>
                  <a:srgbClr val="C00000"/>
                </a:solidFill>
                <a:latin typeface="Bell MT" panose="02020503060305020303" pitchFamily="18" charset="0"/>
              </a:rPr>
              <a:t>O(n^k) - Polynomial Time:</a:t>
            </a:r>
            <a:r>
              <a:rPr lang="pt-BR" sz="2300" dirty="0">
                <a:latin typeface="Bell MT" panose="02020503060305020303" pitchFamily="18" charset="0"/>
              </a:rPr>
              <a:t> </a:t>
            </a:r>
            <a:r>
              <a:rPr lang="en-GB" sz="2300" dirty="0">
                <a:latin typeface="Bell MT" panose="02020503060305020303" pitchFamily="18" charset="0"/>
              </a:rPr>
              <a:t>Similar to quadratic time, but with a higher exponent "k." Polynomial time complexities like cubic (O(n^3)) or quartic (O(n^4)) are less efficient for large input sizes.</a:t>
            </a:r>
          </a:p>
          <a:p>
            <a:pPr marL="514350" indent="-514350" algn="just">
              <a:buFont typeface="+mj-lt"/>
              <a:buAutoNum type="arabicPeriod" startAt="6"/>
            </a:pPr>
            <a:r>
              <a:rPr lang="pt-BR" sz="2300" b="1" dirty="0">
                <a:solidFill>
                  <a:srgbClr val="C00000"/>
                </a:solidFill>
                <a:latin typeface="Bell MT" panose="02020503060305020303" pitchFamily="18" charset="0"/>
              </a:rPr>
              <a:t>O(2^n) - Exponential Time:</a:t>
            </a:r>
            <a:r>
              <a:rPr lang="en-GB" sz="2300" b="1" dirty="0">
                <a:solidFill>
                  <a:srgbClr val="C00000"/>
                </a:solidFill>
                <a:latin typeface="Bell MT" panose="02020503060305020303" pitchFamily="18" charset="0"/>
              </a:rPr>
              <a:t> </a:t>
            </a:r>
            <a:r>
              <a:rPr lang="en-GB" sz="2300" dirty="0">
                <a:latin typeface="Bell MT" panose="02020503060305020303" pitchFamily="18" charset="0"/>
              </a:rPr>
              <a:t>The running time grows exponentially with the input size. Often seen in brute-force algorithms that explore all possible combinations of input elements.</a:t>
            </a:r>
          </a:p>
          <a:p>
            <a:pPr marL="514350" indent="-514350" algn="just">
              <a:buFont typeface="+mj-lt"/>
              <a:buAutoNum type="arabicPeriod" startAt="6"/>
            </a:pPr>
            <a:r>
              <a:rPr lang="en-GB" sz="2300" b="1" dirty="0">
                <a:solidFill>
                  <a:srgbClr val="C00000"/>
                </a:solidFill>
                <a:latin typeface="Bell MT" panose="02020503060305020303" pitchFamily="18" charset="0"/>
              </a:rPr>
              <a:t>O(n!) - Factorial Time: </a:t>
            </a:r>
            <a:r>
              <a:rPr lang="en-GB" sz="2300" dirty="0">
                <a:latin typeface="Bell MT" panose="02020503060305020303" pitchFamily="18" charset="0"/>
              </a:rPr>
              <a:t>The running time grows factorially with the input size. Highly inefficient and often impractical for even moderate input sizes.</a:t>
            </a:r>
          </a:p>
          <a:p>
            <a:pPr marL="0" indent="0" algn="just">
              <a:buNone/>
            </a:pPr>
            <a:endParaRPr lang="en-GB" sz="2300" dirty="0">
              <a:latin typeface="Bell MT" panose="02020503060305020303" pitchFamily="18" charset="0"/>
            </a:endParaRPr>
          </a:p>
          <a:p>
            <a:pPr marL="0" indent="0" algn="just">
              <a:buNone/>
            </a:pPr>
            <a:r>
              <a:rPr lang="en-GB" sz="2300" dirty="0">
                <a:latin typeface="Bell MT" panose="02020503060305020303" pitchFamily="18" charset="0"/>
              </a:rPr>
              <a:t>When analyzing the time complexity of an algorithm, it's important to consider the worst-case scenario, as this provides an upper bound on the algorithm's performance. Additionally, factors like the specific operations performed in each step and the machine's architecture can influence the actual runtime.</a:t>
            </a:r>
          </a:p>
          <a:p>
            <a:pPr marL="0" indent="0" algn="just">
              <a:buNone/>
            </a:pPr>
            <a:r>
              <a:rPr lang="en-GB" sz="2300" dirty="0">
                <a:latin typeface="Bell MT" panose="02020503060305020303" pitchFamily="18" charset="0"/>
              </a:rPr>
              <a:t>As a programmer, understanding the time complexity of algorithms helps you choose the most appropriate algorithm for a given problem, optimize code for performance, and make informed decisions when developing software.</a:t>
            </a:r>
          </a:p>
        </p:txBody>
      </p:sp>
    </p:spTree>
    <p:extLst>
      <p:ext uri="{BB962C8B-B14F-4D97-AF65-F5344CB8AC3E}">
        <p14:creationId xmlns:p14="http://schemas.microsoft.com/office/powerpoint/2010/main" val="188440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Measuring time complexity?</a:t>
            </a:r>
          </a:p>
        </p:txBody>
      </p:sp>
      <p:sp>
        <p:nvSpPr>
          <p:cNvPr id="5" name="Content Placeholder 2">
            <a:extLst>
              <a:ext uri="{FF2B5EF4-FFF2-40B4-BE49-F238E27FC236}">
                <a16:creationId xmlns:a16="http://schemas.microsoft.com/office/drawing/2014/main" id="{34861157-6229-4F13-BBDF-8B566EB53FEE}"/>
              </a:ext>
            </a:extLst>
          </p:cNvPr>
          <p:cNvSpPr>
            <a:spLocks noGrp="1"/>
          </p:cNvSpPr>
          <p:nvPr>
            <p:ph idx="1"/>
          </p:nvPr>
        </p:nvSpPr>
        <p:spPr>
          <a:xfrm>
            <a:off x="838200" y="1142999"/>
            <a:ext cx="10515600" cy="5514976"/>
          </a:xfrm>
        </p:spPr>
        <p:txBody>
          <a:bodyPr>
            <a:normAutofit/>
          </a:bodyPr>
          <a:lstStyle/>
          <a:p>
            <a:pPr algn="just"/>
            <a:r>
              <a:rPr lang="en-GB" sz="2300" dirty="0">
                <a:latin typeface="Bell MT" panose="02020503060305020303" pitchFamily="18" charset="0"/>
              </a:rPr>
              <a:t>Count all the operations of the program.</a:t>
            </a:r>
          </a:p>
          <a:p>
            <a:pPr algn="just"/>
            <a:r>
              <a:rPr lang="en-GB" sz="2300" dirty="0">
                <a:latin typeface="Bell MT" panose="02020503060305020303" pitchFamily="18" charset="0"/>
              </a:rPr>
              <a:t>Worst case asymptotic complexity:</a:t>
            </a:r>
          </a:p>
          <a:p>
            <a:pPr lvl="1" algn="just"/>
            <a:r>
              <a:rPr lang="en-GB" sz="1900" dirty="0">
                <a:latin typeface="Bell MT" panose="02020503060305020303" pitchFamily="18" charset="0"/>
              </a:rPr>
              <a:t>Ignore additive constants.</a:t>
            </a:r>
          </a:p>
          <a:p>
            <a:pPr lvl="1" algn="just"/>
            <a:r>
              <a:rPr lang="en-GB" sz="1900" dirty="0">
                <a:latin typeface="Bell MT" panose="02020503060305020303" pitchFamily="18" charset="0"/>
              </a:rPr>
              <a:t>Ignore multiplicative constants.</a:t>
            </a:r>
          </a:p>
          <a:p>
            <a:pPr marL="457200" lvl="1" indent="0" algn="just">
              <a:buNone/>
            </a:pPr>
            <a:endParaRPr lang="en-GB" sz="1900" dirty="0">
              <a:latin typeface="Bell MT" panose="02020503060305020303" pitchFamily="18" charset="0"/>
            </a:endParaRPr>
          </a:p>
          <a:p>
            <a:pPr marL="457200" lvl="1" indent="0" algn="just">
              <a:buNone/>
            </a:pPr>
            <a:endParaRPr lang="en-GB" sz="1900" dirty="0">
              <a:latin typeface="Bell MT" panose="02020503060305020303" pitchFamily="18" charset="0"/>
            </a:endParaRPr>
          </a:p>
        </p:txBody>
      </p:sp>
      <p:pic>
        <p:nvPicPr>
          <p:cNvPr id="6" name="Picture 5">
            <a:extLst>
              <a:ext uri="{FF2B5EF4-FFF2-40B4-BE49-F238E27FC236}">
                <a16:creationId xmlns:a16="http://schemas.microsoft.com/office/drawing/2014/main" id="{82EDC636-7B80-43E8-B0A5-10DB44B475E9}"/>
              </a:ext>
            </a:extLst>
          </p:cNvPr>
          <p:cNvPicPr>
            <a:picLocks noChangeAspect="1"/>
          </p:cNvPicPr>
          <p:nvPr/>
        </p:nvPicPr>
        <p:blipFill>
          <a:blip r:embed="rId2"/>
          <a:stretch>
            <a:fillRect/>
          </a:stretch>
        </p:blipFill>
        <p:spPr>
          <a:xfrm>
            <a:off x="3333538" y="2814498"/>
            <a:ext cx="5296113" cy="3486469"/>
          </a:xfrm>
          <a:prstGeom prst="rect">
            <a:avLst/>
          </a:prstGeom>
        </p:spPr>
      </p:pic>
      <p:grpSp>
        <p:nvGrpSpPr>
          <p:cNvPr id="21" name="Group 20">
            <a:extLst>
              <a:ext uri="{FF2B5EF4-FFF2-40B4-BE49-F238E27FC236}">
                <a16:creationId xmlns:a16="http://schemas.microsoft.com/office/drawing/2014/main" id="{EC232939-0C2B-49FB-A656-BB9598259B7C}"/>
              </a:ext>
            </a:extLst>
          </p:cNvPr>
          <p:cNvGrpSpPr/>
          <p:nvPr/>
        </p:nvGrpSpPr>
        <p:grpSpPr>
          <a:xfrm>
            <a:off x="8317706" y="102133"/>
            <a:ext cx="3189147" cy="1997059"/>
            <a:chOff x="8317706" y="102133"/>
            <a:chExt cx="3189147" cy="1997059"/>
          </a:xfrm>
        </p:grpSpPr>
        <p:cxnSp>
          <p:nvCxnSpPr>
            <p:cNvPr id="4" name="Straight Arrow Connector 3">
              <a:extLst>
                <a:ext uri="{FF2B5EF4-FFF2-40B4-BE49-F238E27FC236}">
                  <a16:creationId xmlns:a16="http://schemas.microsoft.com/office/drawing/2014/main" id="{0A685163-EE48-4FE9-A6AA-CC592D4DAE95}"/>
                </a:ext>
              </a:extLst>
            </p:cNvPr>
            <p:cNvCxnSpPr>
              <a:cxnSpLocks/>
            </p:cNvCxnSpPr>
            <p:nvPr/>
          </p:nvCxnSpPr>
          <p:spPr>
            <a:xfrm>
              <a:off x="8629651" y="1914526"/>
              <a:ext cx="218598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7624CD7A-A4FA-4A68-BD36-9A4C04A66584}"/>
                </a:ext>
              </a:extLst>
            </p:cNvPr>
            <p:cNvCxnSpPr>
              <a:cxnSpLocks/>
            </p:cNvCxnSpPr>
            <p:nvPr/>
          </p:nvCxnSpPr>
          <p:spPr>
            <a:xfrm flipV="1">
              <a:off x="8629651" y="397866"/>
              <a:ext cx="0" cy="151666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B30242B-1D2D-48E5-99F8-AF1003E0EBE4}"/>
                </a:ext>
              </a:extLst>
            </p:cNvPr>
            <p:cNvSpPr txBox="1"/>
            <p:nvPr/>
          </p:nvSpPr>
          <p:spPr>
            <a:xfrm>
              <a:off x="10815638" y="1729860"/>
              <a:ext cx="691215" cy="369332"/>
            </a:xfrm>
            <a:prstGeom prst="rect">
              <a:avLst/>
            </a:prstGeom>
            <a:noFill/>
          </p:spPr>
          <p:txBody>
            <a:bodyPr wrap="none" rtlCol="0">
              <a:spAutoFit/>
            </a:bodyPr>
            <a:lstStyle/>
            <a:p>
              <a:r>
                <a:rPr lang="en-GB" b="1" dirty="0"/>
                <a:t>input</a:t>
              </a:r>
            </a:p>
          </p:txBody>
        </p:sp>
        <p:sp>
          <p:nvSpPr>
            <p:cNvPr id="14" name="TextBox 13">
              <a:extLst>
                <a:ext uri="{FF2B5EF4-FFF2-40B4-BE49-F238E27FC236}">
                  <a16:creationId xmlns:a16="http://schemas.microsoft.com/office/drawing/2014/main" id="{E03B3AE9-AD53-492F-A256-B7E14475ADD1}"/>
                </a:ext>
              </a:extLst>
            </p:cNvPr>
            <p:cNvSpPr txBox="1"/>
            <p:nvPr/>
          </p:nvSpPr>
          <p:spPr>
            <a:xfrm>
              <a:off x="8317706" y="102133"/>
              <a:ext cx="623889" cy="369332"/>
            </a:xfrm>
            <a:prstGeom prst="rect">
              <a:avLst/>
            </a:prstGeom>
            <a:noFill/>
          </p:spPr>
          <p:txBody>
            <a:bodyPr wrap="none" rtlCol="0">
              <a:spAutoFit/>
            </a:bodyPr>
            <a:lstStyle/>
            <a:p>
              <a:r>
                <a:rPr lang="en-GB" b="1" dirty="0"/>
                <a:t>time</a:t>
              </a:r>
            </a:p>
          </p:txBody>
        </p:sp>
        <p:cxnSp>
          <p:nvCxnSpPr>
            <p:cNvPr id="17" name="Straight Arrow Connector 16">
              <a:extLst>
                <a:ext uri="{FF2B5EF4-FFF2-40B4-BE49-F238E27FC236}">
                  <a16:creationId xmlns:a16="http://schemas.microsoft.com/office/drawing/2014/main" id="{11581C43-8BF0-4C60-9F12-904DB05A9D88}"/>
                </a:ext>
              </a:extLst>
            </p:cNvPr>
            <p:cNvCxnSpPr>
              <a:cxnSpLocks/>
            </p:cNvCxnSpPr>
            <p:nvPr/>
          </p:nvCxnSpPr>
          <p:spPr>
            <a:xfrm flipV="1">
              <a:off x="8626674" y="939336"/>
              <a:ext cx="1406128" cy="950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1377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Some Exercise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7ED8B81-25B3-4AEC-A58E-3F9AAB78F3D7}"/>
                  </a:ext>
                </a:extLst>
              </p:cNvPr>
              <p:cNvSpPr txBox="1"/>
              <p:nvPr/>
            </p:nvSpPr>
            <p:spPr>
              <a:xfrm>
                <a:off x="764382" y="1528763"/>
                <a:ext cx="1487523"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𝟐</m:t>
                      </m:r>
                    </m:oMath>
                  </m:oMathPara>
                </a14:m>
                <a:endParaRPr lang="en-GB" b="1" dirty="0"/>
              </a:p>
            </p:txBody>
          </p:sp>
        </mc:Choice>
        <mc:Fallback xmlns="">
          <p:sp>
            <p:nvSpPr>
              <p:cNvPr id="5" name="TextBox 4">
                <a:extLst>
                  <a:ext uri="{FF2B5EF4-FFF2-40B4-BE49-F238E27FC236}">
                    <a16:creationId xmlns:a16="http://schemas.microsoft.com/office/drawing/2014/main" id="{87ED8B81-25B3-4AEC-A58E-3F9AAB78F3D7}"/>
                  </a:ext>
                </a:extLst>
              </p:cNvPr>
              <p:cNvSpPr txBox="1">
                <a:spLocks noRot="1" noChangeAspect="1" noMove="1" noResize="1" noEditPoints="1" noAdjustHandles="1" noChangeArrowheads="1" noChangeShapeType="1" noTextEdit="1"/>
              </p:cNvSpPr>
              <p:nvPr/>
            </p:nvSpPr>
            <p:spPr>
              <a:xfrm>
                <a:off x="764382" y="1528763"/>
                <a:ext cx="1487523" cy="283219"/>
              </a:xfrm>
              <a:prstGeom prst="rect">
                <a:avLst/>
              </a:prstGeom>
              <a:blipFill>
                <a:blip r:embed="rId2"/>
                <a:stretch>
                  <a:fillRect l="-1230" t="-4348" r="-368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4D7BC1-8AE9-4F17-AB77-1A98FF5A71EF}"/>
                  </a:ext>
                </a:extLst>
              </p:cNvPr>
              <p:cNvSpPr txBox="1"/>
              <p:nvPr/>
            </p:nvSpPr>
            <p:spPr>
              <a:xfrm>
                <a:off x="764382" y="1938724"/>
                <a:ext cx="1686295"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𝒏</m:t>
                      </m:r>
                    </m:oMath>
                  </m:oMathPara>
                </a14:m>
                <a:endParaRPr lang="en-GB" b="1" dirty="0"/>
              </a:p>
            </p:txBody>
          </p:sp>
        </mc:Choice>
        <mc:Fallback xmlns="">
          <p:sp>
            <p:nvSpPr>
              <p:cNvPr id="6" name="TextBox 5">
                <a:extLst>
                  <a:ext uri="{FF2B5EF4-FFF2-40B4-BE49-F238E27FC236}">
                    <a16:creationId xmlns:a16="http://schemas.microsoft.com/office/drawing/2014/main" id="{A34D7BC1-8AE9-4F17-AB77-1A98FF5A71EF}"/>
                  </a:ext>
                </a:extLst>
              </p:cNvPr>
              <p:cNvSpPr txBox="1">
                <a:spLocks noRot="1" noChangeAspect="1" noMove="1" noResize="1" noEditPoints="1" noAdjustHandles="1" noChangeArrowheads="1" noChangeShapeType="1" noTextEdit="1"/>
              </p:cNvSpPr>
              <p:nvPr/>
            </p:nvSpPr>
            <p:spPr>
              <a:xfrm>
                <a:off x="764382" y="1938724"/>
                <a:ext cx="1686295" cy="283219"/>
              </a:xfrm>
              <a:prstGeom prst="rect">
                <a:avLst/>
              </a:prstGeom>
              <a:blipFill>
                <a:blip r:embed="rId3"/>
                <a:stretch>
                  <a:fillRect l="-2527" t="-4348" r="-3249"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71F345-2853-48D8-8332-048D93FF33E3}"/>
                  </a:ext>
                </a:extLst>
              </p:cNvPr>
              <p:cNvSpPr txBox="1"/>
              <p:nvPr/>
            </p:nvSpPr>
            <p:spPr>
              <a:xfrm>
                <a:off x="764382" y="2348685"/>
                <a:ext cx="1548436"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7" name="TextBox 6">
                <a:extLst>
                  <a:ext uri="{FF2B5EF4-FFF2-40B4-BE49-F238E27FC236}">
                    <a16:creationId xmlns:a16="http://schemas.microsoft.com/office/drawing/2014/main" id="{9571F345-2853-48D8-8332-048D93FF33E3}"/>
                  </a:ext>
                </a:extLst>
              </p:cNvPr>
              <p:cNvSpPr txBox="1">
                <a:spLocks noRot="1" noChangeAspect="1" noMove="1" noResize="1" noEditPoints="1" noAdjustHandles="1" noChangeArrowheads="1" noChangeShapeType="1" noTextEdit="1"/>
              </p:cNvSpPr>
              <p:nvPr/>
            </p:nvSpPr>
            <p:spPr>
              <a:xfrm>
                <a:off x="764382" y="2348685"/>
                <a:ext cx="1548436" cy="283219"/>
              </a:xfrm>
              <a:prstGeom prst="rect">
                <a:avLst/>
              </a:prstGeom>
              <a:blipFill>
                <a:blip r:embed="rId4"/>
                <a:stretch>
                  <a:fillRect l="-3150" t="-4255" r="-1969" b="-319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1045015-6AA5-4A70-84A0-B3E0899DE198}"/>
                  </a:ext>
                </a:extLst>
              </p:cNvPr>
              <p:cNvSpPr txBox="1"/>
              <p:nvPr/>
            </p:nvSpPr>
            <p:spPr>
              <a:xfrm>
                <a:off x="779984" y="2758646"/>
                <a:ext cx="1123641"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oMath>
                  </m:oMathPara>
                </a14:m>
                <a:endParaRPr lang="en-GB" b="1" dirty="0"/>
              </a:p>
            </p:txBody>
          </p:sp>
        </mc:Choice>
        <mc:Fallback xmlns="">
          <p:sp>
            <p:nvSpPr>
              <p:cNvPr id="8" name="TextBox 7">
                <a:extLst>
                  <a:ext uri="{FF2B5EF4-FFF2-40B4-BE49-F238E27FC236}">
                    <a16:creationId xmlns:a16="http://schemas.microsoft.com/office/drawing/2014/main" id="{31045015-6AA5-4A70-84A0-B3E0899DE198}"/>
                  </a:ext>
                </a:extLst>
              </p:cNvPr>
              <p:cNvSpPr txBox="1">
                <a:spLocks noRot="1" noChangeAspect="1" noMove="1" noResize="1" noEditPoints="1" noAdjustHandles="1" noChangeArrowheads="1" noChangeShapeType="1" noTextEdit="1"/>
              </p:cNvSpPr>
              <p:nvPr/>
            </p:nvSpPr>
            <p:spPr>
              <a:xfrm>
                <a:off x="779984" y="2758646"/>
                <a:ext cx="1123641" cy="283219"/>
              </a:xfrm>
              <a:prstGeom prst="rect">
                <a:avLst/>
              </a:prstGeom>
              <a:blipFill>
                <a:blip r:embed="rId5"/>
                <a:stretch>
                  <a:fillRect l="-4891" t="-6522" r="-2174"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BAE2F13-3420-4E37-81F7-955E85817E95}"/>
                  </a:ext>
                </a:extLst>
              </p:cNvPr>
              <p:cNvSpPr txBox="1"/>
              <p:nvPr/>
            </p:nvSpPr>
            <p:spPr>
              <a:xfrm>
                <a:off x="4083033" y="1498922"/>
                <a:ext cx="2691314"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𝟐𝟎𝟎𝟎𝟎𝟎</m:t>
                      </m:r>
                      <m:r>
                        <a:rPr lang="en-GB" b="1" i="1" smtClean="0">
                          <a:latin typeface="Cambria Math" panose="02040503050406030204" pitchFamily="18" charset="0"/>
                        </a:rPr>
                        <m:t>𝒏</m:t>
                      </m:r>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𝟑</m:t>
                          </m:r>
                        </m:e>
                        <m:sup>
                          <m:r>
                            <a:rPr lang="en-GB" b="1" i="1" smtClean="0">
                              <a:latin typeface="Cambria Math" panose="02040503050406030204" pitchFamily="18" charset="0"/>
                            </a:rPr>
                            <m:t>𝟏𝟎𝟎𝟎𝟎</m:t>
                          </m:r>
                        </m:sup>
                      </m:sSup>
                    </m:oMath>
                  </m:oMathPara>
                </a14:m>
                <a:endParaRPr lang="en-GB" b="1" dirty="0"/>
              </a:p>
            </p:txBody>
          </p:sp>
        </mc:Choice>
        <mc:Fallback xmlns="">
          <p:sp>
            <p:nvSpPr>
              <p:cNvPr id="9" name="TextBox 8">
                <a:extLst>
                  <a:ext uri="{FF2B5EF4-FFF2-40B4-BE49-F238E27FC236}">
                    <a16:creationId xmlns:a16="http://schemas.microsoft.com/office/drawing/2014/main" id="{6BAE2F13-3420-4E37-81F7-955E85817E95}"/>
                  </a:ext>
                </a:extLst>
              </p:cNvPr>
              <p:cNvSpPr txBox="1">
                <a:spLocks noRot="1" noChangeAspect="1" noMove="1" noResize="1" noEditPoints="1" noAdjustHandles="1" noChangeArrowheads="1" noChangeShapeType="1" noTextEdit="1"/>
              </p:cNvSpPr>
              <p:nvPr/>
            </p:nvSpPr>
            <p:spPr>
              <a:xfrm>
                <a:off x="4083033" y="1498922"/>
                <a:ext cx="2691314" cy="283219"/>
              </a:xfrm>
              <a:prstGeom prst="rect">
                <a:avLst/>
              </a:prstGeom>
              <a:blipFill>
                <a:blip r:embed="rId6"/>
                <a:stretch>
                  <a:fillRect l="-680" t="-4348" r="-68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C498522-9D7C-4494-B5C2-A66A629DB3CF}"/>
                  </a:ext>
                </a:extLst>
              </p:cNvPr>
              <p:cNvSpPr txBox="1"/>
              <p:nvPr/>
            </p:nvSpPr>
            <p:spPr>
              <a:xfrm>
                <a:off x="4083033" y="1936192"/>
                <a:ext cx="2426113"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𝟐𝟎𝟎𝟎𝟎𝟎</m:t>
                      </m:r>
                      <m:r>
                        <a:rPr lang="en-GB" b="1" i="1" smtClean="0">
                          <a:latin typeface="Cambria Math" panose="02040503050406030204" pitchFamily="18" charset="0"/>
                        </a:rPr>
                        <m:t>𝒏</m:t>
                      </m:r>
                    </m:oMath>
                  </m:oMathPara>
                </a14:m>
                <a:endParaRPr lang="en-GB" b="1" dirty="0"/>
              </a:p>
            </p:txBody>
          </p:sp>
        </mc:Choice>
        <mc:Fallback xmlns="">
          <p:sp>
            <p:nvSpPr>
              <p:cNvPr id="10" name="TextBox 9">
                <a:extLst>
                  <a:ext uri="{FF2B5EF4-FFF2-40B4-BE49-F238E27FC236}">
                    <a16:creationId xmlns:a16="http://schemas.microsoft.com/office/drawing/2014/main" id="{1C498522-9D7C-4494-B5C2-A66A629DB3CF}"/>
                  </a:ext>
                </a:extLst>
              </p:cNvPr>
              <p:cNvSpPr txBox="1">
                <a:spLocks noRot="1" noChangeAspect="1" noMove="1" noResize="1" noEditPoints="1" noAdjustHandles="1" noChangeArrowheads="1" noChangeShapeType="1" noTextEdit="1"/>
              </p:cNvSpPr>
              <p:nvPr/>
            </p:nvSpPr>
            <p:spPr>
              <a:xfrm>
                <a:off x="4083033" y="1936192"/>
                <a:ext cx="2426113" cy="283219"/>
              </a:xfrm>
              <a:prstGeom prst="rect">
                <a:avLst/>
              </a:prstGeom>
              <a:blipFill>
                <a:blip r:embed="rId7"/>
                <a:stretch>
                  <a:fillRect l="-2010" t="-6522" r="-201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B6915C2-0281-42EF-B9B4-00A8E7071789}"/>
                  </a:ext>
                </a:extLst>
              </p:cNvPr>
              <p:cNvSpPr txBox="1"/>
              <p:nvPr/>
            </p:nvSpPr>
            <p:spPr>
              <a:xfrm>
                <a:off x="4083033" y="2333713"/>
                <a:ext cx="1598963"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11" name="TextBox 10">
                <a:extLst>
                  <a:ext uri="{FF2B5EF4-FFF2-40B4-BE49-F238E27FC236}">
                    <a16:creationId xmlns:a16="http://schemas.microsoft.com/office/drawing/2014/main" id="{7B6915C2-0281-42EF-B9B4-00A8E7071789}"/>
                  </a:ext>
                </a:extLst>
              </p:cNvPr>
              <p:cNvSpPr txBox="1">
                <a:spLocks noRot="1" noChangeAspect="1" noMove="1" noResize="1" noEditPoints="1" noAdjustHandles="1" noChangeArrowheads="1" noChangeShapeType="1" noTextEdit="1"/>
              </p:cNvSpPr>
              <p:nvPr/>
            </p:nvSpPr>
            <p:spPr>
              <a:xfrm>
                <a:off x="4083033" y="2333713"/>
                <a:ext cx="1598963" cy="283219"/>
              </a:xfrm>
              <a:prstGeom prst="rect">
                <a:avLst/>
              </a:prstGeom>
              <a:blipFill>
                <a:blip r:embed="rId8"/>
                <a:stretch>
                  <a:fillRect l="-3053" t="-4348" r="-190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A10195-A65A-4266-A32C-09D71E4E88EA}"/>
                  </a:ext>
                </a:extLst>
              </p:cNvPr>
              <p:cNvSpPr txBox="1"/>
              <p:nvPr/>
            </p:nvSpPr>
            <p:spPr>
              <a:xfrm>
                <a:off x="4083033" y="2731234"/>
                <a:ext cx="1174168"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oMath>
                  </m:oMathPara>
                </a14:m>
                <a:endParaRPr lang="en-GB" b="1" dirty="0"/>
              </a:p>
            </p:txBody>
          </p:sp>
        </mc:Choice>
        <mc:Fallback xmlns="">
          <p:sp>
            <p:nvSpPr>
              <p:cNvPr id="12" name="TextBox 11">
                <a:extLst>
                  <a:ext uri="{FF2B5EF4-FFF2-40B4-BE49-F238E27FC236}">
                    <a16:creationId xmlns:a16="http://schemas.microsoft.com/office/drawing/2014/main" id="{5DA10195-A65A-4266-A32C-09D71E4E88EA}"/>
                  </a:ext>
                </a:extLst>
              </p:cNvPr>
              <p:cNvSpPr txBox="1">
                <a:spLocks noRot="1" noChangeAspect="1" noMove="1" noResize="1" noEditPoints="1" noAdjustHandles="1" noChangeArrowheads="1" noChangeShapeType="1" noTextEdit="1"/>
              </p:cNvSpPr>
              <p:nvPr/>
            </p:nvSpPr>
            <p:spPr>
              <a:xfrm>
                <a:off x="4083033" y="2731234"/>
                <a:ext cx="1174168" cy="283219"/>
              </a:xfrm>
              <a:prstGeom prst="rect">
                <a:avLst/>
              </a:prstGeom>
              <a:blipFill>
                <a:blip r:embed="rId9"/>
                <a:stretch>
                  <a:fillRect l="-4688" t="-4348" r="-2604"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98D67E6-917F-4514-AD86-BD09F6C63ABD}"/>
                  </a:ext>
                </a:extLst>
              </p:cNvPr>
              <p:cNvSpPr txBox="1"/>
              <p:nvPr/>
            </p:nvSpPr>
            <p:spPr>
              <a:xfrm>
                <a:off x="7861713" y="1498921"/>
                <a:ext cx="18434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𝟐</m:t>
                      </m:r>
                    </m:oMath>
                  </m:oMathPara>
                </a14:m>
                <a:endParaRPr lang="en-GB" b="1" dirty="0"/>
              </a:p>
            </p:txBody>
          </p:sp>
        </mc:Choice>
        <mc:Fallback xmlns="">
          <p:sp>
            <p:nvSpPr>
              <p:cNvPr id="13" name="TextBox 12">
                <a:extLst>
                  <a:ext uri="{FF2B5EF4-FFF2-40B4-BE49-F238E27FC236}">
                    <a16:creationId xmlns:a16="http://schemas.microsoft.com/office/drawing/2014/main" id="{398D67E6-917F-4514-AD86-BD09F6C63ABD}"/>
                  </a:ext>
                </a:extLst>
              </p:cNvPr>
              <p:cNvSpPr txBox="1">
                <a:spLocks noRot="1" noChangeAspect="1" noMove="1" noResize="1" noEditPoints="1" noAdjustHandles="1" noChangeArrowheads="1" noChangeShapeType="1" noTextEdit="1"/>
              </p:cNvSpPr>
              <p:nvPr/>
            </p:nvSpPr>
            <p:spPr>
              <a:xfrm>
                <a:off x="7861713" y="1498921"/>
                <a:ext cx="1843453" cy="276999"/>
              </a:xfrm>
              <a:prstGeom prst="rect">
                <a:avLst/>
              </a:prstGeom>
              <a:blipFill>
                <a:blip r:embed="rId10"/>
                <a:stretch>
                  <a:fillRect l="-993" t="-6667" r="-2649"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49D290-A82A-408D-872E-41FA360B1197}"/>
                  </a:ext>
                </a:extLst>
              </p:cNvPr>
              <p:cNvSpPr txBox="1"/>
              <p:nvPr/>
            </p:nvSpPr>
            <p:spPr>
              <a:xfrm>
                <a:off x="7861713" y="1936192"/>
                <a:ext cx="20366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b="1" i="1" smtClean="0">
                          <a:latin typeface="Cambria Math" panose="02040503050406030204" pitchFamily="18" charset="0"/>
                        </a:rPr>
                        <m:t>O</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14" name="TextBox 13">
                <a:extLst>
                  <a:ext uri="{FF2B5EF4-FFF2-40B4-BE49-F238E27FC236}">
                    <a16:creationId xmlns:a16="http://schemas.microsoft.com/office/drawing/2014/main" id="{6749D290-A82A-408D-872E-41FA360B1197}"/>
                  </a:ext>
                </a:extLst>
              </p:cNvPr>
              <p:cNvSpPr txBox="1">
                <a:spLocks noRot="1" noChangeAspect="1" noMove="1" noResize="1" noEditPoints="1" noAdjustHandles="1" noChangeArrowheads="1" noChangeShapeType="1" noTextEdit="1"/>
              </p:cNvSpPr>
              <p:nvPr/>
            </p:nvSpPr>
            <p:spPr>
              <a:xfrm>
                <a:off x="7861713" y="1936192"/>
                <a:ext cx="2036647" cy="276999"/>
              </a:xfrm>
              <a:prstGeom prst="rect">
                <a:avLst/>
              </a:prstGeom>
              <a:blipFill>
                <a:blip r:embed="rId11"/>
                <a:stretch>
                  <a:fillRect l="-2395" t="-6667" r="-1497"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676BFFF-2254-4028-AB0A-8430D975CC94}"/>
                  </a:ext>
                </a:extLst>
              </p:cNvPr>
              <p:cNvSpPr txBox="1"/>
              <p:nvPr/>
            </p:nvSpPr>
            <p:spPr>
              <a:xfrm>
                <a:off x="7861712" y="2293854"/>
                <a:ext cx="10459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b="1" i="1" smtClean="0">
                          <a:latin typeface="Cambria Math" panose="02040503050406030204" pitchFamily="18" charset="0"/>
                        </a:rPr>
                        <m:t>O</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oMath>
                  </m:oMathPara>
                </a14:m>
                <a:endParaRPr lang="en-GB" b="1" dirty="0"/>
              </a:p>
            </p:txBody>
          </p:sp>
        </mc:Choice>
        <mc:Fallback xmlns="">
          <p:sp>
            <p:nvSpPr>
              <p:cNvPr id="15" name="TextBox 14">
                <a:extLst>
                  <a:ext uri="{FF2B5EF4-FFF2-40B4-BE49-F238E27FC236}">
                    <a16:creationId xmlns:a16="http://schemas.microsoft.com/office/drawing/2014/main" id="{8676BFFF-2254-4028-AB0A-8430D975CC94}"/>
                  </a:ext>
                </a:extLst>
              </p:cNvPr>
              <p:cNvSpPr txBox="1">
                <a:spLocks noRot="1" noChangeAspect="1" noMove="1" noResize="1" noEditPoints="1" noAdjustHandles="1" noChangeArrowheads="1" noChangeShapeType="1" noTextEdit="1"/>
              </p:cNvSpPr>
              <p:nvPr/>
            </p:nvSpPr>
            <p:spPr>
              <a:xfrm>
                <a:off x="7861712" y="2293854"/>
                <a:ext cx="1045992" cy="276999"/>
              </a:xfrm>
              <a:prstGeom prst="rect">
                <a:avLst/>
              </a:prstGeom>
              <a:blipFill>
                <a:blip r:embed="rId12"/>
                <a:stretch>
                  <a:fillRect l="-5263" r="-350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445E43-3CEF-47AB-B38E-0493C7E422CE}"/>
                  </a:ext>
                </a:extLst>
              </p:cNvPr>
              <p:cNvSpPr txBox="1"/>
              <p:nvPr/>
            </p:nvSpPr>
            <p:spPr>
              <a:xfrm>
                <a:off x="721838" y="3816136"/>
                <a:ext cx="30601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𝟎𝟎𝟏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𝟑𝟎𝟎</m:t>
                      </m:r>
                      <m:r>
                        <a:rPr lang="en-GB" b="1" i="1" smtClean="0">
                          <a:latin typeface="Cambria Math" panose="02040503050406030204" pitchFamily="18" charset="0"/>
                        </a:rPr>
                        <m:t>𝒏</m:t>
                      </m:r>
                    </m:oMath>
                  </m:oMathPara>
                </a14:m>
                <a:endParaRPr lang="en-GB" b="1" dirty="0"/>
              </a:p>
            </p:txBody>
          </p:sp>
        </mc:Choice>
        <mc:Fallback xmlns="">
          <p:sp>
            <p:nvSpPr>
              <p:cNvPr id="16" name="TextBox 15">
                <a:extLst>
                  <a:ext uri="{FF2B5EF4-FFF2-40B4-BE49-F238E27FC236}">
                    <a16:creationId xmlns:a16="http://schemas.microsoft.com/office/drawing/2014/main" id="{ED445E43-3CEF-47AB-B38E-0493C7E422CE}"/>
                  </a:ext>
                </a:extLst>
              </p:cNvPr>
              <p:cNvSpPr txBox="1">
                <a:spLocks noRot="1" noChangeAspect="1" noMove="1" noResize="1" noEditPoints="1" noAdjustHandles="1" noChangeArrowheads="1" noChangeShapeType="1" noTextEdit="1"/>
              </p:cNvSpPr>
              <p:nvPr/>
            </p:nvSpPr>
            <p:spPr>
              <a:xfrm>
                <a:off x="721838" y="3816136"/>
                <a:ext cx="3060133" cy="276999"/>
              </a:xfrm>
              <a:prstGeom prst="rect">
                <a:avLst/>
              </a:prstGeom>
              <a:blipFill>
                <a:blip r:embed="rId13"/>
                <a:stretch>
                  <a:fillRect l="-199" t="-4444" r="-1594" b="-37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4003C9-F071-4D07-A284-64FD72F96DD2}"/>
                  </a:ext>
                </a:extLst>
              </p:cNvPr>
              <p:cNvSpPr txBox="1"/>
              <p:nvPr/>
            </p:nvSpPr>
            <p:spPr>
              <a:xfrm>
                <a:off x="721838" y="4359059"/>
                <a:ext cx="23676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17" name="TextBox 16">
                <a:extLst>
                  <a:ext uri="{FF2B5EF4-FFF2-40B4-BE49-F238E27FC236}">
                    <a16:creationId xmlns:a16="http://schemas.microsoft.com/office/drawing/2014/main" id="{FB4003C9-F071-4D07-A284-64FD72F96DD2}"/>
                  </a:ext>
                </a:extLst>
              </p:cNvPr>
              <p:cNvSpPr txBox="1">
                <a:spLocks noRot="1" noChangeAspect="1" noMove="1" noResize="1" noEditPoints="1" noAdjustHandles="1" noChangeArrowheads="1" noChangeShapeType="1" noTextEdit="1"/>
              </p:cNvSpPr>
              <p:nvPr/>
            </p:nvSpPr>
            <p:spPr>
              <a:xfrm>
                <a:off x="721838" y="4359059"/>
                <a:ext cx="2367636" cy="276999"/>
              </a:xfrm>
              <a:prstGeom prst="rect">
                <a:avLst/>
              </a:prstGeom>
              <a:blipFill>
                <a:blip r:embed="rId14"/>
                <a:stretch>
                  <a:fillRect l="-1799" t="-4348" r="-1028"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1D54CB9-CAED-47DE-AAE6-D9215438AE43}"/>
                  </a:ext>
                </a:extLst>
              </p:cNvPr>
              <p:cNvSpPr txBox="1"/>
              <p:nvPr/>
            </p:nvSpPr>
            <p:spPr>
              <a:xfrm>
                <a:off x="721838" y="4780778"/>
                <a:ext cx="19428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oMath>
                  </m:oMathPara>
                </a14:m>
                <a:endParaRPr lang="en-GB" b="1" dirty="0"/>
              </a:p>
            </p:txBody>
          </p:sp>
        </mc:Choice>
        <mc:Fallback xmlns="">
          <p:sp>
            <p:nvSpPr>
              <p:cNvPr id="18" name="TextBox 17">
                <a:extLst>
                  <a:ext uri="{FF2B5EF4-FFF2-40B4-BE49-F238E27FC236}">
                    <a16:creationId xmlns:a16="http://schemas.microsoft.com/office/drawing/2014/main" id="{01D54CB9-CAED-47DE-AAE6-D9215438AE43}"/>
                  </a:ext>
                </a:extLst>
              </p:cNvPr>
              <p:cNvSpPr txBox="1">
                <a:spLocks noRot="1" noChangeAspect="1" noMove="1" noResize="1" noEditPoints="1" noAdjustHandles="1" noChangeArrowheads="1" noChangeShapeType="1" noTextEdit="1"/>
              </p:cNvSpPr>
              <p:nvPr/>
            </p:nvSpPr>
            <p:spPr>
              <a:xfrm>
                <a:off x="721838" y="4780778"/>
                <a:ext cx="1942840" cy="276999"/>
              </a:xfrm>
              <a:prstGeom prst="rect">
                <a:avLst/>
              </a:prstGeom>
              <a:blipFill>
                <a:blip r:embed="rId15"/>
                <a:stretch>
                  <a:fillRect l="-2194" t="-4348" r="-4075"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A2F0472-E2E1-4A02-A2EE-DA700448732A}"/>
                  </a:ext>
                </a:extLst>
              </p:cNvPr>
              <p:cNvSpPr txBox="1"/>
              <p:nvPr/>
            </p:nvSpPr>
            <p:spPr>
              <a:xfrm>
                <a:off x="721838" y="5261917"/>
                <a:ext cx="17785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 </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oMath>
                  </m:oMathPara>
                </a14:m>
                <a:endParaRPr lang="en-GB" b="1" dirty="0"/>
              </a:p>
            </p:txBody>
          </p:sp>
        </mc:Choice>
        <mc:Fallback xmlns="">
          <p:sp>
            <p:nvSpPr>
              <p:cNvPr id="19" name="TextBox 18">
                <a:extLst>
                  <a:ext uri="{FF2B5EF4-FFF2-40B4-BE49-F238E27FC236}">
                    <a16:creationId xmlns:a16="http://schemas.microsoft.com/office/drawing/2014/main" id="{9A2F0472-E2E1-4A02-A2EE-DA700448732A}"/>
                  </a:ext>
                </a:extLst>
              </p:cNvPr>
              <p:cNvSpPr txBox="1">
                <a:spLocks noRot="1" noChangeAspect="1" noMove="1" noResize="1" noEditPoints="1" noAdjustHandles="1" noChangeArrowheads="1" noChangeShapeType="1" noTextEdit="1"/>
              </p:cNvSpPr>
              <p:nvPr/>
            </p:nvSpPr>
            <p:spPr>
              <a:xfrm>
                <a:off x="721838" y="5261917"/>
                <a:ext cx="1778564" cy="276999"/>
              </a:xfrm>
              <a:prstGeom prst="rect">
                <a:avLst/>
              </a:prstGeom>
              <a:blipFill>
                <a:blip r:embed="rId16"/>
                <a:stretch>
                  <a:fillRect l="-2397" t="-4348" r="-4452" b="-34783"/>
                </a:stretch>
              </a:blipFill>
            </p:spPr>
            <p:txBody>
              <a:bodyPr/>
              <a:lstStyle/>
              <a:p>
                <a:r>
                  <a:rPr lang="en-GB">
                    <a:noFill/>
                  </a:rPr>
                  <a:t> </a:t>
                </a:r>
              </a:p>
            </p:txBody>
          </p:sp>
        </mc:Fallback>
      </mc:AlternateContent>
    </p:spTree>
    <p:extLst>
      <p:ext uri="{BB962C8B-B14F-4D97-AF65-F5344CB8AC3E}">
        <p14:creationId xmlns:p14="http://schemas.microsoft.com/office/powerpoint/2010/main" val="3628309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How to calculate time complexity?</a:t>
            </a:r>
          </a:p>
        </p:txBody>
      </p:sp>
      <p:pic>
        <p:nvPicPr>
          <p:cNvPr id="5" name="Picture 4">
            <a:extLst>
              <a:ext uri="{FF2B5EF4-FFF2-40B4-BE49-F238E27FC236}">
                <a16:creationId xmlns:a16="http://schemas.microsoft.com/office/drawing/2014/main" id="{FB8EA372-F189-458B-9BD3-9A3CDDEEAAC3}"/>
              </a:ext>
            </a:extLst>
          </p:cNvPr>
          <p:cNvPicPr>
            <a:picLocks noChangeAspect="1"/>
          </p:cNvPicPr>
          <p:nvPr/>
        </p:nvPicPr>
        <p:blipFill>
          <a:blip r:embed="rId2"/>
          <a:stretch>
            <a:fillRect/>
          </a:stretch>
        </p:blipFill>
        <p:spPr>
          <a:xfrm>
            <a:off x="814388" y="1781173"/>
            <a:ext cx="10563224" cy="4242373"/>
          </a:xfrm>
          <a:prstGeom prst="rect">
            <a:avLst/>
          </a:prstGeom>
        </p:spPr>
      </p:pic>
    </p:spTree>
    <p:extLst>
      <p:ext uri="{BB962C8B-B14F-4D97-AF65-F5344CB8AC3E}">
        <p14:creationId xmlns:p14="http://schemas.microsoft.com/office/powerpoint/2010/main" val="1876677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How to calculate time complexity?</a:t>
            </a:r>
          </a:p>
        </p:txBody>
      </p:sp>
      <p:pic>
        <p:nvPicPr>
          <p:cNvPr id="4" name="Picture 3">
            <a:extLst>
              <a:ext uri="{FF2B5EF4-FFF2-40B4-BE49-F238E27FC236}">
                <a16:creationId xmlns:a16="http://schemas.microsoft.com/office/drawing/2014/main" id="{E855E8EC-0B20-47FD-906F-B834BBD0D876}"/>
              </a:ext>
            </a:extLst>
          </p:cNvPr>
          <p:cNvPicPr>
            <a:picLocks noChangeAspect="1"/>
          </p:cNvPicPr>
          <p:nvPr/>
        </p:nvPicPr>
        <p:blipFill>
          <a:blip r:embed="rId2"/>
          <a:stretch>
            <a:fillRect/>
          </a:stretch>
        </p:blipFill>
        <p:spPr>
          <a:xfrm>
            <a:off x="1309687" y="1747836"/>
            <a:ext cx="9276036" cy="4195763"/>
          </a:xfrm>
          <a:prstGeom prst="rect">
            <a:avLst/>
          </a:prstGeom>
        </p:spPr>
      </p:pic>
    </p:spTree>
    <p:extLst>
      <p:ext uri="{BB962C8B-B14F-4D97-AF65-F5344CB8AC3E}">
        <p14:creationId xmlns:p14="http://schemas.microsoft.com/office/powerpoint/2010/main" val="3061493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How to calculate time complexity?</a:t>
            </a:r>
          </a:p>
        </p:txBody>
      </p:sp>
      <p:pic>
        <p:nvPicPr>
          <p:cNvPr id="5" name="Picture 4">
            <a:extLst>
              <a:ext uri="{FF2B5EF4-FFF2-40B4-BE49-F238E27FC236}">
                <a16:creationId xmlns:a16="http://schemas.microsoft.com/office/drawing/2014/main" id="{284F6E2A-3B4B-474F-9551-B94AC9BE1D27}"/>
              </a:ext>
            </a:extLst>
          </p:cNvPr>
          <p:cNvPicPr>
            <a:picLocks noChangeAspect="1"/>
          </p:cNvPicPr>
          <p:nvPr/>
        </p:nvPicPr>
        <p:blipFill>
          <a:blip r:embed="rId2"/>
          <a:stretch>
            <a:fillRect/>
          </a:stretch>
        </p:blipFill>
        <p:spPr>
          <a:xfrm>
            <a:off x="1554956" y="1871661"/>
            <a:ext cx="9082088" cy="4314825"/>
          </a:xfrm>
          <a:prstGeom prst="rect">
            <a:avLst/>
          </a:prstGeom>
        </p:spPr>
      </p:pic>
    </p:spTree>
    <p:extLst>
      <p:ext uri="{BB962C8B-B14F-4D97-AF65-F5344CB8AC3E}">
        <p14:creationId xmlns:p14="http://schemas.microsoft.com/office/powerpoint/2010/main" val="248609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283565"/>
            <a:ext cx="6276975" cy="1325563"/>
          </a:xfrm>
        </p:spPr>
        <p:txBody>
          <a:bodyPr>
            <a:normAutofit/>
          </a:bodyPr>
          <a:lstStyle/>
          <a:p>
            <a:r>
              <a:rPr lang="en-GB" sz="4000" b="1" dirty="0">
                <a:latin typeface="Bell MT" panose="02020503060305020303" pitchFamily="18" charset="0"/>
                <a:cs typeface="Arial" panose="020B0604020202020204" pitchFamily="34" charset="0"/>
              </a:rPr>
              <a:t>Important problems types</a:t>
            </a:r>
          </a:p>
        </p:txBody>
      </p:sp>
      <p:sp>
        <p:nvSpPr>
          <p:cNvPr id="3" name="Content Placeholder 2">
            <a:extLst>
              <a:ext uri="{FF2B5EF4-FFF2-40B4-BE49-F238E27FC236}">
                <a16:creationId xmlns:a16="http://schemas.microsoft.com/office/drawing/2014/main" id="{14883C64-C162-4DA6-A567-9005B57653D5}"/>
              </a:ext>
            </a:extLst>
          </p:cNvPr>
          <p:cNvSpPr>
            <a:spLocks noGrp="1"/>
          </p:cNvSpPr>
          <p:nvPr>
            <p:ph idx="1"/>
          </p:nvPr>
        </p:nvSpPr>
        <p:spPr>
          <a:xfrm>
            <a:off x="838200" y="1766291"/>
            <a:ext cx="10515600" cy="3757612"/>
          </a:xfrm>
        </p:spPr>
        <p:txBody>
          <a:bodyPr>
            <a:normAutofit/>
          </a:bodyPr>
          <a:lstStyle/>
          <a:p>
            <a:pPr algn="just"/>
            <a:r>
              <a:rPr lang="en-GB" sz="2600" b="1" dirty="0">
                <a:latin typeface="Bell MT" panose="02020503060305020303" pitchFamily="18" charset="0"/>
              </a:rPr>
              <a:t>Sorting.</a:t>
            </a:r>
          </a:p>
          <a:p>
            <a:pPr algn="just"/>
            <a:r>
              <a:rPr lang="en-GB" sz="2600" b="1" dirty="0">
                <a:latin typeface="Bell MT" panose="02020503060305020303" pitchFamily="18" charset="0"/>
              </a:rPr>
              <a:t>Searching.</a:t>
            </a:r>
          </a:p>
          <a:p>
            <a:pPr algn="just"/>
            <a:r>
              <a:rPr lang="en-GB" sz="2600" b="1" dirty="0">
                <a:latin typeface="Bell MT" panose="02020503060305020303" pitchFamily="18" charset="0"/>
              </a:rPr>
              <a:t>String processing.</a:t>
            </a:r>
          </a:p>
          <a:p>
            <a:pPr algn="just"/>
            <a:r>
              <a:rPr lang="en-GB" sz="2600" b="1" dirty="0">
                <a:latin typeface="Bell MT" panose="02020503060305020303" pitchFamily="18" charset="0"/>
              </a:rPr>
              <a:t>Graph problems.</a:t>
            </a:r>
          </a:p>
          <a:p>
            <a:pPr algn="just"/>
            <a:r>
              <a:rPr lang="en-GB" sz="2600" b="1" dirty="0">
                <a:latin typeface="Bell MT" panose="02020503060305020303" pitchFamily="18" charset="0"/>
              </a:rPr>
              <a:t>Combinatorial problems.</a:t>
            </a:r>
          </a:p>
          <a:p>
            <a:pPr algn="just"/>
            <a:r>
              <a:rPr lang="en-GB" sz="2600" b="1" dirty="0">
                <a:latin typeface="Bell MT" panose="02020503060305020303" pitchFamily="18" charset="0"/>
              </a:rPr>
              <a:t>Geometric problems.</a:t>
            </a:r>
          </a:p>
          <a:p>
            <a:pPr algn="just"/>
            <a:r>
              <a:rPr lang="en-GB" sz="2600" b="1" dirty="0">
                <a:latin typeface="Bell MT" panose="02020503060305020303" pitchFamily="18" charset="0"/>
              </a:rPr>
              <a:t>Numerical problems.</a:t>
            </a:r>
          </a:p>
        </p:txBody>
      </p:sp>
    </p:spTree>
    <p:extLst>
      <p:ext uri="{BB962C8B-B14F-4D97-AF65-F5344CB8AC3E}">
        <p14:creationId xmlns:p14="http://schemas.microsoft.com/office/powerpoint/2010/main" val="2583090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283565"/>
            <a:ext cx="8220075" cy="1325563"/>
          </a:xfrm>
        </p:spPr>
        <p:txBody>
          <a:bodyPr>
            <a:normAutofit/>
          </a:bodyPr>
          <a:lstStyle/>
          <a:p>
            <a:r>
              <a:rPr lang="en-GB" sz="3600" b="1" dirty="0">
                <a:latin typeface="Bell MT" panose="02020503060305020303" pitchFamily="18" charset="0"/>
                <a:cs typeface="Arial" panose="020B0604020202020204" pitchFamily="34" charset="0"/>
              </a:rPr>
              <a:t>Complexity Classes</a:t>
            </a:r>
          </a:p>
        </p:txBody>
      </p:sp>
      <p:sp>
        <p:nvSpPr>
          <p:cNvPr id="3" name="Content Placeholder 2">
            <a:extLst>
              <a:ext uri="{FF2B5EF4-FFF2-40B4-BE49-F238E27FC236}">
                <a16:creationId xmlns:a16="http://schemas.microsoft.com/office/drawing/2014/main" id="{14883C64-C162-4DA6-A567-9005B57653D5}"/>
              </a:ext>
            </a:extLst>
          </p:cNvPr>
          <p:cNvSpPr>
            <a:spLocks noGrp="1"/>
          </p:cNvSpPr>
          <p:nvPr>
            <p:ph idx="1"/>
          </p:nvPr>
        </p:nvSpPr>
        <p:spPr>
          <a:xfrm>
            <a:off x="838200" y="1766291"/>
            <a:ext cx="10515600" cy="3757612"/>
          </a:xfrm>
        </p:spPr>
        <p:txBody>
          <a:bodyPr>
            <a:normAutofit/>
          </a:bodyPr>
          <a:lstStyle/>
          <a:p>
            <a:pPr algn="just"/>
            <a:r>
              <a:rPr lang="en-GB" sz="2600" b="1" dirty="0">
                <a:latin typeface="Bell MT" panose="02020503060305020303" pitchFamily="18" charset="0"/>
              </a:rPr>
              <a:t>P class.</a:t>
            </a:r>
          </a:p>
          <a:p>
            <a:pPr algn="just"/>
            <a:r>
              <a:rPr lang="en-GB" sz="2600" b="1" dirty="0">
                <a:latin typeface="Bell MT" panose="02020503060305020303" pitchFamily="18" charset="0"/>
              </a:rPr>
              <a:t>NP class.</a:t>
            </a:r>
          </a:p>
          <a:p>
            <a:pPr algn="just"/>
            <a:r>
              <a:rPr lang="en-GB" sz="2600" b="1" dirty="0">
                <a:latin typeface="Bell MT" panose="02020503060305020303" pitchFamily="18" charset="0"/>
              </a:rPr>
              <a:t>NP hard class.</a:t>
            </a:r>
          </a:p>
          <a:p>
            <a:pPr algn="just"/>
            <a:r>
              <a:rPr lang="en-GB" sz="2600" b="1" dirty="0">
                <a:latin typeface="Bell MT" panose="02020503060305020303" pitchFamily="18" charset="0"/>
              </a:rPr>
              <a:t>NP complete class.</a:t>
            </a:r>
          </a:p>
        </p:txBody>
      </p:sp>
    </p:spTree>
    <p:extLst>
      <p:ext uri="{BB962C8B-B14F-4D97-AF65-F5344CB8AC3E}">
        <p14:creationId xmlns:p14="http://schemas.microsoft.com/office/powerpoint/2010/main" val="3831511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normAutofit/>
          </a:bodyPr>
          <a:lstStyle/>
          <a:p>
            <a:r>
              <a:rPr lang="en-GB" sz="3600" b="1" dirty="0">
                <a:latin typeface="Bell MT" panose="02020503060305020303" pitchFamily="18"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682750"/>
            <a:ext cx="10515600" cy="4610100"/>
          </a:xfrm>
        </p:spPr>
        <p:txBody>
          <a:bodyPr>
            <a:normAutofit/>
          </a:bodyPr>
          <a:lstStyle/>
          <a:p>
            <a:pPr marL="514350" indent="-514350" algn="just">
              <a:buFont typeface="+mj-lt"/>
              <a:buAutoNum type="arabicPeriod"/>
            </a:pPr>
            <a:r>
              <a:rPr lang="en-GB" sz="1800" dirty="0">
                <a:latin typeface="Bell MT" panose="02020503060305020303" pitchFamily="18" charset="0"/>
                <a:hlinkClick r:id="rId2"/>
              </a:rPr>
              <a:t>https://www.geeksforgeeks.org/design-and-analysis-of-algorithms/?ref=outind</a:t>
            </a:r>
            <a:endParaRPr lang="en-GB" sz="1800" dirty="0">
              <a:latin typeface="Bell MT" panose="02020503060305020303" pitchFamily="18" charset="0"/>
            </a:endParaRPr>
          </a:p>
          <a:p>
            <a:pPr marL="514350" indent="-514350" algn="just">
              <a:buFont typeface="+mj-lt"/>
              <a:buAutoNum type="arabicPeriod"/>
            </a:pPr>
            <a:r>
              <a:rPr lang="en-GB" sz="1800" dirty="0">
                <a:latin typeface="Bell MT" panose="02020503060305020303" pitchFamily="18" charset="0"/>
                <a:hlinkClick r:id="rId3"/>
              </a:rPr>
              <a:t>https://www.geeksforgeeks.org/learn-data-structures-and-algorithms-dsa-tutorial/?ref=outind</a:t>
            </a:r>
            <a:endParaRPr lang="en-GB" sz="1800" dirty="0">
              <a:latin typeface="Bell MT" panose="02020503060305020303" pitchFamily="18" charset="0"/>
            </a:endParaRPr>
          </a:p>
          <a:p>
            <a:pPr marL="514350" indent="-514350" algn="just">
              <a:buFont typeface="+mj-lt"/>
              <a:buAutoNum type="arabicPeriod"/>
            </a:pPr>
            <a:r>
              <a:rPr lang="en-GB" sz="1800" dirty="0">
                <a:latin typeface="Bell MT" panose="02020503060305020303" pitchFamily="18" charset="0"/>
                <a:hlinkClick r:id="rId4"/>
              </a:rPr>
              <a:t>https://www.geeksforgeeks.org/types-of-complexity-classes-p-np-conp-np-hard-and-np-complete/</a:t>
            </a:r>
            <a:endParaRPr lang="en-GB" sz="1800" dirty="0">
              <a:latin typeface="Bell MT" panose="02020503060305020303" pitchFamily="18" charset="0"/>
            </a:endParaRPr>
          </a:p>
          <a:p>
            <a:pPr marL="514350" indent="-514350" algn="just">
              <a:buFont typeface="+mj-lt"/>
              <a:buAutoNum type="arabicPeriod"/>
            </a:pPr>
            <a:r>
              <a:rPr lang="en-GB" sz="1800" dirty="0">
                <a:latin typeface="Bell MT" panose="02020503060305020303" pitchFamily="18" charset="0"/>
                <a:hlinkClick r:id="rId5"/>
              </a:rPr>
              <a:t>https://www.geeksforgeeks.org/introduction-to-algorithms/?ref=ghm</a:t>
            </a:r>
            <a:endParaRPr lang="en-GB" sz="1800" dirty="0">
              <a:latin typeface="Bell MT" panose="02020503060305020303" pitchFamily="18" charset="0"/>
            </a:endParaRPr>
          </a:p>
          <a:p>
            <a:pPr marL="514350" indent="-514350" algn="just">
              <a:buFont typeface="+mj-lt"/>
              <a:buAutoNum type="arabicPeriod"/>
            </a:pPr>
            <a:r>
              <a:rPr lang="en-GB" sz="1800" dirty="0">
                <a:latin typeface="Bell MT" panose="02020503060305020303" pitchFamily="18" charset="0"/>
                <a:hlinkClick r:id="rId6"/>
              </a:rPr>
              <a:t>https://www.geeksforgeeks.org/most-important-type-of-algorithms/</a:t>
            </a:r>
            <a:endParaRPr lang="en-GB" sz="18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457200" indent="-45720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dirty="0">
              <a:latin typeface="Bell MT" panose="02020503060305020303" pitchFamily="18" charset="0"/>
            </a:endParaRPr>
          </a:p>
        </p:txBody>
      </p:sp>
    </p:spTree>
    <p:extLst>
      <p:ext uri="{BB962C8B-B14F-4D97-AF65-F5344CB8AC3E}">
        <p14:creationId xmlns:p14="http://schemas.microsoft.com/office/powerpoint/2010/main" val="345024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p:txBody>
          <a:bodyPr>
            <a:normAutofit/>
          </a:bodyPr>
          <a:lstStyle/>
          <a:p>
            <a:r>
              <a:rPr lang="en-GB" sz="4000" b="1" dirty="0">
                <a:latin typeface="Bell MT" panose="02020503060305020303" pitchFamily="18" charset="0"/>
                <a:cs typeface="Arial" panose="020B0604020202020204" pitchFamily="34" charset="0"/>
              </a:rPr>
              <a:t>Why Analysis of Algorithms is important?</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25625"/>
            <a:ext cx="10515600" cy="4103688"/>
          </a:xfrm>
        </p:spPr>
        <p:txBody>
          <a:bodyPr>
            <a:normAutofit fontScale="92500" lnSpcReduction="10000"/>
          </a:bodyPr>
          <a:lstStyle/>
          <a:p>
            <a:pPr algn="just"/>
            <a:r>
              <a:rPr lang="en-GB" dirty="0">
                <a:latin typeface="Bell MT" panose="02020503060305020303" pitchFamily="18" charset="0"/>
              </a:rPr>
              <a:t>To predict the behavior of an algorithm without implementing it on a specific computer.</a:t>
            </a:r>
          </a:p>
          <a:p>
            <a:pPr algn="just"/>
            <a:r>
              <a:rPr lang="en-GB" dirty="0">
                <a:latin typeface="Bell MT" panose="02020503060305020303" pitchFamily="18" charset="0"/>
              </a:rPr>
              <a:t>It is much more convenient to have simple measures for the efficiency of an algorithm than to implement the algorithm and test the efficiency every time a certain parameter in the underlying computer system changes.</a:t>
            </a:r>
          </a:p>
          <a:p>
            <a:pPr algn="just"/>
            <a:r>
              <a:rPr lang="en-GB" dirty="0">
                <a:latin typeface="Bell MT" panose="02020503060305020303" pitchFamily="18" charset="0"/>
              </a:rPr>
              <a:t>It is impossible to predict the exact behavior of an algorithm. There are too many influencing factors.</a:t>
            </a:r>
          </a:p>
          <a:p>
            <a:pPr algn="just"/>
            <a:r>
              <a:rPr lang="en-GB" dirty="0">
                <a:latin typeface="Bell MT" panose="02020503060305020303" pitchFamily="18" charset="0"/>
              </a:rPr>
              <a:t>The analysis is thus only an approximation; it is not perfect.</a:t>
            </a:r>
          </a:p>
          <a:p>
            <a:pPr algn="just"/>
            <a:r>
              <a:rPr lang="en-GB" dirty="0">
                <a:latin typeface="Bell MT" panose="02020503060305020303" pitchFamily="18" charset="0"/>
              </a:rPr>
              <a:t>More importantly, by analyzing different algorithms, we can compare them to determine the best one for our purpose.</a:t>
            </a:r>
          </a:p>
        </p:txBody>
      </p:sp>
    </p:spTree>
    <p:extLst>
      <p:ext uri="{BB962C8B-B14F-4D97-AF65-F5344CB8AC3E}">
        <p14:creationId xmlns:p14="http://schemas.microsoft.com/office/powerpoint/2010/main" val="179414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What is an Algorithm?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2311400"/>
            <a:ext cx="10515600" cy="2760663"/>
          </a:xfrm>
        </p:spPr>
        <p:txBody>
          <a:bodyPr/>
          <a:lstStyle/>
          <a:p>
            <a:pPr marL="0" indent="0" algn="just">
              <a:buNone/>
            </a:pPr>
            <a:r>
              <a:rPr lang="en-GB" dirty="0">
                <a:latin typeface="Bell MT" panose="02020503060305020303" pitchFamily="18" charset="0"/>
              </a:rPr>
              <a:t>An algorithm is a finite set of unambiguous instruction that if followed accomplishes a particular task.</a:t>
            </a:r>
          </a:p>
          <a:p>
            <a:pPr algn="just"/>
            <a:r>
              <a:rPr lang="en-GB" dirty="0">
                <a:latin typeface="Bell MT" panose="02020503060305020303" pitchFamily="18" charset="0"/>
              </a:rPr>
              <a:t>An algorithm should have finite number of steps.</a:t>
            </a:r>
          </a:p>
          <a:p>
            <a:pPr algn="just"/>
            <a:r>
              <a:rPr lang="en-GB" dirty="0">
                <a:latin typeface="Bell MT" panose="02020503060305020303" pitchFamily="18" charset="0"/>
              </a:rPr>
              <a:t>It should accept input and produce desired output.</a:t>
            </a:r>
          </a:p>
          <a:p>
            <a:pPr algn="just"/>
            <a:r>
              <a:rPr lang="en-GB" dirty="0">
                <a:latin typeface="Bell MT" panose="02020503060305020303" pitchFamily="18" charset="0"/>
              </a:rPr>
              <a:t>Algorithm should terminate.</a:t>
            </a:r>
          </a:p>
        </p:txBody>
      </p:sp>
    </p:spTree>
    <p:extLst>
      <p:ext uri="{BB962C8B-B14F-4D97-AF65-F5344CB8AC3E}">
        <p14:creationId xmlns:p14="http://schemas.microsoft.com/office/powerpoint/2010/main" val="63813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906463"/>
          </a:xfrm>
        </p:spPr>
        <p:txBody>
          <a:bodyPr/>
          <a:lstStyle/>
          <a:p>
            <a:r>
              <a:rPr lang="en-GB" b="1" dirty="0">
                <a:latin typeface="Bell MT" panose="02020503060305020303" pitchFamily="18" charset="0"/>
                <a:cs typeface="Arial" panose="020B0604020202020204" pitchFamily="34" charset="0"/>
              </a:rPr>
              <a:t>Types Of Algorithm?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711325"/>
            <a:ext cx="10515600" cy="4875213"/>
          </a:xfrm>
        </p:spPr>
        <p:txBody>
          <a:bodyPr>
            <a:normAutofit/>
          </a:bodyPr>
          <a:lstStyle/>
          <a:p>
            <a:pPr marL="0" indent="0" algn="just">
              <a:buNone/>
            </a:pPr>
            <a:r>
              <a:rPr lang="en-GB" sz="2400" dirty="0">
                <a:latin typeface="Bell MT" panose="02020503060305020303" pitchFamily="18" charset="0"/>
              </a:rPr>
              <a:t>There are several types of algorithms available. Some important algorithms are:</a:t>
            </a:r>
          </a:p>
          <a:p>
            <a:pPr marL="457200" indent="-457200" algn="just">
              <a:buFont typeface="+mj-lt"/>
              <a:buAutoNum type="arabicPeriod"/>
            </a:pPr>
            <a:r>
              <a:rPr lang="en-GB" sz="2400" b="1" dirty="0">
                <a:solidFill>
                  <a:srgbClr val="00B0F0"/>
                </a:solidFill>
                <a:latin typeface="Bell MT" panose="02020503060305020303" pitchFamily="18" charset="0"/>
              </a:rPr>
              <a:t>Brute Force Algorithm: </a:t>
            </a:r>
            <a:r>
              <a:rPr lang="en-GB" sz="2400" dirty="0">
                <a:latin typeface="Bell MT" panose="02020503060305020303" pitchFamily="18" charset="0"/>
              </a:rPr>
              <a:t>It is the simplest approach to a problem. A brute force algorithm is the first approach that comes to finding when we see a problem.</a:t>
            </a:r>
          </a:p>
          <a:p>
            <a:pPr marL="457200" indent="-457200" algn="just">
              <a:buFont typeface="+mj-lt"/>
              <a:buAutoNum type="arabicPeriod"/>
            </a:pPr>
            <a:r>
              <a:rPr lang="en-GB" sz="2400" b="1" dirty="0">
                <a:solidFill>
                  <a:srgbClr val="00B0F0"/>
                </a:solidFill>
                <a:latin typeface="Bell MT" panose="02020503060305020303" pitchFamily="18" charset="0"/>
              </a:rPr>
              <a:t>Recursive Algorithm: </a:t>
            </a:r>
            <a:r>
              <a:rPr lang="en-GB" sz="2400" dirty="0">
                <a:latin typeface="Bell MT" panose="02020503060305020303" pitchFamily="18" charset="0"/>
              </a:rPr>
              <a:t>A recursive algorithm is based on recursion. In this case, a problem is broken into several sub-parts and called the same function again and again.</a:t>
            </a:r>
          </a:p>
          <a:p>
            <a:pPr marL="457200" indent="-457200" algn="just">
              <a:buFont typeface="+mj-lt"/>
              <a:buAutoNum type="arabicPeriod"/>
            </a:pPr>
            <a:r>
              <a:rPr lang="en-GB" sz="2400" b="1" dirty="0">
                <a:solidFill>
                  <a:srgbClr val="00B0F0"/>
                </a:solidFill>
                <a:latin typeface="Bell MT" panose="02020503060305020303" pitchFamily="18" charset="0"/>
              </a:rPr>
              <a:t>Backtracking Algorithm: </a:t>
            </a:r>
            <a:r>
              <a:rPr lang="en-GB" sz="2400" dirty="0">
                <a:latin typeface="Bell MT" panose="02020503060305020303" pitchFamily="18" charset="0"/>
              </a:rPr>
              <a:t>The backtracking algorithm builds the solution by searching among all possible solutions. Using this algorithm, we keep on building the solution following criteria. Whenever a solution fails we trace back to the failure point build on the next solution and continue this process till we find the solution or all possible solutions are looked after.</a:t>
            </a:r>
          </a:p>
        </p:txBody>
      </p:sp>
    </p:spTree>
    <p:extLst>
      <p:ext uri="{BB962C8B-B14F-4D97-AF65-F5344CB8AC3E}">
        <p14:creationId xmlns:p14="http://schemas.microsoft.com/office/powerpoint/2010/main" val="3913065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554038"/>
            <a:ext cx="10515600" cy="6089650"/>
          </a:xfrm>
        </p:spPr>
        <p:txBody>
          <a:bodyPr>
            <a:normAutofit/>
          </a:bodyPr>
          <a:lstStyle/>
          <a:p>
            <a:pPr marL="457200" indent="-457200" algn="just">
              <a:buFont typeface="+mj-lt"/>
              <a:buAutoNum type="arabicPeriod" startAt="4"/>
            </a:pPr>
            <a:r>
              <a:rPr lang="en-GB" sz="2000" b="1" dirty="0">
                <a:solidFill>
                  <a:srgbClr val="00B0F0"/>
                </a:solidFill>
                <a:latin typeface="Bell MT" panose="02020503060305020303" pitchFamily="18" charset="0"/>
              </a:rPr>
              <a:t>Searching Algorithm: </a:t>
            </a:r>
            <a:r>
              <a:rPr lang="en-GB" sz="2000" dirty="0">
                <a:latin typeface="Bell MT" panose="02020503060305020303" pitchFamily="18" charset="0"/>
              </a:rPr>
              <a:t>Searching algorithms are the ones that are used for searching elements or groups of elements from a particular data structure. They can be of different types based on their approach or the data structure in which the element should be found.</a:t>
            </a:r>
          </a:p>
          <a:p>
            <a:pPr marL="457200" indent="-457200" algn="just">
              <a:buFont typeface="+mj-lt"/>
              <a:buAutoNum type="arabicPeriod" startAt="4"/>
            </a:pPr>
            <a:r>
              <a:rPr lang="en-GB" sz="2000" b="1" dirty="0">
                <a:solidFill>
                  <a:srgbClr val="00B0F0"/>
                </a:solidFill>
                <a:latin typeface="Bell MT" panose="02020503060305020303" pitchFamily="18" charset="0"/>
              </a:rPr>
              <a:t>Sorting Algorithm:</a:t>
            </a:r>
            <a:r>
              <a:rPr lang="en-GB" sz="2000" dirty="0">
                <a:latin typeface="Bell MT" panose="02020503060305020303" pitchFamily="18" charset="0"/>
              </a:rPr>
              <a:t> Sorting is arranging a group of data in a particular manner according to the requirement. The algorithms which help in performing this function are called sorting algorithms. Generally sorting algorithms are used to sort groups of data in an increasing or decreasing manner.</a:t>
            </a:r>
          </a:p>
          <a:p>
            <a:pPr marL="457200" indent="-457200" algn="just">
              <a:buFont typeface="+mj-lt"/>
              <a:buAutoNum type="arabicPeriod" startAt="4"/>
            </a:pPr>
            <a:r>
              <a:rPr lang="en-GB" sz="2000" b="1" dirty="0">
                <a:solidFill>
                  <a:srgbClr val="00B0F0"/>
                </a:solidFill>
                <a:latin typeface="Bell MT" panose="02020503060305020303" pitchFamily="18" charset="0"/>
              </a:rPr>
              <a:t>Hashing Algorithm: </a:t>
            </a:r>
            <a:r>
              <a:rPr lang="en-GB" sz="2000" dirty="0">
                <a:latin typeface="Bell MT" panose="02020503060305020303" pitchFamily="18" charset="0"/>
              </a:rPr>
              <a:t>Hashing algorithms work similarly to the searching algorithm. But they contain an index with a key ID. In hashing, a key is assigned to specific data.</a:t>
            </a:r>
          </a:p>
          <a:p>
            <a:pPr marL="457200" indent="-457200" algn="just">
              <a:buFont typeface="+mj-lt"/>
              <a:buAutoNum type="arabicPeriod" startAt="4"/>
            </a:pPr>
            <a:r>
              <a:rPr lang="en-GB" sz="2000" b="1" dirty="0">
                <a:solidFill>
                  <a:srgbClr val="00B0F0"/>
                </a:solidFill>
                <a:latin typeface="Bell MT" panose="02020503060305020303" pitchFamily="18" charset="0"/>
              </a:rPr>
              <a:t>Divide and Conquer Algorithm: </a:t>
            </a:r>
            <a:r>
              <a:rPr lang="en-GB" sz="2000" dirty="0">
                <a:latin typeface="Bell MT" panose="02020503060305020303" pitchFamily="18" charset="0"/>
              </a:rPr>
              <a:t>This algorithm breaks a problem into sub-problems, solves a single sub-problem, and merges the solutions to get the final solution. It consists of the following three steps:</a:t>
            </a:r>
          </a:p>
          <a:p>
            <a:pPr lvl="1" algn="just"/>
            <a:r>
              <a:rPr lang="en-GB" sz="1600" b="1" dirty="0">
                <a:latin typeface="Bell MT" panose="02020503060305020303" pitchFamily="18" charset="0"/>
              </a:rPr>
              <a:t>Divide</a:t>
            </a:r>
          </a:p>
          <a:p>
            <a:pPr lvl="1" algn="just"/>
            <a:r>
              <a:rPr lang="en-GB" sz="1600" b="1" dirty="0">
                <a:latin typeface="Bell MT" panose="02020503060305020303" pitchFamily="18" charset="0"/>
              </a:rPr>
              <a:t>Solve</a:t>
            </a:r>
          </a:p>
          <a:p>
            <a:pPr lvl="1" algn="just"/>
            <a:r>
              <a:rPr lang="en-GB" sz="1600" b="1" dirty="0">
                <a:latin typeface="Bell MT" panose="02020503060305020303" pitchFamily="18" charset="0"/>
              </a:rPr>
              <a:t>Combine</a:t>
            </a:r>
          </a:p>
          <a:p>
            <a:pPr marL="457200" indent="-457200" algn="just">
              <a:buFont typeface="+mj-lt"/>
              <a:buAutoNum type="arabicPeriod" startAt="4"/>
            </a:pPr>
            <a:r>
              <a:rPr lang="en-GB" sz="2000" b="1" dirty="0">
                <a:solidFill>
                  <a:srgbClr val="00B0F0"/>
                </a:solidFill>
                <a:latin typeface="Bell MT" panose="02020503060305020303" pitchFamily="18" charset="0"/>
              </a:rPr>
              <a:t>Greedy Algorithm: </a:t>
            </a:r>
            <a:r>
              <a:rPr lang="en-GB" sz="2000" dirty="0">
                <a:latin typeface="Bell MT" panose="02020503060305020303" pitchFamily="18" charset="0"/>
              </a:rPr>
              <a:t>In this type of algorithm, the solution is built part by part. The solution for the next part is built based on the immediate benefit of the next part. The one solution that gives the most benefit will be chosen as the solution for the next part.</a:t>
            </a:r>
          </a:p>
        </p:txBody>
      </p:sp>
    </p:spTree>
    <p:extLst>
      <p:ext uri="{BB962C8B-B14F-4D97-AF65-F5344CB8AC3E}">
        <p14:creationId xmlns:p14="http://schemas.microsoft.com/office/powerpoint/2010/main" val="395540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941387"/>
            <a:ext cx="10515600" cy="4975225"/>
          </a:xfrm>
        </p:spPr>
        <p:txBody>
          <a:bodyPr>
            <a:normAutofit/>
          </a:bodyPr>
          <a:lstStyle/>
          <a:p>
            <a:pPr marL="457200" indent="-457200" algn="just">
              <a:buFont typeface="+mj-lt"/>
              <a:buAutoNum type="arabicPeriod" startAt="9"/>
            </a:pPr>
            <a:r>
              <a:rPr lang="en-GB" sz="2000" b="1" dirty="0">
                <a:solidFill>
                  <a:srgbClr val="00B0F0"/>
                </a:solidFill>
                <a:latin typeface="Bell MT" panose="02020503060305020303" pitchFamily="18" charset="0"/>
              </a:rPr>
              <a:t>Dynamic Programming Algorithm: </a:t>
            </a:r>
            <a:r>
              <a:rPr lang="en-GB" sz="2000" dirty="0">
                <a:latin typeface="Bell MT" panose="02020503060305020303" pitchFamily="18" charset="0"/>
              </a:rPr>
              <a:t>This algorithm uses the concept of using the already found solution to avoid repetitive calculation of the same part of the problem. It divides the problem into smaller overlapping subproblems and solves them.</a:t>
            </a:r>
            <a:endParaRPr lang="en-GB" sz="2000" b="1" dirty="0">
              <a:solidFill>
                <a:srgbClr val="00B0F0"/>
              </a:solidFill>
              <a:latin typeface="Bell MT" panose="02020503060305020303" pitchFamily="18" charset="0"/>
            </a:endParaRPr>
          </a:p>
          <a:p>
            <a:pPr marL="457200" indent="-457200" algn="just">
              <a:buFont typeface="+mj-lt"/>
              <a:buAutoNum type="arabicPeriod" startAt="9"/>
            </a:pPr>
            <a:r>
              <a:rPr lang="en-GB" sz="2000" b="1" dirty="0">
                <a:solidFill>
                  <a:srgbClr val="00B0F0"/>
                </a:solidFill>
                <a:latin typeface="Bell MT" panose="02020503060305020303" pitchFamily="18" charset="0"/>
              </a:rPr>
              <a:t>Randomized Algorithm: </a:t>
            </a:r>
            <a:r>
              <a:rPr lang="en-GB" sz="2000" dirty="0">
                <a:latin typeface="Bell MT" panose="02020503060305020303" pitchFamily="18" charset="0"/>
              </a:rPr>
              <a:t>In the randomized algorithm, we use a random number so it gives immediate benefit. The random number helps in deciding the expected outcome.</a:t>
            </a:r>
          </a:p>
          <a:p>
            <a:pPr marL="457200" indent="-457200" algn="just">
              <a:buFont typeface="+mj-lt"/>
              <a:buAutoNum type="arabicPeriod" startAt="9"/>
            </a:pPr>
            <a:r>
              <a:rPr lang="en-GB" sz="2000" b="1" dirty="0">
                <a:solidFill>
                  <a:srgbClr val="00B0F0"/>
                </a:solidFill>
                <a:latin typeface="Bell MT" panose="02020503060305020303" pitchFamily="18" charset="0"/>
              </a:rPr>
              <a:t>Geometric Algorithms: </a:t>
            </a:r>
            <a:r>
              <a:rPr lang="en-GB" sz="2000" dirty="0">
                <a:latin typeface="Bell MT" panose="02020503060305020303" pitchFamily="18" charset="0"/>
              </a:rPr>
              <a:t>Geometric algorithms work with geometric shapes and solve problems like computational geometry, convex hull, and nearest neighbour search.</a:t>
            </a:r>
          </a:p>
          <a:p>
            <a:pPr marL="457200" indent="-457200" algn="just">
              <a:buFont typeface="+mj-lt"/>
              <a:buAutoNum type="arabicPeriod" startAt="9"/>
            </a:pPr>
            <a:r>
              <a:rPr lang="en-GB" sz="2000" b="1" dirty="0">
                <a:solidFill>
                  <a:srgbClr val="00B0F0"/>
                </a:solidFill>
                <a:latin typeface="Bell MT" panose="02020503060305020303" pitchFamily="18" charset="0"/>
              </a:rPr>
              <a:t>Parallel and Distributed Algorithms: </a:t>
            </a:r>
            <a:r>
              <a:rPr lang="en-GB" sz="2000" dirty="0">
                <a:latin typeface="Bell MT" panose="02020503060305020303" pitchFamily="18" charset="0"/>
              </a:rPr>
              <a:t>These algorithms are designed to run on multiple processors or across a distributed network, utilizing parallel processing to solve complex problems.</a:t>
            </a:r>
          </a:p>
          <a:p>
            <a:pPr marL="457200" indent="-457200" algn="just">
              <a:buFont typeface="+mj-lt"/>
              <a:buAutoNum type="arabicPeriod" startAt="9"/>
            </a:pPr>
            <a:r>
              <a:rPr lang="en-GB" sz="2000" b="1" dirty="0">
                <a:solidFill>
                  <a:srgbClr val="00B0F0"/>
                </a:solidFill>
                <a:latin typeface="Bell MT" panose="02020503060305020303" pitchFamily="18" charset="0"/>
              </a:rPr>
              <a:t>Optimization Algorithms:</a:t>
            </a:r>
            <a:r>
              <a:rPr lang="en-GB" sz="2000" dirty="0">
                <a:latin typeface="Bell MT" panose="02020503060305020303" pitchFamily="18" charset="0"/>
              </a:rPr>
              <a:t> Optimization algorithms are used to find the best solution or the optimal configuration in a given set of choices. Examples include linear programming and genetic algorithms.</a:t>
            </a:r>
          </a:p>
        </p:txBody>
      </p:sp>
    </p:spTree>
    <p:extLst>
      <p:ext uri="{BB962C8B-B14F-4D97-AF65-F5344CB8AC3E}">
        <p14:creationId xmlns:p14="http://schemas.microsoft.com/office/powerpoint/2010/main" val="347595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Design of Algorithms?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90713"/>
            <a:ext cx="10515600" cy="4667250"/>
          </a:xfrm>
        </p:spPr>
        <p:txBody>
          <a:bodyPr>
            <a:normAutofit fontScale="92500" lnSpcReduction="10000"/>
          </a:bodyPr>
          <a:lstStyle/>
          <a:p>
            <a:pPr marL="0" indent="0" algn="just">
              <a:buNone/>
            </a:pPr>
            <a:r>
              <a:rPr lang="en-GB" dirty="0">
                <a:latin typeface="Bell MT" panose="02020503060305020303" pitchFamily="18" charset="0"/>
              </a:rPr>
              <a:t>Here's a breakdown of the key components of the design and analysis of algorithms:</a:t>
            </a:r>
          </a:p>
          <a:p>
            <a:pPr marL="0" indent="0" algn="just">
              <a:buNone/>
            </a:pPr>
            <a:endParaRPr lang="en-GB" dirty="0">
              <a:latin typeface="Bell MT" panose="02020503060305020303" pitchFamily="18" charset="0"/>
            </a:endParaRPr>
          </a:p>
          <a:p>
            <a:pPr algn="just"/>
            <a:r>
              <a:rPr lang="en-GB" b="1" dirty="0">
                <a:latin typeface="Bell MT" panose="02020503060305020303" pitchFamily="18" charset="0"/>
              </a:rPr>
              <a:t>Problem Definition:</a:t>
            </a:r>
            <a:r>
              <a:rPr lang="en-GB" dirty="0">
                <a:latin typeface="Bell MT" panose="02020503060305020303" pitchFamily="18" charset="0"/>
              </a:rPr>
              <a:t> Clearly define the problem you're trying to solve. This could be a mathematical problem, a data processing task, or any computational challenge.</a:t>
            </a:r>
          </a:p>
          <a:p>
            <a:pPr algn="just"/>
            <a:r>
              <a:rPr lang="en-GB" b="1" dirty="0">
                <a:latin typeface="Bell MT" panose="02020503060305020303" pitchFamily="18" charset="0"/>
              </a:rPr>
              <a:t>Algorithm Design Strategies:</a:t>
            </a:r>
          </a:p>
          <a:p>
            <a:pPr lvl="1" algn="just">
              <a:buFont typeface="Wingdings" panose="05000000000000000000" pitchFamily="2" charset="2"/>
              <a:buChar char="§"/>
            </a:pPr>
            <a:r>
              <a:rPr lang="en-GB" b="1" dirty="0">
                <a:latin typeface="Bell MT" panose="02020503060305020303" pitchFamily="18" charset="0"/>
              </a:rPr>
              <a:t>Divide and Conquer: </a:t>
            </a:r>
            <a:r>
              <a:rPr lang="en-GB" dirty="0">
                <a:latin typeface="Bell MT" panose="02020503060305020303" pitchFamily="18" charset="0"/>
              </a:rPr>
              <a:t>Break down a complex problem into smaller subproblems, solve them individually, and combine their solutions.</a:t>
            </a:r>
          </a:p>
          <a:p>
            <a:pPr lvl="1" algn="just">
              <a:buFont typeface="Wingdings" panose="05000000000000000000" pitchFamily="2" charset="2"/>
              <a:buChar char="§"/>
            </a:pPr>
            <a:r>
              <a:rPr lang="en-GB" b="1" dirty="0">
                <a:latin typeface="Bell MT" panose="02020503060305020303" pitchFamily="18" charset="0"/>
              </a:rPr>
              <a:t>Dynamic Programming: </a:t>
            </a:r>
            <a:r>
              <a:rPr lang="en-GB" dirty="0">
                <a:latin typeface="Bell MT" panose="02020503060305020303" pitchFamily="18" charset="0"/>
              </a:rPr>
              <a:t>Store and reuse solutions to subproblems to avoid redundant computations.</a:t>
            </a:r>
          </a:p>
          <a:p>
            <a:pPr lvl="1" algn="just">
              <a:buFont typeface="Wingdings" panose="05000000000000000000" pitchFamily="2" charset="2"/>
              <a:buChar char="§"/>
            </a:pPr>
            <a:r>
              <a:rPr lang="en-GB" b="1" dirty="0">
                <a:latin typeface="Bell MT" panose="02020503060305020303" pitchFamily="18" charset="0"/>
              </a:rPr>
              <a:t>Greedy Algorithms: </a:t>
            </a:r>
            <a:r>
              <a:rPr lang="en-GB" dirty="0">
                <a:latin typeface="Bell MT" panose="02020503060305020303" pitchFamily="18" charset="0"/>
              </a:rPr>
              <a:t>Make locally optimal choices at each step to find a globally optimal solution.</a:t>
            </a:r>
          </a:p>
          <a:p>
            <a:pPr marL="0" indent="0">
              <a:buNone/>
            </a:pPr>
            <a:endParaRPr lang="en-GB" dirty="0">
              <a:latin typeface="Bell MT" panose="02020503060305020303" pitchFamily="18" charset="0"/>
            </a:endParaRPr>
          </a:p>
        </p:txBody>
      </p:sp>
    </p:spTree>
    <p:extLst>
      <p:ext uri="{BB962C8B-B14F-4D97-AF65-F5344CB8AC3E}">
        <p14:creationId xmlns:p14="http://schemas.microsoft.com/office/powerpoint/2010/main" val="2407746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819150"/>
            <a:ext cx="10515600" cy="5524500"/>
          </a:xfrm>
        </p:spPr>
        <p:txBody>
          <a:bodyPr>
            <a:normAutofit fontScale="92500" lnSpcReduction="10000"/>
          </a:bodyPr>
          <a:lstStyle/>
          <a:p>
            <a:pPr algn="just"/>
            <a:r>
              <a:rPr lang="en-GB" b="1" dirty="0">
                <a:latin typeface="Bell MT" panose="02020503060305020303" pitchFamily="18" charset="0"/>
              </a:rPr>
              <a:t>Backtracking:</a:t>
            </a:r>
            <a:r>
              <a:rPr lang="en-GB" dirty="0">
                <a:latin typeface="Bell MT" panose="02020503060305020303" pitchFamily="18" charset="0"/>
              </a:rPr>
              <a:t> Explore all possible solutions by incrementally building a solution and undoing choices when they don't lead to a valid solution.</a:t>
            </a:r>
          </a:p>
          <a:p>
            <a:pPr algn="just"/>
            <a:r>
              <a:rPr lang="en-GB" b="1" dirty="0">
                <a:latin typeface="Bell MT" panose="02020503060305020303" pitchFamily="18" charset="0"/>
              </a:rPr>
              <a:t>Randomized Algorithms: </a:t>
            </a:r>
            <a:r>
              <a:rPr lang="en-GB" dirty="0">
                <a:latin typeface="Bell MT" panose="02020503060305020303" pitchFamily="18" charset="0"/>
              </a:rPr>
              <a:t>Introduce randomness to solve problems efficiently or probabilistically.</a:t>
            </a:r>
          </a:p>
          <a:p>
            <a:pPr marL="0" indent="0" algn="just">
              <a:buNone/>
            </a:pPr>
            <a:endParaRPr lang="en-GB" dirty="0">
              <a:latin typeface="Bell MT" panose="02020503060305020303" pitchFamily="18" charset="0"/>
            </a:endParaRPr>
          </a:p>
          <a:p>
            <a:pPr marL="0" indent="0" algn="just">
              <a:buNone/>
            </a:pPr>
            <a:r>
              <a:rPr lang="en-GB" dirty="0">
                <a:latin typeface="Bell MT" panose="02020503060305020303" pitchFamily="18" charset="0"/>
              </a:rPr>
              <a:t> </a:t>
            </a:r>
            <a:r>
              <a:rPr lang="en-GB" b="1" dirty="0">
                <a:solidFill>
                  <a:srgbClr val="00B050"/>
                </a:solidFill>
                <a:latin typeface="Bell MT" panose="02020503060305020303" pitchFamily="18" charset="0"/>
              </a:rPr>
              <a:t>Algorithm Analysis:</a:t>
            </a:r>
          </a:p>
          <a:p>
            <a:pPr lvl="1" algn="just">
              <a:buFont typeface="Wingdings" panose="05000000000000000000" pitchFamily="2" charset="2"/>
              <a:buChar char="§"/>
            </a:pPr>
            <a:r>
              <a:rPr lang="en-GB" b="1" dirty="0">
                <a:latin typeface="Bell MT" panose="02020503060305020303" pitchFamily="18" charset="0"/>
              </a:rPr>
              <a:t>Correctness:</a:t>
            </a:r>
            <a:r>
              <a:rPr lang="en-GB" dirty="0">
                <a:latin typeface="Bell MT" panose="02020503060305020303" pitchFamily="18" charset="0"/>
              </a:rPr>
              <a:t> Ensure the algorithm produces the correct output for all possible inputs.</a:t>
            </a:r>
          </a:p>
          <a:p>
            <a:pPr lvl="1" algn="just">
              <a:buFont typeface="Wingdings" panose="05000000000000000000" pitchFamily="2" charset="2"/>
              <a:buChar char="§"/>
            </a:pPr>
            <a:r>
              <a:rPr lang="en-GB" b="1" dirty="0">
                <a:latin typeface="Bell MT" panose="02020503060305020303" pitchFamily="18" charset="0"/>
              </a:rPr>
              <a:t>Efficiency:</a:t>
            </a:r>
            <a:r>
              <a:rPr lang="en-GB" dirty="0">
                <a:latin typeface="Bell MT" panose="02020503060305020303" pitchFamily="18" charset="0"/>
              </a:rPr>
              <a:t> Measure the efficiency of an algorithm in terms of time complexity (how many operations it takes) and space complexity (how much memory it uses).</a:t>
            </a:r>
          </a:p>
          <a:p>
            <a:pPr lvl="1" algn="just">
              <a:buFont typeface="Wingdings" panose="05000000000000000000" pitchFamily="2" charset="2"/>
              <a:buChar char="§"/>
            </a:pPr>
            <a:r>
              <a:rPr lang="en-GB" dirty="0">
                <a:latin typeface="Bell MT" panose="02020503060305020303" pitchFamily="18" charset="0"/>
              </a:rPr>
              <a:t> </a:t>
            </a:r>
            <a:r>
              <a:rPr lang="en-GB" b="1" dirty="0">
                <a:latin typeface="Bell MT" panose="02020503060305020303" pitchFamily="18" charset="0"/>
              </a:rPr>
              <a:t>Scalability:</a:t>
            </a:r>
            <a:r>
              <a:rPr lang="en-GB" dirty="0">
                <a:latin typeface="Bell MT" panose="02020503060305020303" pitchFamily="18" charset="0"/>
              </a:rPr>
              <a:t> </a:t>
            </a:r>
            <a:r>
              <a:rPr lang="en-GB" dirty="0" err="1">
                <a:latin typeface="Bell MT" panose="02020503060305020303" pitchFamily="18" charset="0"/>
              </a:rPr>
              <a:t>Analyze</a:t>
            </a:r>
            <a:r>
              <a:rPr lang="en-GB" dirty="0">
                <a:latin typeface="Bell MT" panose="02020503060305020303" pitchFamily="18" charset="0"/>
              </a:rPr>
              <a:t> how the algorithm's performance scales as the input size grows.</a:t>
            </a:r>
          </a:p>
          <a:p>
            <a:pPr lvl="1" algn="just">
              <a:buFont typeface="Wingdings" panose="05000000000000000000" pitchFamily="2" charset="2"/>
              <a:buChar char="§"/>
            </a:pPr>
            <a:r>
              <a:rPr lang="en-GB" dirty="0">
                <a:latin typeface="Bell MT" panose="02020503060305020303" pitchFamily="18" charset="0"/>
              </a:rPr>
              <a:t> </a:t>
            </a:r>
            <a:r>
              <a:rPr lang="en-GB" b="1" dirty="0">
                <a:latin typeface="Bell MT" panose="02020503060305020303" pitchFamily="18" charset="0"/>
              </a:rPr>
              <a:t>Optimality:</a:t>
            </a:r>
            <a:r>
              <a:rPr lang="en-GB" dirty="0">
                <a:latin typeface="Bell MT" panose="02020503060305020303" pitchFamily="18" charset="0"/>
              </a:rPr>
              <a:t> Determine whether an algorithm achieves the best possible solution for a given problem.</a:t>
            </a:r>
          </a:p>
          <a:p>
            <a:pPr lvl="1" algn="just">
              <a:buFont typeface="Wingdings" panose="05000000000000000000" pitchFamily="2" charset="2"/>
              <a:buChar char="§"/>
            </a:pPr>
            <a:r>
              <a:rPr lang="en-GB" b="1" dirty="0">
                <a:latin typeface="Bell MT" panose="02020503060305020303" pitchFamily="18" charset="0"/>
              </a:rPr>
              <a:t>Trade-offs:</a:t>
            </a:r>
            <a:r>
              <a:rPr lang="en-GB" dirty="0">
                <a:latin typeface="Bell MT" panose="02020503060305020303" pitchFamily="18" charset="0"/>
              </a:rPr>
              <a:t> Consider the trade-offs between time complexity, space complexity, and other factors like simplicity and maintainability.</a:t>
            </a:r>
          </a:p>
        </p:txBody>
      </p:sp>
    </p:spTree>
    <p:extLst>
      <p:ext uri="{BB962C8B-B14F-4D97-AF65-F5344CB8AC3E}">
        <p14:creationId xmlns:p14="http://schemas.microsoft.com/office/powerpoint/2010/main" val="3454493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2451</Words>
  <Application>Microsoft Office PowerPoint</Application>
  <PresentationFormat>Widescreen</PresentationFormat>
  <Paragraphs>159</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Bell MT</vt:lpstr>
      <vt:lpstr>Calibri</vt:lpstr>
      <vt:lpstr>Calibri Light</vt:lpstr>
      <vt:lpstr>Cambria Math</vt:lpstr>
      <vt:lpstr>Wingdings</vt:lpstr>
      <vt:lpstr>Office Theme</vt:lpstr>
      <vt:lpstr>Design &amp; Analysis of Algorithm</vt:lpstr>
      <vt:lpstr>What is design &amp; analysis of Algorithm?</vt:lpstr>
      <vt:lpstr>Why Analysis of Algorithms is important?</vt:lpstr>
      <vt:lpstr>What is an Algorithm?</vt:lpstr>
      <vt:lpstr>Types Of Algorithm?</vt:lpstr>
      <vt:lpstr>PowerPoint Presentation</vt:lpstr>
      <vt:lpstr>PowerPoint Presentation</vt:lpstr>
      <vt:lpstr>Design of Algorithms?</vt:lpstr>
      <vt:lpstr>PowerPoint Presentation</vt:lpstr>
      <vt:lpstr>Types of algorithms analysis?</vt:lpstr>
      <vt:lpstr>Types of algorithms analysis?</vt:lpstr>
      <vt:lpstr>Types of complexity?</vt:lpstr>
      <vt:lpstr>PowerPoint Presentation</vt:lpstr>
      <vt:lpstr>PowerPoint Presentation</vt:lpstr>
      <vt:lpstr>Order Of Growth:</vt:lpstr>
      <vt:lpstr>Measuring Order Of Growth (Big O Notation):</vt:lpstr>
      <vt:lpstr>What is time complexity?</vt:lpstr>
      <vt:lpstr>Time complexity graph?</vt:lpstr>
      <vt:lpstr>Different time complexity?</vt:lpstr>
      <vt:lpstr>Different time complexity?</vt:lpstr>
      <vt:lpstr>Different time complexity?</vt:lpstr>
      <vt:lpstr>Measuring time complexity?</vt:lpstr>
      <vt:lpstr>Some Exercise</vt:lpstr>
      <vt:lpstr>How to calculate time complexity?</vt:lpstr>
      <vt:lpstr>How to calculate time complexity?</vt:lpstr>
      <vt:lpstr>How to calculate time complexity?</vt:lpstr>
      <vt:lpstr>Important problems types</vt:lpstr>
      <vt:lpstr>Complexity Classes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Amin</dc:creator>
  <cp:lastModifiedBy>Al Amin</cp:lastModifiedBy>
  <cp:revision>62</cp:revision>
  <dcterms:created xsi:type="dcterms:W3CDTF">2023-07-27T06:56:35Z</dcterms:created>
  <dcterms:modified xsi:type="dcterms:W3CDTF">2023-12-09T06:18:02Z</dcterms:modified>
</cp:coreProperties>
</file>