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64" r:id="rId4"/>
    <p:sldId id="259" r:id="rId5"/>
    <p:sldId id="285" r:id="rId6"/>
    <p:sldId id="286" r:id="rId7"/>
    <p:sldId id="287" r:id="rId8"/>
    <p:sldId id="260" r:id="rId9"/>
    <p:sldId id="289" r:id="rId10"/>
    <p:sldId id="288" r:id="rId11"/>
    <p:sldId id="261" r:id="rId12"/>
    <p:sldId id="262" r:id="rId13"/>
    <p:sldId id="267" r:id="rId14"/>
    <p:sldId id="266" r:id="rId15"/>
    <p:sldId id="269" r:id="rId16"/>
    <p:sldId id="270" r:id="rId17"/>
    <p:sldId id="275" r:id="rId18"/>
    <p:sldId id="276" r:id="rId19"/>
    <p:sldId id="268" r:id="rId20"/>
    <p:sldId id="263" r:id="rId21"/>
    <p:sldId id="277" r:id="rId22"/>
    <p:sldId id="278" r:id="rId23"/>
    <p:sldId id="279" r:id="rId24"/>
    <p:sldId id="272" r:id="rId25"/>
    <p:sldId id="280" r:id="rId26"/>
    <p:sldId id="281" r:id="rId27"/>
    <p:sldId id="282" r:id="rId28"/>
    <p:sldId id="284" r:id="rId29"/>
    <p:sldId id="271" r:id="rId30"/>
    <p:sldId id="283"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10" autoAdjust="0"/>
    <p:restoredTop sz="93974" autoAdjust="0"/>
  </p:normalViewPr>
  <p:slideViewPr>
    <p:cSldViewPr snapToGrid="0">
      <p:cViewPr varScale="1">
        <p:scale>
          <a:sx n="104" d="100"/>
          <a:sy n="104" d="100"/>
        </p:scale>
        <p:origin x="12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BEA14-5A89-472B-819E-2DFC1136072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15BEA9F-313E-4FFF-A7D8-7ADA9829E9B3}">
      <dgm:prSet/>
      <dgm:spPr/>
      <dgm:t>
        <a:bodyPr/>
        <a:lstStyle/>
        <a:p>
          <a:r>
            <a:rPr lang="en-GB"/>
            <a:t>To predict the behavior of an algorithm without implementing it on a specific computer.</a:t>
          </a:r>
          <a:endParaRPr lang="en-US"/>
        </a:p>
      </dgm:t>
    </dgm:pt>
    <dgm:pt modelId="{7E5BCCDA-4CB7-4C20-BDA9-04015035F68B}" type="parTrans" cxnId="{AB5BDE40-0FE6-4CA6-BCEA-658C947D082A}">
      <dgm:prSet/>
      <dgm:spPr/>
      <dgm:t>
        <a:bodyPr/>
        <a:lstStyle/>
        <a:p>
          <a:endParaRPr lang="en-US"/>
        </a:p>
      </dgm:t>
    </dgm:pt>
    <dgm:pt modelId="{F6EC073B-51F4-4A5C-9086-FBC8C9648031}" type="sibTrans" cxnId="{AB5BDE40-0FE6-4CA6-BCEA-658C947D082A}">
      <dgm:prSet/>
      <dgm:spPr/>
      <dgm:t>
        <a:bodyPr/>
        <a:lstStyle/>
        <a:p>
          <a:endParaRPr lang="en-US"/>
        </a:p>
      </dgm:t>
    </dgm:pt>
    <dgm:pt modelId="{FF69EA48-E9D7-4C1B-B276-D74950431B61}">
      <dgm:prSet/>
      <dgm:spPr/>
      <dgm:t>
        <a:bodyPr/>
        <a:lstStyle/>
        <a:p>
          <a:r>
            <a:rPr lang="en-GB"/>
            <a:t>It is much more convenient to have simple measures for the efficiency of an algorithm than to implement the algorithm and test the efficiency every time a certain parameter in the underlying computer system changes.</a:t>
          </a:r>
          <a:endParaRPr lang="en-US"/>
        </a:p>
      </dgm:t>
    </dgm:pt>
    <dgm:pt modelId="{FA352201-6C10-4F01-B25E-B21241574423}" type="parTrans" cxnId="{04F6C580-5326-4BE8-A517-EA83BA1885F7}">
      <dgm:prSet/>
      <dgm:spPr/>
      <dgm:t>
        <a:bodyPr/>
        <a:lstStyle/>
        <a:p>
          <a:endParaRPr lang="en-US"/>
        </a:p>
      </dgm:t>
    </dgm:pt>
    <dgm:pt modelId="{955845E4-0552-4800-B824-461C0604E352}" type="sibTrans" cxnId="{04F6C580-5326-4BE8-A517-EA83BA1885F7}">
      <dgm:prSet/>
      <dgm:spPr/>
      <dgm:t>
        <a:bodyPr/>
        <a:lstStyle/>
        <a:p>
          <a:endParaRPr lang="en-US"/>
        </a:p>
      </dgm:t>
    </dgm:pt>
    <dgm:pt modelId="{F60F43DC-E442-4247-BE94-3B482E23FC20}">
      <dgm:prSet/>
      <dgm:spPr/>
      <dgm:t>
        <a:bodyPr/>
        <a:lstStyle/>
        <a:p>
          <a:r>
            <a:rPr lang="en-GB"/>
            <a:t>It is impossible to predict the exact behavior of an algorithm. There are too many influencing factors.</a:t>
          </a:r>
          <a:endParaRPr lang="en-US"/>
        </a:p>
      </dgm:t>
    </dgm:pt>
    <dgm:pt modelId="{B55CC84C-1931-4D36-941E-58573AE60008}" type="parTrans" cxnId="{EC43FAB9-FEC7-4608-A43D-150E7DB64044}">
      <dgm:prSet/>
      <dgm:spPr/>
      <dgm:t>
        <a:bodyPr/>
        <a:lstStyle/>
        <a:p>
          <a:endParaRPr lang="en-US"/>
        </a:p>
      </dgm:t>
    </dgm:pt>
    <dgm:pt modelId="{509B7969-908A-4482-B7F8-F47D624B8493}" type="sibTrans" cxnId="{EC43FAB9-FEC7-4608-A43D-150E7DB64044}">
      <dgm:prSet/>
      <dgm:spPr/>
      <dgm:t>
        <a:bodyPr/>
        <a:lstStyle/>
        <a:p>
          <a:endParaRPr lang="en-US"/>
        </a:p>
      </dgm:t>
    </dgm:pt>
    <dgm:pt modelId="{0F414D3D-FEAE-45FE-B55E-0DDAC07C115A}">
      <dgm:prSet/>
      <dgm:spPr/>
      <dgm:t>
        <a:bodyPr/>
        <a:lstStyle/>
        <a:p>
          <a:r>
            <a:rPr lang="en-GB"/>
            <a:t>The analysis is thus only an approximation; it is not perfect.</a:t>
          </a:r>
          <a:endParaRPr lang="en-US"/>
        </a:p>
      </dgm:t>
    </dgm:pt>
    <dgm:pt modelId="{9756B793-1BE8-4B20-A783-E73D1B38F5EC}" type="parTrans" cxnId="{7599315D-6575-4C0B-82E1-C2B3C7C8EF55}">
      <dgm:prSet/>
      <dgm:spPr/>
      <dgm:t>
        <a:bodyPr/>
        <a:lstStyle/>
        <a:p>
          <a:endParaRPr lang="en-US"/>
        </a:p>
      </dgm:t>
    </dgm:pt>
    <dgm:pt modelId="{813FCF49-891D-4297-BB49-FE745CD6E042}" type="sibTrans" cxnId="{7599315D-6575-4C0B-82E1-C2B3C7C8EF55}">
      <dgm:prSet/>
      <dgm:spPr/>
      <dgm:t>
        <a:bodyPr/>
        <a:lstStyle/>
        <a:p>
          <a:endParaRPr lang="en-US"/>
        </a:p>
      </dgm:t>
    </dgm:pt>
    <dgm:pt modelId="{57E36960-3C8B-42F8-B154-0D0B9B861597}">
      <dgm:prSet/>
      <dgm:spPr/>
      <dgm:t>
        <a:bodyPr/>
        <a:lstStyle/>
        <a:p>
          <a:r>
            <a:rPr lang="en-GB"/>
            <a:t>More importantly, by analyzing different algorithms, we can compare them to determine the best one for our purpose.</a:t>
          </a:r>
          <a:endParaRPr lang="en-US"/>
        </a:p>
      </dgm:t>
    </dgm:pt>
    <dgm:pt modelId="{7EBF700F-D4AB-4CD6-ABF6-D77F98412B18}" type="parTrans" cxnId="{7B177BAA-AAF5-490B-890E-07734256D843}">
      <dgm:prSet/>
      <dgm:spPr/>
      <dgm:t>
        <a:bodyPr/>
        <a:lstStyle/>
        <a:p>
          <a:endParaRPr lang="en-US"/>
        </a:p>
      </dgm:t>
    </dgm:pt>
    <dgm:pt modelId="{088C576D-3FED-4400-8DF1-445FB39C0CF8}" type="sibTrans" cxnId="{7B177BAA-AAF5-490B-890E-07734256D843}">
      <dgm:prSet/>
      <dgm:spPr/>
      <dgm:t>
        <a:bodyPr/>
        <a:lstStyle/>
        <a:p>
          <a:endParaRPr lang="en-US"/>
        </a:p>
      </dgm:t>
    </dgm:pt>
    <dgm:pt modelId="{87397A89-0920-45AB-93F8-250F5DC0B0A6}" type="pres">
      <dgm:prSet presAssocID="{DF2BEA14-5A89-472B-819E-2DFC1136072D}" presName="linear" presStyleCnt="0">
        <dgm:presLayoutVars>
          <dgm:animLvl val="lvl"/>
          <dgm:resizeHandles val="exact"/>
        </dgm:presLayoutVars>
      </dgm:prSet>
      <dgm:spPr/>
    </dgm:pt>
    <dgm:pt modelId="{E11F6D4A-6CD4-4BC6-8D8F-4D0DF5EA18D2}" type="pres">
      <dgm:prSet presAssocID="{515BEA9F-313E-4FFF-A7D8-7ADA9829E9B3}" presName="parentText" presStyleLbl="node1" presStyleIdx="0" presStyleCnt="5">
        <dgm:presLayoutVars>
          <dgm:chMax val="0"/>
          <dgm:bulletEnabled val="1"/>
        </dgm:presLayoutVars>
      </dgm:prSet>
      <dgm:spPr/>
    </dgm:pt>
    <dgm:pt modelId="{41C1AD13-0A00-498D-9967-A6A2877C5FEA}" type="pres">
      <dgm:prSet presAssocID="{F6EC073B-51F4-4A5C-9086-FBC8C9648031}" presName="spacer" presStyleCnt="0"/>
      <dgm:spPr/>
    </dgm:pt>
    <dgm:pt modelId="{2AD26D5B-BFC1-4DD0-888F-59A1D189A904}" type="pres">
      <dgm:prSet presAssocID="{FF69EA48-E9D7-4C1B-B276-D74950431B61}" presName="parentText" presStyleLbl="node1" presStyleIdx="1" presStyleCnt="5">
        <dgm:presLayoutVars>
          <dgm:chMax val="0"/>
          <dgm:bulletEnabled val="1"/>
        </dgm:presLayoutVars>
      </dgm:prSet>
      <dgm:spPr/>
    </dgm:pt>
    <dgm:pt modelId="{BD5F2B99-2214-4E53-AA3C-E02F0038FCE9}" type="pres">
      <dgm:prSet presAssocID="{955845E4-0552-4800-B824-461C0604E352}" presName="spacer" presStyleCnt="0"/>
      <dgm:spPr/>
    </dgm:pt>
    <dgm:pt modelId="{BA38823B-75F2-4D74-AEB9-A516097ABC91}" type="pres">
      <dgm:prSet presAssocID="{F60F43DC-E442-4247-BE94-3B482E23FC20}" presName="parentText" presStyleLbl="node1" presStyleIdx="2" presStyleCnt="5">
        <dgm:presLayoutVars>
          <dgm:chMax val="0"/>
          <dgm:bulletEnabled val="1"/>
        </dgm:presLayoutVars>
      </dgm:prSet>
      <dgm:spPr/>
    </dgm:pt>
    <dgm:pt modelId="{9002F836-F0C3-4B99-A3FC-7DD01689C7AE}" type="pres">
      <dgm:prSet presAssocID="{509B7969-908A-4482-B7F8-F47D624B8493}" presName="spacer" presStyleCnt="0"/>
      <dgm:spPr/>
    </dgm:pt>
    <dgm:pt modelId="{BE58B93C-1946-4443-A600-ACC845FFB4CF}" type="pres">
      <dgm:prSet presAssocID="{0F414D3D-FEAE-45FE-B55E-0DDAC07C115A}" presName="parentText" presStyleLbl="node1" presStyleIdx="3" presStyleCnt="5">
        <dgm:presLayoutVars>
          <dgm:chMax val="0"/>
          <dgm:bulletEnabled val="1"/>
        </dgm:presLayoutVars>
      </dgm:prSet>
      <dgm:spPr/>
    </dgm:pt>
    <dgm:pt modelId="{4B5D2EC3-3CF6-43C2-B77F-95B4DCD163CC}" type="pres">
      <dgm:prSet presAssocID="{813FCF49-891D-4297-BB49-FE745CD6E042}" presName="spacer" presStyleCnt="0"/>
      <dgm:spPr/>
    </dgm:pt>
    <dgm:pt modelId="{F2E4FACE-F5E7-4A43-A1C8-7E3CC81FDAB9}" type="pres">
      <dgm:prSet presAssocID="{57E36960-3C8B-42F8-B154-0D0B9B861597}" presName="parentText" presStyleLbl="node1" presStyleIdx="4" presStyleCnt="5">
        <dgm:presLayoutVars>
          <dgm:chMax val="0"/>
          <dgm:bulletEnabled val="1"/>
        </dgm:presLayoutVars>
      </dgm:prSet>
      <dgm:spPr/>
    </dgm:pt>
  </dgm:ptLst>
  <dgm:cxnLst>
    <dgm:cxn modelId="{CB29001B-8267-4A0E-80AF-AC065A29A503}" type="presOf" srcId="{515BEA9F-313E-4FFF-A7D8-7ADA9829E9B3}" destId="{E11F6D4A-6CD4-4BC6-8D8F-4D0DF5EA18D2}" srcOrd="0" destOrd="0" presId="urn:microsoft.com/office/officeart/2005/8/layout/vList2"/>
    <dgm:cxn modelId="{138E8F1B-EDFD-46D0-8790-C35A0AD23668}" type="presOf" srcId="{F60F43DC-E442-4247-BE94-3B482E23FC20}" destId="{BA38823B-75F2-4D74-AEB9-A516097ABC91}" srcOrd="0" destOrd="0" presId="urn:microsoft.com/office/officeart/2005/8/layout/vList2"/>
    <dgm:cxn modelId="{AB5BDE40-0FE6-4CA6-BCEA-658C947D082A}" srcId="{DF2BEA14-5A89-472B-819E-2DFC1136072D}" destId="{515BEA9F-313E-4FFF-A7D8-7ADA9829E9B3}" srcOrd="0" destOrd="0" parTransId="{7E5BCCDA-4CB7-4C20-BDA9-04015035F68B}" sibTransId="{F6EC073B-51F4-4A5C-9086-FBC8C9648031}"/>
    <dgm:cxn modelId="{7599315D-6575-4C0B-82E1-C2B3C7C8EF55}" srcId="{DF2BEA14-5A89-472B-819E-2DFC1136072D}" destId="{0F414D3D-FEAE-45FE-B55E-0DDAC07C115A}" srcOrd="3" destOrd="0" parTransId="{9756B793-1BE8-4B20-A783-E73D1B38F5EC}" sibTransId="{813FCF49-891D-4297-BB49-FE745CD6E042}"/>
    <dgm:cxn modelId="{AAA0D14A-F882-46B2-A278-513E91FCC05C}" type="presOf" srcId="{FF69EA48-E9D7-4C1B-B276-D74950431B61}" destId="{2AD26D5B-BFC1-4DD0-888F-59A1D189A904}" srcOrd="0" destOrd="0" presId="urn:microsoft.com/office/officeart/2005/8/layout/vList2"/>
    <dgm:cxn modelId="{04F6C580-5326-4BE8-A517-EA83BA1885F7}" srcId="{DF2BEA14-5A89-472B-819E-2DFC1136072D}" destId="{FF69EA48-E9D7-4C1B-B276-D74950431B61}" srcOrd="1" destOrd="0" parTransId="{FA352201-6C10-4F01-B25E-B21241574423}" sibTransId="{955845E4-0552-4800-B824-461C0604E352}"/>
    <dgm:cxn modelId="{689FA793-99EF-4C76-B8F3-94B527007143}" type="presOf" srcId="{0F414D3D-FEAE-45FE-B55E-0DDAC07C115A}" destId="{BE58B93C-1946-4443-A600-ACC845FFB4CF}" srcOrd="0" destOrd="0" presId="urn:microsoft.com/office/officeart/2005/8/layout/vList2"/>
    <dgm:cxn modelId="{7B177BAA-AAF5-490B-890E-07734256D843}" srcId="{DF2BEA14-5A89-472B-819E-2DFC1136072D}" destId="{57E36960-3C8B-42F8-B154-0D0B9B861597}" srcOrd="4" destOrd="0" parTransId="{7EBF700F-D4AB-4CD6-ABF6-D77F98412B18}" sibTransId="{088C576D-3FED-4400-8DF1-445FB39C0CF8}"/>
    <dgm:cxn modelId="{69FACFB1-7523-4EBF-92D3-281CD48F447F}" type="presOf" srcId="{DF2BEA14-5A89-472B-819E-2DFC1136072D}" destId="{87397A89-0920-45AB-93F8-250F5DC0B0A6}" srcOrd="0" destOrd="0" presId="urn:microsoft.com/office/officeart/2005/8/layout/vList2"/>
    <dgm:cxn modelId="{EC43FAB9-FEC7-4608-A43D-150E7DB64044}" srcId="{DF2BEA14-5A89-472B-819E-2DFC1136072D}" destId="{F60F43DC-E442-4247-BE94-3B482E23FC20}" srcOrd="2" destOrd="0" parTransId="{B55CC84C-1931-4D36-941E-58573AE60008}" sibTransId="{509B7969-908A-4482-B7F8-F47D624B8493}"/>
    <dgm:cxn modelId="{06E736F5-B9B9-4A54-AF04-C07453C1093E}" type="presOf" srcId="{57E36960-3C8B-42F8-B154-0D0B9B861597}" destId="{F2E4FACE-F5E7-4A43-A1C8-7E3CC81FDAB9}" srcOrd="0" destOrd="0" presId="urn:microsoft.com/office/officeart/2005/8/layout/vList2"/>
    <dgm:cxn modelId="{AF3E47CF-A4FF-4208-926E-4A22ADB2D237}" type="presParOf" srcId="{87397A89-0920-45AB-93F8-250F5DC0B0A6}" destId="{E11F6D4A-6CD4-4BC6-8D8F-4D0DF5EA18D2}" srcOrd="0" destOrd="0" presId="urn:microsoft.com/office/officeart/2005/8/layout/vList2"/>
    <dgm:cxn modelId="{69E8FE6B-11FC-4A3A-A33B-7E9E852E40D1}" type="presParOf" srcId="{87397A89-0920-45AB-93F8-250F5DC0B0A6}" destId="{41C1AD13-0A00-498D-9967-A6A2877C5FEA}" srcOrd="1" destOrd="0" presId="urn:microsoft.com/office/officeart/2005/8/layout/vList2"/>
    <dgm:cxn modelId="{0ABE269C-C2CA-400F-870A-C4ABD58980F6}" type="presParOf" srcId="{87397A89-0920-45AB-93F8-250F5DC0B0A6}" destId="{2AD26D5B-BFC1-4DD0-888F-59A1D189A904}" srcOrd="2" destOrd="0" presId="urn:microsoft.com/office/officeart/2005/8/layout/vList2"/>
    <dgm:cxn modelId="{83D60E67-135F-4FDA-86BE-3F89A851B4E9}" type="presParOf" srcId="{87397A89-0920-45AB-93F8-250F5DC0B0A6}" destId="{BD5F2B99-2214-4E53-AA3C-E02F0038FCE9}" srcOrd="3" destOrd="0" presId="urn:microsoft.com/office/officeart/2005/8/layout/vList2"/>
    <dgm:cxn modelId="{C4CED899-3823-4714-B110-EFA7E72F84A4}" type="presParOf" srcId="{87397A89-0920-45AB-93F8-250F5DC0B0A6}" destId="{BA38823B-75F2-4D74-AEB9-A516097ABC91}" srcOrd="4" destOrd="0" presId="urn:microsoft.com/office/officeart/2005/8/layout/vList2"/>
    <dgm:cxn modelId="{F3E08DB0-3ECE-4AF8-8588-4FAB6D5CD1E6}" type="presParOf" srcId="{87397A89-0920-45AB-93F8-250F5DC0B0A6}" destId="{9002F836-F0C3-4B99-A3FC-7DD01689C7AE}" srcOrd="5" destOrd="0" presId="urn:microsoft.com/office/officeart/2005/8/layout/vList2"/>
    <dgm:cxn modelId="{00797107-F3DA-48DA-81C2-B19D2BBA7577}" type="presParOf" srcId="{87397A89-0920-45AB-93F8-250F5DC0B0A6}" destId="{BE58B93C-1946-4443-A600-ACC845FFB4CF}" srcOrd="6" destOrd="0" presId="urn:microsoft.com/office/officeart/2005/8/layout/vList2"/>
    <dgm:cxn modelId="{41520A8D-9069-434C-9F07-12D1A7235F7C}" type="presParOf" srcId="{87397A89-0920-45AB-93F8-250F5DC0B0A6}" destId="{4B5D2EC3-3CF6-43C2-B77F-95B4DCD163CC}" srcOrd="7" destOrd="0" presId="urn:microsoft.com/office/officeart/2005/8/layout/vList2"/>
    <dgm:cxn modelId="{5A68BEBF-9F15-487E-9EAC-67909651B7A4}" type="presParOf" srcId="{87397A89-0920-45AB-93F8-250F5DC0B0A6}" destId="{F2E4FACE-F5E7-4A43-A1C8-7E3CC81FDAB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E61830-B424-4E2A-8CAC-3476E9AF865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BA696C6-1FDA-4F19-B9C9-D608F36AB381}">
      <dgm:prSet/>
      <dgm:spPr/>
      <dgm:t>
        <a:bodyPr/>
        <a:lstStyle/>
        <a:p>
          <a:pPr algn="just"/>
          <a:r>
            <a:rPr lang="en-GB" b="1" dirty="0"/>
            <a:t>Best Case: </a:t>
          </a:r>
          <a:r>
            <a:rPr lang="en-GB" dirty="0"/>
            <a:t>Best case refers to the scenario in which an algorithm performs optimally, achieving the lowest possible time or space complexity for a given input.</a:t>
          </a:r>
          <a:endParaRPr lang="en-US" dirty="0"/>
        </a:p>
      </dgm:t>
    </dgm:pt>
    <dgm:pt modelId="{48BB7658-1F8B-4D67-8827-C295DBB9F544}" type="parTrans" cxnId="{182EFEF4-7101-407E-86CF-D378D91415FE}">
      <dgm:prSet/>
      <dgm:spPr/>
      <dgm:t>
        <a:bodyPr/>
        <a:lstStyle/>
        <a:p>
          <a:endParaRPr lang="en-US"/>
        </a:p>
      </dgm:t>
    </dgm:pt>
    <dgm:pt modelId="{645B7978-4D33-4A12-8279-2C622C6F12AC}" type="sibTrans" cxnId="{182EFEF4-7101-407E-86CF-D378D91415FE}">
      <dgm:prSet/>
      <dgm:spPr/>
      <dgm:t>
        <a:bodyPr/>
        <a:lstStyle/>
        <a:p>
          <a:endParaRPr lang="en-US"/>
        </a:p>
      </dgm:t>
    </dgm:pt>
    <dgm:pt modelId="{D1544650-385C-4D32-B85C-E8289F539711}">
      <dgm:prSet/>
      <dgm:spPr/>
      <dgm:t>
        <a:bodyPr/>
        <a:lstStyle/>
        <a:p>
          <a:pPr algn="just"/>
          <a:r>
            <a:rPr lang="en-GB" b="1" dirty="0"/>
            <a:t>Average Case: </a:t>
          </a:r>
          <a:r>
            <a:rPr lang="en-GB" dirty="0"/>
            <a:t>Average case represents the expected performance of an algorithm when considering all possible inputs, typically based on probability distributions.</a:t>
          </a:r>
          <a:endParaRPr lang="en-US" dirty="0"/>
        </a:p>
      </dgm:t>
    </dgm:pt>
    <dgm:pt modelId="{23C80410-4791-4666-B790-D939E986F730}" type="parTrans" cxnId="{6D381248-94B9-4490-9A69-BE15D0969184}">
      <dgm:prSet/>
      <dgm:spPr/>
      <dgm:t>
        <a:bodyPr/>
        <a:lstStyle/>
        <a:p>
          <a:endParaRPr lang="en-US"/>
        </a:p>
      </dgm:t>
    </dgm:pt>
    <dgm:pt modelId="{7B0B0B2B-D1C9-451D-9666-488A15487D49}" type="sibTrans" cxnId="{6D381248-94B9-4490-9A69-BE15D0969184}">
      <dgm:prSet/>
      <dgm:spPr/>
      <dgm:t>
        <a:bodyPr/>
        <a:lstStyle/>
        <a:p>
          <a:endParaRPr lang="en-US"/>
        </a:p>
      </dgm:t>
    </dgm:pt>
    <dgm:pt modelId="{F893498D-AE5A-4E87-B278-F21E1766168D}">
      <dgm:prSet/>
      <dgm:spPr/>
      <dgm:t>
        <a:bodyPr/>
        <a:lstStyle/>
        <a:p>
          <a:pPr algn="just"/>
          <a:r>
            <a:rPr lang="en-GB" b="1" dirty="0"/>
            <a:t>Worst Case: </a:t>
          </a:r>
          <a:r>
            <a:rPr lang="en-GB" dirty="0"/>
            <a:t>Worst case refers to the scenario in which an algorithm performs at its maximum time or space complexity for a given input, representing the most resource-intensive situation.</a:t>
          </a:r>
          <a:endParaRPr lang="en-US" dirty="0"/>
        </a:p>
      </dgm:t>
    </dgm:pt>
    <dgm:pt modelId="{B3087777-47C6-48BB-9183-829A5B18564B}" type="parTrans" cxnId="{878B09C1-67AB-4FC8-A067-DFAD0CD39BD1}">
      <dgm:prSet/>
      <dgm:spPr/>
      <dgm:t>
        <a:bodyPr/>
        <a:lstStyle/>
        <a:p>
          <a:endParaRPr lang="en-US"/>
        </a:p>
      </dgm:t>
    </dgm:pt>
    <dgm:pt modelId="{2C52A4EF-3F09-4B54-A6B1-0B2012B02B45}" type="sibTrans" cxnId="{878B09C1-67AB-4FC8-A067-DFAD0CD39BD1}">
      <dgm:prSet/>
      <dgm:spPr/>
      <dgm:t>
        <a:bodyPr/>
        <a:lstStyle/>
        <a:p>
          <a:endParaRPr lang="en-US"/>
        </a:p>
      </dgm:t>
    </dgm:pt>
    <dgm:pt modelId="{305C77AC-EF94-4D4B-91CF-D8575CF5231E}" type="pres">
      <dgm:prSet presAssocID="{3EE61830-B424-4E2A-8CAC-3476E9AF865F}" presName="hierChild1" presStyleCnt="0">
        <dgm:presLayoutVars>
          <dgm:chPref val="1"/>
          <dgm:dir/>
          <dgm:animOne val="branch"/>
          <dgm:animLvl val="lvl"/>
          <dgm:resizeHandles/>
        </dgm:presLayoutVars>
      </dgm:prSet>
      <dgm:spPr/>
    </dgm:pt>
    <dgm:pt modelId="{D2100DF4-B62C-4EC5-AD7D-6B3778312B1D}" type="pres">
      <dgm:prSet presAssocID="{EBA696C6-1FDA-4F19-B9C9-D608F36AB381}" presName="hierRoot1" presStyleCnt="0"/>
      <dgm:spPr/>
    </dgm:pt>
    <dgm:pt modelId="{24932C56-EC46-4C08-A164-E89BF3800BD4}" type="pres">
      <dgm:prSet presAssocID="{EBA696C6-1FDA-4F19-B9C9-D608F36AB381}" presName="composite" presStyleCnt="0"/>
      <dgm:spPr/>
    </dgm:pt>
    <dgm:pt modelId="{6CEBA323-4B03-48CD-A2D9-C2E6ABD787C3}" type="pres">
      <dgm:prSet presAssocID="{EBA696C6-1FDA-4F19-B9C9-D608F36AB381}" presName="background" presStyleLbl="node0" presStyleIdx="0" presStyleCnt="3"/>
      <dgm:spPr/>
    </dgm:pt>
    <dgm:pt modelId="{8B6752A7-D704-4ED3-A2FA-69DF773CD1EF}" type="pres">
      <dgm:prSet presAssocID="{EBA696C6-1FDA-4F19-B9C9-D608F36AB381}" presName="text" presStyleLbl="fgAcc0" presStyleIdx="0" presStyleCnt="3">
        <dgm:presLayoutVars>
          <dgm:chPref val="3"/>
        </dgm:presLayoutVars>
      </dgm:prSet>
      <dgm:spPr/>
    </dgm:pt>
    <dgm:pt modelId="{61325E09-F4C2-439C-B2F1-33D97C291E92}" type="pres">
      <dgm:prSet presAssocID="{EBA696C6-1FDA-4F19-B9C9-D608F36AB381}" presName="hierChild2" presStyleCnt="0"/>
      <dgm:spPr/>
    </dgm:pt>
    <dgm:pt modelId="{EBC12E1D-8C3D-4400-9292-8B05605EBA87}" type="pres">
      <dgm:prSet presAssocID="{D1544650-385C-4D32-B85C-E8289F539711}" presName="hierRoot1" presStyleCnt="0"/>
      <dgm:spPr/>
    </dgm:pt>
    <dgm:pt modelId="{B4D9BCF4-3413-41B4-BD9C-0723A6F15F39}" type="pres">
      <dgm:prSet presAssocID="{D1544650-385C-4D32-B85C-E8289F539711}" presName="composite" presStyleCnt="0"/>
      <dgm:spPr/>
    </dgm:pt>
    <dgm:pt modelId="{89FBC158-F5CA-4965-8B1E-06E332E57CFA}" type="pres">
      <dgm:prSet presAssocID="{D1544650-385C-4D32-B85C-E8289F539711}" presName="background" presStyleLbl="node0" presStyleIdx="1" presStyleCnt="3"/>
      <dgm:spPr/>
    </dgm:pt>
    <dgm:pt modelId="{61197E22-6BEF-426B-AF8F-58ADDE057F47}" type="pres">
      <dgm:prSet presAssocID="{D1544650-385C-4D32-B85C-E8289F539711}" presName="text" presStyleLbl="fgAcc0" presStyleIdx="1" presStyleCnt="3">
        <dgm:presLayoutVars>
          <dgm:chPref val="3"/>
        </dgm:presLayoutVars>
      </dgm:prSet>
      <dgm:spPr/>
    </dgm:pt>
    <dgm:pt modelId="{4E5A87EB-4AC6-480A-BA08-B96CDB5D7355}" type="pres">
      <dgm:prSet presAssocID="{D1544650-385C-4D32-B85C-E8289F539711}" presName="hierChild2" presStyleCnt="0"/>
      <dgm:spPr/>
    </dgm:pt>
    <dgm:pt modelId="{0DF036D8-87DD-41D4-929D-C756DE66802D}" type="pres">
      <dgm:prSet presAssocID="{F893498D-AE5A-4E87-B278-F21E1766168D}" presName="hierRoot1" presStyleCnt="0"/>
      <dgm:spPr/>
    </dgm:pt>
    <dgm:pt modelId="{7ABC07E7-F57D-42C4-805C-32D3EAF80D4A}" type="pres">
      <dgm:prSet presAssocID="{F893498D-AE5A-4E87-B278-F21E1766168D}" presName="composite" presStyleCnt="0"/>
      <dgm:spPr/>
    </dgm:pt>
    <dgm:pt modelId="{1876BEA1-6B33-494C-A5DD-02BA30E7A5D7}" type="pres">
      <dgm:prSet presAssocID="{F893498D-AE5A-4E87-B278-F21E1766168D}" presName="background" presStyleLbl="node0" presStyleIdx="2" presStyleCnt="3"/>
      <dgm:spPr/>
    </dgm:pt>
    <dgm:pt modelId="{B04B7A8E-35C8-43DC-83FB-40B99EBD82AD}" type="pres">
      <dgm:prSet presAssocID="{F893498D-AE5A-4E87-B278-F21E1766168D}" presName="text" presStyleLbl="fgAcc0" presStyleIdx="2" presStyleCnt="3">
        <dgm:presLayoutVars>
          <dgm:chPref val="3"/>
        </dgm:presLayoutVars>
      </dgm:prSet>
      <dgm:spPr/>
    </dgm:pt>
    <dgm:pt modelId="{024D31BF-3CCE-45BE-8504-2C58A67BA553}" type="pres">
      <dgm:prSet presAssocID="{F893498D-AE5A-4E87-B278-F21E1766168D}" presName="hierChild2" presStyleCnt="0"/>
      <dgm:spPr/>
    </dgm:pt>
  </dgm:ptLst>
  <dgm:cxnLst>
    <dgm:cxn modelId="{6D381248-94B9-4490-9A69-BE15D0969184}" srcId="{3EE61830-B424-4E2A-8CAC-3476E9AF865F}" destId="{D1544650-385C-4D32-B85C-E8289F539711}" srcOrd="1" destOrd="0" parTransId="{23C80410-4791-4666-B790-D939E986F730}" sibTransId="{7B0B0B2B-D1C9-451D-9666-488A15487D49}"/>
    <dgm:cxn modelId="{3F7D1368-0E45-4546-94CB-1D7F7EF316A7}" type="presOf" srcId="{3EE61830-B424-4E2A-8CAC-3476E9AF865F}" destId="{305C77AC-EF94-4D4B-91CF-D8575CF5231E}" srcOrd="0" destOrd="0" presId="urn:microsoft.com/office/officeart/2005/8/layout/hierarchy1"/>
    <dgm:cxn modelId="{CBB29A72-F074-4364-90A1-19F7ABE4EF1C}" type="presOf" srcId="{F893498D-AE5A-4E87-B278-F21E1766168D}" destId="{B04B7A8E-35C8-43DC-83FB-40B99EBD82AD}" srcOrd="0" destOrd="0" presId="urn:microsoft.com/office/officeart/2005/8/layout/hierarchy1"/>
    <dgm:cxn modelId="{DF7CE297-DD45-462A-BF19-D3A2CB4ECD92}" type="presOf" srcId="{EBA696C6-1FDA-4F19-B9C9-D608F36AB381}" destId="{8B6752A7-D704-4ED3-A2FA-69DF773CD1EF}" srcOrd="0" destOrd="0" presId="urn:microsoft.com/office/officeart/2005/8/layout/hierarchy1"/>
    <dgm:cxn modelId="{878B09C1-67AB-4FC8-A067-DFAD0CD39BD1}" srcId="{3EE61830-B424-4E2A-8CAC-3476E9AF865F}" destId="{F893498D-AE5A-4E87-B278-F21E1766168D}" srcOrd="2" destOrd="0" parTransId="{B3087777-47C6-48BB-9183-829A5B18564B}" sibTransId="{2C52A4EF-3F09-4B54-A6B1-0B2012B02B45}"/>
    <dgm:cxn modelId="{182EFEF4-7101-407E-86CF-D378D91415FE}" srcId="{3EE61830-B424-4E2A-8CAC-3476E9AF865F}" destId="{EBA696C6-1FDA-4F19-B9C9-D608F36AB381}" srcOrd="0" destOrd="0" parTransId="{48BB7658-1F8B-4D67-8827-C295DBB9F544}" sibTransId="{645B7978-4D33-4A12-8279-2C622C6F12AC}"/>
    <dgm:cxn modelId="{805528FC-97C8-4287-9405-86AFBA89CCE0}" type="presOf" srcId="{D1544650-385C-4D32-B85C-E8289F539711}" destId="{61197E22-6BEF-426B-AF8F-58ADDE057F47}" srcOrd="0" destOrd="0" presId="urn:microsoft.com/office/officeart/2005/8/layout/hierarchy1"/>
    <dgm:cxn modelId="{AF7D6139-6F55-484D-9C47-7A7A3C9683BE}" type="presParOf" srcId="{305C77AC-EF94-4D4B-91CF-D8575CF5231E}" destId="{D2100DF4-B62C-4EC5-AD7D-6B3778312B1D}" srcOrd="0" destOrd="0" presId="urn:microsoft.com/office/officeart/2005/8/layout/hierarchy1"/>
    <dgm:cxn modelId="{906F16A0-9D22-4041-B686-33F6036F0E06}" type="presParOf" srcId="{D2100DF4-B62C-4EC5-AD7D-6B3778312B1D}" destId="{24932C56-EC46-4C08-A164-E89BF3800BD4}" srcOrd="0" destOrd="0" presId="urn:microsoft.com/office/officeart/2005/8/layout/hierarchy1"/>
    <dgm:cxn modelId="{3C4B9512-3C5C-400D-A88F-A18DF934DA79}" type="presParOf" srcId="{24932C56-EC46-4C08-A164-E89BF3800BD4}" destId="{6CEBA323-4B03-48CD-A2D9-C2E6ABD787C3}" srcOrd="0" destOrd="0" presId="urn:microsoft.com/office/officeart/2005/8/layout/hierarchy1"/>
    <dgm:cxn modelId="{2F241F42-9F4B-4C76-9E97-6C4DEAA65082}" type="presParOf" srcId="{24932C56-EC46-4C08-A164-E89BF3800BD4}" destId="{8B6752A7-D704-4ED3-A2FA-69DF773CD1EF}" srcOrd="1" destOrd="0" presId="urn:microsoft.com/office/officeart/2005/8/layout/hierarchy1"/>
    <dgm:cxn modelId="{C7F3D8EF-6829-428D-A45F-2DEC523723F0}" type="presParOf" srcId="{D2100DF4-B62C-4EC5-AD7D-6B3778312B1D}" destId="{61325E09-F4C2-439C-B2F1-33D97C291E92}" srcOrd="1" destOrd="0" presId="urn:microsoft.com/office/officeart/2005/8/layout/hierarchy1"/>
    <dgm:cxn modelId="{9E766633-3644-44F7-9105-FB08B9BE6D58}" type="presParOf" srcId="{305C77AC-EF94-4D4B-91CF-D8575CF5231E}" destId="{EBC12E1D-8C3D-4400-9292-8B05605EBA87}" srcOrd="1" destOrd="0" presId="urn:microsoft.com/office/officeart/2005/8/layout/hierarchy1"/>
    <dgm:cxn modelId="{04345400-27FD-4A20-A1BB-AC8896C30CC2}" type="presParOf" srcId="{EBC12E1D-8C3D-4400-9292-8B05605EBA87}" destId="{B4D9BCF4-3413-41B4-BD9C-0723A6F15F39}" srcOrd="0" destOrd="0" presId="urn:microsoft.com/office/officeart/2005/8/layout/hierarchy1"/>
    <dgm:cxn modelId="{4FACE48E-4EB4-4268-A165-781D13348EDF}" type="presParOf" srcId="{B4D9BCF4-3413-41B4-BD9C-0723A6F15F39}" destId="{89FBC158-F5CA-4965-8B1E-06E332E57CFA}" srcOrd="0" destOrd="0" presId="urn:microsoft.com/office/officeart/2005/8/layout/hierarchy1"/>
    <dgm:cxn modelId="{BA97FBC6-EADD-494E-A106-8E4CA5F861F1}" type="presParOf" srcId="{B4D9BCF4-3413-41B4-BD9C-0723A6F15F39}" destId="{61197E22-6BEF-426B-AF8F-58ADDE057F47}" srcOrd="1" destOrd="0" presId="urn:microsoft.com/office/officeart/2005/8/layout/hierarchy1"/>
    <dgm:cxn modelId="{EC231AF4-088E-4CC3-8C11-DAF22A211915}" type="presParOf" srcId="{EBC12E1D-8C3D-4400-9292-8B05605EBA87}" destId="{4E5A87EB-4AC6-480A-BA08-B96CDB5D7355}" srcOrd="1" destOrd="0" presId="urn:microsoft.com/office/officeart/2005/8/layout/hierarchy1"/>
    <dgm:cxn modelId="{D97CBD05-CA2F-467C-AE93-888B6D21E208}" type="presParOf" srcId="{305C77AC-EF94-4D4B-91CF-D8575CF5231E}" destId="{0DF036D8-87DD-41D4-929D-C756DE66802D}" srcOrd="2" destOrd="0" presId="urn:microsoft.com/office/officeart/2005/8/layout/hierarchy1"/>
    <dgm:cxn modelId="{66C44D37-67A7-4F97-95F5-41EBB35B61E3}" type="presParOf" srcId="{0DF036D8-87DD-41D4-929D-C756DE66802D}" destId="{7ABC07E7-F57D-42C4-805C-32D3EAF80D4A}" srcOrd="0" destOrd="0" presId="urn:microsoft.com/office/officeart/2005/8/layout/hierarchy1"/>
    <dgm:cxn modelId="{CA16DB96-6A7E-4EF2-B845-FADE8B12ABAC}" type="presParOf" srcId="{7ABC07E7-F57D-42C4-805C-32D3EAF80D4A}" destId="{1876BEA1-6B33-494C-A5DD-02BA30E7A5D7}" srcOrd="0" destOrd="0" presId="urn:microsoft.com/office/officeart/2005/8/layout/hierarchy1"/>
    <dgm:cxn modelId="{80E0AEF3-0123-411B-83AF-4D016A1E00C8}" type="presParOf" srcId="{7ABC07E7-F57D-42C4-805C-32D3EAF80D4A}" destId="{B04B7A8E-35C8-43DC-83FB-40B99EBD82AD}" srcOrd="1" destOrd="0" presId="urn:microsoft.com/office/officeart/2005/8/layout/hierarchy1"/>
    <dgm:cxn modelId="{2EB8E074-9D07-47FC-8E6A-D25C77C2B975}" type="presParOf" srcId="{0DF036D8-87DD-41D4-929D-C756DE66802D}" destId="{024D31BF-3CCE-45BE-8504-2C58A67BA5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13A72D-77ED-4025-8885-E3CEEA49D7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E39369-9195-41E9-88FB-C87CD653D865}">
      <dgm:prSet/>
      <dgm:spPr/>
      <dgm:t>
        <a:bodyPr/>
        <a:lstStyle/>
        <a:p>
          <a:r>
            <a:rPr lang="en-GB" b="1"/>
            <a:t>Sorting.</a:t>
          </a:r>
          <a:endParaRPr lang="en-US"/>
        </a:p>
      </dgm:t>
    </dgm:pt>
    <dgm:pt modelId="{D69AAF29-E319-4CD3-8B35-3426477B884F}" type="parTrans" cxnId="{E8571F33-C054-40C0-8153-64956D99EE62}">
      <dgm:prSet/>
      <dgm:spPr/>
      <dgm:t>
        <a:bodyPr/>
        <a:lstStyle/>
        <a:p>
          <a:endParaRPr lang="en-US"/>
        </a:p>
      </dgm:t>
    </dgm:pt>
    <dgm:pt modelId="{C2487C24-CE01-435A-8E64-5298C6F6BE9B}" type="sibTrans" cxnId="{E8571F33-C054-40C0-8153-64956D99EE62}">
      <dgm:prSet/>
      <dgm:spPr/>
      <dgm:t>
        <a:bodyPr/>
        <a:lstStyle/>
        <a:p>
          <a:endParaRPr lang="en-US"/>
        </a:p>
      </dgm:t>
    </dgm:pt>
    <dgm:pt modelId="{72E1FDC5-95E0-47C9-B1B1-72321CCD1909}">
      <dgm:prSet/>
      <dgm:spPr/>
      <dgm:t>
        <a:bodyPr/>
        <a:lstStyle/>
        <a:p>
          <a:r>
            <a:rPr lang="en-GB" b="1"/>
            <a:t>Searching.</a:t>
          </a:r>
          <a:endParaRPr lang="en-US"/>
        </a:p>
      </dgm:t>
    </dgm:pt>
    <dgm:pt modelId="{74352D62-0F0F-4E3E-AC1B-ECD61117D543}" type="parTrans" cxnId="{72AFE955-6A33-4DF2-A34A-BB1A41246967}">
      <dgm:prSet/>
      <dgm:spPr/>
      <dgm:t>
        <a:bodyPr/>
        <a:lstStyle/>
        <a:p>
          <a:endParaRPr lang="en-US"/>
        </a:p>
      </dgm:t>
    </dgm:pt>
    <dgm:pt modelId="{C5D591FE-FD99-4A34-B214-8F4AB4EFF13D}" type="sibTrans" cxnId="{72AFE955-6A33-4DF2-A34A-BB1A41246967}">
      <dgm:prSet/>
      <dgm:spPr/>
      <dgm:t>
        <a:bodyPr/>
        <a:lstStyle/>
        <a:p>
          <a:endParaRPr lang="en-US"/>
        </a:p>
      </dgm:t>
    </dgm:pt>
    <dgm:pt modelId="{D4042FE9-B6AB-41C9-801E-AA855541B9B2}">
      <dgm:prSet/>
      <dgm:spPr/>
      <dgm:t>
        <a:bodyPr/>
        <a:lstStyle/>
        <a:p>
          <a:r>
            <a:rPr lang="en-GB" b="1"/>
            <a:t>String processing.</a:t>
          </a:r>
          <a:endParaRPr lang="en-US"/>
        </a:p>
      </dgm:t>
    </dgm:pt>
    <dgm:pt modelId="{2DB49312-5257-4650-98C8-354EED3F13B2}" type="parTrans" cxnId="{100299EF-CB5C-4348-8BC8-71FA650DD080}">
      <dgm:prSet/>
      <dgm:spPr/>
      <dgm:t>
        <a:bodyPr/>
        <a:lstStyle/>
        <a:p>
          <a:endParaRPr lang="en-US"/>
        </a:p>
      </dgm:t>
    </dgm:pt>
    <dgm:pt modelId="{D7B88731-DCCD-4316-8FAA-31CC925532FE}" type="sibTrans" cxnId="{100299EF-CB5C-4348-8BC8-71FA650DD080}">
      <dgm:prSet/>
      <dgm:spPr/>
      <dgm:t>
        <a:bodyPr/>
        <a:lstStyle/>
        <a:p>
          <a:endParaRPr lang="en-US"/>
        </a:p>
      </dgm:t>
    </dgm:pt>
    <dgm:pt modelId="{972B3915-0E40-47E8-BE95-C0BA1D403F4B}">
      <dgm:prSet/>
      <dgm:spPr/>
      <dgm:t>
        <a:bodyPr/>
        <a:lstStyle/>
        <a:p>
          <a:r>
            <a:rPr lang="en-GB" b="1"/>
            <a:t>Graph problems.</a:t>
          </a:r>
          <a:endParaRPr lang="en-US"/>
        </a:p>
      </dgm:t>
    </dgm:pt>
    <dgm:pt modelId="{7C54F88D-0544-4D64-B9DC-8E2E5B70DCAC}" type="parTrans" cxnId="{BDFA3666-4317-40D9-ABF6-F425AFC8B029}">
      <dgm:prSet/>
      <dgm:spPr/>
      <dgm:t>
        <a:bodyPr/>
        <a:lstStyle/>
        <a:p>
          <a:endParaRPr lang="en-US"/>
        </a:p>
      </dgm:t>
    </dgm:pt>
    <dgm:pt modelId="{CA450FDE-F1DF-43DC-B360-2E54708AD4CE}" type="sibTrans" cxnId="{BDFA3666-4317-40D9-ABF6-F425AFC8B029}">
      <dgm:prSet/>
      <dgm:spPr/>
      <dgm:t>
        <a:bodyPr/>
        <a:lstStyle/>
        <a:p>
          <a:endParaRPr lang="en-US"/>
        </a:p>
      </dgm:t>
    </dgm:pt>
    <dgm:pt modelId="{34766849-98BF-4C3F-82EE-D6AAD43F9B14}">
      <dgm:prSet/>
      <dgm:spPr/>
      <dgm:t>
        <a:bodyPr/>
        <a:lstStyle/>
        <a:p>
          <a:r>
            <a:rPr lang="en-GB" b="1"/>
            <a:t>Combinatorial problems.</a:t>
          </a:r>
          <a:endParaRPr lang="en-US"/>
        </a:p>
      </dgm:t>
    </dgm:pt>
    <dgm:pt modelId="{45E75BDE-01EB-4706-AF92-9D26BAC9542D}" type="parTrans" cxnId="{80CC2677-2F7A-4A5F-9CD6-FBA93BBD1241}">
      <dgm:prSet/>
      <dgm:spPr/>
      <dgm:t>
        <a:bodyPr/>
        <a:lstStyle/>
        <a:p>
          <a:endParaRPr lang="en-US"/>
        </a:p>
      </dgm:t>
    </dgm:pt>
    <dgm:pt modelId="{FB827E2A-DFEC-4922-8004-2C091313839E}" type="sibTrans" cxnId="{80CC2677-2F7A-4A5F-9CD6-FBA93BBD1241}">
      <dgm:prSet/>
      <dgm:spPr/>
      <dgm:t>
        <a:bodyPr/>
        <a:lstStyle/>
        <a:p>
          <a:endParaRPr lang="en-US"/>
        </a:p>
      </dgm:t>
    </dgm:pt>
    <dgm:pt modelId="{02122365-D7C0-4387-B0B1-B90CE3081A5F}">
      <dgm:prSet/>
      <dgm:spPr/>
      <dgm:t>
        <a:bodyPr/>
        <a:lstStyle/>
        <a:p>
          <a:r>
            <a:rPr lang="en-GB" b="1"/>
            <a:t>Geometric problems.</a:t>
          </a:r>
          <a:endParaRPr lang="en-US"/>
        </a:p>
      </dgm:t>
    </dgm:pt>
    <dgm:pt modelId="{143FCC25-D091-4F09-B166-4128AF09E579}" type="parTrans" cxnId="{CD4023AC-0D2F-4CA8-A89F-AD6A55D3265C}">
      <dgm:prSet/>
      <dgm:spPr/>
      <dgm:t>
        <a:bodyPr/>
        <a:lstStyle/>
        <a:p>
          <a:endParaRPr lang="en-US"/>
        </a:p>
      </dgm:t>
    </dgm:pt>
    <dgm:pt modelId="{49F97EF2-750D-4183-A018-BE53DEA1A2A7}" type="sibTrans" cxnId="{CD4023AC-0D2F-4CA8-A89F-AD6A55D3265C}">
      <dgm:prSet/>
      <dgm:spPr/>
      <dgm:t>
        <a:bodyPr/>
        <a:lstStyle/>
        <a:p>
          <a:endParaRPr lang="en-US"/>
        </a:p>
      </dgm:t>
    </dgm:pt>
    <dgm:pt modelId="{A45A75CC-2E08-4E4F-88A4-34AEACB19F31}">
      <dgm:prSet/>
      <dgm:spPr/>
      <dgm:t>
        <a:bodyPr/>
        <a:lstStyle/>
        <a:p>
          <a:r>
            <a:rPr lang="en-GB" b="1"/>
            <a:t>Numerical problems.</a:t>
          </a:r>
          <a:endParaRPr lang="en-US"/>
        </a:p>
      </dgm:t>
    </dgm:pt>
    <dgm:pt modelId="{F00C51D8-8EBB-4191-9252-569314B8F7E4}" type="parTrans" cxnId="{100F1864-AE6E-444A-8785-F0CDB9D93390}">
      <dgm:prSet/>
      <dgm:spPr/>
      <dgm:t>
        <a:bodyPr/>
        <a:lstStyle/>
        <a:p>
          <a:endParaRPr lang="en-US"/>
        </a:p>
      </dgm:t>
    </dgm:pt>
    <dgm:pt modelId="{67026241-B437-486D-A4C3-2509D0A229AF}" type="sibTrans" cxnId="{100F1864-AE6E-444A-8785-F0CDB9D93390}">
      <dgm:prSet/>
      <dgm:spPr/>
      <dgm:t>
        <a:bodyPr/>
        <a:lstStyle/>
        <a:p>
          <a:endParaRPr lang="en-US"/>
        </a:p>
      </dgm:t>
    </dgm:pt>
    <dgm:pt modelId="{3B3EE285-315D-4B13-8E43-360684FB7183}" type="pres">
      <dgm:prSet presAssocID="{A313A72D-77ED-4025-8885-E3CEEA49D76C}" presName="root" presStyleCnt="0">
        <dgm:presLayoutVars>
          <dgm:dir/>
          <dgm:resizeHandles val="exact"/>
        </dgm:presLayoutVars>
      </dgm:prSet>
      <dgm:spPr/>
    </dgm:pt>
    <dgm:pt modelId="{25DE5833-3E06-4770-8022-9B8A7F9B95A9}" type="pres">
      <dgm:prSet presAssocID="{A3E39369-9195-41E9-88FB-C87CD653D865}" presName="compNode" presStyleCnt="0"/>
      <dgm:spPr/>
    </dgm:pt>
    <dgm:pt modelId="{7EEB34E3-0312-46CF-9AFC-9F6671A2007C}" type="pres">
      <dgm:prSet presAssocID="{A3E39369-9195-41E9-88FB-C87CD653D865}" presName="bgRect" presStyleLbl="bgShp" presStyleIdx="0" presStyleCnt="7"/>
      <dgm:spPr/>
    </dgm:pt>
    <dgm:pt modelId="{200FA2E9-391F-4CE5-A921-8E660FAC6C04}" type="pres">
      <dgm:prSet presAssocID="{A3E39369-9195-41E9-88FB-C87CD653D86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D8C80989-D878-4D94-B590-7CD7B8FC3CC2}" type="pres">
      <dgm:prSet presAssocID="{A3E39369-9195-41E9-88FB-C87CD653D865}" presName="spaceRect" presStyleCnt="0"/>
      <dgm:spPr/>
    </dgm:pt>
    <dgm:pt modelId="{AA35B00D-9666-45BC-B505-BD4B7CC98D97}" type="pres">
      <dgm:prSet presAssocID="{A3E39369-9195-41E9-88FB-C87CD653D865}" presName="parTx" presStyleLbl="revTx" presStyleIdx="0" presStyleCnt="7">
        <dgm:presLayoutVars>
          <dgm:chMax val="0"/>
          <dgm:chPref val="0"/>
        </dgm:presLayoutVars>
      </dgm:prSet>
      <dgm:spPr/>
    </dgm:pt>
    <dgm:pt modelId="{3238A7BA-C74E-4C33-AE4C-0FA44A12412E}" type="pres">
      <dgm:prSet presAssocID="{C2487C24-CE01-435A-8E64-5298C6F6BE9B}" presName="sibTrans" presStyleCnt="0"/>
      <dgm:spPr/>
    </dgm:pt>
    <dgm:pt modelId="{C25332B5-F46C-488C-98AE-E23BAA681AA5}" type="pres">
      <dgm:prSet presAssocID="{72E1FDC5-95E0-47C9-B1B1-72321CCD1909}" presName="compNode" presStyleCnt="0"/>
      <dgm:spPr/>
    </dgm:pt>
    <dgm:pt modelId="{BFD24ABF-CAEF-48A6-99FE-D033DF94986D}" type="pres">
      <dgm:prSet presAssocID="{72E1FDC5-95E0-47C9-B1B1-72321CCD1909}" presName="bgRect" presStyleLbl="bgShp" presStyleIdx="1" presStyleCnt="7"/>
      <dgm:spPr/>
    </dgm:pt>
    <dgm:pt modelId="{BF9212C2-DFDB-4121-A8B0-2FD18423F463}" type="pres">
      <dgm:prSet presAssocID="{72E1FDC5-95E0-47C9-B1B1-72321CCD190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FA96D9E-C634-48A5-BC23-3158A51945C2}" type="pres">
      <dgm:prSet presAssocID="{72E1FDC5-95E0-47C9-B1B1-72321CCD1909}" presName="spaceRect" presStyleCnt="0"/>
      <dgm:spPr/>
    </dgm:pt>
    <dgm:pt modelId="{6693F315-1D92-47EA-BE87-342B486715E4}" type="pres">
      <dgm:prSet presAssocID="{72E1FDC5-95E0-47C9-B1B1-72321CCD1909}" presName="parTx" presStyleLbl="revTx" presStyleIdx="1" presStyleCnt="7">
        <dgm:presLayoutVars>
          <dgm:chMax val="0"/>
          <dgm:chPref val="0"/>
        </dgm:presLayoutVars>
      </dgm:prSet>
      <dgm:spPr/>
    </dgm:pt>
    <dgm:pt modelId="{93C9B9EE-B6F5-4F4F-880B-BB81F8A7DCBD}" type="pres">
      <dgm:prSet presAssocID="{C5D591FE-FD99-4A34-B214-8F4AB4EFF13D}" presName="sibTrans" presStyleCnt="0"/>
      <dgm:spPr/>
    </dgm:pt>
    <dgm:pt modelId="{BEAA0ADF-B25E-48F8-8E0E-5F283B4F8709}" type="pres">
      <dgm:prSet presAssocID="{D4042FE9-B6AB-41C9-801E-AA855541B9B2}" presName="compNode" presStyleCnt="0"/>
      <dgm:spPr/>
    </dgm:pt>
    <dgm:pt modelId="{5B0D3921-F181-4653-B81A-1D9D258C1556}" type="pres">
      <dgm:prSet presAssocID="{D4042FE9-B6AB-41C9-801E-AA855541B9B2}" presName="bgRect" presStyleLbl="bgShp" presStyleIdx="2" presStyleCnt="7"/>
      <dgm:spPr/>
    </dgm:pt>
    <dgm:pt modelId="{1F81ABB7-4F64-45E5-8ECF-8A9BF1D59AEC}" type="pres">
      <dgm:prSet presAssocID="{D4042FE9-B6AB-41C9-801E-AA855541B9B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olin"/>
        </a:ext>
      </dgm:extLst>
    </dgm:pt>
    <dgm:pt modelId="{B81F95C1-8545-4D70-A997-822ED482323B}" type="pres">
      <dgm:prSet presAssocID="{D4042FE9-B6AB-41C9-801E-AA855541B9B2}" presName="spaceRect" presStyleCnt="0"/>
      <dgm:spPr/>
    </dgm:pt>
    <dgm:pt modelId="{78FEA672-FA79-4A83-AA73-414D8BDC2091}" type="pres">
      <dgm:prSet presAssocID="{D4042FE9-B6AB-41C9-801E-AA855541B9B2}" presName="parTx" presStyleLbl="revTx" presStyleIdx="2" presStyleCnt="7">
        <dgm:presLayoutVars>
          <dgm:chMax val="0"/>
          <dgm:chPref val="0"/>
        </dgm:presLayoutVars>
      </dgm:prSet>
      <dgm:spPr/>
    </dgm:pt>
    <dgm:pt modelId="{5D32D65E-E6A0-4801-A7A7-162F165973EA}" type="pres">
      <dgm:prSet presAssocID="{D7B88731-DCCD-4316-8FAA-31CC925532FE}" presName="sibTrans" presStyleCnt="0"/>
      <dgm:spPr/>
    </dgm:pt>
    <dgm:pt modelId="{826BCB82-D956-4AF7-A701-3CCB5A7ADCF9}" type="pres">
      <dgm:prSet presAssocID="{972B3915-0E40-47E8-BE95-C0BA1D403F4B}" presName="compNode" presStyleCnt="0"/>
      <dgm:spPr/>
    </dgm:pt>
    <dgm:pt modelId="{497F9993-D492-4A0D-AA10-8F2CBEF10C12}" type="pres">
      <dgm:prSet presAssocID="{972B3915-0E40-47E8-BE95-C0BA1D403F4B}" presName="bgRect" presStyleLbl="bgShp" presStyleIdx="3" presStyleCnt="7"/>
      <dgm:spPr/>
    </dgm:pt>
    <dgm:pt modelId="{17C40049-4F03-4618-83E7-3AF84D9E8698}" type="pres">
      <dgm:prSet presAssocID="{972B3915-0E40-47E8-BE95-C0BA1D403F4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5D7CB876-49AB-4FB7-AD10-72B7888E48B6}" type="pres">
      <dgm:prSet presAssocID="{972B3915-0E40-47E8-BE95-C0BA1D403F4B}" presName="spaceRect" presStyleCnt="0"/>
      <dgm:spPr/>
    </dgm:pt>
    <dgm:pt modelId="{A7573922-B44B-46B6-8579-17C34E08B147}" type="pres">
      <dgm:prSet presAssocID="{972B3915-0E40-47E8-BE95-C0BA1D403F4B}" presName="parTx" presStyleLbl="revTx" presStyleIdx="3" presStyleCnt="7">
        <dgm:presLayoutVars>
          <dgm:chMax val="0"/>
          <dgm:chPref val="0"/>
        </dgm:presLayoutVars>
      </dgm:prSet>
      <dgm:spPr/>
    </dgm:pt>
    <dgm:pt modelId="{C1F89598-AC3C-4DEF-944E-BC97D5992595}" type="pres">
      <dgm:prSet presAssocID="{CA450FDE-F1DF-43DC-B360-2E54708AD4CE}" presName="sibTrans" presStyleCnt="0"/>
      <dgm:spPr/>
    </dgm:pt>
    <dgm:pt modelId="{658961AD-548B-47E0-A6F7-BCA841FB1DCE}" type="pres">
      <dgm:prSet presAssocID="{34766849-98BF-4C3F-82EE-D6AAD43F9B14}" presName="compNode" presStyleCnt="0"/>
      <dgm:spPr/>
    </dgm:pt>
    <dgm:pt modelId="{EC1C0D4D-A1EB-4340-B7C8-D0401F71FE35}" type="pres">
      <dgm:prSet presAssocID="{34766849-98BF-4C3F-82EE-D6AAD43F9B14}" presName="bgRect" presStyleLbl="bgShp" presStyleIdx="4" presStyleCnt="7"/>
      <dgm:spPr/>
    </dgm:pt>
    <dgm:pt modelId="{1B455657-9FE6-473A-B3EE-B66BA739C89F}" type="pres">
      <dgm:prSet presAssocID="{34766849-98BF-4C3F-82EE-D6AAD43F9B1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b"/>
        </a:ext>
      </dgm:extLst>
    </dgm:pt>
    <dgm:pt modelId="{B97030D8-6528-4C12-A3ED-93A5BE2621F4}" type="pres">
      <dgm:prSet presAssocID="{34766849-98BF-4C3F-82EE-D6AAD43F9B14}" presName="spaceRect" presStyleCnt="0"/>
      <dgm:spPr/>
    </dgm:pt>
    <dgm:pt modelId="{24612DAD-9C26-4AC6-9DA6-427479CA2E95}" type="pres">
      <dgm:prSet presAssocID="{34766849-98BF-4C3F-82EE-D6AAD43F9B14}" presName="parTx" presStyleLbl="revTx" presStyleIdx="4" presStyleCnt="7">
        <dgm:presLayoutVars>
          <dgm:chMax val="0"/>
          <dgm:chPref val="0"/>
        </dgm:presLayoutVars>
      </dgm:prSet>
      <dgm:spPr/>
    </dgm:pt>
    <dgm:pt modelId="{B793873C-A43C-4C25-BE04-2C817AAC679C}" type="pres">
      <dgm:prSet presAssocID="{FB827E2A-DFEC-4922-8004-2C091313839E}" presName="sibTrans" presStyleCnt="0"/>
      <dgm:spPr/>
    </dgm:pt>
    <dgm:pt modelId="{1BC0C6C3-DC47-4117-8ABA-DE9C951881E4}" type="pres">
      <dgm:prSet presAssocID="{02122365-D7C0-4387-B0B1-B90CE3081A5F}" presName="compNode" presStyleCnt="0"/>
      <dgm:spPr/>
    </dgm:pt>
    <dgm:pt modelId="{72C52440-9E31-41DD-B00E-46DEBE7E1A7A}" type="pres">
      <dgm:prSet presAssocID="{02122365-D7C0-4387-B0B1-B90CE3081A5F}" presName="bgRect" presStyleLbl="bgShp" presStyleIdx="5" presStyleCnt="7"/>
      <dgm:spPr/>
    </dgm:pt>
    <dgm:pt modelId="{68D53B73-2BD7-4749-B2E9-7D17BB91FD2F}" type="pres">
      <dgm:prSet presAssocID="{02122365-D7C0-4387-B0B1-B90CE3081A5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rawing Compass"/>
        </a:ext>
      </dgm:extLst>
    </dgm:pt>
    <dgm:pt modelId="{02BAA566-1FE1-478A-BBD5-DE7F600212CF}" type="pres">
      <dgm:prSet presAssocID="{02122365-D7C0-4387-B0B1-B90CE3081A5F}" presName="spaceRect" presStyleCnt="0"/>
      <dgm:spPr/>
    </dgm:pt>
    <dgm:pt modelId="{BC13EE10-EED8-4874-B46A-94D3ECC59FAB}" type="pres">
      <dgm:prSet presAssocID="{02122365-D7C0-4387-B0B1-B90CE3081A5F}" presName="parTx" presStyleLbl="revTx" presStyleIdx="5" presStyleCnt="7">
        <dgm:presLayoutVars>
          <dgm:chMax val="0"/>
          <dgm:chPref val="0"/>
        </dgm:presLayoutVars>
      </dgm:prSet>
      <dgm:spPr/>
    </dgm:pt>
    <dgm:pt modelId="{C18435A4-0C04-4883-BF56-F5D5A5A191EF}" type="pres">
      <dgm:prSet presAssocID="{49F97EF2-750D-4183-A018-BE53DEA1A2A7}" presName="sibTrans" presStyleCnt="0"/>
      <dgm:spPr/>
    </dgm:pt>
    <dgm:pt modelId="{5EDCC917-E548-4C21-B93D-0895845EDB67}" type="pres">
      <dgm:prSet presAssocID="{A45A75CC-2E08-4E4F-88A4-34AEACB19F31}" presName="compNode" presStyleCnt="0"/>
      <dgm:spPr/>
    </dgm:pt>
    <dgm:pt modelId="{424DF130-268A-4C02-878E-B350A88ED268}" type="pres">
      <dgm:prSet presAssocID="{A45A75CC-2E08-4E4F-88A4-34AEACB19F31}" presName="bgRect" presStyleLbl="bgShp" presStyleIdx="6" presStyleCnt="7"/>
      <dgm:spPr/>
    </dgm:pt>
    <dgm:pt modelId="{2E17622F-8D96-4B4C-B542-F19154C767EE}" type="pres">
      <dgm:prSet presAssocID="{A45A75CC-2E08-4E4F-88A4-34AEACB19F3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thematics"/>
        </a:ext>
      </dgm:extLst>
    </dgm:pt>
    <dgm:pt modelId="{0F231A13-7BB4-41C9-BDA8-6CB4D6B0EAE5}" type="pres">
      <dgm:prSet presAssocID="{A45A75CC-2E08-4E4F-88A4-34AEACB19F31}" presName="spaceRect" presStyleCnt="0"/>
      <dgm:spPr/>
    </dgm:pt>
    <dgm:pt modelId="{698ADC47-F77B-4D42-B0AC-5345E8B8D0AA}" type="pres">
      <dgm:prSet presAssocID="{A45A75CC-2E08-4E4F-88A4-34AEACB19F31}" presName="parTx" presStyleLbl="revTx" presStyleIdx="6" presStyleCnt="7">
        <dgm:presLayoutVars>
          <dgm:chMax val="0"/>
          <dgm:chPref val="0"/>
        </dgm:presLayoutVars>
      </dgm:prSet>
      <dgm:spPr/>
    </dgm:pt>
  </dgm:ptLst>
  <dgm:cxnLst>
    <dgm:cxn modelId="{5E9F870C-511B-4743-B257-C26CE5CC0741}" type="presOf" srcId="{02122365-D7C0-4387-B0B1-B90CE3081A5F}" destId="{BC13EE10-EED8-4874-B46A-94D3ECC59FAB}" srcOrd="0" destOrd="0" presId="urn:microsoft.com/office/officeart/2018/2/layout/IconVerticalSolidList"/>
    <dgm:cxn modelId="{B6ACF911-3BC9-4FA4-A1BA-2BEBB1643290}" type="presOf" srcId="{A3E39369-9195-41E9-88FB-C87CD653D865}" destId="{AA35B00D-9666-45BC-B505-BD4B7CC98D97}" srcOrd="0" destOrd="0" presId="urn:microsoft.com/office/officeart/2018/2/layout/IconVerticalSolidList"/>
    <dgm:cxn modelId="{1A0A7016-2E4C-480B-A99B-C7D78860753C}" type="presOf" srcId="{A45A75CC-2E08-4E4F-88A4-34AEACB19F31}" destId="{698ADC47-F77B-4D42-B0AC-5345E8B8D0AA}" srcOrd="0" destOrd="0" presId="urn:microsoft.com/office/officeart/2018/2/layout/IconVerticalSolidList"/>
    <dgm:cxn modelId="{E8571F33-C054-40C0-8153-64956D99EE62}" srcId="{A313A72D-77ED-4025-8885-E3CEEA49D76C}" destId="{A3E39369-9195-41E9-88FB-C87CD653D865}" srcOrd="0" destOrd="0" parTransId="{D69AAF29-E319-4CD3-8B35-3426477B884F}" sibTransId="{C2487C24-CE01-435A-8E64-5298C6F6BE9B}"/>
    <dgm:cxn modelId="{624ADC35-AF30-40BC-9554-3534AEA98E8A}" type="presOf" srcId="{72E1FDC5-95E0-47C9-B1B1-72321CCD1909}" destId="{6693F315-1D92-47EA-BE87-342B486715E4}" srcOrd="0" destOrd="0" presId="urn:microsoft.com/office/officeart/2018/2/layout/IconVerticalSolidList"/>
    <dgm:cxn modelId="{20EC7F38-7112-47DB-A306-F7312B39967B}" type="presOf" srcId="{972B3915-0E40-47E8-BE95-C0BA1D403F4B}" destId="{A7573922-B44B-46B6-8579-17C34E08B147}" srcOrd="0" destOrd="0" presId="urn:microsoft.com/office/officeart/2018/2/layout/IconVerticalSolidList"/>
    <dgm:cxn modelId="{E51C005C-01E5-402A-AC49-9E2AB5230F9E}" type="presOf" srcId="{34766849-98BF-4C3F-82EE-D6AAD43F9B14}" destId="{24612DAD-9C26-4AC6-9DA6-427479CA2E95}" srcOrd="0" destOrd="0" presId="urn:microsoft.com/office/officeart/2018/2/layout/IconVerticalSolidList"/>
    <dgm:cxn modelId="{100F1864-AE6E-444A-8785-F0CDB9D93390}" srcId="{A313A72D-77ED-4025-8885-E3CEEA49D76C}" destId="{A45A75CC-2E08-4E4F-88A4-34AEACB19F31}" srcOrd="6" destOrd="0" parTransId="{F00C51D8-8EBB-4191-9252-569314B8F7E4}" sibTransId="{67026241-B437-486D-A4C3-2509D0A229AF}"/>
    <dgm:cxn modelId="{BDFA3666-4317-40D9-ABF6-F425AFC8B029}" srcId="{A313A72D-77ED-4025-8885-E3CEEA49D76C}" destId="{972B3915-0E40-47E8-BE95-C0BA1D403F4B}" srcOrd="3" destOrd="0" parTransId="{7C54F88D-0544-4D64-B9DC-8E2E5B70DCAC}" sibTransId="{CA450FDE-F1DF-43DC-B360-2E54708AD4CE}"/>
    <dgm:cxn modelId="{72AFE955-6A33-4DF2-A34A-BB1A41246967}" srcId="{A313A72D-77ED-4025-8885-E3CEEA49D76C}" destId="{72E1FDC5-95E0-47C9-B1B1-72321CCD1909}" srcOrd="1" destOrd="0" parTransId="{74352D62-0F0F-4E3E-AC1B-ECD61117D543}" sibTransId="{C5D591FE-FD99-4A34-B214-8F4AB4EFF13D}"/>
    <dgm:cxn modelId="{80CC2677-2F7A-4A5F-9CD6-FBA93BBD1241}" srcId="{A313A72D-77ED-4025-8885-E3CEEA49D76C}" destId="{34766849-98BF-4C3F-82EE-D6AAD43F9B14}" srcOrd="4" destOrd="0" parTransId="{45E75BDE-01EB-4706-AF92-9D26BAC9542D}" sibTransId="{FB827E2A-DFEC-4922-8004-2C091313839E}"/>
    <dgm:cxn modelId="{CD4023AC-0D2F-4CA8-A89F-AD6A55D3265C}" srcId="{A313A72D-77ED-4025-8885-E3CEEA49D76C}" destId="{02122365-D7C0-4387-B0B1-B90CE3081A5F}" srcOrd="5" destOrd="0" parTransId="{143FCC25-D091-4F09-B166-4128AF09E579}" sibTransId="{49F97EF2-750D-4183-A018-BE53DEA1A2A7}"/>
    <dgm:cxn modelId="{A9DDDECC-D99A-435E-A73A-6E03AE493C0C}" type="presOf" srcId="{A313A72D-77ED-4025-8885-E3CEEA49D76C}" destId="{3B3EE285-315D-4B13-8E43-360684FB7183}" srcOrd="0" destOrd="0" presId="urn:microsoft.com/office/officeart/2018/2/layout/IconVerticalSolidList"/>
    <dgm:cxn modelId="{9E5D05D2-7B26-44E5-8304-BF549C093BC2}" type="presOf" srcId="{D4042FE9-B6AB-41C9-801E-AA855541B9B2}" destId="{78FEA672-FA79-4A83-AA73-414D8BDC2091}" srcOrd="0" destOrd="0" presId="urn:microsoft.com/office/officeart/2018/2/layout/IconVerticalSolidList"/>
    <dgm:cxn modelId="{100299EF-CB5C-4348-8BC8-71FA650DD080}" srcId="{A313A72D-77ED-4025-8885-E3CEEA49D76C}" destId="{D4042FE9-B6AB-41C9-801E-AA855541B9B2}" srcOrd="2" destOrd="0" parTransId="{2DB49312-5257-4650-98C8-354EED3F13B2}" sibTransId="{D7B88731-DCCD-4316-8FAA-31CC925532FE}"/>
    <dgm:cxn modelId="{DF485216-F2C8-48E1-8FD7-F9373FB20EDA}" type="presParOf" srcId="{3B3EE285-315D-4B13-8E43-360684FB7183}" destId="{25DE5833-3E06-4770-8022-9B8A7F9B95A9}" srcOrd="0" destOrd="0" presId="urn:microsoft.com/office/officeart/2018/2/layout/IconVerticalSolidList"/>
    <dgm:cxn modelId="{2A6D3569-FB44-4B9F-B087-3024F6C7A75A}" type="presParOf" srcId="{25DE5833-3E06-4770-8022-9B8A7F9B95A9}" destId="{7EEB34E3-0312-46CF-9AFC-9F6671A2007C}" srcOrd="0" destOrd="0" presId="urn:microsoft.com/office/officeart/2018/2/layout/IconVerticalSolidList"/>
    <dgm:cxn modelId="{E3B3B50E-DFA8-446F-AF2F-B5732675D83F}" type="presParOf" srcId="{25DE5833-3E06-4770-8022-9B8A7F9B95A9}" destId="{200FA2E9-391F-4CE5-A921-8E660FAC6C04}" srcOrd="1" destOrd="0" presId="urn:microsoft.com/office/officeart/2018/2/layout/IconVerticalSolidList"/>
    <dgm:cxn modelId="{5B69EB77-98C9-4B04-88D8-80AF754D459D}" type="presParOf" srcId="{25DE5833-3E06-4770-8022-9B8A7F9B95A9}" destId="{D8C80989-D878-4D94-B590-7CD7B8FC3CC2}" srcOrd="2" destOrd="0" presId="urn:microsoft.com/office/officeart/2018/2/layout/IconVerticalSolidList"/>
    <dgm:cxn modelId="{294AD927-0BF5-4B69-8F7A-20CE104284E1}" type="presParOf" srcId="{25DE5833-3E06-4770-8022-9B8A7F9B95A9}" destId="{AA35B00D-9666-45BC-B505-BD4B7CC98D97}" srcOrd="3" destOrd="0" presId="urn:microsoft.com/office/officeart/2018/2/layout/IconVerticalSolidList"/>
    <dgm:cxn modelId="{71C6145A-56D3-48E8-BA54-2B06C563B4DC}" type="presParOf" srcId="{3B3EE285-315D-4B13-8E43-360684FB7183}" destId="{3238A7BA-C74E-4C33-AE4C-0FA44A12412E}" srcOrd="1" destOrd="0" presId="urn:microsoft.com/office/officeart/2018/2/layout/IconVerticalSolidList"/>
    <dgm:cxn modelId="{9459138E-0154-4205-9738-A696F085BEEB}" type="presParOf" srcId="{3B3EE285-315D-4B13-8E43-360684FB7183}" destId="{C25332B5-F46C-488C-98AE-E23BAA681AA5}" srcOrd="2" destOrd="0" presId="urn:microsoft.com/office/officeart/2018/2/layout/IconVerticalSolidList"/>
    <dgm:cxn modelId="{766076E8-9989-435F-AC21-25627B56D53E}" type="presParOf" srcId="{C25332B5-F46C-488C-98AE-E23BAA681AA5}" destId="{BFD24ABF-CAEF-48A6-99FE-D033DF94986D}" srcOrd="0" destOrd="0" presId="urn:microsoft.com/office/officeart/2018/2/layout/IconVerticalSolidList"/>
    <dgm:cxn modelId="{A23147CE-8444-447D-8601-E71DD018FEE3}" type="presParOf" srcId="{C25332B5-F46C-488C-98AE-E23BAA681AA5}" destId="{BF9212C2-DFDB-4121-A8B0-2FD18423F463}" srcOrd="1" destOrd="0" presId="urn:microsoft.com/office/officeart/2018/2/layout/IconVerticalSolidList"/>
    <dgm:cxn modelId="{B86B1D0B-2FD4-4E14-8D9C-93A867543A92}" type="presParOf" srcId="{C25332B5-F46C-488C-98AE-E23BAA681AA5}" destId="{5FA96D9E-C634-48A5-BC23-3158A51945C2}" srcOrd="2" destOrd="0" presId="urn:microsoft.com/office/officeart/2018/2/layout/IconVerticalSolidList"/>
    <dgm:cxn modelId="{902038D5-5F22-4B18-8FD4-772C5D744785}" type="presParOf" srcId="{C25332B5-F46C-488C-98AE-E23BAA681AA5}" destId="{6693F315-1D92-47EA-BE87-342B486715E4}" srcOrd="3" destOrd="0" presId="urn:microsoft.com/office/officeart/2018/2/layout/IconVerticalSolidList"/>
    <dgm:cxn modelId="{21F567F6-8872-45EA-9EAE-BD28D04B3CEF}" type="presParOf" srcId="{3B3EE285-315D-4B13-8E43-360684FB7183}" destId="{93C9B9EE-B6F5-4F4F-880B-BB81F8A7DCBD}" srcOrd="3" destOrd="0" presId="urn:microsoft.com/office/officeart/2018/2/layout/IconVerticalSolidList"/>
    <dgm:cxn modelId="{566AE186-34D1-4D52-B8D2-69DCC71E6733}" type="presParOf" srcId="{3B3EE285-315D-4B13-8E43-360684FB7183}" destId="{BEAA0ADF-B25E-48F8-8E0E-5F283B4F8709}" srcOrd="4" destOrd="0" presId="urn:microsoft.com/office/officeart/2018/2/layout/IconVerticalSolidList"/>
    <dgm:cxn modelId="{E9625D2F-B538-4639-AED8-9077A133281F}" type="presParOf" srcId="{BEAA0ADF-B25E-48F8-8E0E-5F283B4F8709}" destId="{5B0D3921-F181-4653-B81A-1D9D258C1556}" srcOrd="0" destOrd="0" presId="urn:microsoft.com/office/officeart/2018/2/layout/IconVerticalSolidList"/>
    <dgm:cxn modelId="{8C85FBF9-3CAA-42F3-8814-321C1427609B}" type="presParOf" srcId="{BEAA0ADF-B25E-48F8-8E0E-5F283B4F8709}" destId="{1F81ABB7-4F64-45E5-8ECF-8A9BF1D59AEC}" srcOrd="1" destOrd="0" presId="urn:microsoft.com/office/officeart/2018/2/layout/IconVerticalSolidList"/>
    <dgm:cxn modelId="{435C331F-065D-4BC1-8A36-61EBDFCFFDEC}" type="presParOf" srcId="{BEAA0ADF-B25E-48F8-8E0E-5F283B4F8709}" destId="{B81F95C1-8545-4D70-A997-822ED482323B}" srcOrd="2" destOrd="0" presId="urn:microsoft.com/office/officeart/2018/2/layout/IconVerticalSolidList"/>
    <dgm:cxn modelId="{48C0F94D-F76F-4798-B9D1-088EAEC1CA28}" type="presParOf" srcId="{BEAA0ADF-B25E-48F8-8E0E-5F283B4F8709}" destId="{78FEA672-FA79-4A83-AA73-414D8BDC2091}" srcOrd="3" destOrd="0" presId="urn:microsoft.com/office/officeart/2018/2/layout/IconVerticalSolidList"/>
    <dgm:cxn modelId="{20855F15-879C-44E6-AA52-420F3E7B9CA1}" type="presParOf" srcId="{3B3EE285-315D-4B13-8E43-360684FB7183}" destId="{5D32D65E-E6A0-4801-A7A7-162F165973EA}" srcOrd="5" destOrd="0" presId="urn:microsoft.com/office/officeart/2018/2/layout/IconVerticalSolidList"/>
    <dgm:cxn modelId="{4317F838-84ED-4EF3-B132-13C8BEF1B8A5}" type="presParOf" srcId="{3B3EE285-315D-4B13-8E43-360684FB7183}" destId="{826BCB82-D956-4AF7-A701-3CCB5A7ADCF9}" srcOrd="6" destOrd="0" presId="urn:microsoft.com/office/officeart/2018/2/layout/IconVerticalSolidList"/>
    <dgm:cxn modelId="{85A93D03-418D-44D9-82B7-CEC3DB491D01}" type="presParOf" srcId="{826BCB82-D956-4AF7-A701-3CCB5A7ADCF9}" destId="{497F9993-D492-4A0D-AA10-8F2CBEF10C12}" srcOrd="0" destOrd="0" presId="urn:microsoft.com/office/officeart/2018/2/layout/IconVerticalSolidList"/>
    <dgm:cxn modelId="{8AB53E4F-0A6A-454B-A97C-18D17ED5BA14}" type="presParOf" srcId="{826BCB82-D956-4AF7-A701-3CCB5A7ADCF9}" destId="{17C40049-4F03-4618-83E7-3AF84D9E8698}" srcOrd="1" destOrd="0" presId="urn:microsoft.com/office/officeart/2018/2/layout/IconVerticalSolidList"/>
    <dgm:cxn modelId="{234711BD-2171-4077-9993-09B327C900E2}" type="presParOf" srcId="{826BCB82-D956-4AF7-A701-3CCB5A7ADCF9}" destId="{5D7CB876-49AB-4FB7-AD10-72B7888E48B6}" srcOrd="2" destOrd="0" presId="urn:microsoft.com/office/officeart/2018/2/layout/IconVerticalSolidList"/>
    <dgm:cxn modelId="{F37849EA-D4B8-4F2E-979C-065FA9AC666F}" type="presParOf" srcId="{826BCB82-D956-4AF7-A701-3CCB5A7ADCF9}" destId="{A7573922-B44B-46B6-8579-17C34E08B147}" srcOrd="3" destOrd="0" presId="urn:microsoft.com/office/officeart/2018/2/layout/IconVerticalSolidList"/>
    <dgm:cxn modelId="{9BC9A6C5-BAEA-48E6-BD51-5D1197D6028F}" type="presParOf" srcId="{3B3EE285-315D-4B13-8E43-360684FB7183}" destId="{C1F89598-AC3C-4DEF-944E-BC97D5992595}" srcOrd="7" destOrd="0" presId="urn:microsoft.com/office/officeart/2018/2/layout/IconVerticalSolidList"/>
    <dgm:cxn modelId="{7E640B9B-40F9-4CD0-9632-414CFCB6990A}" type="presParOf" srcId="{3B3EE285-315D-4B13-8E43-360684FB7183}" destId="{658961AD-548B-47E0-A6F7-BCA841FB1DCE}" srcOrd="8" destOrd="0" presId="urn:microsoft.com/office/officeart/2018/2/layout/IconVerticalSolidList"/>
    <dgm:cxn modelId="{5407494A-4F21-44D5-A9D4-5B2E0436A0F5}" type="presParOf" srcId="{658961AD-548B-47E0-A6F7-BCA841FB1DCE}" destId="{EC1C0D4D-A1EB-4340-B7C8-D0401F71FE35}" srcOrd="0" destOrd="0" presId="urn:microsoft.com/office/officeart/2018/2/layout/IconVerticalSolidList"/>
    <dgm:cxn modelId="{986B5973-B699-43A9-AF2A-DE598AF92313}" type="presParOf" srcId="{658961AD-548B-47E0-A6F7-BCA841FB1DCE}" destId="{1B455657-9FE6-473A-B3EE-B66BA739C89F}" srcOrd="1" destOrd="0" presId="urn:microsoft.com/office/officeart/2018/2/layout/IconVerticalSolidList"/>
    <dgm:cxn modelId="{414E45FE-D4B9-439D-B9FF-60D1744440FB}" type="presParOf" srcId="{658961AD-548B-47E0-A6F7-BCA841FB1DCE}" destId="{B97030D8-6528-4C12-A3ED-93A5BE2621F4}" srcOrd="2" destOrd="0" presId="urn:microsoft.com/office/officeart/2018/2/layout/IconVerticalSolidList"/>
    <dgm:cxn modelId="{7C5FAE48-547D-4582-88AB-08D794A94980}" type="presParOf" srcId="{658961AD-548B-47E0-A6F7-BCA841FB1DCE}" destId="{24612DAD-9C26-4AC6-9DA6-427479CA2E95}" srcOrd="3" destOrd="0" presId="urn:microsoft.com/office/officeart/2018/2/layout/IconVerticalSolidList"/>
    <dgm:cxn modelId="{0A1C8D49-7533-45F6-8669-31531F11014A}" type="presParOf" srcId="{3B3EE285-315D-4B13-8E43-360684FB7183}" destId="{B793873C-A43C-4C25-BE04-2C817AAC679C}" srcOrd="9" destOrd="0" presId="urn:microsoft.com/office/officeart/2018/2/layout/IconVerticalSolidList"/>
    <dgm:cxn modelId="{E1A4DA58-965F-47BC-BD7A-0ED05C20916F}" type="presParOf" srcId="{3B3EE285-315D-4B13-8E43-360684FB7183}" destId="{1BC0C6C3-DC47-4117-8ABA-DE9C951881E4}" srcOrd="10" destOrd="0" presId="urn:microsoft.com/office/officeart/2018/2/layout/IconVerticalSolidList"/>
    <dgm:cxn modelId="{2F6B4835-A1D5-4325-9A3F-E6C0DA43F46D}" type="presParOf" srcId="{1BC0C6C3-DC47-4117-8ABA-DE9C951881E4}" destId="{72C52440-9E31-41DD-B00E-46DEBE7E1A7A}" srcOrd="0" destOrd="0" presId="urn:microsoft.com/office/officeart/2018/2/layout/IconVerticalSolidList"/>
    <dgm:cxn modelId="{4CA8F0EE-5021-4853-8D9D-04AED21232B4}" type="presParOf" srcId="{1BC0C6C3-DC47-4117-8ABA-DE9C951881E4}" destId="{68D53B73-2BD7-4749-B2E9-7D17BB91FD2F}" srcOrd="1" destOrd="0" presId="urn:microsoft.com/office/officeart/2018/2/layout/IconVerticalSolidList"/>
    <dgm:cxn modelId="{07EDFFDC-545E-4880-8BE9-BB4EF3A0BB4D}" type="presParOf" srcId="{1BC0C6C3-DC47-4117-8ABA-DE9C951881E4}" destId="{02BAA566-1FE1-478A-BBD5-DE7F600212CF}" srcOrd="2" destOrd="0" presId="urn:microsoft.com/office/officeart/2018/2/layout/IconVerticalSolidList"/>
    <dgm:cxn modelId="{2260BEFF-F392-46A1-9078-4383A88EF107}" type="presParOf" srcId="{1BC0C6C3-DC47-4117-8ABA-DE9C951881E4}" destId="{BC13EE10-EED8-4874-B46A-94D3ECC59FAB}" srcOrd="3" destOrd="0" presId="urn:microsoft.com/office/officeart/2018/2/layout/IconVerticalSolidList"/>
    <dgm:cxn modelId="{B8ACEC79-4B00-4796-894B-A9A1266AEE94}" type="presParOf" srcId="{3B3EE285-315D-4B13-8E43-360684FB7183}" destId="{C18435A4-0C04-4883-BF56-F5D5A5A191EF}" srcOrd="11" destOrd="0" presId="urn:microsoft.com/office/officeart/2018/2/layout/IconVerticalSolidList"/>
    <dgm:cxn modelId="{AE9BBD40-6620-45F9-AF48-FB27648E2481}" type="presParOf" srcId="{3B3EE285-315D-4B13-8E43-360684FB7183}" destId="{5EDCC917-E548-4C21-B93D-0895845EDB67}" srcOrd="12" destOrd="0" presId="urn:microsoft.com/office/officeart/2018/2/layout/IconVerticalSolidList"/>
    <dgm:cxn modelId="{E00CFAB2-A610-4290-8F23-181DADE822AD}" type="presParOf" srcId="{5EDCC917-E548-4C21-B93D-0895845EDB67}" destId="{424DF130-268A-4C02-878E-B350A88ED268}" srcOrd="0" destOrd="0" presId="urn:microsoft.com/office/officeart/2018/2/layout/IconVerticalSolidList"/>
    <dgm:cxn modelId="{B2CAC597-05DF-42DE-AAF0-ED0C81BA0C9B}" type="presParOf" srcId="{5EDCC917-E548-4C21-B93D-0895845EDB67}" destId="{2E17622F-8D96-4B4C-B542-F19154C767EE}" srcOrd="1" destOrd="0" presId="urn:microsoft.com/office/officeart/2018/2/layout/IconVerticalSolidList"/>
    <dgm:cxn modelId="{7E9C7E64-68CC-47AA-9535-15A10893E3B9}" type="presParOf" srcId="{5EDCC917-E548-4C21-B93D-0895845EDB67}" destId="{0F231A13-7BB4-41C9-BDA8-6CB4D6B0EAE5}" srcOrd="2" destOrd="0" presId="urn:microsoft.com/office/officeart/2018/2/layout/IconVerticalSolidList"/>
    <dgm:cxn modelId="{973EC34E-9DDA-4151-AC02-D65EE11BB4E6}" type="presParOf" srcId="{5EDCC917-E548-4C21-B93D-0895845EDB67}" destId="{698ADC47-F77B-4D42-B0AC-5345E8B8D0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5D322-D353-4F24-94C7-D7D516888F15}"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93AA3673-007A-4E52-B9CF-26C917AB14BC}">
      <dgm:prSet/>
      <dgm:spPr/>
      <dgm:t>
        <a:bodyPr/>
        <a:lstStyle/>
        <a:p>
          <a:r>
            <a:rPr lang="en-GB" b="1"/>
            <a:t>P class.</a:t>
          </a:r>
          <a:endParaRPr lang="en-US"/>
        </a:p>
      </dgm:t>
    </dgm:pt>
    <dgm:pt modelId="{A635F11F-C5DD-4EE3-A429-CC78EC550122}" type="parTrans" cxnId="{0D1C2683-3B42-48B8-BB78-22F566D7D4D8}">
      <dgm:prSet/>
      <dgm:spPr/>
      <dgm:t>
        <a:bodyPr/>
        <a:lstStyle/>
        <a:p>
          <a:endParaRPr lang="en-US"/>
        </a:p>
      </dgm:t>
    </dgm:pt>
    <dgm:pt modelId="{549F6E69-B5B8-41CE-8B98-B635ACA91584}" type="sibTrans" cxnId="{0D1C2683-3B42-48B8-BB78-22F566D7D4D8}">
      <dgm:prSet/>
      <dgm:spPr/>
      <dgm:t>
        <a:bodyPr/>
        <a:lstStyle/>
        <a:p>
          <a:endParaRPr lang="en-US"/>
        </a:p>
      </dgm:t>
    </dgm:pt>
    <dgm:pt modelId="{475A40A7-4C8E-4E19-9395-AA6AF4EF79E5}">
      <dgm:prSet/>
      <dgm:spPr/>
      <dgm:t>
        <a:bodyPr/>
        <a:lstStyle/>
        <a:p>
          <a:r>
            <a:rPr lang="en-GB" b="1"/>
            <a:t>NP class.</a:t>
          </a:r>
          <a:endParaRPr lang="en-US"/>
        </a:p>
      </dgm:t>
    </dgm:pt>
    <dgm:pt modelId="{4176DB29-28B9-40CB-B811-9FC4ED478A1D}" type="parTrans" cxnId="{4C7A159D-6FE4-4B44-8F5C-AB0742BDE18D}">
      <dgm:prSet/>
      <dgm:spPr/>
      <dgm:t>
        <a:bodyPr/>
        <a:lstStyle/>
        <a:p>
          <a:endParaRPr lang="en-US"/>
        </a:p>
      </dgm:t>
    </dgm:pt>
    <dgm:pt modelId="{4C8C7ADC-7FE1-43B7-955B-EAA27E9D977D}" type="sibTrans" cxnId="{4C7A159D-6FE4-4B44-8F5C-AB0742BDE18D}">
      <dgm:prSet/>
      <dgm:spPr/>
      <dgm:t>
        <a:bodyPr/>
        <a:lstStyle/>
        <a:p>
          <a:endParaRPr lang="en-US"/>
        </a:p>
      </dgm:t>
    </dgm:pt>
    <dgm:pt modelId="{AE5D154A-10AE-4306-91CB-9F45429C41A7}">
      <dgm:prSet/>
      <dgm:spPr/>
      <dgm:t>
        <a:bodyPr/>
        <a:lstStyle/>
        <a:p>
          <a:r>
            <a:rPr lang="en-GB" b="1"/>
            <a:t>NP hard class.</a:t>
          </a:r>
          <a:endParaRPr lang="en-US"/>
        </a:p>
      </dgm:t>
    </dgm:pt>
    <dgm:pt modelId="{1DB79CB9-FDC1-4D43-BA44-44E4B1101C20}" type="parTrans" cxnId="{1BD9F7B3-20F3-49DA-8E53-99327904C790}">
      <dgm:prSet/>
      <dgm:spPr/>
      <dgm:t>
        <a:bodyPr/>
        <a:lstStyle/>
        <a:p>
          <a:endParaRPr lang="en-US"/>
        </a:p>
      </dgm:t>
    </dgm:pt>
    <dgm:pt modelId="{C080BAB4-1074-4EAC-9647-EB11A73640F5}" type="sibTrans" cxnId="{1BD9F7B3-20F3-49DA-8E53-99327904C790}">
      <dgm:prSet/>
      <dgm:spPr/>
      <dgm:t>
        <a:bodyPr/>
        <a:lstStyle/>
        <a:p>
          <a:endParaRPr lang="en-US"/>
        </a:p>
      </dgm:t>
    </dgm:pt>
    <dgm:pt modelId="{C8FFA614-59A8-4E49-BB3F-87AB5122D943}">
      <dgm:prSet/>
      <dgm:spPr/>
      <dgm:t>
        <a:bodyPr/>
        <a:lstStyle/>
        <a:p>
          <a:r>
            <a:rPr lang="en-GB" b="1"/>
            <a:t>NP complete class.</a:t>
          </a:r>
          <a:endParaRPr lang="en-US"/>
        </a:p>
      </dgm:t>
    </dgm:pt>
    <dgm:pt modelId="{98B5DE52-1C14-4B11-9C77-2D6BC7492D6D}" type="parTrans" cxnId="{E7BE4232-59B8-42D3-BC35-6013B1EA8058}">
      <dgm:prSet/>
      <dgm:spPr/>
      <dgm:t>
        <a:bodyPr/>
        <a:lstStyle/>
        <a:p>
          <a:endParaRPr lang="en-US"/>
        </a:p>
      </dgm:t>
    </dgm:pt>
    <dgm:pt modelId="{C4B1DC93-5808-425F-B48E-532AD3F0A1C0}" type="sibTrans" cxnId="{E7BE4232-59B8-42D3-BC35-6013B1EA8058}">
      <dgm:prSet/>
      <dgm:spPr/>
      <dgm:t>
        <a:bodyPr/>
        <a:lstStyle/>
        <a:p>
          <a:endParaRPr lang="en-US"/>
        </a:p>
      </dgm:t>
    </dgm:pt>
    <dgm:pt modelId="{6E3C2378-FB1F-4578-8602-4DA1494D1884}" type="pres">
      <dgm:prSet presAssocID="{CB05D322-D353-4F24-94C7-D7D516888F15}" presName="linear" presStyleCnt="0">
        <dgm:presLayoutVars>
          <dgm:dir/>
          <dgm:animLvl val="lvl"/>
          <dgm:resizeHandles val="exact"/>
        </dgm:presLayoutVars>
      </dgm:prSet>
      <dgm:spPr/>
    </dgm:pt>
    <dgm:pt modelId="{39C4F132-7021-4D42-8DA7-2324D0A17618}" type="pres">
      <dgm:prSet presAssocID="{93AA3673-007A-4E52-B9CF-26C917AB14BC}" presName="parentLin" presStyleCnt="0"/>
      <dgm:spPr/>
    </dgm:pt>
    <dgm:pt modelId="{BFC95F17-FFDC-46AB-987D-FDDB17F74635}" type="pres">
      <dgm:prSet presAssocID="{93AA3673-007A-4E52-B9CF-26C917AB14BC}" presName="parentLeftMargin" presStyleLbl="node1" presStyleIdx="0" presStyleCnt="4"/>
      <dgm:spPr/>
    </dgm:pt>
    <dgm:pt modelId="{566FE417-BDBB-44F7-8598-DA6EEFB96FE7}" type="pres">
      <dgm:prSet presAssocID="{93AA3673-007A-4E52-B9CF-26C917AB14BC}" presName="parentText" presStyleLbl="node1" presStyleIdx="0" presStyleCnt="4">
        <dgm:presLayoutVars>
          <dgm:chMax val="0"/>
          <dgm:bulletEnabled val="1"/>
        </dgm:presLayoutVars>
      </dgm:prSet>
      <dgm:spPr/>
    </dgm:pt>
    <dgm:pt modelId="{593BDF99-489B-4FB4-8EFD-1FB5FA9389ED}" type="pres">
      <dgm:prSet presAssocID="{93AA3673-007A-4E52-B9CF-26C917AB14BC}" presName="negativeSpace" presStyleCnt="0"/>
      <dgm:spPr/>
    </dgm:pt>
    <dgm:pt modelId="{819740F2-4ABA-49A1-9306-36B41AD5B4E3}" type="pres">
      <dgm:prSet presAssocID="{93AA3673-007A-4E52-B9CF-26C917AB14BC}" presName="childText" presStyleLbl="conFgAcc1" presStyleIdx="0" presStyleCnt="4">
        <dgm:presLayoutVars>
          <dgm:bulletEnabled val="1"/>
        </dgm:presLayoutVars>
      </dgm:prSet>
      <dgm:spPr/>
    </dgm:pt>
    <dgm:pt modelId="{E1F76A2F-03FB-4546-B31B-206E524429C6}" type="pres">
      <dgm:prSet presAssocID="{549F6E69-B5B8-41CE-8B98-B635ACA91584}" presName="spaceBetweenRectangles" presStyleCnt="0"/>
      <dgm:spPr/>
    </dgm:pt>
    <dgm:pt modelId="{024D347F-A70C-4C48-9E13-460F7C1560DF}" type="pres">
      <dgm:prSet presAssocID="{475A40A7-4C8E-4E19-9395-AA6AF4EF79E5}" presName="parentLin" presStyleCnt="0"/>
      <dgm:spPr/>
    </dgm:pt>
    <dgm:pt modelId="{362282E1-4554-4A43-9308-A99F6E6F2F47}" type="pres">
      <dgm:prSet presAssocID="{475A40A7-4C8E-4E19-9395-AA6AF4EF79E5}" presName="parentLeftMargin" presStyleLbl="node1" presStyleIdx="0" presStyleCnt="4"/>
      <dgm:spPr/>
    </dgm:pt>
    <dgm:pt modelId="{F61D11EF-313E-4C12-A292-6E8924E69454}" type="pres">
      <dgm:prSet presAssocID="{475A40A7-4C8E-4E19-9395-AA6AF4EF79E5}" presName="parentText" presStyleLbl="node1" presStyleIdx="1" presStyleCnt="4">
        <dgm:presLayoutVars>
          <dgm:chMax val="0"/>
          <dgm:bulletEnabled val="1"/>
        </dgm:presLayoutVars>
      </dgm:prSet>
      <dgm:spPr/>
    </dgm:pt>
    <dgm:pt modelId="{C6A9E31B-0CD4-4826-A990-2C5AD0417971}" type="pres">
      <dgm:prSet presAssocID="{475A40A7-4C8E-4E19-9395-AA6AF4EF79E5}" presName="negativeSpace" presStyleCnt="0"/>
      <dgm:spPr/>
    </dgm:pt>
    <dgm:pt modelId="{7B0522BB-1E71-4427-985F-884A3CA318C8}" type="pres">
      <dgm:prSet presAssocID="{475A40A7-4C8E-4E19-9395-AA6AF4EF79E5}" presName="childText" presStyleLbl="conFgAcc1" presStyleIdx="1" presStyleCnt="4">
        <dgm:presLayoutVars>
          <dgm:bulletEnabled val="1"/>
        </dgm:presLayoutVars>
      </dgm:prSet>
      <dgm:spPr/>
    </dgm:pt>
    <dgm:pt modelId="{4B479460-81D6-481E-88C2-C9CA4C865CC6}" type="pres">
      <dgm:prSet presAssocID="{4C8C7ADC-7FE1-43B7-955B-EAA27E9D977D}" presName="spaceBetweenRectangles" presStyleCnt="0"/>
      <dgm:spPr/>
    </dgm:pt>
    <dgm:pt modelId="{3155675B-3BF3-47F3-B393-EA129F2C2562}" type="pres">
      <dgm:prSet presAssocID="{AE5D154A-10AE-4306-91CB-9F45429C41A7}" presName="parentLin" presStyleCnt="0"/>
      <dgm:spPr/>
    </dgm:pt>
    <dgm:pt modelId="{AB92729B-467E-4C17-B014-8F8D22386D1B}" type="pres">
      <dgm:prSet presAssocID="{AE5D154A-10AE-4306-91CB-9F45429C41A7}" presName="parentLeftMargin" presStyleLbl="node1" presStyleIdx="1" presStyleCnt="4"/>
      <dgm:spPr/>
    </dgm:pt>
    <dgm:pt modelId="{F55B0C34-2D8B-46A2-A873-1A5840CCC57D}" type="pres">
      <dgm:prSet presAssocID="{AE5D154A-10AE-4306-91CB-9F45429C41A7}" presName="parentText" presStyleLbl="node1" presStyleIdx="2" presStyleCnt="4">
        <dgm:presLayoutVars>
          <dgm:chMax val="0"/>
          <dgm:bulletEnabled val="1"/>
        </dgm:presLayoutVars>
      </dgm:prSet>
      <dgm:spPr/>
    </dgm:pt>
    <dgm:pt modelId="{19826B94-99E5-45E0-9E9C-5D9800712E2A}" type="pres">
      <dgm:prSet presAssocID="{AE5D154A-10AE-4306-91CB-9F45429C41A7}" presName="negativeSpace" presStyleCnt="0"/>
      <dgm:spPr/>
    </dgm:pt>
    <dgm:pt modelId="{F3B05876-D7FC-4A5B-B3E1-0C76D3ED3036}" type="pres">
      <dgm:prSet presAssocID="{AE5D154A-10AE-4306-91CB-9F45429C41A7}" presName="childText" presStyleLbl="conFgAcc1" presStyleIdx="2" presStyleCnt="4">
        <dgm:presLayoutVars>
          <dgm:bulletEnabled val="1"/>
        </dgm:presLayoutVars>
      </dgm:prSet>
      <dgm:spPr/>
    </dgm:pt>
    <dgm:pt modelId="{F996D293-A046-4E37-A9E4-67FFD6B4C380}" type="pres">
      <dgm:prSet presAssocID="{C080BAB4-1074-4EAC-9647-EB11A73640F5}" presName="spaceBetweenRectangles" presStyleCnt="0"/>
      <dgm:spPr/>
    </dgm:pt>
    <dgm:pt modelId="{64F309F6-5855-4087-BF20-7CF2D0C50AFC}" type="pres">
      <dgm:prSet presAssocID="{C8FFA614-59A8-4E49-BB3F-87AB5122D943}" presName="parentLin" presStyleCnt="0"/>
      <dgm:spPr/>
    </dgm:pt>
    <dgm:pt modelId="{8408FB85-3174-4909-A4FA-CEF18F92900B}" type="pres">
      <dgm:prSet presAssocID="{C8FFA614-59A8-4E49-BB3F-87AB5122D943}" presName="parentLeftMargin" presStyleLbl="node1" presStyleIdx="2" presStyleCnt="4"/>
      <dgm:spPr/>
    </dgm:pt>
    <dgm:pt modelId="{F3E0031C-6858-40C3-B447-58F898FD3624}" type="pres">
      <dgm:prSet presAssocID="{C8FFA614-59A8-4E49-BB3F-87AB5122D943}" presName="parentText" presStyleLbl="node1" presStyleIdx="3" presStyleCnt="4">
        <dgm:presLayoutVars>
          <dgm:chMax val="0"/>
          <dgm:bulletEnabled val="1"/>
        </dgm:presLayoutVars>
      </dgm:prSet>
      <dgm:spPr/>
    </dgm:pt>
    <dgm:pt modelId="{3411F544-4F6E-4510-9FFE-91EA6B3DADF9}" type="pres">
      <dgm:prSet presAssocID="{C8FFA614-59A8-4E49-BB3F-87AB5122D943}" presName="negativeSpace" presStyleCnt="0"/>
      <dgm:spPr/>
    </dgm:pt>
    <dgm:pt modelId="{CBC1DE7A-FD24-4124-A5FB-0B4106B7D8AF}" type="pres">
      <dgm:prSet presAssocID="{C8FFA614-59A8-4E49-BB3F-87AB5122D943}" presName="childText" presStyleLbl="conFgAcc1" presStyleIdx="3" presStyleCnt="4">
        <dgm:presLayoutVars>
          <dgm:bulletEnabled val="1"/>
        </dgm:presLayoutVars>
      </dgm:prSet>
      <dgm:spPr/>
    </dgm:pt>
  </dgm:ptLst>
  <dgm:cxnLst>
    <dgm:cxn modelId="{E7BE4232-59B8-42D3-BC35-6013B1EA8058}" srcId="{CB05D322-D353-4F24-94C7-D7D516888F15}" destId="{C8FFA614-59A8-4E49-BB3F-87AB5122D943}" srcOrd="3" destOrd="0" parTransId="{98B5DE52-1C14-4B11-9C77-2D6BC7492D6D}" sibTransId="{C4B1DC93-5808-425F-B48E-532AD3F0A1C0}"/>
    <dgm:cxn modelId="{89319F46-E4AA-4921-A730-AD34D582932A}" type="presOf" srcId="{CB05D322-D353-4F24-94C7-D7D516888F15}" destId="{6E3C2378-FB1F-4578-8602-4DA1494D1884}" srcOrd="0" destOrd="0" presId="urn:microsoft.com/office/officeart/2005/8/layout/list1"/>
    <dgm:cxn modelId="{9F3DF371-1C34-438C-A0CF-AC25ED78C4BC}" type="presOf" srcId="{C8FFA614-59A8-4E49-BB3F-87AB5122D943}" destId="{F3E0031C-6858-40C3-B447-58F898FD3624}" srcOrd="1" destOrd="0" presId="urn:microsoft.com/office/officeart/2005/8/layout/list1"/>
    <dgm:cxn modelId="{16A58156-C30B-4013-8BC1-E9C0B665E14F}" type="presOf" srcId="{475A40A7-4C8E-4E19-9395-AA6AF4EF79E5}" destId="{F61D11EF-313E-4C12-A292-6E8924E69454}" srcOrd="1" destOrd="0" presId="urn:microsoft.com/office/officeart/2005/8/layout/list1"/>
    <dgm:cxn modelId="{F5F7AB57-352E-41B2-B1C8-B2FFB18EF151}" type="presOf" srcId="{93AA3673-007A-4E52-B9CF-26C917AB14BC}" destId="{BFC95F17-FFDC-46AB-987D-FDDB17F74635}" srcOrd="0" destOrd="0" presId="urn:microsoft.com/office/officeart/2005/8/layout/list1"/>
    <dgm:cxn modelId="{9F79E082-2A56-467D-BBAD-6D1138C0B5B6}" type="presOf" srcId="{475A40A7-4C8E-4E19-9395-AA6AF4EF79E5}" destId="{362282E1-4554-4A43-9308-A99F6E6F2F47}" srcOrd="0" destOrd="0" presId="urn:microsoft.com/office/officeart/2005/8/layout/list1"/>
    <dgm:cxn modelId="{0D1C2683-3B42-48B8-BB78-22F566D7D4D8}" srcId="{CB05D322-D353-4F24-94C7-D7D516888F15}" destId="{93AA3673-007A-4E52-B9CF-26C917AB14BC}" srcOrd="0" destOrd="0" parTransId="{A635F11F-C5DD-4EE3-A429-CC78EC550122}" sibTransId="{549F6E69-B5B8-41CE-8B98-B635ACA91584}"/>
    <dgm:cxn modelId="{8D025A89-35A0-4BA2-8280-FD5DF8ED0413}" type="presOf" srcId="{AE5D154A-10AE-4306-91CB-9F45429C41A7}" destId="{F55B0C34-2D8B-46A2-A873-1A5840CCC57D}" srcOrd="1" destOrd="0" presId="urn:microsoft.com/office/officeart/2005/8/layout/list1"/>
    <dgm:cxn modelId="{4C7A159D-6FE4-4B44-8F5C-AB0742BDE18D}" srcId="{CB05D322-D353-4F24-94C7-D7D516888F15}" destId="{475A40A7-4C8E-4E19-9395-AA6AF4EF79E5}" srcOrd="1" destOrd="0" parTransId="{4176DB29-28B9-40CB-B811-9FC4ED478A1D}" sibTransId="{4C8C7ADC-7FE1-43B7-955B-EAA27E9D977D}"/>
    <dgm:cxn modelId="{0173DDAD-1423-4EF3-BE35-245BA97B9C8B}" type="presOf" srcId="{AE5D154A-10AE-4306-91CB-9F45429C41A7}" destId="{AB92729B-467E-4C17-B014-8F8D22386D1B}" srcOrd="0" destOrd="0" presId="urn:microsoft.com/office/officeart/2005/8/layout/list1"/>
    <dgm:cxn modelId="{1BD9F7B3-20F3-49DA-8E53-99327904C790}" srcId="{CB05D322-D353-4F24-94C7-D7D516888F15}" destId="{AE5D154A-10AE-4306-91CB-9F45429C41A7}" srcOrd="2" destOrd="0" parTransId="{1DB79CB9-FDC1-4D43-BA44-44E4B1101C20}" sibTransId="{C080BAB4-1074-4EAC-9647-EB11A73640F5}"/>
    <dgm:cxn modelId="{7A004FE6-7BED-48D9-AF96-C9C95C4D233D}" type="presOf" srcId="{93AA3673-007A-4E52-B9CF-26C917AB14BC}" destId="{566FE417-BDBB-44F7-8598-DA6EEFB96FE7}" srcOrd="1" destOrd="0" presId="urn:microsoft.com/office/officeart/2005/8/layout/list1"/>
    <dgm:cxn modelId="{67FD4DED-954D-40C6-AA76-8BEF5CE83934}" type="presOf" srcId="{C8FFA614-59A8-4E49-BB3F-87AB5122D943}" destId="{8408FB85-3174-4909-A4FA-CEF18F92900B}" srcOrd="0" destOrd="0" presId="urn:microsoft.com/office/officeart/2005/8/layout/list1"/>
    <dgm:cxn modelId="{64986B67-71A0-4426-90B2-6304A623AFCE}" type="presParOf" srcId="{6E3C2378-FB1F-4578-8602-4DA1494D1884}" destId="{39C4F132-7021-4D42-8DA7-2324D0A17618}" srcOrd="0" destOrd="0" presId="urn:microsoft.com/office/officeart/2005/8/layout/list1"/>
    <dgm:cxn modelId="{BA3FE974-5B66-4789-ABE7-0E1D3E6504C1}" type="presParOf" srcId="{39C4F132-7021-4D42-8DA7-2324D0A17618}" destId="{BFC95F17-FFDC-46AB-987D-FDDB17F74635}" srcOrd="0" destOrd="0" presId="urn:microsoft.com/office/officeart/2005/8/layout/list1"/>
    <dgm:cxn modelId="{3DEFA42F-7CE5-4D65-84D6-20824AE14995}" type="presParOf" srcId="{39C4F132-7021-4D42-8DA7-2324D0A17618}" destId="{566FE417-BDBB-44F7-8598-DA6EEFB96FE7}" srcOrd="1" destOrd="0" presId="urn:microsoft.com/office/officeart/2005/8/layout/list1"/>
    <dgm:cxn modelId="{989A99A8-0771-4669-869F-4E54F38D7253}" type="presParOf" srcId="{6E3C2378-FB1F-4578-8602-4DA1494D1884}" destId="{593BDF99-489B-4FB4-8EFD-1FB5FA9389ED}" srcOrd="1" destOrd="0" presId="urn:microsoft.com/office/officeart/2005/8/layout/list1"/>
    <dgm:cxn modelId="{949E6269-0506-4210-9F03-7885CEE65870}" type="presParOf" srcId="{6E3C2378-FB1F-4578-8602-4DA1494D1884}" destId="{819740F2-4ABA-49A1-9306-36B41AD5B4E3}" srcOrd="2" destOrd="0" presId="urn:microsoft.com/office/officeart/2005/8/layout/list1"/>
    <dgm:cxn modelId="{9970E10D-1954-4651-B6D3-63CB25CC96C4}" type="presParOf" srcId="{6E3C2378-FB1F-4578-8602-4DA1494D1884}" destId="{E1F76A2F-03FB-4546-B31B-206E524429C6}" srcOrd="3" destOrd="0" presId="urn:microsoft.com/office/officeart/2005/8/layout/list1"/>
    <dgm:cxn modelId="{5442FCA0-1F99-4422-A49D-2D79B3DFB380}" type="presParOf" srcId="{6E3C2378-FB1F-4578-8602-4DA1494D1884}" destId="{024D347F-A70C-4C48-9E13-460F7C1560DF}" srcOrd="4" destOrd="0" presId="urn:microsoft.com/office/officeart/2005/8/layout/list1"/>
    <dgm:cxn modelId="{EA6AA663-CB99-4A82-930E-DE4D1E33554C}" type="presParOf" srcId="{024D347F-A70C-4C48-9E13-460F7C1560DF}" destId="{362282E1-4554-4A43-9308-A99F6E6F2F47}" srcOrd="0" destOrd="0" presId="urn:microsoft.com/office/officeart/2005/8/layout/list1"/>
    <dgm:cxn modelId="{46DACF65-093D-4E40-8FDA-598CE3653953}" type="presParOf" srcId="{024D347F-A70C-4C48-9E13-460F7C1560DF}" destId="{F61D11EF-313E-4C12-A292-6E8924E69454}" srcOrd="1" destOrd="0" presId="urn:microsoft.com/office/officeart/2005/8/layout/list1"/>
    <dgm:cxn modelId="{9421F468-5E31-44C9-B292-7E61AD387A47}" type="presParOf" srcId="{6E3C2378-FB1F-4578-8602-4DA1494D1884}" destId="{C6A9E31B-0CD4-4826-A990-2C5AD0417971}" srcOrd="5" destOrd="0" presId="urn:microsoft.com/office/officeart/2005/8/layout/list1"/>
    <dgm:cxn modelId="{568C5CD8-CE45-492A-A376-5A3F6F0DE532}" type="presParOf" srcId="{6E3C2378-FB1F-4578-8602-4DA1494D1884}" destId="{7B0522BB-1E71-4427-985F-884A3CA318C8}" srcOrd="6" destOrd="0" presId="urn:microsoft.com/office/officeart/2005/8/layout/list1"/>
    <dgm:cxn modelId="{9692C211-7F35-476C-83B9-A3D8D3DF7EAE}" type="presParOf" srcId="{6E3C2378-FB1F-4578-8602-4DA1494D1884}" destId="{4B479460-81D6-481E-88C2-C9CA4C865CC6}" srcOrd="7" destOrd="0" presId="urn:microsoft.com/office/officeart/2005/8/layout/list1"/>
    <dgm:cxn modelId="{8D7AC29C-0ECE-4C08-8A9C-8EE14F38568D}" type="presParOf" srcId="{6E3C2378-FB1F-4578-8602-4DA1494D1884}" destId="{3155675B-3BF3-47F3-B393-EA129F2C2562}" srcOrd="8" destOrd="0" presId="urn:microsoft.com/office/officeart/2005/8/layout/list1"/>
    <dgm:cxn modelId="{E4C1E00B-CB13-4514-9796-C0B29C1BC4B2}" type="presParOf" srcId="{3155675B-3BF3-47F3-B393-EA129F2C2562}" destId="{AB92729B-467E-4C17-B014-8F8D22386D1B}" srcOrd="0" destOrd="0" presId="urn:microsoft.com/office/officeart/2005/8/layout/list1"/>
    <dgm:cxn modelId="{3692DD9A-CC72-4C7E-B063-23EB6A4E2239}" type="presParOf" srcId="{3155675B-3BF3-47F3-B393-EA129F2C2562}" destId="{F55B0C34-2D8B-46A2-A873-1A5840CCC57D}" srcOrd="1" destOrd="0" presId="urn:microsoft.com/office/officeart/2005/8/layout/list1"/>
    <dgm:cxn modelId="{DFA32549-F235-4B75-9EF6-BD0435DD8EC6}" type="presParOf" srcId="{6E3C2378-FB1F-4578-8602-4DA1494D1884}" destId="{19826B94-99E5-45E0-9E9C-5D9800712E2A}" srcOrd="9" destOrd="0" presId="urn:microsoft.com/office/officeart/2005/8/layout/list1"/>
    <dgm:cxn modelId="{1996455D-4C95-4088-9145-9B8260536447}" type="presParOf" srcId="{6E3C2378-FB1F-4578-8602-4DA1494D1884}" destId="{F3B05876-D7FC-4A5B-B3E1-0C76D3ED3036}" srcOrd="10" destOrd="0" presId="urn:microsoft.com/office/officeart/2005/8/layout/list1"/>
    <dgm:cxn modelId="{F35552E4-2F1E-48A2-8851-2CF7986337FC}" type="presParOf" srcId="{6E3C2378-FB1F-4578-8602-4DA1494D1884}" destId="{F996D293-A046-4E37-A9E4-67FFD6B4C380}" srcOrd="11" destOrd="0" presId="urn:microsoft.com/office/officeart/2005/8/layout/list1"/>
    <dgm:cxn modelId="{42FF2634-9B5C-439C-ACCA-D5ED1A4A5A93}" type="presParOf" srcId="{6E3C2378-FB1F-4578-8602-4DA1494D1884}" destId="{64F309F6-5855-4087-BF20-7CF2D0C50AFC}" srcOrd="12" destOrd="0" presId="urn:microsoft.com/office/officeart/2005/8/layout/list1"/>
    <dgm:cxn modelId="{A283692C-1692-4991-89B5-172CBFFC8847}" type="presParOf" srcId="{64F309F6-5855-4087-BF20-7CF2D0C50AFC}" destId="{8408FB85-3174-4909-A4FA-CEF18F92900B}" srcOrd="0" destOrd="0" presId="urn:microsoft.com/office/officeart/2005/8/layout/list1"/>
    <dgm:cxn modelId="{4DF6F879-DA4F-45EA-B931-2D809B4E4964}" type="presParOf" srcId="{64F309F6-5855-4087-BF20-7CF2D0C50AFC}" destId="{F3E0031C-6858-40C3-B447-58F898FD3624}" srcOrd="1" destOrd="0" presId="urn:microsoft.com/office/officeart/2005/8/layout/list1"/>
    <dgm:cxn modelId="{F79EF37A-A576-418B-835D-9E54DF91C8D5}" type="presParOf" srcId="{6E3C2378-FB1F-4578-8602-4DA1494D1884}" destId="{3411F544-4F6E-4510-9FFE-91EA6B3DADF9}" srcOrd="13" destOrd="0" presId="urn:microsoft.com/office/officeart/2005/8/layout/list1"/>
    <dgm:cxn modelId="{4EBCCB3B-F7FE-4AAA-B4A6-EC94D0ABC416}" type="presParOf" srcId="{6E3C2378-FB1F-4578-8602-4DA1494D1884}" destId="{CBC1DE7A-FD24-4124-A5FB-0B4106B7D8A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F6D4A-6CD4-4BC6-8D8F-4D0DF5EA18D2}">
      <dsp:nvSpPr>
        <dsp:cNvPr id="0" name=""/>
        <dsp:cNvSpPr/>
      </dsp:nvSpPr>
      <dsp:spPr>
        <a:xfrm>
          <a:off x="0" y="292673"/>
          <a:ext cx="6900512" cy="9509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To predict the behavior of an algorithm without implementing it on a specific computer.</a:t>
          </a:r>
          <a:endParaRPr lang="en-US" sz="1700" kern="1200"/>
        </a:p>
      </dsp:txBody>
      <dsp:txXfrm>
        <a:off x="46424" y="339097"/>
        <a:ext cx="6807664" cy="858142"/>
      </dsp:txXfrm>
    </dsp:sp>
    <dsp:sp modelId="{2AD26D5B-BFC1-4DD0-888F-59A1D189A904}">
      <dsp:nvSpPr>
        <dsp:cNvPr id="0" name=""/>
        <dsp:cNvSpPr/>
      </dsp:nvSpPr>
      <dsp:spPr>
        <a:xfrm>
          <a:off x="0" y="1292624"/>
          <a:ext cx="6900512" cy="95099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It is much more convenient to have simple measures for the efficiency of an algorithm than to implement the algorithm and test the efficiency every time a certain parameter in the underlying computer system changes.</a:t>
          </a:r>
          <a:endParaRPr lang="en-US" sz="1700" kern="1200"/>
        </a:p>
      </dsp:txBody>
      <dsp:txXfrm>
        <a:off x="46424" y="1339048"/>
        <a:ext cx="6807664" cy="858142"/>
      </dsp:txXfrm>
    </dsp:sp>
    <dsp:sp modelId="{BA38823B-75F2-4D74-AEB9-A516097ABC91}">
      <dsp:nvSpPr>
        <dsp:cNvPr id="0" name=""/>
        <dsp:cNvSpPr/>
      </dsp:nvSpPr>
      <dsp:spPr>
        <a:xfrm>
          <a:off x="0" y="2292575"/>
          <a:ext cx="6900512" cy="95099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It is impossible to predict the exact behavior of an algorithm. There are too many influencing factors.</a:t>
          </a:r>
          <a:endParaRPr lang="en-US" sz="1700" kern="1200"/>
        </a:p>
      </dsp:txBody>
      <dsp:txXfrm>
        <a:off x="46424" y="2338999"/>
        <a:ext cx="6807664" cy="858142"/>
      </dsp:txXfrm>
    </dsp:sp>
    <dsp:sp modelId="{BE58B93C-1946-4443-A600-ACC845FFB4CF}">
      <dsp:nvSpPr>
        <dsp:cNvPr id="0" name=""/>
        <dsp:cNvSpPr/>
      </dsp:nvSpPr>
      <dsp:spPr>
        <a:xfrm>
          <a:off x="0" y="3292525"/>
          <a:ext cx="6900512" cy="95099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The analysis is thus only an approximation; it is not perfect.</a:t>
          </a:r>
          <a:endParaRPr lang="en-US" sz="1700" kern="1200"/>
        </a:p>
      </dsp:txBody>
      <dsp:txXfrm>
        <a:off x="46424" y="3338949"/>
        <a:ext cx="6807664" cy="858142"/>
      </dsp:txXfrm>
    </dsp:sp>
    <dsp:sp modelId="{F2E4FACE-F5E7-4A43-A1C8-7E3CC81FDAB9}">
      <dsp:nvSpPr>
        <dsp:cNvPr id="0" name=""/>
        <dsp:cNvSpPr/>
      </dsp:nvSpPr>
      <dsp:spPr>
        <a:xfrm>
          <a:off x="0" y="4292476"/>
          <a:ext cx="6900512" cy="9509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More importantly, by analyzing different algorithms, we can compare them to determine the best one for our purpose.</a:t>
          </a:r>
          <a:endParaRPr lang="en-US" sz="1700" kern="1200"/>
        </a:p>
      </dsp:txBody>
      <dsp:txXfrm>
        <a:off x="46424" y="4338900"/>
        <a:ext cx="6807664" cy="858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BA323-4B03-48CD-A2D9-C2E6ABD787C3}">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752A7-D704-4ED3-A2FA-69DF773CD1E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GB" sz="1600" b="1" kern="1200" dirty="0"/>
            <a:t>Best Case: </a:t>
          </a:r>
          <a:r>
            <a:rPr lang="en-GB" sz="1600" kern="1200" dirty="0"/>
            <a:t>Best case refers to the scenario in which an algorithm performs optimally, achieving the lowest possible time or space complexity for a given input.</a:t>
          </a:r>
          <a:endParaRPr lang="en-US" sz="1600" kern="1200" dirty="0"/>
        </a:p>
      </dsp:txBody>
      <dsp:txXfrm>
        <a:off x="378614" y="886531"/>
        <a:ext cx="2810360" cy="1744948"/>
      </dsp:txXfrm>
    </dsp:sp>
    <dsp:sp modelId="{89FBC158-F5CA-4965-8B1E-06E332E57CFA}">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97E22-6BEF-426B-AF8F-58ADDE057F47}">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GB" sz="1600" b="1" kern="1200" dirty="0"/>
            <a:t>Average Case: </a:t>
          </a:r>
          <a:r>
            <a:rPr lang="en-GB" sz="1600" kern="1200" dirty="0"/>
            <a:t>Average case represents the expected performance of an algorithm when considering all possible inputs, typically based on probability distributions.</a:t>
          </a:r>
          <a:endParaRPr lang="en-US" sz="1600" kern="1200" dirty="0"/>
        </a:p>
      </dsp:txBody>
      <dsp:txXfrm>
        <a:off x="3946203" y="886531"/>
        <a:ext cx="2810360" cy="1744948"/>
      </dsp:txXfrm>
    </dsp:sp>
    <dsp:sp modelId="{1876BEA1-6B33-494C-A5DD-02BA30E7A5D7}">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4B7A8E-35C8-43DC-83FB-40B99EBD82AD}">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GB" sz="1600" b="1" kern="1200" dirty="0"/>
            <a:t>Worst Case: </a:t>
          </a:r>
          <a:r>
            <a:rPr lang="en-GB" sz="1600" kern="1200" dirty="0"/>
            <a:t>Worst case refers to the scenario in which an algorithm performs at its maximum time or space complexity for a given input, representing the most resource-intensive situation.</a:t>
          </a:r>
          <a:endParaRPr lang="en-US" sz="1600" kern="1200" dirty="0"/>
        </a:p>
      </dsp:txBody>
      <dsp:txXfrm>
        <a:off x="7513791" y="886531"/>
        <a:ext cx="2810360" cy="174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B34E3-0312-46CF-9AFC-9F6671A2007C}">
      <dsp:nvSpPr>
        <dsp:cNvPr id="0" name=""/>
        <dsp:cNvSpPr/>
      </dsp:nvSpPr>
      <dsp:spPr>
        <a:xfrm>
          <a:off x="0" y="477"/>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FA2E9-391F-4CE5-A921-8E660FAC6C04}">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5B00D-9666-45BC-B505-BD4B7CC98D97}">
      <dsp:nvSpPr>
        <dsp:cNvPr id="0" name=""/>
        <dsp:cNvSpPr/>
      </dsp:nvSpPr>
      <dsp:spPr>
        <a:xfrm>
          <a:off x="759363" y="477"/>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GB" sz="1600" b="1" kern="1200"/>
            <a:t>Sorting.</a:t>
          </a:r>
          <a:endParaRPr lang="en-US" sz="1600" kern="1200"/>
        </a:p>
      </dsp:txBody>
      <dsp:txXfrm>
        <a:off x="759363" y="477"/>
        <a:ext cx="5485901" cy="657457"/>
      </dsp:txXfrm>
    </dsp:sp>
    <dsp:sp modelId="{BFD24ABF-CAEF-48A6-99FE-D033DF94986D}">
      <dsp:nvSpPr>
        <dsp:cNvPr id="0" name=""/>
        <dsp:cNvSpPr/>
      </dsp:nvSpPr>
      <dsp:spPr>
        <a:xfrm>
          <a:off x="0" y="82229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212C2-DFDB-4121-A8B0-2FD18423F463}">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3F315-1D92-47EA-BE87-342B486715E4}">
      <dsp:nvSpPr>
        <dsp:cNvPr id="0" name=""/>
        <dsp:cNvSpPr/>
      </dsp:nvSpPr>
      <dsp:spPr>
        <a:xfrm>
          <a:off x="759363" y="82229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GB" sz="1600" b="1" kern="1200"/>
            <a:t>Searching.</a:t>
          </a:r>
          <a:endParaRPr lang="en-US" sz="1600" kern="1200"/>
        </a:p>
      </dsp:txBody>
      <dsp:txXfrm>
        <a:off x="759363" y="822299"/>
        <a:ext cx="5485901" cy="657457"/>
      </dsp:txXfrm>
    </dsp:sp>
    <dsp:sp modelId="{5B0D3921-F181-4653-B81A-1D9D258C1556}">
      <dsp:nvSpPr>
        <dsp:cNvPr id="0" name=""/>
        <dsp:cNvSpPr/>
      </dsp:nvSpPr>
      <dsp:spPr>
        <a:xfrm>
          <a:off x="0" y="1644122"/>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1ABB7-4F64-45E5-8ECF-8A9BF1D59AEC}">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EA672-FA79-4A83-AA73-414D8BDC2091}">
      <dsp:nvSpPr>
        <dsp:cNvPr id="0" name=""/>
        <dsp:cNvSpPr/>
      </dsp:nvSpPr>
      <dsp:spPr>
        <a:xfrm>
          <a:off x="759363" y="164412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GB" sz="1600" b="1" kern="1200"/>
            <a:t>String processing.</a:t>
          </a:r>
          <a:endParaRPr lang="en-US" sz="1600" kern="1200"/>
        </a:p>
      </dsp:txBody>
      <dsp:txXfrm>
        <a:off x="759363" y="1644122"/>
        <a:ext cx="5485901" cy="657457"/>
      </dsp:txXfrm>
    </dsp:sp>
    <dsp:sp modelId="{497F9993-D492-4A0D-AA10-8F2CBEF10C12}">
      <dsp:nvSpPr>
        <dsp:cNvPr id="0" name=""/>
        <dsp:cNvSpPr/>
      </dsp:nvSpPr>
      <dsp:spPr>
        <a:xfrm>
          <a:off x="0" y="2465944"/>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40049-4F03-4618-83E7-3AF84D9E8698}">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73922-B44B-46B6-8579-17C34E08B147}">
      <dsp:nvSpPr>
        <dsp:cNvPr id="0" name=""/>
        <dsp:cNvSpPr/>
      </dsp:nvSpPr>
      <dsp:spPr>
        <a:xfrm>
          <a:off x="759363" y="2465944"/>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GB" sz="1600" b="1" kern="1200"/>
            <a:t>Graph problems.</a:t>
          </a:r>
          <a:endParaRPr lang="en-US" sz="1600" kern="1200"/>
        </a:p>
      </dsp:txBody>
      <dsp:txXfrm>
        <a:off x="759363" y="2465944"/>
        <a:ext cx="5485901" cy="657457"/>
      </dsp:txXfrm>
    </dsp:sp>
    <dsp:sp modelId="{EC1C0D4D-A1EB-4340-B7C8-D0401F71FE35}">
      <dsp:nvSpPr>
        <dsp:cNvPr id="0" name=""/>
        <dsp:cNvSpPr/>
      </dsp:nvSpPr>
      <dsp:spPr>
        <a:xfrm>
          <a:off x="0" y="3287766"/>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55657-9FE6-473A-B3EE-B66BA739C89F}">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12DAD-9C26-4AC6-9DA6-427479CA2E95}">
      <dsp:nvSpPr>
        <dsp:cNvPr id="0" name=""/>
        <dsp:cNvSpPr/>
      </dsp:nvSpPr>
      <dsp:spPr>
        <a:xfrm>
          <a:off x="759363" y="3287766"/>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GB" sz="1600" b="1" kern="1200"/>
            <a:t>Combinatorial problems.</a:t>
          </a:r>
          <a:endParaRPr lang="en-US" sz="1600" kern="1200"/>
        </a:p>
      </dsp:txBody>
      <dsp:txXfrm>
        <a:off x="759363" y="3287766"/>
        <a:ext cx="5485901" cy="657457"/>
      </dsp:txXfrm>
    </dsp:sp>
    <dsp:sp modelId="{72C52440-9E31-41DD-B00E-46DEBE7E1A7A}">
      <dsp:nvSpPr>
        <dsp:cNvPr id="0" name=""/>
        <dsp:cNvSpPr/>
      </dsp:nvSpPr>
      <dsp:spPr>
        <a:xfrm>
          <a:off x="0" y="41095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53B73-2BD7-4749-B2E9-7D17BB91FD2F}">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13EE10-EED8-4874-B46A-94D3ECC59FAB}">
      <dsp:nvSpPr>
        <dsp:cNvPr id="0" name=""/>
        <dsp:cNvSpPr/>
      </dsp:nvSpPr>
      <dsp:spPr>
        <a:xfrm>
          <a:off x="759363" y="410958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GB" sz="1600" b="1" kern="1200"/>
            <a:t>Geometric problems.</a:t>
          </a:r>
          <a:endParaRPr lang="en-US" sz="1600" kern="1200"/>
        </a:p>
      </dsp:txBody>
      <dsp:txXfrm>
        <a:off x="759363" y="4109589"/>
        <a:ext cx="5485901" cy="657457"/>
      </dsp:txXfrm>
    </dsp:sp>
    <dsp:sp modelId="{424DF130-268A-4C02-878E-B350A88ED268}">
      <dsp:nvSpPr>
        <dsp:cNvPr id="0" name=""/>
        <dsp:cNvSpPr/>
      </dsp:nvSpPr>
      <dsp:spPr>
        <a:xfrm>
          <a:off x="0" y="4931411"/>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7622F-8D96-4B4C-B542-F19154C767EE}">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ADC47-F77B-4D42-B0AC-5345E8B8D0AA}">
      <dsp:nvSpPr>
        <dsp:cNvPr id="0" name=""/>
        <dsp:cNvSpPr/>
      </dsp:nvSpPr>
      <dsp:spPr>
        <a:xfrm>
          <a:off x="759363" y="4931411"/>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GB" sz="1600" b="1" kern="1200"/>
            <a:t>Numerical problems.</a:t>
          </a:r>
          <a:endParaRPr lang="en-US" sz="1600" kern="1200"/>
        </a:p>
      </dsp:txBody>
      <dsp:txXfrm>
        <a:off x="759363" y="4931411"/>
        <a:ext cx="5485901" cy="657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740F2-4ABA-49A1-9306-36B41AD5B4E3}">
      <dsp:nvSpPr>
        <dsp:cNvPr id="0" name=""/>
        <dsp:cNvSpPr/>
      </dsp:nvSpPr>
      <dsp:spPr>
        <a:xfrm>
          <a:off x="0" y="497010"/>
          <a:ext cx="6900512"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6FE417-BDBB-44F7-8598-DA6EEFB96FE7}">
      <dsp:nvSpPr>
        <dsp:cNvPr id="0" name=""/>
        <dsp:cNvSpPr/>
      </dsp:nvSpPr>
      <dsp:spPr>
        <a:xfrm>
          <a:off x="345025" y="39450"/>
          <a:ext cx="4830358"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GB" sz="3100" b="1" kern="1200"/>
            <a:t>P class.</a:t>
          </a:r>
          <a:endParaRPr lang="en-US" sz="3100" kern="1200"/>
        </a:p>
      </dsp:txBody>
      <dsp:txXfrm>
        <a:off x="389697" y="84122"/>
        <a:ext cx="4741014" cy="825776"/>
      </dsp:txXfrm>
    </dsp:sp>
    <dsp:sp modelId="{7B0522BB-1E71-4427-985F-884A3CA318C8}">
      <dsp:nvSpPr>
        <dsp:cNvPr id="0" name=""/>
        <dsp:cNvSpPr/>
      </dsp:nvSpPr>
      <dsp:spPr>
        <a:xfrm>
          <a:off x="0" y="1903170"/>
          <a:ext cx="6900512" cy="781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1D11EF-313E-4C12-A292-6E8924E69454}">
      <dsp:nvSpPr>
        <dsp:cNvPr id="0" name=""/>
        <dsp:cNvSpPr/>
      </dsp:nvSpPr>
      <dsp:spPr>
        <a:xfrm>
          <a:off x="345025" y="1445610"/>
          <a:ext cx="4830358" cy="915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GB" sz="3100" b="1" kern="1200"/>
            <a:t>NP class.</a:t>
          </a:r>
          <a:endParaRPr lang="en-US" sz="3100" kern="1200"/>
        </a:p>
      </dsp:txBody>
      <dsp:txXfrm>
        <a:off x="389697" y="1490282"/>
        <a:ext cx="4741014" cy="825776"/>
      </dsp:txXfrm>
    </dsp:sp>
    <dsp:sp modelId="{F3B05876-D7FC-4A5B-B3E1-0C76D3ED3036}">
      <dsp:nvSpPr>
        <dsp:cNvPr id="0" name=""/>
        <dsp:cNvSpPr/>
      </dsp:nvSpPr>
      <dsp:spPr>
        <a:xfrm>
          <a:off x="0" y="3309330"/>
          <a:ext cx="6900512"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5B0C34-2D8B-46A2-A873-1A5840CCC57D}">
      <dsp:nvSpPr>
        <dsp:cNvPr id="0" name=""/>
        <dsp:cNvSpPr/>
      </dsp:nvSpPr>
      <dsp:spPr>
        <a:xfrm>
          <a:off x="345025" y="2851770"/>
          <a:ext cx="4830358"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GB" sz="3100" b="1" kern="1200"/>
            <a:t>NP hard class.</a:t>
          </a:r>
          <a:endParaRPr lang="en-US" sz="3100" kern="1200"/>
        </a:p>
      </dsp:txBody>
      <dsp:txXfrm>
        <a:off x="389697" y="2896442"/>
        <a:ext cx="4741014" cy="825776"/>
      </dsp:txXfrm>
    </dsp:sp>
    <dsp:sp modelId="{CBC1DE7A-FD24-4124-A5FB-0B4106B7D8AF}">
      <dsp:nvSpPr>
        <dsp:cNvPr id="0" name=""/>
        <dsp:cNvSpPr/>
      </dsp:nvSpPr>
      <dsp:spPr>
        <a:xfrm>
          <a:off x="0" y="4715490"/>
          <a:ext cx="6900512" cy="781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E0031C-6858-40C3-B447-58F898FD3624}">
      <dsp:nvSpPr>
        <dsp:cNvPr id="0" name=""/>
        <dsp:cNvSpPr/>
      </dsp:nvSpPr>
      <dsp:spPr>
        <a:xfrm>
          <a:off x="345025" y="4257930"/>
          <a:ext cx="4830358" cy="9151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GB" sz="3100" b="1" kern="1200"/>
            <a:t>NP complete class.</a:t>
          </a:r>
          <a:endParaRPr lang="en-US" sz="3100" kern="1200"/>
        </a:p>
      </dsp:txBody>
      <dsp:txXfrm>
        <a:off x="389697" y="4302602"/>
        <a:ext cx="4741014"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881D-8CED-45C5-8366-828F06791DE7}" type="datetimeFigureOut">
              <a:rPr lang="en-GB" smtClean="0"/>
              <a:t>17/07/2025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0E68-A5AE-4BCE-8BA0-8597B8B6549B}" type="slidenum">
              <a:rPr lang="en-GB" smtClean="0"/>
              <a:t>‹#›</a:t>
            </a:fld>
            <a:endParaRPr lang="en-GB"/>
          </a:p>
        </p:txBody>
      </p:sp>
    </p:spTree>
    <p:extLst>
      <p:ext uri="{BB962C8B-B14F-4D97-AF65-F5344CB8AC3E}">
        <p14:creationId xmlns:p14="http://schemas.microsoft.com/office/powerpoint/2010/main" val="195498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130E68-A5AE-4BCE-8BA0-8597B8B6549B}" type="slidenum">
              <a:rPr lang="en-GB" smtClean="0"/>
              <a:t>7</a:t>
            </a:fld>
            <a:endParaRPr lang="en-GB"/>
          </a:p>
        </p:txBody>
      </p:sp>
    </p:spTree>
    <p:extLst>
      <p:ext uri="{BB962C8B-B14F-4D97-AF65-F5344CB8AC3E}">
        <p14:creationId xmlns:p14="http://schemas.microsoft.com/office/powerpoint/2010/main" val="414489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7/17/2025</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7/17/2025</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6" Type="http://schemas.openxmlformats.org/officeDocument/2006/relationships/hyperlink" Target="https://www.geeksforgeeks.org/most-important-type-of-algorithms/" TargetMode="External"/><Relationship Id="rId5" Type="http://schemas.openxmlformats.org/officeDocument/2006/relationships/hyperlink" Target="https://www.geeksforgeeks.org/introduction-to-algorithms/?ref=ghm" TargetMode="External"/><Relationship Id="rId4" Type="http://schemas.openxmlformats.org/officeDocument/2006/relationships/hyperlink" Target="https://www.geeksforgeeks.org/types-of-complexity-classes-p-np-conp-np-hard-and-np-complet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640080" y="325369"/>
            <a:ext cx="4368602" cy="1956841"/>
          </a:xfrm>
        </p:spPr>
        <p:txBody>
          <a:bodyPr anchor="b">
            <a:normAutofit/>
          </a:bodyPr>
          <a:lstStyle/>
          <a:p>
            <a:r>
              <a:rPr lang="en-GB" sz="4200" b="1">
                <a:latin typeface="Arial" panose="020B0604020202020204" pitchFamily="34" charset="0"/>
                <a:cs typeface="Arial" panose="020B0604020202020204" pitchFamily="34" charset="0"/>
              </a:rPr>
              <a:t>Design &amp; Analysis of Algorithm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640080" y="2872899"/>
            <a:ext cx="4243589" cy="3320668"/>
          </a:xfrm>
        </p:spPr>
        <p:txBody>
          <a:bodyPr>
            <a:normAutofit/>
          </a:bodyPr>
          <a:lstStyle/>
          <a:p>
            <a:pPr marL="0" indent="0" algn="just">
              <a:buNone/>
            </a:pPr>
            <a:r>
              <a:rPr lang="en-GB" sz="2200" b="1" dirty="0"/>
              <a:t>Name:</a:t>
            </a:r>
            <a:r>
              <a:rPr lang="en-GB" sz="2200" dirty="0"/>
              <a:t> Alamin</a:t>
            </a:r>
          </a:p>
          <a:p>
            <a:pPr marL="0" indent="0" algn="just">
              <a:buNone/>
            </a:pPr>
            <a:r>
              <a:rPr lang="en-GB" sz="2200" dirty="0"/>
              <a:t>Master of Science in Computer Science (MSCS)</a:t>
            </a:r>
          </a:p>
          <a:p>
            <a:pPr marL="0" indent="0" algn="just">
              <a:buNone/>
            </a:pPr>
            <a:r>
              <a:rPr lang="en-GB" sz="2200" dirty="0"/>
              <a:t>American International University-Bangladesh (AIUB)</a:t>
            </a:r>
          </a:p>
        </p:txBody>
      </p:sp>
      <p:pic>
        <p:nvPicPr>
          <p:cNvPr id="5" name="Picture 4" descr="A molecular model">
            <a:extLst>
              <a:ext uri="{FF2B5EF4-FFF2-40B4-BE49-F238E27FC236}">
                <a16:creationId xmlns:a16="http://schemas.microsoft.com/office/drawing/2014/main" id="{E358D3A4-E21F-8A2C-2055-C7A70DA35726}"/>
              </a:ext>
            </a:extLst>
          </p:cNvPr>
          <p:cNvPicPr>
            <a:picLocks noChangeAspect="1"/>
          </p:cNvPicPr>
          <p:nvPr/>
        </p:nvPicPr>
        <p:blipFill>
          <a:blip r:embed="rId2"/>
          <a:srcRect l="7107" r="25940"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297762" y="329184"/>
            <a:ext cx="6251110" cy="1783080"/>
          </a:xfrm>
        </p:spPr>
        <p:txBody>
          <a:bodyPr anchor="b">
            <a:normAutofit/>
          </a:bodyPr>
          <a:lstStyle/>
          <a:p>
            <a:r>
              <a:rPr lang="en-GB" sz="5400" b="1" dirty="0">
                <a:latin typeface="Bell MT" panose="02020503060305020303" pitchFamily="18" charset="0"/>
                <a:cs typeface="Arial" panose="020B0604020202020204" pitchFamily="34" charset="0"/>
              </a:rPr>
              <a:t>Design of Algorithms?</a:t>
            </a:r>
          </a:p>
        </p:txBody>
      </p:sp>
      <p:pic>
        <p:nvPicPr>
          <p:cNvPr id="5" name="Picture 4" descr="Complex math formulas on a blackboard">
            <a:extLst>
              <a:ext uri="{FF2B5EF4-FFF2-40B4-BE49-F238E27FC236}">
                <a16:creationId xmlns:a16="http://schemas.microsoft.com/office/drawing/2014/main" id="{26E282DD-0CDB-B64A-A689-BB7FDE643AE9}"/>
              </a:ext>
            </a:extLst>
          </p:cNvPr>
          <p:cNvPicPr>
            <a:picLocks noChangeAspect="1"/>
          </p:cNvPicPr>
          <p:nvPr/>
        </p:nvPicPr>
        <p:blipFill>
          <a:blip r:embed="rId2"/>
          <a:srcRect l="32174" r="18250"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5297762" y="2706624"/>
            <a:ext cx="6251110" cy="3483864"/>
          </a:xfrm>
        </p:spPr>
        <p:txBody>
          <a:bodyPr>
            <a:normAutofit/>
          </a:bodyPr>
          <a:lstStyle/>
          <a:p>
            <a:pPr marL="0" indent="0" algn="just">
              <a:buNone/>
            </a:pPr>
            <a:r>
              <a:rPr lang="en-GB" sz="1500" dirty="0">
                <a:latin typeface="Bell MT" panose="02020503060305020303" pitchFamily="18" charset="0"/>
              </a:rPr>
              <a:t>Here's a breakdown of the key components of the design and analysis of algorithms:</a:t>
            </a:r>
          </a:p>
          <a:p>
            <a:pPr marL="0" indent="0" algn="just">
              <a:buNone/>
            </a:pPr>
            <a:endParaRPr lang="en-GB" sz="1500" dirty="0">
              <a:latin typeface="Bell MT" panose="02020503060305020303" pitchFamily="18" charset="0"/>
            </a:endParaRPr>
          </a:p>
          <a:p>
            <a:pPr algn="just"/>
            <a:r>
              <a:rPr lang="en-GB" sz="1500" b="1" dirty="0">
                <a:latin typeface="Bell MT" panose="02020503060305020303" pitchFamily="18" charset="0"/>
              </a:rPr>
              <a:t>Problem Definition:</a:t>
            </a:r>
            <a:r>
              <a:rPr lang="en-GB" sz="1500" dirty="0">
                <a:latin typeface="Bell MT" panose="02020503060305020303" pitchFamily="18" charset="0"/>
              </a:rPr>
              <a:t> Clearly define the problem you're trying to solve. This could be a mathematical problem, a data processing task, or any computational challenge.</a:t>
            </a:r>
          </a:p>
          <a:p>
            <a:pPr algn="just"/>
            <a:r>
              <a:rPr lang="en-GB" sz="1500" b="1" dirty="0">
                <a:latin typeface="Bell MT" panose="02020503060305020303" pitchFamily="18" charset="0"/>
              </a:rPr>
              <a:t>Algorithm Design Strategies:</a:t>
            </a:r>
          </a:p>
          <a:p>
            <a:pPr lvl="1" algn="just">
              <a:buFont typeface="Wingdings" panose="05000000000000000000" pitchFamily="2" charset="2"/>
              <a:buChar char="§"/>
            </a:pPr>
            <a:r>
              <a:rPr lang="en-GB" sz="1500" b="1" dirty="0">
                <a:latin typeface="Bell MT" panose="02020503060305020303" pitchFamily="18" charset="0"/>
              </a:rPr>
              <a:t>Divide and Conquer: </a:t>
            </a:r>
            <a:r>
              <a:rPr lang="en-GB" sz="1500"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sz="1500" b="1" dirty="0">
                <a:latin typeface="Bell MT" panose="02020503060305020303" pitchFamily="18" charset="0"/>
              </a:rPr>
              <a:t>Dynamic Programming: </a:t>
            </a:r>
            <a:r>
              <a:rPr lang="en-GB" sz="1500"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sz="1500" b="1" dirty="0">
                <a:latin typeface="Bell MT" panose="02020503060305020303" pitchFamily="18" charset="0"/>
              </a:rPr>
              <a:t>Greedy Algorithms: </a:t>
            </a:r>
            <a:r>
              <a:rPr lang="en-GB" sz="1500" dirty="0">
                <a:latin typeface="Bell MT" panose="02020503060305020303" pitchFamily="18" charset="0"/>
              </a:rPr>
              <a:t>Make locally optimal choices at each step to find a globally optimal solution.</a:t>
            </a:r>
          </a:p>
          <a:p>
            <a:pPr marL="0" indent="0" algn="just">
              <a:buNone/>
            </a:pPr>
            <a:endParaRPr lang="en-GB" sz="1500" dirty="0">
              <a:latin typeface="Bell MT" panose="02020503060305020303" pitchFamily="18" charset="0"/>
            </a:endParaRPr>
          </a:p>
        </p:txBody>
      </p:sp>
    </p:spTree>
    <p:extLst>
      <p:ext uri="{BB962C8B-B14F-4D97-AF65-F5344CB8AC3E}">
        <p14:creationId xmlns:p14="http://schemas.microsoft.com/office/powerpoint/2010/main" val="119860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D3236-6F24-B15F-01F9-1CAE898D71CD}"/>
              </a:ext>
            </a:extLst>
          </p:cNvPr>
          <p:cNvSpPr>
            <a:spLocks noGrp="1"/>
          </p:cNvSpPr>
          <p:nvPr>
            <p:ph type="title"/>
          </p:nvPr>
        </p:nvSpPr>
        <p:spPr>
          <a:xfrm>
            <a:off x="5297762" y="329184"/>
            <a:ext cx="6251110" cy="1783080"/>
          </a:xfrm>
        </p:spPr>
        <p:txBody>
          <a:bodyPr anchor="b">
            <a:normAutofit/>
          </a:bodyPr>
          <a:lstStyle/>
          <a:p>
            <a:r>
              <a:rPr lang="en-GB" sz="5400" b="1" dirty="0">
                <a:latin typeface="Bell MT" panose="02020503060305020303" pitchFamily="18" charset="0"/>
                <a:cs typeface="Arial" panose="020B0604020202020204" pitchFamily="34" charset="0"/>
              </a:rPr>
              <a:t>Design of Algorithms?</a:t>
            </a:r>
          </a:p>
        </p:txBody>
      </p:sp>
      <p:pic>
        <p:nvPicPr>
          <p:cNvPr id="5" name="Picture 4" descr="Molecular DNA structure">
            <a:extLst>
              <a:ext uri="{FF2B5EF4-FFF2-40B4-BE49-F238E27FC236}">
                <a16:creationId xmlns:a16="http://schemas.microsoft.com/office/drawing/2014/main" id="{CC8EFFAE-F726-B5ED-55EF-3A4E9A7C3F38}"/>
              </a:ext>
            </a:extLst>
          </p:cNvPr>
          <p:cNvPicPr>
            <a:picLocks noChangeAspect="1"/>
          </p:cNvPicPr>
          <p:nvPr/>
        </p:nvPicPr>
        <p:blipFill>
          <a:blip r:embed="rId2"/>
          <a:srcRect l="22532" r="32136"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5297762" y="2706624"/>
            <a:ext cx="6251110" cy="3483864"/>
          </a:xfrm>
        </p:spPr>
        <p:txBody>
          <a:bodyPr>
            <a:normAutofit/>
          </a:bodyPr>
          <a:lstStyle/>
          <a:p>
            <a:pPr algn="just"/>
            <a:r>
              <a:rPr lang="en-GB" sz="1200" b="1" dirty="0">
                <a:latin typeface="Bell MT" panose="02020503060305020303" pitchFamily="18" charset="0"/>
              </a:rPr>
              <a:t>Backtracking:</a:t>
            </a:r>
            <a:r>
              <a:rPr lang="en-GB" sz="1200" dirty="0">
                <a:latin typeface="Bell MT" panose="02020503060305020303" pitchFamily="18" charset="0"/>
              </a:rPr>
              <a:t> Explore all possible solutions by incrementally building a solution and undoing choices when they don't lead to a valid solution.</a:t>
            </a:r>
          </a:p>
          <a:p>
            <a:pPr algn="just"/>
            <a:r>
              <a:rPr lang="en-GB" sz="1200" b="1" dirty="0">
                <a:latin typeface="Bell MT" panose="02020503060305020303" pitchFamily="18" charset="0"/>
              </a:rPr>
              <a:t>Randomized Algorithms: </a:t>
            </a:r>
            <a:r>
              <a:rPr lang="en-GB" sz="1200" dirty="0">
                <a:latin typeface="Bell MT" panose="02020503060305020303" pitchFamily="18" charset="0"/>
              </a:rPr>
              <a:t>Introduce randomness to solve problems efficiently or probabilistically.</a:t>
            </a:r>
          </a:p>
          <a:p>
            <a:pPr marL="0" indent="0" algn="just">
              <a:buNone/>
            </a:pPr>
            <a:endParaRPr lang="en-GB" sz="1200" dirty="0">
              <a:latin typeface="Bell MT" panose="02020503060305020303" pitchFamily="18" charset="0"/>
            </a:endParaRPr>
          </a:p>
          <a:p>
            <a:pPr marL="0" indent="0" algn="just">
              <a:buNone/>
            </a:pPr>
            <a:r>
              <a:rPr lang="en-GB" sz="1200" dirty="0">
                <a:latin typeface="Bell MT" panose="02020503060305020303" pitchFamily="18" charset="0"/>
              </a:rPr>
              <a:t> </a:t>
            </a:r>
            <a:r>
              <a:rPr lang="en-GB" sz="1200" b="1" dirty="0">
                <a:latin typeface="Bell MT" panose="02020503060305020303" pitchFamily="18" charset="0"/>
              </a:rPr>
              <a:t>Algorithm Analysis:</a:t>
            </a:r>
          </a:p>
          <a:p>
            <a:pPr lvl="1" algn="just">
              <a:buFont typeface="Wingdings" panose="05000000000000000000" pitchFamily="2" charset="2"/>
              <a:buChar char="§"/>
            </a:pPr>
            <a:r>
              <a:rPr lang="en-GB" sz="1200" b="1" dirty="0">
                <a:latin typeface="Bell MT" panose="02020503060305020303" pitchFamily="18" charset="0"/>
              </a:rPr>
              <a:t>Correctness:</a:t>
            </a:r>
            <a:r>
              <a:rPr lang="en-GB" sz="1200"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sz="1200" b="1" dirty="0">
                <a:latin typeface="Bell MT" panose="02020503060305020303" pitchFamily="18" charset="0"/>
              </a:rPr>
              <a:t>Efficiency:</a:t>
            </a:r>
            <a:r>
              <a:rPr lang="en-GB" sz="1200"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sz="1200" dirty="0">
                <a:latin typeface="Bell MT" panose="02020503060305020303" pitchFamily="18" charset="0"/>
              </a:rPr>
              <a:t> </a:t>
            </a:r>
            <a:r>
              <a:rPr lang="en-GB" sz="1200" b="1" dirty="0">
                <a:latin typeface="Bell MT" panose="02020503060305020303" pitchFamily="18" charset="0"/>
              </a:rPr>
              <a:t>Scalability:</a:t>
            </a:r>
            <a:r>
              <a:rPr lang="en-GB" sz="1200" dirty="0">
                <a:latin typeface="Bell MT" panose="02020503060305020303" pitchFamily="18" charset="0"/>
              </a:rPr>
              <a:t> Analyze how the algorithm's performance scales as the input size grows.</a:t>
            </a:r>
          </a:p>
          <a:p>
            <a:pPr lvl="1" algn="just">
              <a:buFont typeface="Wingdings" panose="05000000000000000000" pitchFamily="2" charset="2"/>
              <a:buChar char="§"/>
            </a:pPr>
            <a:r>
              <a:rPr lang="en-GB" sz="1200" dirty="0">
                <a:latin typeface="Bell MT" panose="02020503060305020303" pitchFamily="18" charset="0"/>
              </a:rPr>
              <a:t> </a:t>
            </a:r>
            <a:r>
              <a:rPr lang="en-GB" sz="1200" b="1" dirty="0">
                <a:latin typeface="Bell MT" panose="02020503060305020303" pitchFamily="18" charset="0"/>
              </a:rPr>
              <a:t>Optimality:</a:t>
            </a:r>
            <a:r>
              <a:rPr lang="en-GB" sz="1200"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sz="1200" b="1" dirty="0">
                <a:latin typeface="Bell MT" panose="02020503060305020303" pitchFamily="18" charset="0"/>
              </a:rPr>
              <a:t>Trade-offs:</a:t>
            </a:r>
            <a:r>
              <a:rPr lang="en-GB" sz="1200"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043631" y="809898"/>
            <a:ext cx="10173010" cy="1554480"/>
          </a:xfrm>
        </p:spPr>
        <p:txBody>
          <a:bodyPr anchor="ctr">
            <a:normAutofit/>
          </a:bodyPr>
          <a:lstStyle/>
          <a:p>
            <a:r>
              <a:rPr lang="en-GB" sz="4800" b="1">
                <a:latin typeface="Bell MT" panose="02020503060305020303" pitchFamily="18" charset="0"/>
                <a:cs typeface="Arial" panose="020B0604020202020204" pitchFamily="34" charset="0"/>
              </a:rPr>
              <a:t>Types of algorithms analysis?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030E3E4-2DB6-DB1F-A91B-D8B19B3BA174}"/>
              </a:ext>
            </a:extLst>
          </p:cNvPr>
          <p:cNvGraphicFramePr>
            <a:graphicFrameLocks noGrp="1"/>
          </p:cNvGraphicFramePr>
          <p:nvPr>
            <p:ph idx="1"/>
            <p:extLst>
              <p:ext uri="{D42A27DB-BD31-4B8C-83A1-F6EECF244321}">
                <p14:modId xmlns:p14="http://schemas.microsoft.com/office/powerpoint/2010/main" val="236100502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93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764988" y="2310670"/>
            <a:ext cx="3368969" cy="2236660"/>
          </a:xfrm>
          <a:prstGeom prst="rect">
            <a:avLst/>
          </a:prstGeom>
        </p:spPr>
      </p:pic>
      <p:sp>
        <p:nvSpPr>
          <p:cNvPr id="11" name="Freeform: Shape 1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b="1" kern="1200">
                <a:solidFill>
                  <a:srgbClr val="FFFFFF"/>
                </a:solidFill>
                <a:latin typeface="+mj-lt"/>
                <a:ea typeface="+mj-ea"/>
                <a:cs typeface="+mj-cs"/>
              </a:rPr>
              <a:t>Types of algorithms analysis?</a:t>
            </a:r>
          </a:p>
        </p:txBody>
      </p:sp>
      <p:sp>
        <p:nvSpPr>
          <p:cNvPr id="13"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3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65125"/>
            <a:ext cx="10515600" cy="1325563"/>
          </a:xfrm>
        </p:spPr>
        <p:txBody>
          <a:bodyPr>
            <a:normAutofit/>
          </a:bodyPr>
          <a:lstStyle/>
          <a:p>
            <a:r>
              <a:rPr lang="en-GB" sz="5400" b="1" dirty="0">
                <a:latin typeface="Bell MT" panose="02020503060305020303" pitchFamily="18" charset="0"/>
                <a:cs typeface="Arial" panose="020B0604020202020204" pitchFamily="34" charset="0"/>
              </a:rPr>
              <a:t>Types of complexity?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929384"/>
            <a:ext cx="10515600" cy="4251960"/>
          </a:xfrm>
        </p:spPr>
        <p:txBody>
          <a:bodyPr>
            <a:normAutofit/>
          </a:bodyPr>
          <a:lstStyle/>
          <a:p>
            <a:pPr marL="0" indent="0" algn="just">
              <a:buNone/>
            </a:pPr>
            <a:r>
              <a:rPr lang="en-GB" sz="2200" b="1" dirty="0">
                <a:latin typeface="Bell MT" panose="02020503060305020303" pitchFamily="18" charset="0"/>
              </a:rPr>
              <a:t>There are two types of complexity:</a:t>
            </a:r>
          </a:p>
          <a:p>
            <a:pPr marL="514350" indent="-514350" algn="just">
              <a:buFont typeface="+mj-lt"/>
              <a:buAutoNum type="arabicPeriod"/>
            </a:pPr>
            <a:r>
              <a:rPr lang="en-GB" sz="2200" b="1" dirty="0">
                <a:latin typeface="Bell MT" panose="02020503060305020303" pitchFamily="18" charset="0"/>
              </a:rPr>
              <a:t>Space Complexity: </a:t>
            </a:r>
            <a:r>
              <a:rPr lang="en-GB" sz="22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200" b="1" dirty="0">
                <a:latin typeface="Bell MT" panose="02020503060305020303" pitchFamily="18" charset="0"/>
              </a:rPr>
              <a:t>Time Complexity: </a:t>
            </a:r>
            <a:r>
              <a:rPr lang="en-GB" sz="22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200" b="1" i="1" dirty="0">
                <a:latin typeface="Bell MT" panose="02020503060305020303" pitchFamily="18" charset="0"/>
              </a:rPr>
              <a:t>big O notation</a:t>
            </a:r>
            <a:r>
              <a:rPr lang="en-GB" sz="22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793660" y="2599509"/>
            <a:ext cx="10143668" cy="3435531"/>
          </a:xfrm>
        </p:spPr>
        <p:txBody>
          <a:bodyPr anchor="ctr">
            <a:normAutofit/>
          </a:bodyPr>
          <a:lstStyle/>
          <a:p>
            <a:pPr marL="0" indent="0">
              <a:buNone/>
            </a:pPr>
            <a:r>
              <a:rPr lang="en-GB" sz="1700" dirty="0">
                <a:latin typeface="Bell MT" panose="02020503060305020303" pitchFamily="18" charset="0"/>
              </a:rPr>
              <a:t>Both of the above complexities are measured with respect to the </a:t>
            </a:r>
            <a:r>
              <a:rPr lang="en-GB" sz="1700" b="1" dirty="0">
                <a:latin typeface="Bell MT" panose="02020503060305020303" pitchFamily="18" charset="0"/>
              </a:rPr>
              <a:t>input parameters</a:t>
            </a:r>
            <a:r>
              <a:rPr lang="en-GB" sz="1700" dirty="0">
                <a:latin typeface="Bell MT" panose="02020503060305020303" pitchFamily="18" charset="0"/>
              </a:rPr>
              <a:t>. But here arises a problem. The time required for executing a code depends on several factors, such as: </a:t>
            </a:r>
          </a:p>
          <a:p>
            <a:r>
              <a:rPr lang="en-GB" sz="1700" dirty="0">
                <a:latin typeface="Bell MT" panose="02020503060305020303" pitchFamily="18" charset="0"/>
              </a:rPr>
              <a:t>The number of operations performed in the program, </a:t>
            </a:r>
          </a:p>
          <a:p>
            <a:r>
              <a:rPr lang="en-GB" sz="1700" dirty="0">
                <a:latin typeface="Bell MT" panose="02020503060305020303" pitchFamily="18" charset="0"/>
              </a:rPr>
              <a:t>The speed of the device, and also </a:t>
            </a:r>
          </a:p>
          <a:p>
            <a:r>
              <a:rPr lang="en-GB" sz="1700" dirty="0">
                <a:latin typeface="Bell MT" panose="02020503060305020303" pitchFamily="18" charset="0"/>
              </a:rPr>
              <a:t>The speed of data transfer if being executed on an online platform. </a:t>
            </a:r>
          </a:p>
          <a:p>
            <a:pPr marL="0" indent="0">
              <a:buNone/>
            </a:pPr>
            <a:endParaRPr lang="en-GB" sz="1700" dirty="0">
              <a:latin typeface="Bell MT" panose="02020503060305020303" pitchFamily="18" charset="0"/>
            </a:endParaRPr>
          </a:p>
          <a:p>
            <a:pPr marL="0" indent="0">
              <a:buNone/>
            </a:pPr>
            <a:r>
              <a:rPr lang="en-GB" sz="1700" dirty="0">
                <a:latin typeface="Bell MT" panose="02020503060305020303" pitchFamily="18" charset="0"/>
              </a:rPr>
              <a:t>So how can we determine which one is efficient? The answer is the use of </a:t>
            </a:r>
            <a:r>
              <a:rPr lang="en-GB" sz="1700" b="1" dirty="0">
                <a:latin typeface="Bell MT" panose="02020503060305020303" pitchFamily="18" charset="0"/>
              </a:rPr>
              <a:t>asymptotic notation</a:t>
            </a:r>
            <a:r>
              <a:rPr lang="en-GB" sz="1700" dirty="0">
                <a:latin typeface="Bell MT" panose="02020503060305020303" pitchFamily="18" charset="0"/>
              </a:rPr>
              <a:t>. </a:t>
            </a:r>
          </a:p>
          <a:p>
            <a:pPr marL="0" indent="0">
              <a:buNone/>
            </a:pPr>
            <a:endParaRPr lang="en-GB" sz="1700" dirty="0">
              <a:latin typeface="Bell MT" panose="02020503060305020303" pitchFamily="18" charset="0"/>
            </a:endParaRPr>
          </a:p>
          <a:p>
            <a:pPr marL="0" indent="0">
              <a:buNone/>
            </a:pPr>
            <a:r>
              <a:rPr lang="en-GB" sz="1700" b="1" dirty="0">
                <a:latin typeface="Bell MT" panose="02020503060305020303" pitchFamily="18" charset="0"/>
              </a:rPr>
              <a:t>Asymptotic notation is a mathematical tool that calculates the required time in terms of input size and does not require the execution of the code. </a:t>
            </a:r>
          </a:p>
        </p:txBody>
      </p:sp>
      <p:sp>
        <p:nvSpPr>
          <p:cNvPr id="2" name="Title 1">
            <a:extLst>
              <a:ext uri="{FF2B5EF4-FFF2-40B4-BE49-F238E27FC236}">
                <a16:creationId xmlns:a16="http://schemas.microsoft.com/office/drawing/2014/main" id="{B4DC6A91-D0C8-B638-C1A9-DCEF89441B3C}"/>
              </a:ext>
            </a:extLst>
          </p:cNvPr>
          <p:cNvSpPr>
            <a:spLocks noGrp="1"/>
          </p:cNvSpPr>
          <p:nvPr>
            <p:ph type="title"/>
          </p:nvPr>
        </p:nvSpPr>
        <p:spPr>
          <a:xfrm>
            <a:off x="838200" y="365125"/>
            <a:ext cx="10515600" cy="1325563"/>
          </a:xfrm>
        </p:spPr>
        <p:txBody>
          <a:bodyPr>
            <a:normAutofit/>
          </a:bodyPr>
          <a:lstStyle/>
          <a:p>
            <a:r>
              <a:rPr lang="en-GB" sz="5400" b="1" dirty="0">
                <a:latin typeface="Bell MT" panose="02020503060305020303" pitchFamily="18" charset="0"/>
                <a:cs typeface="Arial" panose="020B0604020202020204" pitchFamily="34" charset="0"/>
              </a:rPr>
              <a:t>Types of complexity?</a:t>
            </a:r>
          </a:p>
        </p:txBody>
      </p:sp>
    </p:spTree>
    <p:extLst>
      <p:ext uri="{BB962C8B-B14F-4D97-AF65-F5344CB8AC3E}">
        <p14:creationId xmlns:p14="http://schemas.microsoft.com/office/powerpoint/2010/main" val="354368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793660" y="2599509"/>
            <a:ext cx="10143668" cy="3435531"/>
          </a:xfrm>
        </p:spPr>
        <p:txBody>
          <a:bodyPr anchor="ctr">
            <a:normAutofit/>
          </a:bodyPr>
          <a:lstStyle/>
          <a:p>
            <a:pPr marL="0" indent="0">
              <a:buNone/>
            </a:pPr>
            <a:r>
              <a:rPr lang="en-GB" sz="200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buNone/>
            </a:pPr>
            <a:endParaRPr lang="en-GB" sz="2000">
              <a:latin typeface="Bell MT" panose="02020503060305020303" pitchFamily="18" charset="0"/>
            </a:endParaRPr>
          </a:p>
          <a:p>
            <a:pPr marL="514350" indent="-514350">
              <a:buFont typeface="+mj-lt"/>
              <a:buAutoNum type="arabicPeriod"/>
            </a:pPr>
            <a:r>
              <a:rPr lang="en-GB" sz="2000" b="1">
                <a:latin typeface="Bell MT" panose="02020503060305020303" pitchFamily="18" charset="0"/>
              </a:rPr>
              <a:t>Big-O Notation (Ο) –</a:t>
            </a:r>
            <a:r>
              <a:rPr lang="en-GB" sz="2000">
                <a:latin typeface="Bell MT" panose="02020503060305020303" pitchFamily="18" charset="0"/>
              </a:rPr>
              <a:t> Big-O notation specifically describes the </a:t>
            </a:r>
            <a:r>
              <a:rPr lang="en-GB" sz="2000" b="1" i="1">
                <a:latin typeface="Bell MT" panose="02020503060305020303" pitchFamily="18" charset="0"/>
              </a:rPr>
              <a:t>worst-case</a:t>
            </a:r>
            <a:r>
              <a:rPr lang="en-GB" sz="2000">
                <a:latin typeface="Bell MT" panose="02020503060305020303" pitchFamily="18" charset="0"/>
              </a:rPr>
              <a:t> scenario.</a:t>
            </a:r>
          </a:p>
          <a:p>
            <a:pPr marL="514350" indent="-514350">
              <a:buFont typeface="+mj-lt"/>
              <a:buAutoNum type="arabicPeriod"/>
            </a:pPr>
            <a:r>
              <a:rPr lang="en-GB" sz="2000" b="1">
                <a:latin typeface="Bell MT" panose="02020503060305020303" pitchFamily="18" charset="0"/>
              </a:rPr>
              <a:t>Omega Notation (Ω) – </a:t>
            </a:r>
            <a:r>
              <a:rPr lang="en-GB" sz="2000">
                <a:latin typeface="Bell MT" panose="02020503060305020303" pitchFamily="18" charset="0"/>
              </a:rPr>
              <a:t>Omega(Ω) notation specifically describes the </a:t>
            </a:r>
            <a:r>
              <a:rPr lang="en-GB" sz="2000" b="1" i="1">
                <a:latin typeface="Bell MT" panose="02020503060305020303" pitchFamily="18" charset="0"/>
              </a:rPr>
              <a:t>best-case</a:t>
            </a:r>
            <a:r>
              <a:rPr lang="en-GB" sz="2000">
                <a:latin typeface="Bell MT" panose="02020503060305020303" pitchFamily="18" charset="0"/>
              </a:rPr>
              <a:t> scenario.</a:t>
            </a:r>
          </a:p>
          <a:p>
            <a:pPr marL="514350" indent="-514350">
              <a:buFont typeface="+mj-lt"/>
              <a:buAutoNum type="arabicPeriod"/>
            </a:pPr>
            <a:r>
              <a:rPr lang="en-GB" sz="2000" b="1">
                <a:latin typeface="Bell MT" panose="02020503060305020303" pitchFamily="18" charset="0"/>
              </a:rPr>
              <a:t>Theta Notation (θ) – </a:t>
            </a:r>
            <a:r>
              <a:rPr lang="en-GB" sz="2000">
                <a:latin typeface="Bell MT" panose="02020503060305020303" pitchFamily="18" charset="0"/>
              </a:rPr>
              <a:t>This notation represents the </a:t>
            </a:r>
            <a:r>
              <a:rPr lang="en-GB" sz="2000" b="1" i="1">
                <a:latin typeface="Bell MT" panose="02020503060305020303" pitchFamily="18" charset="0"/>
              </a:rPr>
              <a:t>average</a:t>
            </a:r>
            <a:r>
              <a:rPr lang="en-GB" sz="2000">
                <a:latin typeface="Bell MT" panose="02020503060305020303" pitchFamily="18" charset="0"/>
              </a:rPr>
              <a:t> complexity of an algorithm.</a:t>
            </a:r>
            <a:endParaRPr lang="en-GB" sz="2000" b="1">
              <a:latin typeface="Bell MT" panose="02020503060305020303" pitchFamily="18" charset="0"/>
            </a:endParaRPr>
          </a:p>
        </p:txBody>
      </p:sp>
      <p:sp>
        <p:nvSpPr>
          <p:cNvPr id="2" name="Title 1">
            <a:extLst>
              <a:ext uri="{FF2B5EF4-FFF2-40B4-BE49-F238E27FC236}">
                <a16:creationId xmlns:a16="http://schemas.microsoft.com/office/drawing/2014/main" id="{8964CC3F-6D50-7F51-316F-26D1212DF67F}"/>
              </a:ext>
            </a:extLst>
          </p:cNvPr>
          <p:cNvSpPr>
            <a:spLocks noGrp="1"/>
          </p:cNvSpPr>
          <p:nvPr>
            <p:ph type="title"/>
          </p:nvPr>
        </p:nvSpPr>
        <p:spPr>
          <a:xfrm>
            <a:off x="838200" y="365125"/>
            <a:ext cx="10515600" cy="1325563"/>
          </a:xfrm>
        </p:spPr>
        <p:txBody>
          <a:bodyPr>
            <a:normAutofit/>
          </a:bodyPr>
          <a:lstStyle/>
          <a:p>
            <a:r>
              <a:rPr lang="en-GB" sz="5400" b="1" dirty="0">
                <a:latin typeface="Bell MT" panose="02020503060305020303" pitchFamily="18" charset="0"/>
                <a:cs typeface="Arial" panose="020B0604020202020204" pitchFamily="34" charset="0"/>
              </a:rPr>
              <a:t>Types of complexity?</a:t>
            </a:r>
          </a:p>
        </p:txBody>
      </p:sp>
    </p:spTree>
    <p:extLst>
      <p:ext uri="{BB962C8B-B14F-4D97-AF65-F5344CB8AC3E}">
        <p14:creationId xmlns:p14="http://schemas.microsoft.com/office/powerpoint/2010/main" val="304730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08638" y="386930"/>
            <a:ext cx="9236700" cy="1188950"/>
          </a:xfrm>
        </p:spPr>
        <p:txBody>
          <a:bodyPr anchor="b">
            <a:normAutofit/>
          </a:bodyPr>
          <a:lstStyle/>
          <a:p>
            <a:r>
              <a:rPr lang="en-GB" sz="5400" b="1">
                <a:latin typeface="Bell MT" panose="02020503060305020303" pitchFamily="18" charset="0"/>
                <a:cs typeface="Arial" panose="020B0604020202020204" pitchFamily="34" charset="0"/>
              </a:rPr>
              <a:t>Order Of Growth:</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793660" y="2599509"/>
            <a:ext cx="10143668" cy="3435531"/>
          </a:xfrm>
        </p:spPr>
        <p:txBody>
          <a:bodyPr anchor="ctr">
            <a:normAutofit/>
          </a:bodyPr>
          <a:lstStyle/>
          <a:p>
            <a:pPr marL="0" indent="0">
              <a:buNone/>
            </a:pPr>
            <a:r>
              <a:rPr lang="en-GB" sz="2000" b="1">
                <a:latin typeface="Bell MT" panose="02020503060305020303" pitchFamily="18" charset="0"/>
              </a:rPr>
              <a:t>Goals:</a:t>
            </a:r>
          </a:p>
          <a:p>
            <a:pPr marL="514350" indent="-514350">
              <a:buFont typeface="+mj-lt"/>
              <a:buAutoNum type="arabicPeriod"/>
            </a:pPr>
            <a:r>
              <a:rPr lang="en-GB" sz="2000">
                <a:latin typeface="Bell MT" panose="02020503060305020303" pitchFamily="18" charset="0"/>
              </a:rPr>
              <a:t>want to evaluate the program efficiency when </a:t>
            </a:r>
            <a:r>
              <a:rPr lang="en-GB" sz="2000" b="1">
                <a:latin typeface="Bell MT" panose="02020503060305020303" pitchFamily="18" charset="0"/>
              </a:rPr>
              <a:t>input is very big.</a:t>
            </a:r>
            <a:endParaRPr lang="en-GB" sz="2000">
              <a:latin typeface="Bell MT" panose="02020503060305020303" pitchFamily="18" charset="0"/>
            </a:endParaRPr>
          </a:p>
          <a:p>
            <a:pPr marL="514350" indent="-514350">
              <a:buFont typeface="+mj-lt"/>
              <a:buAutoNum type="arabicPeriod"/>
            </a:pPr>
            <a:r>
              <a:rPr lang="en-GB" sz="2000">
                <a:latin typeface="Bell MT" panose="02020503060305020303" pitchFamily="18" charset="0"/>
              </a:rPr>
              <a:t>want to express the </a:t>
            </a:r>
            <a:r>
              <a:rPr lang="en-GB" sz="2000" b="1">
                <a:latin typeface="Bell MT" panose="02020503060305020303" pitchFamily="18" charset="0"/>
              </a:rPr>
              <a:t>growth of programs run time </a:t>
            </a:r>
            <a:r>
              <a:rPr lang="en-GB" sz="2000">
                <a:latin typeface="Bell MT" panose="02020503060305020303" pitchFamily="18" charset="0"/>
              </a:rPr>
              <a:t>as input size grows.</a:t>
            </a:r>
          </a:p>
          <a:p>
            <a:pPr marL="514350" indent="-514350">
              <a:buFont typeface="+mj-lt"/>
              <a:buAutoNum type="arabicPeriod"/>
            </a:pPr>
            <a:r>
              <a:rPr lang="en-GB" sz="2000">
                <a:latin typeface="Bell MT" panose="02020503060305020303" pitchFamily="18" charset="0"/>
              </a:rPr>
              <a:t>want to put an </a:t>
            </a:r>
            <a:r>
              <a:rPr lang="en-GB" sz="2000" b="1">
                <a:latin typeface="Bell MT" panose="02020503060305020303" pitchFamily="18" charset="0"/>
              </a:rPr>
              <a:t>upper bound (worst case) </a:t>
            </a:r>
            <a:r>
              <a:rPr lang="en-GB" sz="2000">
                <a:latin typeface="Bell MT" panose="02020503060305020303" pitchFamily="18" charset="0"/>
              </a:rPr>
              <a:t>on growth – as tight as possible.</a:t>
            </a:r>
          </a:p>
          <a:p>
            <a:pPr marL="514350" indent="-514350">
              <a:buFont typeface="+mj-lt"/>
              <a:buAutoNum type="arabicPeriod"/>
            </a:pPr>
            <a:r>
              <a:rPr lang="en-GB" sz="2000">
                <a:latin typeface="Bell MT" panose="02020503060305020303" pitchFamily="18" charset="0"/>
              </a:rPr>
              <a:t>do not need to be precise: </a:t>
            </a:r>
            <a:r>
              <a:rPr lang="en-GB" sz="2000" b="1">
                <a:latin typeface="Bell MT" panose="02020503060305020303" pitchFamily="18" charset="0"/>
              </a:rPr>
              <a:t>“order of” not “exact” </a:t>
            </a:r>
            <a:r>
              <a:rPr lang="en-GB" sz="2000">
                <a:latin typeface="Bell MT" panose="02020503060305020303" pitchFamily="18" charset="0"/>
              </a:rPr>
              <a:t>growth.</a:t>
            </a:r>
          </a:p>
          <a:p>
            <a:pPr marL="514350" indent="-514350">
              <a:buFont typeface="+mj-lt"/>
              <a:buAutoNum type="arabicPeriod"/>
            </a:pPr>
            <a:r>
              <a:rPr lang="en-GB" sz="2000">
                <a:latin typeface="Bell MT" panose="02020503060305020303" pitchFamily="18" charset="0"/>
              </a:rPr>
              <a:t>we will look at </a:t>
            </a:r>
            <a:r>
              <a:rPr lang="en-GB" sz="2000" b="1">
                <a:latin typeface="Bell MT" panose="02020503060305020303" pitchFamily="18" charset="0"/>
              </a:rPr>
              <a:t>largest factors </a:t>
            </a:r>
            <a:r>
              <a:rPr lang="en-GB" sz="2000">
                <a:latin typeface="Bell MT" panose="02020503060305020303" pitchFamily="18" charset="0"/>
              </a:rPr>
              <a:t>in run time (which section of the program will take the longest to run?)</a:t>
            </a:r>
          </a:p>
          <a:p>
            <a:pPr marL="514350" indent="-514350">
              <a:buFont typeface="+mj-lt"/>
              <a:buAutoNum type="arabicPeriod"/>
            </a:pPr>
            <a:r>
              <a:rPr lang="en-GB" sz="200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08638" y="386930"/>
            <a:ext cx="9236700" cy="1188950"/>
          </a:xfrm>
        </p:spPr>
        <p:txBody>
          <a:bodyPr anchor="b">
            <a:normAutofit/>
          </a:bodyPr>
          <a:lstStyle/>
          <a:p>
            <a:r>
              <a:rPr lang="en-GB" sz="3800" b="1">
                <a:latin typeface="Bell MT" panose="02020503060305020303" pitchFamily="18" charset="0"/>
                <a:cs typeface="Arial" panose="020B0604020202020204" pitchFamily="34" charset="0"/>
              </a:rPr>
              <a:t>Measuring Order Of Growth (Big O Notation):</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8" name="Rectangle 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793660" y="2599509"/>
            <a:ext cx="10143668" cy="3435531"/>
          </a:xfrm>
        </p:spPr>
        <p:txBody>
          <a:bodyPr anchor="ctr">
            <a:normAutofit/>
          </a:bodyPr>
          <a:lstStyle/>
          <a:p>
            <a:pPr marL="514350" indent="-514350">
              <a:buFont typeface="+mj-lt"/>
              <a:buAutoNum type="arabicPeriod"/>
            </a:pPr>
            <a:r>
              <a:rPr lang="en-GB" sz="2400" b="1">
                <a:latin typeface="Bell MT" panose="02020503060305020303" pitchFamily="18" charset="0"/>
              </a:rPr>
              <a:t>Big O notation </a:t>
            </a:r>
            <a:r>
              <a:rPr lang="en-GB" sz="2400">
                <a:latin typeface="Bell MT" panose="02020503060305020303" pitchFamily="18" charset="0"/>
              </a:rPr>
              <a:t>measures an </a:t>
            </a:r>
            <a:r>
              <a:rPr lang="en-GB" sz="2400" b="1">
                <a:latin typeface="Bell MT" panose="02020503060305020303" pitchFamily="18" charset="0"/>
              </a:rPr>
              <a:t>upper bound on the asymptotic growth, </a:t>
            </a:r>
            <a:r>
              <a:rPr lang="en-GB" sz="2400">
                <a:latin typeface="Bell MT" panose="02020503060305020303" pitchFamily="18" charset="0"/>
              </a:rPr>
              <a:t>often called order of growth.</a:t>
            </a:r>
          </a:p>
          <a:p>
            <a:pPr marL="514350" indent="-514350">
              <a:buFont typeface="+mj-lt"/>
              <a:buAutoNum type="arabicPeriod"/>
            </a:pPr>
            <a:r>
              <a:rPr lang="en-GB" sz="2400" b="1">
                <a:latin typeface="Bell MT" panose="02020503060305020303" pitchFamily="18" charset="0"/>
              </a:rPr>
              <a:t>Big O or O() </a:t>
            </a:r>
            <a:r>
              <a:rPr lang="en-GB" sz="2400">
                <a:latin typeface="Bell MT" panose="02020503060305020303" pitchFamily="18" charset="0"/>
              </a:rPr>
              <a:t>is used to describe worst case</a:t>
            </a:r>
          </a:p>
          <a:p>
            <a:pPr lvl="1">
              <a:buFont typeface="Wingdings" panose="05000000000000000000" pitchFamily="2" charset="2"/>
              <a:buChar char="§"/>
            </a:pPr>
            <a:r>
              <a:rPr lang="en-GB">
                <a:latin typeface="Bell MT" panose="02020503060305020303" pitchFamily="18" charset="0"/>
              </a:rPr>
              <a:t>Worst case occurs often and is the bottleneck when a program runs.</a:t>
            </a:r>
          </a:p>
          <a:p>
            <a:pPr lvl="1">
              <a:buFont typeface="Wingdings" panose="05000000000000000000" pitchFamily="2" charset="2"/>
              <a:buChar char="§"/>
            </a:pPr>
            <a:r>
              <a:rPr lang="en-GB">
                <a:latin typeface="Bell MT" panose="02020503060305020303" pitchFamily="18" charset="0"/>
              </a:rPr>
              <a:t>Express rate of growth of program relative to the input size.</a:t>
            </a:r>
          </a:p>
          <a:p>
            <a:pPr lvl="1">
              <a:buFont typeface="Wingdings" panose="05000000000000000000" pitchFamily="2" charset="2"/>
              <a:buChar char="§"/>
            </a:pPr>
            <a:r>
              <a:rPr lang="en-GB">
                <a:latin typeface="Bell MT" panose="02020503060305020303" pitchFamily="18" charset="0"/>
              </a:rPr>
              <a:t>Evaluate algorithm </a:t>
            </a:r>
            <a:r>
              <a:rPr lang="en-GB" b="1">
                <a:latin typeface="Bell MT" panose="02020503060305020303" pitchFamily="18" charset="0"/>
              </a:rPr>
              <a:t>Not </a:t>
            </a:r>
            <a:r>
              <a:rPr lang="en-GB">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08638" y="386930"/>
            <a:ext cx="9236700" cy="1188950"/>
          </a:xfrm>
        </p:spPr>
        <p:txBody>
          <a:bodyPr anchor="b">
            <a:normAutofit/>
          </a:bodyPr>
          <a:lstStyle/>
          <a:p>
            <a:r>
              <a:rPr lang="en-GB" sz="5400" b="1">
                <a:latin typeface="Bell MT" panose="02020503060305020303" pitchFamily="18" charset="0"/>
                <a:cs typeface="Arial" panose="020B0604020202020204" pitchFamily="34" charset="0"/>
              </a:rPr>
              <a:t>What is time complexity?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793660" y="2599509"/>
            <a:ext cx="10143668" cy="3435531"/>
          </a:xfrm>
        </p:spPr>
        <p:txBody>
          <a:bodyPr anchor="ctr">
            <a:normAutofit/>
          </a:bodyPr>
          <a:lstStyle/>
          <a:p>
            <a:pPr marL="0" indent="0">
              <a:buNone/>
            </a:pPr>
            <a:r>
              <a:rPr lang="en-GB" sz="240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sz="2400" b="1">
                <a:latin typeface="Bell MT" panose="02020503060305020303" pitchFamily="18" charset="0"/>
              </a:rPr>
              <a:t>big O notation</a:t>
            </a:r>
            <a:r>
              <a:rPr lang="en-GB" sz="240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640080" y="325369"/>
            <a:ext cx="4368602" cy="1956841"/>
          </a:xfrm>
        </p:spPr>
        <p:txBody>
          <a:bodyPr anchor="b">
            <a:normAutofit/>
          </a:bodyPr>
          <a:lstStyle/>
          <a:p>
            <a:r>
              <a:rPr lang="en-GB" sz="4200" b="1">
                <a:latin typeface="Bell MT" panose="02020503060305020303" pitchFamily="18" charset="0"/>
                <a:cs typeface="Arial" panose="020B0604020202020204" pitchFamily="34" charset="0"/>
              </a:rPr>
              <a:t>What is design &amp; analysis of Algorithm?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640080" y="2872899"/>
            <a:ext cx="4243589" cy="3320668"/>
          </a:xfrm>
        </p:spPr>
        <p:txBody>
          <a:bodyPr>
            <a:normAutofit/>
          </a:bodyPr>
          <a:lstStyle/>
          <a:p>
            <a:pPr marL="0" indent="0" algn="just">
              <a:buNone/>
            </a:pPr>
            <a:r>
              <a:rPr lang="en-GB" sz="1900" dirty="0">
                <a:latin typeface="Bell MT" panose="02020503060305020303" pitchFamily="18" charset="0"/>
              </a:rPr>
              <a:t>The design and analysis of algorithms is a fundamental field in computer science that focuses on </a:t>
            </a:r>
            <a:r>
              <a:rPr lang="en-GB" sz="1900" b="1" dirty="0">
                <a:solidFill>
                  <a:srgbClr val="FF0000"/>
                </a:solidFill>
                <a:latin typeface="Bell MT" panose="02020503060305020303" pitchFamily="18" charset="0"/>
              </a:rPr>
              <a:t>developing efficient </a:t>
            </a:r>
            <a:r>
              <a:rPr lang="en-GB" sz="1900" dirty="0">
                <a:latin typeface="Bell MT" panose="02020503060305020303" pitchFamily="18" charset="0"/>
              </a:rPr>
              <a:t>and </a:t>
            </a:r>
            <a:r>
              <a:rPr lang="en-GB" sz="1900" b="1" dirty="0">
                <a:solidFill>
                  <a:srgbClr val="FF0000"/>
                </a:solidFill>
                <a:latin typeface="Bell MT" panose="02020503060305020303" pitchFamily="18" charset="0"/>
              </a:rPr>
              <a:t>effective algorithms </a:t>
            </a:r>
            <a:r>
              <a:rPr lang="en-GB" sz="1900" dirty="0">
                <a:latin typeface="Bell MT" panose="02020503060305020303" pitchFamily="18" charset="0"/>
              </a:rPr>
              <a:t>to solve various </a:t>
            </a:r>
            <a:r>
              <a:rPr lang="en-GB" sz="1900" b="1" dirty="0">
                <a:solidFill>
                  <a:srgbClr val="FF0000"/>
                </a:solidFill>
                <a:latin typeface="Bell MT" panose="02020503060305020303" pitchFamily="18" charset="0"/>
              </a:rPr>
              <a:t>computational problems</a:t>
            </a:r>
            <a:r>
              <a:rPr lang="en-GB" sz="1900" dirty="0">
                <a:latin typeface="Bell MT" panose="02020503060305020303" pitchFamily="18" charset="0"/>
              </a:rPr>
              <a:t>.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pic>
        <p:nvPicPr>
          <p:cNvPr id="5" name="Picture 4" descr="Digital financial graph">
            <a:extLst>
              <a:ext uri="{FF2B5EF4-FFF2-40B4-BE49-F238E27FC236}">
                <a16:creationId xmlns:a16="http://schemas.microsoft.com/office/drawing/2014/main" id="{248784F7-8719-25CF-F820-C8A235D667F0}"/>
              </a:ext>
            </a:extLst>
          </p:cNvPr>
          <p:cNvPicPr>
            <a:picLocks noChangeAspect="1"/>
          </p:cNvPicPr>
          <p:nvPr/>
        </p:nvPicPr>
        <p:blipFill>
          <a:blip r:embed="rId2"/>
          <a:srcRect l="29433" r="14147"/>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520764"/>
            <a:ext cx="6780700" cy="381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08638" y="386930"/>
            <a:ext cx="9236700" cy="1188950"/>
          </a:xfrm>
        </p:spPr>
        <p:txBody>
          <a:bodyPr anchor="b">
            <a:normAutofit/>
          </a:bodyPr>
          <a:lstStyle/>
          <a:p>
            <a:r>
              <a:rPr lang="en-GB" sz="5400" b="1">
                <a:latin typeface="Bell MT" panose="02020503060305020303" pitchFamily="18" charset="0"/>
                <a:cs typeface="Arial" panose="020B0604020202020204" pitchFamily="34" charset="0"/>
              </a:rPr>
              <a:t>Different time complexity?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793660" y="2599509"/>
            <a:ext cx="10143668" cy="3435531"/>
          </a:xfrm>
        </p:spPr>
        <p:txBody>
          <a:bodyPr anchor="ctr">
            <a:normAutofit/>
          </a:bodyPr>
          <a:lstStyle/>
          <a:p>
            <a:pPr marL="0" indent="0">
              <a:buNone/>
            </a:pPr>
            <a:r>
              <a:rPr lang="en-GB" sz="220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buNone/>
            </a:pPr>
            <a:endParaRPr lang="en-GB" sz="2200">
              <a:latin typeface="Bell MT" panose="02020503060305020303" pitchFamily="18" charset="0"/>
            </a:endParaRPr>
          </a:p>
          <a:p>
            <a:pPr marL="0" indent="0">
              <a:buNone/>
            </a:pPr>
            <a:r>
              <a:rPr lang="en-GB" sz="2200">
                <a:latin typeface="Bell MT" panose="02020503060305020303" pitchFamily="18" charset="0"/>
              </a:rPr>
              <a:t>In big O notation, the time complexity of an algorithm is represented as </a:t>
            </a:r>
            <a:r>
              <a:rPr lang="en-GB" sz="2200" b="1">
                <a:latin typeface="Bell MT" panose="02020503060305020303" pitchFamily="18" charset="0"/>
              </a:rPr>
              <a:t>"O(f(n))," </a:t>
            </a:r>
            <a:r>
              <a:rPr lang="en-GB" sz="2200">
                <a:latin typeface="Bell MT" panose="02020503060305020303" pitchFamily="18" charset="0"/>
              </a:rPr>
              <a:t>where </a:t>
            </a:r>
            <a:r>
              <a:rPr lang="en-GB" sz="2200" b="1">
                <a:latin typeface="Bell MT" panose="02020503060305020303" pitchFamily="18" charset="0"/>
              </a:rPr>
              <a:t>"f(n)" </a:t>
            </a:r>
            <a:r>
              <a:rPr lang="en-GB" sz="2200">
                <a:latin typeface="Bell MT" panose="02020503060305020303" pitchFamily="18" charset="0"/>
              </a:rPr>
              <a:t>is a function that describes the upper bound on the number of basic operations (or steps) the algorithm takes as a function of the input size </a:t>
            </a:r>
            <a:r>
              <a:rPr lang="en-GB" sz="2200" b="1">
                <a:latin typeface="Bell MT" panose="02020503060305020303" pitchFamily="18" charset="0"/>
              </a:rPr>
              <a:t>"n." </a:t>
            </a:r>
            <a:r>
              <a:rPr lang="en-GB" sz="220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08638" y="386930"/>
            <a:ext cx="9236700" cy="1188950"/>
          </a:xfrm>
        </p:spPr>
        <p:txBody>
          <a:bodyPr anchor="b">
            <a:normAutofit/>
          </a:bodyPr>
          <a:lstStyle/>
          <a:p>
            <a:r>
              <a:rPr lang="en-GB" sz="5400" b="1">
                <a:latin typeface="Bell MT" panose="02020503060305020303" pitchFamily="18" charset="0"/>
                <a:cs typeface="Arial" panose="020B0604020202020204" pitchFamily="34" charset="0"/>
              </a:rPr>
              <a:t>Different time complexity?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793660" y="2599509"/>
            <a:ext cx="10143668" cy="3435531"/>
          </a:xfrm>
        </p:spPr>
        <p:txBody>
          <a:bodyPr anchor="ctr">
            <a:normAutofit/>
          </a:bodyPr>
          <a:lstStyle/>
          <a:p>
            <a:pPr marL="514350" indent="-514350">
              <a:buFont typeface="+mj-lt"/>
              <a:buAutoNum type="arabicPeriod"/>
            </a:pPr>
            <a:r>
              <a:rPr lang="en-GB" sz="1700" b="1">
                <a:latin typeface="Bell MT" panose="02020503060305020303" pitchFamily="18" charset="0"/>
              </a:rPr>
              <a:t>O(1) - Constant Time:</a:t>
            </a:r>
            <a:r>
              <a:rPr lang="en-GB" sz="1700">
                <a:latin typeface="Bell MT" panose="02020503060305020303" pitchFamily="18" charset="0"/>
              </a:rPr>
              <a:t> The algorithm's running time does not depend on the input size. It takes a constant amount of time to complete, regardless of how large the input is.</a:t>
            </a:r>
          </a:p>
          <a:p>
            <a:pPr marL="514350" indent="-514350">
              <a:buFont typeface="+mj-lt"/>
              <a:buAutoNum type="arabicPeriod"/>
            </a:pPr>
            <a:r>
              <a:rPr lang="pt-BR" sz="1700" b="1">
                <a:latin typeface="Bell MT" panose="02020503060305020303" pitchFamily="18" charset="0"/>
              </a:rPr>
              <a:t>O(log n) - Logarithmic Time:</a:t>
            </a:r>
            <a:r>
              <a:rPr lang="en-GB" sz="1700">
                <a:latin typeface="Bell MT" panose="02020503060305020303" pitchFamily="18" charset="0"/>
              </a:rPr>
              <a:t> The algorithm's running time increases logarithmically with the input size. Common with algorithms that divide the problem into smaller subproblems, such as binary search in a sorted list.</a:t>
            </a:r>
          </a:p>
          <a:p>
            <a:pPr marL="514350" indent="-514350">
              <a:buFont typeface="+mj-lt"/>
              <a:buAutoNum type="arabicPeriod"/>
            </a:pPr>
            <a:r>
              <a:rPr lang="en-GB" sz="1700" b="1">
                <a:latin typeface="Bell MT" panose="02020503060305020303" pitchFamily="18" charset="0"/>
              </a:rPr>
              <a:t>O(n) - Linear Time:</a:t>
            </a:r>
            <a:r>
              <a:rPr lang="en-GB" sz="1700">
                <a:latin typeface="Bell MT" panose="02020503060305020303" pitchFamily="18" charset="0"/>
              </a:rPr>
              <a:t> The algorithm's running time increases linearly with the input size. Each input element is processed once.</a:t>
            </a:r>
          </a:p>
          <a:p>
            <a:pPr marL="514350" indent="-514350">
              <a:buFont typeface="+mj-lt"/>
              <a:buAutoNum type="arabicPeriod"/>
            </a:pPr>
            <a:r>
              <a:rPr lang="pt-BR" sz="1700" b="1">
                <a:latin typeface="Bell MT" panose="02020503060305020303" pitchFamily="18" charset="0"/>
              </a:rPr>
              <a:t>O(n log n) - Linearithmic Time:</a:t>
            </a:r>
            <a:r>
              <a:rPr lang="en-GB" sz="1700">
                <a:latin typeface="Bell MT" panose="02020503060305020303" pitchFamily="18" charset="0"/>
              </a:rPr>
              <a:t> Often seen in efficient sorting algorithms like merge sort and quicksort. The running time grows faster than linear but slower than quadratic.</a:t>
            </a:r>
          </a:p>
          <a:p>
            <a:pPr marL="514350" indent="-514350">
              <a:buFont typeface="+mj-lt"/>
              <a:buAutoNum type="arabicPeriod"/>
            </a:pPr>
            <a:r>
              <a:rPr lang="pt-BR" sz="1700" b="1">
                <a:latin typeface="Bell MT" panose="02020503060305020303" pitchFamily="18" charset="0"/>
              </a:rPr>
              <a:t>O(n^2) - Quadratic Time:</a:t>
            </a:r>
            <a:r>
              <a:rPr lang="pt-BR" sz="1700">
                <a:latin typeface="Bell MT" panose="02020503060305020303" pitchFamily="18" charset="0"/>
              </a:rPr>
              <a:t> </a:t>
            </a:r>
            <a:r>
              <a:rPr lang="en-GB" sz="170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08638" y="386930"/>
            <a:ext cx="9236700" cy="1188950"/>
          </a:xfrm>
        </p:spPr>
        <p:txBody>
          <a:bodyPr anchor="b">
            <a:normAutofit/>
          </a:bodyPr>
          <a:lstStyle/>
          <a:p>
            <a:r>
              <a:rPr lang="en-GB" sz="5400" b="1">
                <a:latin typeface="Bell MT" panose="02020503060305020303" pitchFamily="18" charset="0"/>
                <a:cs typeface="Arial" panose="020B0604020202020204" pitchFamily="34" charset="0"/>
              </a:rPr>
              <a:t>Different time complexity?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9" name="Rectangle 18">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ACAA22FF-BF8F-4126-92B1-E50758BA63C0}"/>
              </a:ext>
            </a:extLst>
          </p:cNvPr>
          <p:cNvSpPr>
            <a:spLocks noGrp="1"/>
          </p:cNvSpPr>
          <p:nvPr>
            <p:ph idx="1"/>
          </p:nvPr>
        </p:nvSpPr>
        <p:spPr>
          <a:xfrm>
            <a:off x="793660" y="2599509"/>
            <a:ext cx="10143668" cy="3435531"/>
          </a:xfrm>
        </p:spPr>
        <p:txBody>
          <a:bodyPr anchor="ctr">
            <a:normAutofit/>
          </a:bodyPr>
          <a:lstStyle/>
          <a:p>
            <a:pPr marL="514350" indent="-514350">
              <a:buFont typeface="+mj-lt"/>
              <a:buAutoNum type="arabicPeriod" startAt="6"/>
            </a:pPr>
            <a:r>
              <a:rPr lang="pt-BR" sz="1500" b="1">
                <a:latin typeface="Bell MT" panose="02020503060305020303" pitchFamily="18" charset="0"/>
              </a:rPr>
              <a:t>O(n^k) - Polynomial Time:</a:t>
            </a:r>
            <a:r>
              <a:rPr lang="pt-BR" sz="1500">
                <a:latin typeface="Bell MT" panose="02020503060305020303" pitchFamily="18" charset="0"/>
              </a:rPr>
              <a:t> </a:t>
            </a:r>
            <a:r>
              <a:rPr lang="en-GB" sz="1500">
                <a:latin typeface="Bell MT" panose="02020503060305020303" pitchFamily="18" charset="0"/>
              </a:rPr>
              <a:t>Similar to quadratic time, but with a higher exponent "k." Polynomial time complexities like cubic (O(n^3)) or quartic (O(n^4)) are less efficient for large input sizes.</a:t>
            </a:r>
          </a:p>
          <a:p>
            <a:pPr marL="514350" indent="-514350">
              <a:buFont typeface="+mj-lt"/>
              <a:buAutoNum type="arabicPeriod" startAt="6"/>
            </a:pPr>
            <a:r>
              <a:rPr lang="pt-BR" sz="1500" b="1">
                <a:latin typeface="Bell MT" panose="02020503060305020303" pitchFamily="18" charset="0"/>
              </a:rPr>
              <a:t>O(2^n) - Exponential Time:</a:t>
            </a:r>
            <a:r>
              <a:rPr lang="en-GB" sz="1500" b="1">
                <a:latin typeface="Bell MT" panose="02020503060305020303" pitchFamily="18" charset="0"/>
              </a:rPr>
              <a:t> </a:t>
            </a:r>
            <a:r>
              <a:rPr lang="en-GB" sz="1500">
                <a:latin typeface="Bell MT" panose="02020503060305020303" pitchFamily="18" charset="0"/>
              </a:rPr>
              <a:t>The running time grows exponentially with the input size. Often seen in brute-force algorithms that explore all possible combinations of input elements.</a:t>
            </a:r>
          </a:p>
          <a:p>
            <a:pPr marL="514350" indent="-514350">
              <a:buFont typeface="+mj-lt"/>
              <a:buAutoNum type="arabicPeriod" startAt="6"/>
            </a:pPr>
            <a:r>
              <a:rPr lang="en-GB" sz="1500" b="1">
                <a:latin typeface="Bell MT" panose="02020503060305020303" pitchFamily="18" charset="0"/>
              </a:rPr>
              <a:t>O(n!) - Factorial Time: </a:t>
            </a:r>
            <a:r>
              <a:rPr lang="en-GB" sz="1500">
                <a:latin typeface="Bell MT" panose="02020503060305020303" pitchFamily="18" charset="0"/>
              </a:rPr>
              <a:t>The running time grows factorially with the input size. Highly inefficient and often impractical for even moderate input sizes.</a:t>
            </a:r>
          </a:p>
          <a:p>
            <a:pPr marL="0" indent="0">
              <a:buNone/>
            </a:pPr>
            <a:endParaRPr lang="en-GB" sz="1500">
              <a:latin typeface="Bell MT" panose="02020503060305020303" pitchFamily="18" charset="0"/>
            </a:endParaRPr>
          </a:p>
          <a:p>
            <a:pPr marL="0" indent="0">
              <a:buNone/>
            </a:pPr>
            <a:r>
              <a:rPr lang="en-GB" sz="150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buNone/>
            </a:pPr>
            <a:r>
              <a:rPr lang="en-GB" sz="150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9" name="Rectangle 2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057025" y="922644"/>
            <a:ext cx="5040285" cy="1169585"/>
          </a:xfrm>
        </p:spPr>
        <p:txBody>
          <a:bodyPr anchor="b">
            <a:normAutofit/>
          </a:bodyPr>
          <a:lstStyle/>
          <a:p>
            <a:r>
              <a:rPr lang="en-GB" sz="3700" b="1">
                <a:latin typeface="Bell MT" panose="02020503060305020303" pitchFamily="18" charset="0"/>
                <a:cs typeface="Arial" panose="020B0604020202020204" pitchFamily="34" charset="0"/>
              </a:rPr>
              <a:t>Measuring time complexity?</a:t>
            </a:r>
          </a:p>
        </p:txBody>
      </p:sp>
      <p:sp>
        <p:nvSpPr>
          <p:cNvPr id="34" name="Rectangle 3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1055715" y="2508105"/>
            <a:ext cx="5040285" cy="3632493"/>
          </a:xfrm>
        </p:spPr>
        <p:txBody>
          <a:bodyPr anchor="ctr">
            <a:normAutofit/>
          </a:bodyPr>
          <a:lstStyle/>
          <a:p>
            <a:r>
              <a:rPr lang="en-GB" sz="2000">
                <a:latin typeface="Bell MT" panose="02020503060305020303" pitchFamily="18" charset="0"/>
              </a:rPr>
              <a:t>Count all the operations of the program.</a:t>
            </a:r>
          </a:p>
          <a:p>
            <a:r>
              <a:rPr lang="en-GB" sz="2000">
                <a:latin typeface="Bell MT" panose="02020503060305020303" pitchFamily="18" charset="0"/>
              </a:rPr>
              <a:t>Worst case asymptotic complexity:</a:t>
            </a:r>
          </a:p>
          <a:p>
            <a:pPr lvl="1"/>
            <a:r>
              <a:rPr lang="en-GB" sz="2000">
                <a:latin typeface="Bell MT" panose="02020503060305020303" pitchFamily="18" charset="0"/>
              </a:rPr>
              <a:t>Ignore additive constants.</a:t>
            </a:r>
          </a:p>
          <a:p>
            <a:pPr lvl="1"/>
            <a:r>
              <a:rPr lang="en-GB" sz="2000">
                <a:latin typeface="Bell MT" panose="02020503060305020303" pitchFamily="18" charset="0"/>
              </a:rPr>
              <a:t>Ignore multiplicative constants.</a:t>
            </a:r>
          </a:p>
          <a:p>
            <a:pPr marL="457200" lvl="1" indent="0">
              <a:buNone/>
            </a:pPr>
            <a:endParaRPr lang="en-GB" sz="2000">
              <a:latin typeface="Bell MT" panose="02020503060305020303" pitchFamily="18" charset="0"/>
            </a:endParaRPr>
          </a:p>
          <a:p>
            <a:pPr marL="457200" lvl="1" indent="0">
              <a:buNone/>
            </a:pPr>
            <a:endParaRPr lang="en-GB" sz="200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7180765" y="774285"/>
            <a:ext cx="3920924" cy="2581173"/>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7080262" y="3545201"/>
            <a:ext cx="4121931"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pPr defTabSz="1179576">
                <a:spcAft>
                  <a:spcPts val="600"/>
                </a:spcAft>
              </a:pPr>
              <a:r>
                <a:rPr lang="en-GB" sz="2322" b="1" kern="1200">
                  <a:solidFill>
                    <a:schemeClr val="tx1"/>
                  </a:solidFill>
                  <a:latin typeface="+mn-lt"/>
                  <a:ea typeface="+mn-ea"/>
                  <a:cs typeface="+mn-cs"/>
                </a:rPr>
                <a:t>input</a:t>
              </a:r>
              <a:endParaRPr lang="en-GB" b="1"/>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pPr defTabSz="1179576">
                <a:spcAft>
                  <a:spcPts val="600"/>
                </a:spcAft>
              </a:pPr>
              <a:r>
                <a:rPr lang="en-GB" sz="2322" b="1" kern="1200">
                  <a:solidFill>
                    <a:schemeClr val="tx1"/>
                  </a:solidFill>
                  <a:latin typeface="+mn-lt"/>
                  <a:ea typeface="+mn-ea"/>
                  <a:cs typeface="+mn-cs"/>
                </a:rPr>
                <a:t>time</a:t>
              </a:r>
              <a:endParaRPr lang="en-GB" b="1"/>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C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4038600" y="1980681"/>
            <a:ext cx="7188199" cy="2893249"/>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3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4038600" y="2034592"/>
            <a:ext cx="7188199" cy="2785426"/>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03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4038600" y="1926769"/>
            <a:ext cx="7188199" cy="3001072"/>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479394" y="1070800"/>
            <a:ext cx="3939688" cy="5583126"/>
          </a:xfrm>
        </p:spPr>
        <p:txBody>
          <a:bodyPr>
            <a:normAutofit/>
          </a:bodyPr>
          <a:lstStyle/>
          <a:p>
            <a:pPr algn="r"/>
            <a:r>
              <a:rPr lang="en-GB" sz="6200" b="1">
                <a:latin typeface="Bell MT" panose="02020503060305020303" pitchFamily="18" charset="0"/>
                <a:cs typeface="Arial" panose="020B0604020202020204" pitchFamily="34" charset="0"/>
              </a:rPr>
              <a:t>Important problems types</a:t>
            </a:r>
          </a:p>
        </p:txBody>
      </p:sp>
      <p:cxnSp>
        <p:nvCxnSpPr>
          <p:cNvPr id="14" name="Straight Connector 1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B71EC43-1A2D-0949-7E30-8FC67539845B}"/>
              </a:ext>
            </a:extLst>
          </p:cNvPr>
          <p:cNvGraphicFramePr>
            <a:graphicFrameLocks noGrp="1"/>
          </p:cNvGraphicFramePr>
          <p:nvPr>
            <p:ph idx="1"/>
            <p:extLst>
              <p:ext uri="{D42A27DB-BD31-4B8C-83A1-F6EECF244321}">
                <p14:modId xmlns:p14="http://schemas.microsoft.com/office/powerpoint/2010/main" val="196020219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09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635000" y="640823"/>
            <a:ext cx="3418659" cy="5583148"/>
          </a:xfrm>
        </p:spPr>
        <p:txBody>
          <a:bodyPr anchor="ctr">
            <a:normAutofit/>
          </a:bodyPr>
          <a:lstStyle/>
          <a:p>
            <a:pPr algn="just"/>
            <a:r>
              <a:rPr lang="en-GB" sz="4000" b="1" dirty="0">
                <a:latin typeface="Bell MT" panose="02020503060305020303" pitchFamily="18" charset="0"/>
                <a:cs typeface="Arial" panose="020B0604020202020204" pitchFamily="34" charset="0"/>
              </a:rPr>
              <a:t>Why Analysis of Algorithms is important?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A0F07DA-799A-95C4-2485-F3BE40C9E486}"/>
              </a:ext>
            </a:extLst>
          </p:cNvPr>
          <p:cNvGraphicFramePr>
            <a:graphicFrameLocks noGrp="1"/>
          </p:cNvGraphicFramePr>
          <p:nvPr>
            <p:ph idx="1"/>
            <p:extLst>
              <p:ext uri="{D42A27DB-BD31-4B8C-83A1-F6EECF244321}">
                <p14:modId xmlns:p14="http://schemas.microsoft.com/office/powerpoint/2010/main" val="228741965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14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635000" y="640823"/>
            <a:ext cx="3418659" cy="5583148"/>
          </a:xfrm>
        </p:spPr>
        <p:txBody>
          <a:bodyPr anchor="ctr">
            <a:normAutofit/>
          </a:bodyPr>
          <a:lstStyle/>
          <a:p>
            <a:r>
              <a:rPr lang="en-GB" sz="5000" b="1">
                <a:latin typeface="Bell MT" panose="02020503060305020303" pitchFamily="18" charset="0"/>
                <a:cs typeface="Arial" panose="020B0604020202020204" pitchFamily="34" charset="0"/>
              </a:rPr>
              <a:t>Complexity Classes</a:t>
            </a:r>
          </a:p>
        </p:txBody>
      </p:sp>
      <p:sp>
        <p:nvSpPr>
          <p:cNvPr id="1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F7D5FF3E-3EDF-7B94-2CE2-94ABE25B50B0}"/>
              </a:ext>
            </a:extLst>
          </p:cNvPr>
          <p:cNvGraphicFramePr>
            <a:graphicFrameLocks noGrp="1"/>
          </p:cNvGraphicFramePr>
          <p:nvPr>
            <p:ph idx="1"/>
            <p:extLst>
              <p:ext uri="{D42A27DB-BD31-4B8C-83A1-F6EECF244321}">
                <p14:modId xmlns:p14="http://schemas.microsoft.com/office/powerpoint/2010/main" val="41068679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1511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65125"/>
            <a:ext cx="10515600" cy="1325563"/>
          </a:xfrm>
        </p:spPr>
        <p:txBody>
          <a:bodyPr>
            <a:normAutofit/>
          </a:bodyPr>
          <a:lstStyle/>
          <a:p>
            <a:r>
              <a:rPr lang="en-GB" sz="5400" b="1">
                <a:latin typeface="Bell MT" panose="02020503060305020303" pitchFamily="18" charset="0"/>
                <a:cs typeface="Arial" panose="020B0604020202020204" pitchFamily="34" charset="0"/>
              </a:rPr>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GB" sz="2200">
                <a:latin typeface="Bell MT" panose="02020503060305020303" pitchFamily="18" charset="0"/>
                <a:hlinkClick r:id="rId2"/>
              </a:rPr>
              <a:t>https://www.geeksforgeeks.org/design-and-analysis-of-algorithms/?ref=outind</a:t>
            </a:r>
            <a:endParaRPr lang="en-GB" sz="2200">
              <a:latin typeface="Bell MT" panose="02020503060305020303" pitchFamily="18" charset="0"/>
            </a:endParaRPr>
          </a:p>
          <a:p>
            <a:pPr marL="514350" indent="-514350">
              <a:buFont typeface="+mj-lt"/>
              <a:buAutoNum type="arabicPeriod"/>
            </a:pPr>
            <a:r>
              <a:rPr lang="en-GB" sz="2200">
                <a:latin typeface="Bell MT" panose="02020503060305020303" pitchFamily="18" charset="0"/>
                <a:hlinkClick r:id="rId3"/>
              </a:rPr>
              <a:t>https://www.geeksforgeeks.org/learn-data-structures-and-algorithms-dsa-tutorial/?ref=outind</a:t>
            </a:r>
            <a:endParaRPr lang="en-GB" sz="2200">
              <a:latin typeface="Bell MT" panose="02020503060305020303" pitchFamily="18" charset="0"/>
            </a:endParaRPr>
          </a:p>
          <a:p>
            <a:pPr marL="514350" indent="-514350">
              <a:buFont typeface="+mj-lt"/>
              <a:buAutoNum type="arabicPeriod"/>
            </a:pPr>
            <a:r>
              <a:rPr lang="en-GB" sz="2200">
                <a:latin typeface="Bell MT" panose="02020503060305020303" pitchFamily="18" charset="0"/>
                <a:hlinkClick r:id="rId4"/>
              </a:rPr>
              <a:t>https://www.geeksforgeeks.org/types-of-complexity-classes-p-np-conp-np-hard-and-np-complete/</a:t>
            </a:r>
            <a:endParaRPr lang="en-GB" sz="2200">
              <a:latin typeface="Bell MT" panose="02020503060305020303" pitchFamily="18" charset="0"/>
            </a:endParaRPr>
          </a:p>
          <a:p>
            <a:pPr marL="514350" indent="-514350">
              <a:buFont typeface="+mj-lt"/>
              <a:buAutoNum type="arabicPeriod"/>
            </a:pPr>
            <a:r>
              <a:rPr lang="en-GB" sz="2200">
                <a:latin typeface="Bell MT" panose="02020503060305020303" pitchFamily="18" charset="0"/>
                <a:hlinkClick r:id="rId5"/>
              </a:rPr>
              <a:t>https://www.geeksforgeeks.org/introduction-to-algorithms/?ref=ghm</a:t>
            </a:r>
            <a:endParaRPr lang="en-GB" sz="2200">
              <a:latin typeface="Bell MT" panose="02020503060305020303" pitchFamily="18" charset="0"/>
            </a:endParaRPr>
          </a:p>
          <a:p>
            <a:pPr marL="514350" indent="-514350">
              <a:buFont typeface="+mj-lt"/>
              <a:buAutoNum type="arabicPeriod"/>
            </a:pPr>
            <a:r>
              <a:rPr lang="en-GB" sz="2200">
                <a:latin typeface="Bell MT" panose="02020503060305020303" pitchFamily="18" charset="0"/>
                <a:hlinkClick r:id="rId6"/>
              </a:rPr>
              <a:t>https://www.geeksforgeeks.org/most-important-type-of-algorithms/</a:t>
            </a:r>
            <a:endParaRPr lang="en-GB" sz="2200">
              <a:latin typeface="Bell MT" panose="02020503060305020303" pitchFamily="18" charset="0"/>
            </a:endParaRPr>
          </a:p>
          <a:p>
            <a:pPr marL="514350" indent="-514350">
              <a:buFont typeface="+mj-lt"/>
              <a:buAutoNum type="arabicPeriod"/>
            </a:pPr>
            <a:endParaRPr lang="en-GB" sz="2200">
              <a:latin typeface="Bell MT" panose="02020503060305020303" pitchFamily="18" charset="0"/>
            </a:endParaRPr>
          </a:p>
          <a:p>
            <a:pPr marL="514350" indent="-514350">
              <a:buFont typeface="+mj-lt"/>
              <a:buAutoNum type="arabicPeriod"/>
            </a:pPr>
            <a:endParaRPr lang="en-GB" sz="2200">
              <a:latin typeface="Bell MT" panose="02020503060305020303" pitchFamily="18" charset="0"/>
            </a:endParaRPr>
          </a:p>
          <a:p>
            <a:pPr marL="514350" indent="-514350">
              <a:buFont typeface="+mj-lt"/>
              <a:buAutoNum type="arabicPeriod"/>
            </a:pPr>
            <a:endParaRPr lang="en-GB" sz="2200">
              <a:latin typeface="Bell MT" panose="02020503060305020303" pitchFamily="18" charset="0"/>
            </a:endParaRPr>
          </a:p>
          <a:p>
            <a:pPr marL="514350" indent="-514350">
              <a:buFont typeface="+mj-lt"/>
              <a:buAutoNum type="arabicPeriod"/>
            </a:pPr>
            <a:endParaRPr lang="en-GB" sz="2200">
              <a:latin typeface="Bell MT" panose="02020503060305020303" pitchFamily="18" charset="0"/>
            </a:endParaRPr>
          </a:p>
          <a:p>
            <a:pPr marL="514350" indent="-514350">
              <a:buFont typeface="+mj-lt"/>
              <a:buAutoNum type="arabicPeriod"/>
            </a:pPr>
            <a:endParaRPr lang="en-GB" sz="2200">
              <a:latin typeface="Bell MT" panose="02020503060305020303" pitchFamily="18" charset="0"/>
            </a:endParaRPr>
          </a:p>
          <a:p>
            <a:pPr marL="457200" indent="-457200">
              <a:buFont typeface="+mj-lt"/>
              <a:buAutoNum type="arabicPeriod"/>
            </a:pPr>
            <a:endParaRPr lang="en-GB" sz="2200">
              <a:latin typeface="Bell MT" panose="02020503060305020303" pitchFamily="18" charset="0"/>
            </a:endParaRPr>
          </a:p>
          <a:p>
            <a:pPr marL="514350" indent="-514350">
              <a:buFont typeface="+mj-lt"/>
              <a:buAutoNum type="arabicPeriod"/>
            </a:pPr>
            <a:endParaRPr lang="en-GB" sz="220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640080" y="325369"/>
            <a:ext cx="4368602" cy="1956841"/>
          </a:xfrm>
        </p:spPr>
        <p:txBody>
          <a:bodyPr anchor="b">
            <a:normAutofit/>
          </a:bodyPr>
          <a:lstStyle/>
          <a:p>
            <a:r>
              <a:rPr lang="en-GB" sz="5400" b="1">
                <a:latin typeface="Bell MT" panose="02020503060305020303" pitchFamily="18" charset="0"/>
                <a:cs typeface="Arial" panose="020B0604020202020204" pitchFamily="34" charset="0"/>
              </a:rPr>
              <a:t>What is an Algorithm?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640080" y="2872899"/>
            <a:ext cx="4243589" cy="3320668"/>
          </a:xfrm>
        </p:spPr>
        <p:txBody>
          <a:bodyPr>
            <a:normAutofit/>
          </a:bodyPr>
          <a:lstStyle/>
          <a:p>
            <a:pPr marL="0" indent="0" algn="just">
              <a:buNone/>
            </a:pPr>
            <a:r>
              <a:rPr lang="en-GB" sz="2200" dirty="0">
                <a:latin typeface="Bell MT" panose="02020503060305020303" pitchFamily="18" charset="0"/>
              </a:rPr>
              <a:t>An algorithm is a finite set of unambiguous instruction that if followed accomplishes a particular task.</a:t>
            </a:r>
          </a:p>
          <a:p>
            <a:pPr algn="just"/>
            <a:r>
              <a:rPr lang="en-GB" sz="2200" dirty="0">
                <a:latin typeface="Bell MT" panose="02020503060305020303" pitchFamily="18" charset="0"/>
              </a:rPr>
              <a:t>An algorithm should have finite number of steps.</a:t>
            </a:r>
          </a:p>
          <a:p>
            <a:pPr algn="just"/>
            <a:r>
              <a:rPr lang="en-GB" sz="2200" dirty="0">
                <a:latin typeface="Bell MT" panose="02020503060305020303" pitchFamily="18" charset="0"/>
              </a:rPr>
              <a:t>It should accept input and produce desired output.</a:t>
            </a:r>
          </a:p>
          <a:p>
            <a:pPr algn="just"/>
            <a:r>
              <a:rPr lang="en-GB" sz="2200" dirty="0">
                <a:latin typeface="Bell MT" panose="02020503060305020303" pitchFamily="18" charset="0"/>
              </a:rPr>
              <a:t>Algorithm should terminate.</a:t>
            </a:r>
          </a:p>
        </p:txBody>
      </p:sp>
      <p:pic>
        <p:nvPicPr>
          <p:cNvPr id="5" name="Picture 4" descr="Computer script on a screen">
            <a:extLst>
              <a:ext uri="{FF2B5EF4-FFF2-40B4-BE49-F238E27FC236}">
                <a16:creationId xmlns:a16="http://schemas.microsoft.com/office/drawing/2014/main" id="{94569339-E990-D826-26AD-2A6ED13D2499}"/>
              </a:ext>
            </a:extLst>
          </p:cNvPr>
          <p:cNvPicPr>
            <a:picLocks noChangeAspect="1"/>
          </p:cNvPicPr>
          <p:nvPr/>
        </p:nvPicPr>
        <p:blipFill>
          <a:blip r:embed="rId2"/>
          <a:srcRect r="33047"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297762" y="329184"/>
            <a:ext cx="6251110" cy="1783080"/>
          </a:xfrm>
        </p:spPr>
        <p:txBody>
          <a:bodyPr anchor="b">
            <a:normAutofit/>
          </a:bodyPr>
          <a:lstStyle/>
          <a:p>
            <a:r>
              <a:rPr lang="en-GB" sz="5400" b="1" dirty="0">
                <a:latin typeface="Bell MT" panose="02020503060305020303" pitchFamily="18" charset="0"/>
                <a:cs typeface="Arial" panose="020B0604020202020204" pitchFamily="34" charset="0"/>
              </a:rPr>
              <a:t>Types Of Algorithm?</a:t>
            </a:r>
          </a:p>
        </p:txBody>
      </p:sp>
      <p:pic>
        <p:nvPicPr>
          <p:cNvPr id="5" name="Picture 4" descr="Close-up of a molecule model&#10;&#10;AI-generated content may be incorrect.">
            <a:extLst>
              <a:ext uri="{FF2B5EF4-FFF2-40B4-BE49-F238E27FC236}">
                <a16:creationId xmlns:a16="http://schemas.microsoft.com/office/drawing/2014/main" id="{6B5676AB-AE1E-4D97-BE04-4EB8E7C07B51}"/>
              </a:ext>
            </a:extLst>
          </p:cNvPr>
          <p:cNvPicPr>
            <a:picLocks noChangeAspect="1"/>
          </p:cNvPicPr>
          <p:nvPr/>
        </p:nvPicPr>
        <p:blipFill>
          <a:blip r:embed="rId2"/>
          <a:srcRect l="25224" r="36576"/>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5297762" y="2706624"/>
            <a:ext cx="6251110" cy="3483864"/>
          </a:xfrm>
        </p:spPr>
        <p:txBody>
          <a:bodyPr>
            <a:normAutofit/>
          </a:bodyPr>
          <a:lstStyle/>
          <a:p>
            <a:pPr marL="0" indent="0" algn="just">
              <a:buNone/>
            </a:pPr>
            <a:r>
              <a:rPr lang="en-GB" sz="1500" dirty="0">
                <a:latin typeface="Bell MT" panose="02020503060305020303" pitchFamily="18" charset="0"/>
              </a:rPr>
              <a:t>There are several types of algorithms available. Some important algorithms are:</a:t>
            </a:r>
          </a:p>
          <a:p>
            <a:pPr marL="457200" indent="-457200" algn="just">
              <a:buFont typeface="+mj-lt"/>
              <a:buAutoNum type="arabicPeriod"/>
            </a:pPr>
            <a:r>
              <a:rPr lang="en-GB" sz="1500" b="1" dirty="0">
                <a:latin typeface="Bell MT" panose="02020503060305020303" pitchFamily="18" charset="0"/>
              </a:rPr>
              <a:t>Brute Force Algorithm: </a:t>
            </a:r>
            <a:r>
              <a:rPr lang="en-GB" sz="1500" dirty="0">
                <a:latin typeface="Bell MT" panose="02020503060305020303" pitchFamily="18" charset="0"/>
              </a:rPr>
              <a:t>It is the simplest approach to a problem. A brute force algorithm is the first approach that comes to finding when we see a problem.</a:t>
            </a:r>
          </a:p>
          <a:p>
            <a:pPr marL="457200" indent="-457200" algn="just">
              <a:buFont typeface="+mj-lt"/>
              <a:buAutoNum type="arabicPeriod"/>
            </a:pPr>
            <a:r>
              <a:rPr lang="en-GB" sz="1500" b="1" dirty="0">
                <a:latin typeface="Bell MT" panose="02020503060305020303" pitchFamily="18" charset="0"/>
              </a:rPr>
              <a:t>Recursive Algorithm: </a:t>
            </a:r>
            <a:r>
              <a:rPr lang="en-GB" sz="1500" dirty="0">
                <a:latin typeface="Bell MT" panose="02020503060305020303" pitchFamily="18" charset="0"/>
              </a:rPr>
              <a:t>A recursive algorithm is based on recursion. In this case, a problem is broken into several sub-parts and called the same function again and again.</a:t>
            </a:r>
          </a:p>
          <a:p>
            <a:pPr marL="457200" indent="-457200" algn="just">
              <a:buFont typeface="+mj-lt"/>
              <a:buAutoNum type="arabicPeriod"/>
            </a:pPr>
            <a:r>
              <a:rPr lang="en-GB" sz="1500" b="1" dirty="0">
                <a:latin typeface="Bell MT" panose="02020503060305020303" pitchFamily="18" charset="0"/>
              </a:rPr>
              <a:t>Backtracking Algorithm: </a:t>
            </a:r>
            <a:r>
              <a:rPr lang="en-GB" sz="1500" dirty="0">
                <a:latin typeface="Bell MT" panose="02020503060305020303" pitchFamily="18" charset="0"/>
              </a:rPr>
              <a:t>The backtracking algorithm builds the solution by searching among all possible solutions. Using this algorithm, we keep on building the solution following criteria. Whenever a solution fails, we trace back to the failure point build on the next solution and continue this process till we find the solution, or all possible solutions are looked after.</a:t>
            </a:r>
          </a:p>
        </p:txBody>
      </p:sp>
    </p:spTree>
    <p:extLst>
      <p:ext uri="{BB962C8B-B14F-4D97-AF65-F5344CB8AC3E}">
        <p14:creationId xmlns:p14="http://schemas.microsoft.com/office/powerpoint/2010/main" val="39130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6C584-1C3F-9EAB-6307-617CE3C36D17}"/>
              </a:ext>
            </a:extLst>
          </p:cNvPr>
          <p:cNvSpPr>
            <a:spLocks noGrp="1"/>
          </p:cNvSpPr>
          <p:nvPr>
            <p:ph type="title"/>
          </p:nvPr>
        </p:nvSpPr>
        <p:spPr>
          <a:xfrm>
            <a:off x="841248" y="548640"/>
            <a:ext cx="3600860" cy="5431536"/>
          </a:xfrm>
        </p:spPr>
        <p:txBody>
          <a:bodyPr>
            <a:normAutofit/>
          </a:bodyPr>
          <a:lstStyle/>
          <a:p>
            <a:r>
              <a:rPr lang="en-GB" sz="5000" b="1">
                <a:latin typeface="Bell MT" panose="02020503060305020303" pitchFamily="18" charset="0"/>
                <a:cs typeface="Arial" panose="020B0604020202020204" pitchFamily="34" charset="0"/>
              </a:rPr>
              <a:t>Types Of Algorithm?</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5126418" y="552091"/>
            <a:ext cx="6224335" cy="5431536"/>
          </a:xfrm>
        </p:spPr>
        <p:txBody>
          <a:bodyPr anchor="ctr">
            <a:normAutofit/>
          </a:bodyPr>
          <a:lstStyle/>
          <a:p>
            <a:pPr marL="457200" indent="-457200" algn="just">
              <a:buFont typeface="+mj-lt"/>
              <a:buAutoNum type="arabicPeriod" startAt="4"/>
            </a:pPr>
            <a:r>
              <a:rPr lang="en-GB" sz="1400" b="1" dirty="0">
                <a:latin typeface="Bell MT" panose="02020503060305020303" pitchFamily="18" charset="0"/>
              </a:rPr>
              <a:t>Searching Algorithm: </a:t>
            </a:r>
            <a:r>
              <a:rPr lang="en-GB" sz="1400" dirty="0">
                <a:latin typeface="Bell MT" panose="02020503060305020303" pitchFamily="18" charset="0"/>
              </a:rPr>
              <a:t>Searching algorithms are the ones that are used for searching elements or groups of elements from a particular data structure. They can be of different types based on their approach or the data structure in which the element should be found.</a:t>
            </a:r>
          </a:p>
          <a:p>
            <a:pPr marL="457200" indent="-457200" algn="just">
              <a:buFont typeface="+mj-lt"/>
              <a:buAutoNum type="arabicPeriod" startAt="4"/>
            </a:pPr>
            <a:r>
              <a:rPr lang="en-GB" sz="1400" b="1" dirty="0">
                <a:latin typeface="Bell MT" panose="02020503060305020303" pitchFamily="18" charset="0"/>
              </a:rPr>
              <a:t>Sorting Algorithm:</a:t>
            </a:r>
            <a:r>
              <a:rPr lang="en-GB" sz="1400" dirty="0">
                <a:latin typeface="Bell MT" panose="02020503060305020303" pitchFamily="18" charset="0"/>
              </a:rPr>
              <a:t> Sorting is arranging a group of data in a particular manner according to the requirement. The algorithms which help in performing this function are called sorting algorithms. Generally sorting algorithms are used to sort groups of data in an increasing or decreasing manner.</a:t>
            </a:r>
          </a:p>
          <a:p>
            <a:pPr marL="457200" indent="-457200" algn="just">
              <a:buFont typeface="+mj-lt"/>
              <a:buAutoNum type="arabicPeriod" startAt="4"/>
            </a:pPr>
            <a:r>
              <a:rPr lang="en-GB" sz="1400" b="1" dirty="0">
                <a:latin typeface="Bell MT" panose="02020503060305020303" pitchFamily="18" charset="0"/>
              </a:rPr>
              <a:t>Hashing Algorithm: </a:t>
            </a:r>
            <a:r>
              <a:rPr lang="en-GB" sz="1400" dirty="0">
                <a:latin typeface="Bell MT" panose="02020503060305020303" pitchFamily="18" charset="0"/>
              </a:rPr>
              <a:t>Hashing algorithms work similarly to the searching algorithm. But they contain an index with a key ID. In hashing, a key is assigned to specific data.</a:t>
            </a:r>
          </a:p>
          <a:p>
            <a:pPr marL="457200" indent="-457200" algn="just">
              <a:buFont typeface="+mj-lt"/>
              <a:buAutoNum type="arabicPeriod" startAt="4"/>
            </a:pPr>
            <a:r>
              <a:rPr lang="en-GB" sz="1400" b="1" dirty="0">
                <a:latin typeface="Bell MT" panose="02020503060305020303" pitchFamily="18" charset="0"/>
              </a:rPr>
              <a:t>Divide and Conquer Algorithm: </a:t>
            </a:r>
            <a:r>
              <a:rPr lang="en-GB" sz="1400" dirty="0">
                <a:latin typeface="Bell MT" panose="02020503060305020303" pitchFamily="18" charset="0"/>
              </a:rPr>
              <a:t>This algorithm breaks a problem into sub-problems, solves a single sub-problem, and merges the solutions to get the final solution. It consists of the following three steps:</a:t>
            </a:r>
          </a:p>
          <a:p>
            <a:pPr lvl="1" algn="just"/>
            <a:r>
              <a:rPr lang="en-GB" sz="1400" b="1" dirty="0">
                <a:latin typeface="Bell MT" panose="02020503060305020303" pitchFamily="18" charset="0"/>
              </a:rPr>
              <a:t>Divide</a:t>
            </a:r>
          </a:p>
          <a:p>
            <a:pPr lvl="1" algn="just"/>
            <a:r>
              <a:rPr lang="en-GB" sz="1400" b="1" dirty="0">
                <a:latin typeface="Bell MT" panose="02020503060305020303" pitchFamily="18" charset="0"/>
              </a:rPr>
              <a:t>Solve</a:t>
            </a:r>
          </a:p>
          <a:p>
            <a:pPr lvl="1" algn="just"/>
            <a:r>
              <a:rPr lang="en-GB" sz="1400" b="1" dirty="0">
                <a:latin typeface="Bell MT" panose="02020503060305020303" pitchFamily="18" charset="0"/>
              </a:rPr>
              <a:t>Combine</a:t>
            </a:r>
          </a:p>
          <a:p>
            <a:pPr marL="457200" indent="-457200" algn="just">
              <a:buFont typeface="+mj-lt"/>
              <a:buAutoNum type="arabicPeriod" startAt="4"/>
            </a:pPr>
            <a:r>
              <a:rPr lang="en-GB" sz="1400" b="1" dirty="0">
                <a:latin typeface="Bell MT" panose="02020503060305020303" pitchFamily="18" charset="0"/>
              </a:rPr>
              <a:t>Greedy Algorithm: </a:t>
            </a:r>
            <a:r>
              <a:rPr lang="en-GB" sz="1400" dirty="0">
                <a:latin typeface="Bell MT" panose="02020503060305020303" pitchFamily="18" charset="0"/>
              </a:rPr>
              <a:t>In this type of algorithm, the solution is built part by part. The solution for the next part is built based on the immediate benefit of the next part. The one solution that gives the most benefit will be chosen as the solution for the next part.</a:t>
            </a:r>
          </a:p>
        </p:txBody>
      </p:sp>
    </p:spTree>
    <p:extLst>
      <p:ext uri="{BB962C8B-B14F-4D97-AF65-F5344CB8AC3E}">
        <p14:creationId xmlns:p14="http://schemas.microsoft.com/office/powerpoint/2010/main" val="3955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9BB63-41F7-091D-3F96-FD711AF3306F}"/>
              </a:ext>
            </a:extLst>
          </p:cNvPr>
          <p:cNvSpPr>
            <a:spLocks noGrp="1"/>
          </p:cNvSpPr>
          <p:nvPr>
            <p:ph type="title"/>
          </p:nvPr>
        </p:nvSpPr>
        <p:spPr>
          <a:xfrm>
            <a:off x="841248" y="548640"/>
            <a:ext cx="3600860" cy="5431536"/>
          </a:xfrm>
        </p:spPr>
        <p:txBody>
          <a:bodyPr>
            <a:normAutofit/>
          </a:bodyPr>
          <a:lstStyle/>
          <a:p>
            <a:r>
              <a:rPr lang="en-GB" sz="5000" b="1">
                <a:latin typeface="Bell MT" panose="02020503060305020303" pitchFamily="18" charset="0"/>
                <a:cs typeface="Arial" panose="020B0604020202020204" pitchFamily="34" charset="0"/>
              </a:rPr>
              <a:t>Types Of Algorithm?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5126418" y="552091"/>
            <a:ext cx="6224335" cy="5431536"/>
          </a:xfrm>
        </p:spPr>
        <p:txBody>
          <a:bodyPr anchor="ctr">
            <a:normAutofit/>
          </a:bodyPr>
          <a:lstStyle/>
          <a:p>
            <a:pPr marL="457200" indent="-457200" algn="just">
              <a:buFont typeface="+mj-lt"/>
              <a:buAutoNum type="arabicPeriod" startAt="9"/>
            </a:pPr>
            <a:r>
              <a:rPr lang="en-GB" sz="1700" b="1" dirty="0">
                <a:latin typeface="Bell MT" panose="02020503060305020303" pitchFamily="18" charset="0"/>
              </a:rPr>
              <a:t>Dynamic Programming Algorithm: </a:t>
            </a:r>
            <a:r>
              <a:rPr lang="en-GB" sz="1700" dirty="0">
                <a:latin typeface="Bell MT" panose="02020503060305020303" pitchFamily="18" charset="0"/>
              </a:rPr>
              <a:t>This algorithm uses the concept of using the already found solution to avoid repetitive calculation of the same part of the problem. It divides the problem into smaller overlapping subproblems and solves them.</a:t>
            </a:r>
            <a:endParaRPr lang="en-GB" sz="1700" b="1" dirty="0">
              <a:latin typeface="Bell MT" panose="02020503060305020303" pitchFamily="18" charset="0"/>
            </a:endParaRPr>
          </a:p>
          <a:p>
            <a:pPr marL="457200" indent="-457200" algn="just">
              <a:buFont typeface="+mj-lt"/>
              <a:buAutoNum type="arabicPeriod" startAt="9"/>
            </a:pPr>
            <a:r>
              <a:rPr lang="en-GB" sz="1700" b="1" dirty="0">
                <a:latin typeface="Bell MT" panose="02020503060305020303" pitchFamily="18" charset="0"/>
              </a:rPr>
              <a:t>Randomized Algorithm: </a:t>
            </a:r>
            <a:r>
              <a:rPr lang="en-GB" sz="1700" dirty="0">
                <a:latin typeface="Bell MT" panose="02020503060305020303" pitchFamily="18" charset="0"/>
              </a:rPr>
              <a:t>In the randomized algorithm, we use a random number, so it gives immediate benefit. The random number helps in deciding the expected outcome.</a:t>
            </a:r>
          </a:p>
          <a:p>
            <a:pPr marL="457200" indent="-457200" algn="just">
              <a:buFont typeface="+mj-lt"/>
              <a:buAutoNum type="arabicPeriod" startAt="9"/>
            </a:pPr>
            <a:r>
              <a:rPr lang="en-GB" sz="1700" b="1" dirty="0">
                <a:latin typeface="Bell MT" panose="02020503060305020303" pitchFamily="18" charset="0"/>
              </a:rPr>
              <a:t>Geometric Algorithms: </a:t>
            </a:r>
            <a:r>
              <a:rPr lang="en-GB" sz="1700" dirty="0">
                <a:latin typeface="Bell MT" panose="02020503060305020303" pitchFamily="18" charset="0"/>
              </a:rPr>
              <a:t>Geometric algorithms work with geometric shapes and solve problems like computational geometry, convex hull, and nearest neighbour search.</a:t>
            </a:r>
          </a:p>
          <a:p>
            <a:pPr marL="457200" indent="-457200" algn="just">
              <a:buFont typeface="+mj-lt"/>
              <a:buAutoNum type="arabicPeriod" startAt="9"/>
            </a:pPr>
            <a:r>
              <a:rPr lang="en-GB" sz="1700" b="1" dirty="0">
                <a:latin typeface="Bell MT" panose="02020503060305020303" pitchFamily="18" charset="0"/>
              </a:rPr>
              <a:t>Parallel and Distributed Algorithms: </a:t>
            </a:r>
            <a:r>
              <a:rPr lang="en-GB" sz="1700" dirty="0">
                <a:latin typeface="Bell MT" panose="02020503060305020303" pitchFamily="18" charset="0"/>
              </a:rPr>
              <a:t>These algorithms are designed to run on multiple processors or across a distributed network, utilizing parallel processing to solve complex problems.</a:t>
            </a:r>
          </a:p>
          <a:p>
            <a:pPr marL="457200" indent="-457200" algn="just">
              <a:buFont typeface="+mj-lt"/>
              <a:buAutoNum type="arabicPeriod" startAt="9"/>
            </a:pPr>
            <a:r>
              <a:rPr lang="en-GB" sz="1700" b="1" dirty="0">
                <a:latin typeface="Bell MT" panose="02020503060305020303" pitchFamily="18" charset="0"/>
              </a:rPr>
              <a:t>Optimization Algorithms:</a:t>
            </a:r>
            <a:r>
              <a:rPr lang="en-GB" sz="1700" dirty="0">
                <a:latin typeface="Bell MT" panose="02020503060305020303" pitchFamily="18" charset="0"/>
              </a:rPr>
              <a:t> Optimization algorithms are used to find the best solution or the optimal configuration in a given set of choices. Examples include linear programming and genetic algorithms.</a:t>
            </a:r>
          </a:p>
        </p:txBody>
      </p:sp>
    </p:spTree>
    <p:extLst>
      <p:ext uri="{BB962C8B-B14F-4D97-AF65-F5344CB8AC3E}">
        <p14:creationId xmlns:p14="http://schemas.microsoft.com/office/powerpoint/2010/main" val="34759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297762" y="329184"/>
            <a:ext cx="6251110" cy="1783080"/>
          </a:xfrm>
        </p:spPr>
        <p:txBody>
          <a:bodyPr anchor="b">
            <a:normAutofit/>
          </a:bodyPr>
          <a:lstStyle/>
          <a:p>
            <a:r>
              <a:rPr lang="en-GB" sz="4200" b="1">
                <a:latin typeface="Bell MT" panose="02020503060305020303" pitchFamily="18" charset="0"/>
                <a:cs typeface="Arial" panose="020B0604020202020204" pitchFamily="34" charset="0"/>
              </a:rPr>
              <a:t>Difference between algorithms and program</a:t>
            </a:r>
          </a:p>
        </p:txBody>
      </p:sp>
      <p:pic>
        <p:nvPicPr>
          <p:cNvPr id="5" name="Picture 4" descr="An abstract design with lines and financial symbols">
            <a:extLst>
              <a:ext uri="{FF2B5EF4-FFF2-40B4-BE49-F238E27FC236}">
                <a16:creationId xmlns:a16="http://schemas.microsoft.com/office/drawing/2014/main" id="{76B36488-F20B-B0A5-2967-C1F8BCA9A504}"/>
              </a:ext>
            </a:extLst>
          </p:cNvPr>
          <p:cNvPicPr>
            <a:picLocks noChangeAspect="1"/>
          </p:cNvPicPr>
          <p:nvPr/>
        </p:nvPicPr>
        <p:blipFill>
          <a:blip r:embed="rId2"/>
          <a:srcRect l="26974" r="27865"/>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5297762" y="2706624"/>
            <a:ext cx="6251110" cy="3483864"/>
          </a:xfrm>
        </p:spPr>
        <p:txBody>
          <a:bodyPr>
            <a:normAutofit/>
          </a:bodyPr>
          <a:lstStyle/>
          <a:p>
            <a:pPr marL="0" indent="0" algn="just">
              <a:buNone/>
            </a:pPr>
            <a:r>
              <a:rPr lang="en-GB" sz="2000" b="1" dirty="0">
                <a:latin typeface="Bell MT" panose="02020503060305020303" pitchFamily="18" charset="0"/>
              </a:rPr>
              <a:t>Algorithm:</a:t>
            </a:r>
          </a:p>
          <a:p>
            <a:pPr algn="just">
              <a:buFont typeface="Arial" panose="020B0604020202020204" pitchFamily="34" charset="0"/>
              <a:buChar char="•"/>
            </a:pPr>
            <a:r>
              <a:rPr lang="en-GB" sz="2000" dirty="0">
                <a:latin typeface="Bell MT" panose="02020503060305020303" pitchFamily="18" charset="0"/>
              </a:rPr>
              <a:t>An algorithm is a step-by-step procedure or set of rules to solve a specific problem or perform a specific task.</a:t>
            </a:r>
          </a:p>
          <a:p>
            <a:pPr algn="just">
              <a:buFont typeface="Arial" panose="020B0604020202020204" pitchFamily="34" charset="0"/>
              <a:buChar char="•"/>
            </a:pPr>
            <a:r>
              <a:rPr lang="en-GB" sz="2000" dirty="0">
                <a:latin typeface="Bell MT" panose="02020503060305020303" pitchFamily="18" charset="0"/>
              </a:rPr>
              <a:t>It is abstract and independent of any particular programming language.</a:t>
            </a:r>
          </a:p>
          <a:p>
            <a:pPr algn="just">
              <a:buFont typeface="Arial" panose="020B0604020202020204" pitchFamily="34" charset="0"/>
              <a:buChar char="•"/>
            </a:pPr>
            <a:r>
              <a:rPr lang="en-GB" sz="2000" dirty="0">
                <a:latin typeface="Bell MT" panose="02020503060305020303" pitchFamily="18" charset="0"/>
              </a:rPr>
              <a:t>It focuses on logic, efficiency, and correctness, providing a blueprint for solving problems.</a:t>
            </a:r>
          </a:p>
          <a:p>
            <a:pPr algn="just">
              <a:buFont typeface="Arial" panose="020B0604020202020204" pitchFamily="34" charset="0"/>
              <a:buChar char="•"/>
            </a:pPr>
            <a:r>
              <a:rPr lang="en-GB" sz="2000" dirty="0">
                <a:latin typeface="Bell MT" panose="02020503060305020303" pitchFamily="18" charset="0"/>
              </a:rPr>
              <a:t>Algorithms can be represented in various forms like pseudocode, flowcharts, or written instructions.</a:t>
            </a:r>
          </a:p>
          <a:p>
            <a:pPr marL="0" indent="0" algn="just">
              <a:buNone/>
            </a:pPr>
            <a:endParaRPr lang="en-GB" sz="2000"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297762" y="329184"/>
            <a:ext cx="6251110" cy="1783080"/>
          </a:xfrm>
        </p:spPr>
        <p:txBody>
          <a:bodyPr anchor="b">
            <a:normAutofit/>
          </a:bodyPr>
          <a:lstStyle/>
          <a:p>
            <a:r>
              <a:rPr lang="en-GB" sz="4200" b="1">
                <a:latin typeface="Bell MT" panose="02020503060305020303" pitchFamily="18" charset="0"/>
                <a:cs typeface="Arial" panose="020B0604020202020204" pitchFamily="34" charset="0"/>
              </a:rPr>
              <a:t>Difference between algorithms and program</a:t>
            </a:r>
          </a:p>
        </p:txBody>
      </p:sp>
      <p:pic>
        <p:nvPicPr>
          <p:cNvPr id="5" name="Picture 4" descr="Computer script on a screen">
            <a:extLst>
              <a:ext uri="{FF2B5EF4-FFF2-40B4-BE49-F238E27FC236}">
                <a16:creationId xmlns:a16="http://schemas.microsoft.com/office/drawing/2014/main" id="{C41BDB8D-F943-105F-6585-5AA97ECCB991}"/>
              </a:ext>
            </a:extLst>
          </p:cNvPr>
          <p:cNvPicPr>
            <a:picLocks noChangeAspect="1"/>
          </p:cNvPicPr>
          <p:nvPr/>
        </p:nvPicPr>
        <p:blipFill>
          <a:blip r:embed="rId2"/>
          <a:srcRect l="7448" r="47221"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5297762" y="2706624"/>
            <a:ext cx="6251110" cy="3483864"/>
          </a:xfrm>
        </p:spPr>
        <p:txBody>
          <a:bodyPr>
            <a:normAutofit/>
          </a:bodyPr>
          <a:lstStyle/>
          <a:p>
            <a:pPr marL="0" indent="0" algn="just">
              <a:buNone/>
            </a:pPr>
            <a:r>
              <a:rPr lang="en-GB" sz="1900" b="1" dirty="0">
                <a:latin typeface="Bell MT" panose="02020503060305020303" pitchFamily="18" charset="0"/>
              </a:rPr>
              <a:t>Program:</a:t>
            </a:r>
          </a:p>
          <a:p>
            <a:pPr algn="just">
              <a:buFont typeface="Arial" panose="020B0604020202020204" pitchFamily="34" charset="0"/>
              <a:buChar char="•"/>
            </a:pPr>
            <a:r>
              <a:rPr lang="en-GB" sz="1900" dirty="0">
                <a:latin typeface="Bell MT" panose="02020503060305020303" pitchFamily="18" charset="0"/>
              </a:rPr>
              <a:t>A program is a concrete </a:t>
            </a:r>
            <a:r>
              <a:rPr lang="en-GB" sz="1900" b="1" dirty="0">
                <a:latin typeface="Bell MT" panose="02020503060305020303" pitchFamily="18" charset="0"/>
              </a:rPr>
              <a:t>implementation</a:t>
            </a:r>
            <a:r>
              <a:rPr lang="en-GB" sz="1900" dirty="0">
                <a:latin typeface="Bell MT" panose="02020503060305020303" pitchFamily="18" charset="0"/>
              </a:rPr>
              <a:t> of an algorithm, written in a specific programming language.</a:t>
            </a:r>
          </a:p>
          <a:p>
            <a:pPr algn="just">
              <a:buFont typeface="Arial" panose="020B0604020202020204" pitchFamily="34" charset="0"/>
              <a:buChar char="•"/>
            </a:pPr>
            <a:r>
              <a:rPr lang="en-GB" sz="1900" dirty="0">
                <a:latin typeface="Bell MT" panose="02020503060305020303" pitchFamily="18" charset="0"/>
              </a:rPr>
              <a:t>It is executable by a computer and involves actual code written to perform tasks based on the algorithm.</a:t>
            </a:r>
          </a:p>
          <a:p>
            <a:pPr algn="just">
              <a:buFont typeface="Arial" panose="020B0604020202020204" pitchFamily="34" charset="0"/>
              <a:buChar char="•"/>
            </a:pPr>
            <a:r>
              <a:rPr lang="en-GB" sz="1900" dirty="0">
                <a:latin typeface="Bell MT" panose="02020503060305020303" pitchFamily="18" charset="0"/>
              </a:rPr>
              <a:t>Programs include not just the algorithm but also other elements like input/output handling, memory management, and interaction with hardware.</a:t>
            </a:r>
          </a:p>
          <a:p>
            <a:pPr algn="just">
              <a:buFont typeface="Arial" panose="020B0604020202020204" pitchFamily="34" charset="0"/>
              <a:buChar char="•"/>
            </a:pPr>
            <a:r>
              <a:rPr lang="en-GB" sz="1900" dirty="0">
                <a:latin typeface="Bell MT" panose="02020503060305020303" pitchFamily="18" charset="0"/>
              </a:rPr>
              <a:t>Programs are run in real environments, and they need to consider constraints like resources, platform dependencies, and user interaction.</a:t>
            </a:r>
          </a:p>
          <a:p>
            <a:pPr marL="0" indent="0" algn="just">
              <a:buNone/>
            </a:pPr>
            <a:endParaRPr lang="en-GB" sz="1900" dirty="0">
              <a:latin typeface="Bell MT" panose="02020503060305020303" pitchFamily="18" charset="0"/>
            </a:endParaRPr>
          </a:p>
        </p:txBody>
      </p:sp>
    </p:spTree>
    <p:extLst>
      <p:ext uri="{BB962C8B-B14F-4D97-AF65-F5344CB8AC3E}">
        <p14:creationId xmlns:p14="http://schemas.microsoft.com/office/powerpoint/2010/main" val="110027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2647</Words>
  <Application>Microsoft Office PowerPoint</Application>
  <PresentationFormat>Widescreen</PresentationFormat>
  <Paragraphs>176</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Types Of Algorithm?</vt:lpstr>
      <vt:lpstr>Types Of Algorithm?</vt:lpstr>
      <vt:lpstr>Types Of Algorithm?</vt:lpstr>
      <vt:lpstr>Difference between algorithms and program</vt:lpstr>
      <vt:lpstr>Difference between algorithms and program</vt:lpstr>
      <vt:lpstr>Design of Algorithms?</vt:lpstr>
      <vt:lpstr>Design of Algorithms?</vt:lpstr>
      <vt:lpstr>Types of algorithms analysis?</vt:lpstr>
      <vt:lpstr>Types of algorithms analysis?</vt:lpstr>
      <vt:lpstr>Types of complexity?</vt:lpstr>
      <vt:lpstr>Types of complexity?</vt:lpstr>
      <vt:lpstr>Types of complexity?</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85</cp:revision>
  <dcterms:created xsi:type="dcterms:W3CDTF">2023-07-27T06:56:35Z</dcterms:created>
  <dcterms:modified xsi:type="dcterms:W3CDTF">2025-07-17T15:11:31Z</dcterms:modified>
</cp:coreProperties>
</file>