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64" r:id="rId4"/>
    <p:sldId id="259" r:id="rId5"/>
    <p:sldId id="285" r:id="rId6"/>
    <p:sldId id="286" r:id="rId7"/>
    <p:sldId id="287" r:id="rId8"/>
    <p:sldId id="260" r:id="rId9"/>
    <p:sldId id="289" r:id="rId10"/>
    <p:sldId id="288" r:id="rId11"/>
    <p:sldId id="261" r:id="rId12"/>
    <p:sldId id="262" r:id="rId13"/>
    <p:sldId id="267" r:id="rId14"/>
    <p:sldId id="266" r:id="rId15"/>
    <p:sldId id="269" r:id="rId16"/>
    <p:sldId id="270" r:id="rId17"/>
    <p:sldId id="275" r:id="rId18"/>
    <p:sldId id="276" r:id="rId19"/>
    <p:sldId id="268" r:id="rId20"/>
    <p:sldId id="263" r:id="rId21"/>
    <p:sldId id="277" r:id="rId22"/>
    <p:sldId id="278" r:id="rId23"/>
    <p:sldId id="279" r:id="rId24"/>
    <p:sldId id="272" r:id="rId25"/>
    <p:sldId id="280" r:id="rId26"/>
    <p:sldId id="281" r:id="rId27"/>
    <p:sldId id="282" r:id="rId28"/>
    <p:sldId id="284" r:id="rId29"/>
    <p:sldId id="271" r:id="rId30"/>
    <p:sldId id="283"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26/09/2024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9/26/2024</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9/26/2024</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1222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3054350"/>
            <a:ext cx="10515600" cy="2032000"/>
          </a:xfrm>
        </p:spPr>
        <p:txBody>
          <a:bodyPr/>
          <a:lstStyle/>
          <a:p>
            <a:pPr marL="0" indent="0" algn="ctr">
              <a:buNone/>
            </a:pPr>
            <a:r>
              <a:rPr lang="en-GB" b="1" dirty="0"/>
              <a:t>Name:</a:t>
            </a:r>
            <a:r>
              <a:rPr lang="en-GB" dirty="0"/>
              <a:t> Alamin</a:t>
            </a:r>
          </a:p>
          <a:p>
            <a:pPr marL="0" indent="0" algn="ctr">
              <a:buNone/>
            </a:pPr>
            <a:r>
              <a:rPr lang="en-GB" dirty="0"/>
              <a:t>Master of Science in Computer Science (MSCS)</a:t>
            </a:r>
          </a:p>
          <a:p>
            <a:pPr marL="0" indent="0" algn="ctr">
              <a:buNone/>
            </a:pPr>
            <a:r>
              <a:rPr lang="en-GB" dirty="0"/>
              <a:t>American International University-Bangladesh (AIUB)</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119860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Analyze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682750"/>
            <a:ext cx="10515600" cy="4610100"/>
          </a:xfrm>
        </p:spPr>
        <p:txBody>
          <a:bodyPr>
            <a:normAutofit/>
          </a:bodyPr>
          <a:lstStyle/>
          <a:p>
            <a:pPr marL="514350" indent="-514350" algn="just">
              <a:buFont typeface="+mj-lt"/>
              <a:buAutoNum type="arabicPeriod"/>
            </a:pPr>
            <a:r>
              <a:rPr lang="en-GB" sz="1800" dirty="0">
                <a:latin typeface="Bell MT" panose="02020503060305020303" pitchFamily="18" charset="0"/>
                <a:hlinkClick r:id="rId2"/>
              </a:rPr>
              <a:t>https://www.geeksforgeeks.org/design-and-analysis-of-algorithms/?ref=outind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3"/>
              </a:rPr>
              <a:t>https://www.geeksforgeeks.org/learn-data-structures-and-algorithms-dsa-tutorial/?ref=outind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4"/>
              </a:rPr>
              <a:t>https://www.geeksforgeeks.org/types-of-complexity-classes-p-np-conp-np-hard-and-np-complete/</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5"/>
              </a:rPr>
              <a:t>https://www.geeksforgeeks.org/introduction-to-algorithms/?ref=ghm</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6"/>
              </a:rPr>
              <a:t>https://www.geeksforgeeks.org/most-important-type-of-algorithms/</a:t>
            </a:r>
            <a:endParaRPr lang="en-GB" sz="18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906463"/>
          </a:xfrm>
        </p:spPr>
        <p:txBody>
          <a:bodyPr/>
          <a:lstStyle/>
          <a:p>
            <a:r>
              <a:rPr lang="en-GB" b="1" dirty="0">
                <a:latin typeface="Bell MT" panose="02020503060305020303" pitchFamily="18" charset="0"/>
                <a:cs typeface="Arial" panose="020B0604020202020204" pitchFamily="34" charset="0"/>
              </a:rPr>
              <a:t>Types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711325"/>
            <a:ext cx="10515600" cy="4875213"/>
          </a:xfrm>
        </p:spPr>
        <p:txBody>
          <a:bodyPr>
            <a:normAutofit/>
          </a:bodyPr>
          <a:lstStyle/>
          <a:p>
            <a:pPr marL="0" indent="0" algn="just">
              <a:buNone/>
            </a:pPr>
            <a:r>
              <a:rPr lang="en-GB" sz="24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2400" b="1" dirty="0">
                <a:solidFill>
                  <a:srgbClr val="00B0F0"/>
                </a:solidFill>
                <a:latin typeface="Bell MT" panose="02020503060305020303" pitchFamily="18" charset="0"/>
              </a:rPr>
              <a:t>Brute Force Algorithm: </a:t>
            </a:r>
            <a:r>
              <a:rPr lang="en-GB" sz="24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2400" b="1" dirty="0">
                <a:solidFill>
                  <a:srgbClr val="00B0F0"/>
                </a:solidFill>
                <a:latin typeface="Bell MT" panose="02020503060305020303" pitchFamily="18" charset="0"/>
              </a:rPr>
              <a:t>Recursive Algorithm: </a:t>
            </a:r>
            <a:r>
              <a:rPr lang="en-GB" sz="24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2400" b="1" dirty="0">
                <a:solidFill>
                  <a:srgbClr val="00B0F0"/>
                </a:solidFill>
                <a:latin typeface="Bell MT" panose="02020503060305020303" pitchFamily="18" charset="0"/>
              </a:rPr>
              <a:t>Backtracking Algorithm: </a:t>
            </a:r>
            <a:r>
              <a:rPr lang="en-GB" sz="24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554038"/>
            <a:ext cx="10515600" cy="6089650"/>
          </a:xfrm>
        </p:spPr>
        <p:txBody>
          <a:bodyPr>
            <a:normAutofit/>
          </a:bodyPr>
          <a:lstStyle/>
          <a:p>
            <a:pPr marL="457200" indent="-457200" algn="just">
              <a:buFont typeface="+mj-lt"/>
              <a:buAutoNum type="arabicPeriod" startAt="4"/>
            </a:pPr>
            <a:r>
              <a:rPr lang="en-GB" sz="2000" b="1" dirty="0">
                <a:solidFill>
                  <a:srgbClr val="00B0F0"/>
                </a:solidFill>
                <a:latin typeface="Bell MT" panose="02020503060305020303" pitchFamily="18" charset="0"/>
              </a:rPr>
              <a:t>Searching Algorithm: </a:t>
            </a:r>
            <a:r>
              <a:rPr lang="en-GB" sz="20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2000" b="1" dirty="0">
                <a:solidFill>
                  <a:srgbClr val="00B0F0"/>
                </a:solidFill>
                <a:latin typeface="Bell MT" panose="02020503060305020303" pitchFamily="18" charset="0"/>
              </a:rPr>
              <a:t>Sorting Algorithm:</a:t>
            </a:r>
            <a:r>
              <a:rPr lang="en-GB" sz="20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2000" b="1" dirty="0">
                <a:solidFill>
                  <a:srgbClr val="00B0F0"/>
                </a:solidFill>
                <a:latin typeface="Bell MT" panose="02020503060305020303" pitchFamily="18" charset="0"/>
              </a:rPr>
              <a:t>Hashing Algorithm: </a:t>
            </a:r>
            <a:r>
              <a:rPr lang="en-GB" sz="20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2000" b="1" dirty="0">
                <a:solidFill>
                  <a:srgbClr val="00B0F0"/>
                </a:solidFill>
                <a:latin typeface="Bell MT" panose="02020503060305020303" pitchFamily="18" charset="0"/>
              </a:rPr>
              <a:t>Divide and Conquer Algorithm: </a:t>
            </a:r>
            <a:r>
              <a:rPr lang="en-GB" sz="20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600" b="1" dirty="0">
                <a:latin typeface="Bell MT" panose="02020503060305020303" pitchFamily="18" charset="0"/>
              </a:rPr>
              <a:t>Divide</a:t>
            </a:r>
          </a:p>
          <a:p>
            <a:pPr lvl="1" algn="just"/>
            <a:r>
              <a:rPr lang="en-GB" sz="1600" b="1" dirty="0">
                <a:latin typeface="Bell MT" panose="02020503060305020303" pitchFamily="18" charset="0"/>
              </a:rPr>
              <a:t>Solve</a:t>
            </a:r>
          </a:p>
          <a:p>
            <a:pPr lvl="1" algn="just"/>
            <a:r>
              <a:rPr lang="en-GB" sz="1600" b="1" dirty="0">
                <a:latin typeface="Bell MT" panose="02020503060305020303" pitchFamily="18" charset="0"/>
              </a:rPr>
              <a:t>Combine</a:t>
            </a:r>
          </a:p>
          <a:p>
            <a:pPr marL="457200" indent="-457200" algn="just">
              <a:buFont typeface="+mj-lt"/>
              <a:buAutoNum type="arabicPeriod" startAt="4"/>
            </a:pPr>
            <a:r>
              <a:rPr lang="en-GB" sz="2000" b="1" dirty="0">
                <a:solidFill>
                  <a:srgbClr val="00B0F0"/>
                </a:solidFill>
                <a:latin typeface="Bell MT" panose="02020503060305020303" pitchFamily="18" charset="0"/>
              </a:rPr>
              <a:t>Greedy Algorithm: </a:t>
            </a:r>
            <a:r>
              <a:rPr lang="en-GB" sz="20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941387"/>
            <a:ext cx="10515600" cy="4975225"/>
          </a:xfrm>
        </p:spPr>
        <p:txBody>
          <a:bodyPr>
            <a:normAutofit/>
          </a:bodyPr>
          <a:lstStyle/>
          <a:p>
            <a:pPr marL="457200" indent="-457200" algn="just">
              <a:buFont typeface="+mj-lt"/>
              <a:buAutoNum type="arabicPeriod" startAt="9"/>
            </a:pPr>
            <a:r>
              <a:rPr lang="en-GB" sz="2000" b="1" dirty="0">
                <a:solidFill>
                  <a:srgbClr val="00B0F0"/>
                </a:solidFill>
                <a:latin typeface="Bell MT" panose="02020503060305020303" pitchFamily="18" charset="0"/>
              </a:rPr>
              <a:t>Dynamic Programming Algorithm: </a:t>
            </a:r>
            <a:r>
              <a:rPr lang="en-GB" sz="20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endParaRPr lang="en-GB" sz="2000" b="1" dirty="0">
              <a:solidFill>
                <a:srgbClr val="00B0F0"/>
              </a:solidFill>
              <a:latin typeface="Bell MT" panose="02020503060305020303" pitchFamily="18" charset="0"/>
            </a:endParaRPr>
          </a:p>
          <a:p>
            <a:pPr marL="457200" indent="-457200" algn="just">
              <a:buFont typeface="+mj-lt"/>
              <a:buAutoNum type="arabicPeriod" startAt="9"/>
            </a:pPr>
            <a:r>
              <a:rPr lang="en-GB" sz="2000" b="1" dirty="0">
                <a:solidFill>
                  <a:srgbClr val="00B0F0"/>
                </a:solidFill>
                <a:latin typeface="Bell MT" panose="02020503060305020303" pitchFamily="18" charset="0"/>
              </a:rPr>
              <a:t>Randomized Algorithm: </a:t>
            </a:r>
            <a:r>
              <a:rPr lang="en-GB" sz="2000" dirty="0">
                <a:latin typeface="Bell MT" panose="02020503060305020303" pitchFamily="18" charset="0"/>
              </a:rPr>
              <a:t>In the randomized algorithm, we use a random number so it gives immediate benefit. The random number helps in deciding the expected outcome.</a:t>
            </a:r>
          </a:p>
          <a:p>
            <a:pPr marL="457200" indent="-457200" algn="just">
              <a:buFont typeface="+mj-lt"/>
              <a:buAutoNum type="arabicPeriod" startAt="9"/>
            </a:pPr>
            <a:r>
              <a:rPr lang="en-GB" sz="2000" b="1" dirty="0">
                <a:solidFill>
                  <a:srgbClr val="00B0F0"/>
                </a:solidFill>
                <a:latin typeface="Bell MT" panose="02020503060305020303" pitchFamily="18" charset="0"/>
              </a:rPr>
              <a:t>Geometric Algorithms: </a:t>
            </a:r>
            <a:r>
              <a:rPr lang="en-GB" sz="2000" dirty="0">
                <a:latin typeface="Bell MT" panose="02020503060305020303" pitchFamily="18" charset="0"/>
              </a:rPr>
              <a:t>Geometric algorithms work with geometric shapes and solve problems like computational geometry, convex hull, and nearest neighbour search.</a:t>
            </a:r>
          </a:p>
          <a:p>
            <a:pPr marL="457200" indent="-457200" algn="just">
              <a:buFont typeface="+mj-lt"/>
              <a:buAutoNum type="arabicPeriod" startAt="9"/>
            </a:pPr>
            <a:r>
              <a:rPr lang="en-GB" sz="2000" b="1" dirty="0">
                <a:solidFill>
                  <a:srgbClr val="00B0F0"/>
                </a:solidFill>
                <a:latin typeface="Bell MT" panose="02020503060305020303" pitchFamily="18" charset="0"/>
              </a:rPr>
              <a:t>Parallel and Distributed Algorithms: </a:t>
            </a:r>
            <a:r>
              <a:rPr lang="en-GB" sz="2000" dirty="0">
                <a:latin typeface="Bell MT" panose="02020503060305020303" pitchFamily="18" charset="0"/>
              </a:rPr>
              <a:t>These algorithms are designed to run on multiple processors or across a distributed network, utilizing parallel processing to solve complex problems.</a:t>
            </a:r>
          </a:p>
          <a:p>
            <a:pPr marL="457200" indent="-457200" algn="just">
              <a:buFont typeface="+mj-lt"/>
              <a:buAutoNum type="arabicPeriod" startAt="9"/>
            </a:pPr>
            <a:r>
              <a:rPr lang="en-GB" sz="2000" b="1" dirty="0">
                <a:solidFill>
                  <a:srgbClr val="00B0F0"/>
                </a:solidFill>
                <a:latin typeface="Bell MT" panose="02020503060305020303" pitchFamily="18" charset="0"/>
              </a:rPr>
              <a:t>Optimization Algorithms:</a:t>
            </a:r>
            <a:r>
              <a:rPr lang="en-GB" sz="2000" dirty="0">
                <a:latin typeface="Bell MT" panose="02020503060305020303" pitchFamily="18" charset="0"/>
              </a:rPr>
              <a:t> Optimization algorithms are used to find the best solution or the optimal configuration in a given set of choices. Examples include linear programming and genetic algorithms.</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42928"/>
            <a:ext cx="9291638" cy="806450"/>
          </a:xfrm>
        </p:spPr>
        <p:txBody>
          <a:bodyPr>
            <a:normAutofit/>
          </a:bodyPr>
          <a:lstStyle/>
          <a:p>
            <a:r>
              <a:rPr lang="en-GB" sz="3600" b="1" dirty="0">
                <a:latin typeface="Bell MT" panose="02020503060305020303" pitchFamily="18" charset="0"/>
                <a:cs typeface="Arial" panose="020B0604020202020204" pitchFamily="34" charset="0"/>
              </a:rPr>
              <a:t>Difference between algorithms and program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909640" y="1720857"/>
            <a:ext cx="9920285" cy="3722687"/>
          </a:xfrm>
        </p:spPr>
        <p:txBody>
          <a:bodyPr>
            <a:normAutofit/>
          </a:bodyPr>
          <a:lstStyle/>
          <a:p>
            <a:pPr marL="0" indent="0">
              <a:buNone/>
            </a:pPr>
            <a:r>
              <a:rPr lang="en-GB" b="1" dirty="0">
                <a:latin typeface="Bell MT" panose="02020503060305020303" pitchFamily="18" charset="0"/>
              </a:rPr>
              <a:t>Algorithm:</a:t>
            </a:r>
          </a:p>
          <a:p>
            <a:pPr algn="just">
              <a:buFont typeface="Arial" panose="020B0604020202020204" pitchFamily="34" charset="0"/>
              <a:buChar char="•"/>
            </a:pPr>
            <a:r>
              <a:rPr lang="en-GB" sz="2400" dirty="0">
                <a:latin typeface="Bell MT" panose="02020503060305020303" pitchFamily="18" charset="0"/>
              </a:rPr>
              <a:t>An algorithm is a step-by-step procedure or set of rules to solve a specific problem or perform a specific task.</a:t>
            </a:r>
          </a:p>
          <a:p>
            <a:pPr algn="just">
              <a:buFont typeface="Arial" panose="020B0604020202020204" pitchFamily="34" charset="0"/>
              <a:buChar char="•"/>
            </a:pPr>
            <a:r>
              <a:rPr lang="en-GB" sz="2400" dirty="0">
                <a:latin typeface="Bell MT" panose="02020503060305020303" pitchFamily="18" charset="0"/>
              </a:rPr>
              <a:t>It is abstract and independent of any particular programming language.</a:t>
            </a:r>
          </a:p>
          <a:p>
            <a:pPr algn="just">
              <a:buFont typeface="Arial" panose="020B0604020202020204" pitchFamily="34" charset="0"/>
              <a:buChar char="•"/>
            </a:pPr>
            <a:r>
              <a:rPr lang="en-GB" sz="2400" dirty="0">
                <a:latin typeface="Bell MT" panose="02020503060305020303" pitchFamily="18" charset="0"/>
              </a:rPr>
              <a:t>It focuses on logic, efficiency, and correctness, providing a blueprint for solving problems.</a:t>
            </a:r>
          </a:p>
          <a:p>
            <a:pPr algn="just">
              <a:buFont typeface="Arial" panose="020B0604020202020204" pitchFamily="34" charset="0"/>
              <a:buChar char="•"/>
            </a:pPr>
            <a:r>
              <a:rPr lang="en-GB" sz="2400" dirty="0">
                <a:latin typeface="Bell MT" panose="02020503060305020303" pitchFamily="18" charset="0"/>
              </a:rPr>
              <a:t>Algorithms can be represented in various forms like pseudocode, flowcharts, or written instructions.</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42928"/>
            <a:ext cx="9291638" cy="806450"/>
          </a:xfrm>
        </p:spPr>
        <p:txBody>
          <a:bodyPr>
            <a:normAutofit/>
          </a:bodyPr>
          <a:lstStyle/>
          <a:p>
            <a:r>
              <a:rPr lang="en-GB" sz="3600" b="1" dirty="0">
                <a:latin typeface="Bell MT" panose="02020503060305020303" pitchFamily="18" charset="0"/>
                <a:cs typeface="Arial" panose="020B0604020202020204" pitchFamily="34" charset="0"/>
              </a:rPr>
              <a:t>Difference between algorithms and program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909640" y="1720857"/>
            <a:ext cx="9920285" cy="3722687"/>
          </a:xfrm>
        </p:spPr>
        <p:txBody>
          <a:bodyPr>
            <a:normAutofit fontScale="92500" lnSpcReduction="10000"/>
          </a:bodyPr>
          <a:lstStyle/>
          <a:p>
            <a:pPr marL="0" indent="0">
              <a:buNone/>
            </a:pPr>
            <a:r>
              <a:rPr lang="en-GB" b="1" dirty="0">
                <a:latin typeface="Bell MT" panose="02020503060305020303" pitchFamily="18" charset="0"/>
              </a:rPr>
              <a:t>Program:</a:t>
            </a:r>
          </a:p>
          <a:p>
            <a:pPr algn="just">
              <a:buFont typeface="Arial" panose="020B0604020202020204" pitchFamily="34" charset="0"/>
              <a:buChar char="•"/>
            </a:pPr>
            <a:r>
              <a:rPr lang="en-GB" sz="2600" dirty="0">
                <a:latin typeface="Bell MT" panose="02020503060305020303" pitchFamily="18" charset="0"/>
              </a:rPr>
              <a:t>A program is a concrete </a:t>
            </a:r>
            <a:r>
              <a:rPr lang="en-GB" sz="2600" b="1" dirty="0">
                <a:solidFill>
                  <a:srgbClr val="C00000"/>
                </a:solidFill>
                <a:latin typeface="Bell MT" panose="02020503060305020303" pitchFamily="18" charset="0"/>
              </a:rPr>
              <a:t>implementation</a:t>
            </a:r>
            <a:r>
              <a:rPr lang="en-GB" sz="2600" dirty="0">
                <a:latin typeface="Bell MT" panose="02020503060305020303" pitchFamily="18" charset="0"/>
              </a:rPr>
              <a:t> of an algorithm, written in a specific programming language.</a:t>
            </a:r>
          </a:p>
          <a:p>
            <a:pPr algn="just">
              <a:buFont typeface="Arial" panose="020B0604020202020204" pitchFamily="34" charset="0"/>
              <a:buChar char="•"/>
            </a:pPr>
            <a:r>
              <a:rPr lang="en-GB" sz="2600" dirty="0">
                <a:latin typeface="Bell MT" panose="02020503060305020303" pitchFamily="18" charset="0"/>
              </a:rPr>
              <a:t>It is executable by a computer and involves actual code written to perform tasks based on the algorithm.</a:t>
            </a:r>
          </a:p>
          <a:p>
            <a:pPr algn="just">
              <a:buFont typeface="Arial" panose="020B0604020202020204" pitchFamily="34" charset="0"/>
              <a:buChar char="•"/>
            </a:pPr>
            <a:r>
              <a:rPr lang="en-GB" sz="2600" dirty="0">
                <a:latin typeface="Bell MT" panose="02020503060305020303" pitchFamily="18" charset="0"/>
              </a:rPr>
              <a:t>Programs include not just the algorithm but also other elements like input/output handling, memory management, and interaction with hardware.</a:t>
            </a:r>
          </a:p>
          <a:p>
            <a:pPr algn="just">
              <a:buFont typeface="Arial" panose="020B0604020202020204" pitchFamily="34" charset="0"/>
              <a:buChar char="•"/>
            </a:pPr>
            <a:r>
              <a:rPr lang="en-GB" sz="2600" dirty="0">
                <a:latin typeface="Bell MT" panose="02020503060305020303" pitchFamily="18" charset="0"/>
              </a:rPr>
              <a:t>Programs are run in real environments, and they need to consider constraints like resources, platform dependencies, and user interaction.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110027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2624</Words>
  <Application>Microsoft Office PowerPoint</Application>
  <PresentationFormat>Widescreen</PresentationFormat>
  <Paragraphs>171</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PowerPoint Presentation</vt:lpstr>
      <vt:lpstr>PowerPoint Presentation</vt:lpstr>
      <vt:lpstr>Difference between algorithms and program</vt:lpstr>
      <vt:lpstr>Difference between algorithms and program</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70</cp:revision>
  <dcterms:created xsi:type="dcterms:W3CDTF">2023-07-27T06:56:35Z</dcterms:created>
  <dcterms:modified xsi:type="dcterms:W3CDTF">2024-09-26T15:32:54Z</dcterms:modified>
</cp:coreProperties>
</file>