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8" r:id="rId7"/>
    <p:sldId id="262" r:id="rId8"/>
    <p:sldId id="263"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51" autoAdjust="0"/>
    <p:restoredTop sz="94660"/>
  </p:normalViewPr>
  <p:slideViewPr>
    <p:cSldViewPr snapToGrid="0">
      <p:cViewPr varScale="1">
        <p:scale>
          <a:sx n="105" d="100"/>
          <a:sy n="105" d="100"/>
        </p:scale>
        <p:origin x="9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4B6B4C-EEEE-4647-95F0-D59F01B0AF59}" type="doc">
      <dgm:prSet loTypeId="urn:microsoft.com/office/officeart/2005/8/layout/list1" loCatId="list" qsTypeId="urn:microsoft.com/office/officeart/2005/8/quickstyle/simple4" qsCatId="simple" csTypeId="urn:microsoft.com/office/officeart/2005/8/colors/colorful2" csCatId="colorful"/>
      <dgm:spPr/>
      <dgm:t>
        <a:bodyPr/>
        <a:lstStyle/>
        <a:p>
          <a:endParaRPr lang="en-US"/>
        </a:p>
      </dgm:t>
    </dgm:pt>
    <dgm:pt modelId="{983E5B11-F39B-4FF2-90E8-6D99F8B7194C}">
      <dgm:prSet/>
      <dgm:spPr/>
      <dgm:t>
        <a:bodyPr/>
        <a:lstStyle/>
        <a:p>
          <a:r>
            <a:rPr lang="en-US"/>
            <a:t>Data structure two types:</a:t>
          </a:r>
        </a:p>
      </dgm:t>
    </dgm:pt>
    <dgm:pt modelId="{0F5F29D9-1BCD-422A-880F-4880497D69D8}" type="parTrans" cxnId="{DE369531-603A-4136-920A-FBCD8C19B0CC}">
      <dgm:prSet/>
      <dgm:spPr/>
      <dgm:t>
        <a:bodyPr/>
        <a:lstStyle/>
        <a:p>
          <a:endParaRPr lang="en-US"/>
        </a:p>
      </dgm:t>
    </dgm:pt>
    <dgm:pt modelId="{6443719A-AE94-4EE0-8A8D-A987EA36D3D7}" type="sibTrans" cxnId="{DE369531-603A-4136-920A-FBCD8C19B0CC}">
      <dgm:prSet/>
      <dgm:spPr/>
      <dgm:t>
        <a:bodyPr/>
        <a:lstStyle/>
        <a:p>
          <a:endParaRPr lang="en-US"/>
        </a:p>
      </dgm:t>
    </dgm:pt>
    <dgm:pt modelId="{ABD6E1D1-DCB5-4418-A3E2-1EB8D256DB68}">
      <dgm:prSet/>
      <dgm:spPr/>
      <dgm:t>
        <a:bodyPr/>
        <a:lstStyle/>
        <a:p>
          <a:r>
            <a:rPr lang="en-US"/>
            <a:t>Linear Data Structure</a:t>
          </a:r>
        </a:p>
      </dgm:t>
    </dgm:pt>
    <dgm:pt modelId="{D582F350-92C2-4029-8B18-F51D7883864F}" type="parTrans" cxnId="{1965E4E1-553F-4C45-8841-C970F479C241}">
      <dgm:prSet/>
      <dgm:spPr/>
      <dgm:t>
        <a:bodyPr/>
        <a:lstStyle/>
        <a:p>
          <a:endParaRPr lang="en-US"/>
        </a:p>
      </dgm:t>
    </dgm:pt>
    <dgm:pt modelId="{0801D4DA-A9B8-4B37-8413-45C4253BE8C9}" type="sibTrans" cxnId="{1965E4E1-553F-4C45-8841-C970F479C241}">
      <dgm:prSet/>
      <dgm:spPr/>
      <dgm:t>
        <a:bodyPr/>
        <a:lstStyle/>
        <a:p>
          <a:endParaRPr lang="en-US"/>
        </a:p>
      </dgm:t>
    </dgm:pt>
    <dgm:pt modelId="{CF0F1309-E9D4-4017-978A-26BE9497FB0B}">
      <dgm:prSet/>
      <dgm:spPr/>
      <dgm:t>
        <a:bodyPr/>
        <a:lstStyle/>
        <a:p>
          <a:r>
            <a:rPr lang="en-US"/>
            <a:t>Static data structure</a:t>
          </a:r>
        </a:p>
      </dgm:t>
    </dgm:pt>
    <dgm:pt modelId="{59829E74-1DA1-4A49-86C6-FDCE7A37294F}" type="parTrans" cxnId="{7A1D744E-24A0-464C-8C27-6C0C2AF7FAA5}">
      <dgm:prSet/>
      <dgm:spPr/>
      <dgm:t>
        <a:bodyPr/>
        <a:lstStyle/>
        <a:p>
          <a:endParaRPr lang="en-US"/>
        </a:p>
      </dgm:t>
    </dgm:pt>
    <dgm:pt modelId="{B7C95F0C-2322-440C-85B6-9539CFA3437C}" type="sibTrans" cxnId="{7A1D744E-24A0-464C-8C27-6C0C2AF7FAA5}">
      <dgm:prSet/>
      <dgm:spPr/>
      <dgm:t>
        <a:bodyPr/>
        <a:lstStyle/>
        <a:p>
          <a:endParaRPr lang="en-US"/>
        </a:p>
      </dgm:t>
    </dgm:pt>
    <dgm:pt modelId="{D0F81ACC-ED2B-4EF5-B043-E1A5896F6E1E}">
      <dgm:prSet/>
      <dgm:spPr/>
      <dgm:t>
        <a:bodyPr/>
        <a:lstStyle/>
        <a:p>
          <a:r>
            <a:rPr lang="en-US"/>
            <a:t>Array</a:t>
          </a:r>
        </a:p>
      </dgm:t>
    </dgm:pt>
    <dgm:pt modelId="{129EF907-4AA7-4F92-99E7-5964D818BDCA}" type="parTrans" cxnId="{82EB9943-393C-459F-9BD7-62EBDF5730A2}">
      <dgm:prSet/>
      <dgm:spPr/>
      <dgm:t>
        <a:bodyPr/>
        <a:lstStyle/>
        <a:p>
          <a:endParaRPr lang="en-US"/>
        </a:p>
      </dgm:t>
    </dgm:pt>
    <dgm:pt modelId="{00FCC9E3-3ADC-4F90-882F-6362EA980A79}" type="sibTrans" cxnId="{82EB9943-393C-459F-9BD7-62EBDF5730A2}">
      <dgm:prSet/>
      <dgm:spPr/>
      <dgm:t>
        <a:bodyPr/>
        <a:lstStyle/>
        <a:p>
          <a:endParaRPr lang="en-US"/>
        </a:p>
      </dgm:t>
    </dgm:pt>
    <dgm:pt modelId="{9761BBB9-4B3E-4F2E-98AC-2763565FFCAD}">
      <dgm:prSet/>
      <dgm:spPr/>
      <dgm:t>
        <a:bodyPr/>
        <a:lstStyle/>
        <a:p>
          <a:r>
            <a:rPr lang="en-US"/>
            <a:t>Dynamic data structure</a:t>
          </a:r>
        </a:p>
      </dgm:t>
    </dgm:pt>
    <dgm:pt modelId="{EB5BFC85-7B25-448F-B4CC-A456BC98E42F}" type="parTrans" cxnId="{FB88015C-4654-47BA-A911-2D518209D221}">
      <dgm:prSet/>
      <dgm:spPr/>
      <dgm:t>
        <a:bodyPr/>
        <a:lstStyle/>
        <a:p>
          <a:endParaRPr lang="en-US"/>
        </a:p>
      </dgm:t>
    </dgm:pt>
    <dgm:pt modelId="{311E3113-242D-4D0A-85FB-AE52587C7A94}" type="sibTrans" cxnId="{FB88015C-4654-47BA-A911-2D518209D221}">
      <dgm:prSet/>
      <dgm:spPr/>
      <dgm:t>
        <a:bodyPr/>
        <a:lstStyle/>
        <a:p>
          <a:endParaRPr lang="en-US"/>
        </a:p>
      </dgm:t>
    </dgm:pt>
    <dgm:pt modelId="{B03514C7-A6E3-4871-86EF-ABA11074E690}">
      <dgm:prSet/>
      <dgm:spPr/>
      <dgm:t>
        <a:bodyPr/>
        <a:lstStyle/>
        <a:p>
          <a:r>
            <a:rPr lang="en-US"/>
            <a:t>Queue</a:t>
          </a:r>
        </a:p>
      </dgm:t>
    </dgm:pt>
    <dgm:pt modelId="{A443417D-5D70-4E64-A72C-3BD136EFE845}" type="parTrans" cxnId="{66355B94-0837-4F0B-BB4B-B1DEB300A9F5}">
      <dgm:prSet/>
      <dgm:spPr/>
      <dgm:t>
        <a:bodyPr/>
        <a:lstStyle/>
        <a:p>
          <a:endParaRPr lang="en-US"/>
        </a:p>
      </dgm:t>
    </dgm:pt>
    <dgm:pt modelId="{28FCF245-3A09-4C29-A38E-43B9DB5239AF}" type="sibTrans" cxnId="{66355B94-0837-4F0B-BB4B-B1DEB300A9F5}">
      <dgm:prSet/>
      <dgm:spPr/>
      <dgm:t>
        <a:bodyPr/>
        <a:lstStyle/>
        <a:p>
          <a:endParaRPr lang="en-US"/>
        </a:p>
      </dgm:t>
    </dgm:pt>
    <dgm:pt modelId="{FE329703-0FE4-4FAA-94C3-4BCF1868C848}">
      <dgm:prSet/>
      <dgm:spPr/>
      <dgm:t>
        <a:bodyPr/>
        <a:lstStyle/>
        <a:p>
          <a:r>
            <a:rPr lang="en-US"/>
            <a:t>Stack</a:t>
          </a:r>
        </a:p>
      </dgm:t>
    </dgm:pt>
    <dgm:pt modelId="{96D8EB7F-240D-4A0A-B406-BC6FC405FBB4}" type="parTrans" cxnId="{5B34C7B4-BABB-4F41-BC7F-5A4BE8E396A4}">
      <dgm:prSet/>
      <dgm:spPr/>
      <dgm:t>
        <a:bodyPr/>
        <a:lstStyle/>
        <a:p>
          <a:endParaRPr lang="en-US"/>
        </a:p>
      </dgm:t>
    </dgm:pt>
    <dgm:pt modelId="{47E59D5F-FE10-4944-A25E-C518886B764D}" type="sibTrans" cxnId="{5B34C7B4-BABB-4F41-BC7F-5A4BE8E396A4}">
      <dgm:prSet/>
      <dgm:spPr/>
      <dgm:t>
        <a:bodyPr/>
        <a:lstStyle/>
        <a:p>
          <a:endParaRPr lang="en-US"/>
        </a:p>
      </dgm:t>
    </dgm:pt>
    <dgm:pt modelId="{A4445E3F-EE7A-42CD-A09E-6E8CE167FEBE}">
      <dgm:prSet/>
      <dgm:spPr/>
      <dgm:t>
        <a:bodyPr/>
        <a:lstStyle/>
        <a:p>
          <a:r>
            <a:rPr lang="en-US"/>
            <a:t>Linked list</a:t>
          </a:r>
        </a:p>
      </dgm:t>
    </dgm:pt>
    <dgm:pt modelId="{1FCCFFBF-6D36-4CA1-B90A-F4463B68DDD8}" type="parTrans" cxnId="{9EA6F9BC-42D4-43C4-8664-75FC1AE1A477}">
      <dgm:prSet/>
      <dgm:spPr/>
      <dgm:t>
        <a:bodyPr/>
        <a:lstStyle/>
        <a:p>
          <a:endParaRPr lang="en-US"/>
        </a:p>
      </dgm:t>
    </dgm:pt>
    <dgm:pt modelId="{AB3049D5-DA76-48B0-B800-646E151B6631}" type="sibTrans" cxnId="{9EA6F9BC-42D4-43C4-8664-75FC1AE1A477}">
      <dgm:prSet/>
      <dgm:spPr/>
      <dgm:t>
        <a:bodyPr/>
        <a:lstStyle/>
        <a:p>
          <a:endParaRPr lang="en-US"/>
        </a:p>
      </dgm:t>
    </dgm:pt>
    <dgm:pt modelId="{9842E2DD-6022-4DD7-BEA5-757867150D70}">
      <dgm:prSet/>
      <dgm:spPr/>
      <dgm:t>
        <a:bodyPr/>
        <a:lstStyle/>
        <a:p>
          <a:r>
            <a:rPr lang="en-US"/>
            <a:t>Non-linear Data Structure</a:t>
          </a:r>
        </a:p>
      </dgm:t>
    </dgm:pt>
    <dgm:pt modelId="{17236140-4DC4-4B51-9FBB-B0AC9633A0F1}" type="parTrans" cxnId="{79D29997-AAC8-45DB-8966-0FF778227CC4}">
      <dgm:prSet/>
      <dgm:spPr/>
      <dgm:t>
        <a:bodyPr/>
        <a:lstStyle/>
        <a:p>
          <a:endParaRPr lang="en-US"/>
        </a:p>
      </dgm:t>
    </dgm:pt>
    <dgm:pt modelId="{C6616F6B-4F42-472B-BBC9-EE301E55F913}" type="sibTrans" cxnId="{79D29997-AAC8-45DB-8966-0FF778227CC4}">
      <dgm:prSet/>
      <dgm:spPr/>
      <dgm:t>
        <a:bodyPr/>
        <a:lstStyle/>
        <a:p>
          <a:endParaRPr lang="en-US"/>
        </a:p>
      </dgm:t>
    </dgm:pt>
    <dgm:pt modelId="{B59581C6-9CA7-4E63-ABA0-77C263AF9C6E}">
      <dgm:prSet/>
      <dgm:spPr/>
      <dgm:t>
        <a:bodyPr/>
        <a:lstStyle/>
        <a:p>
          <a:r>
            <a:rPr lang="en-US"/>
            <a:t>Tree data structure</a:t>
          </a:r>
        </a:p>
      </dgm:t>
    </dgm:pt>
    <dgm:pt modelId="{DDF459B0-DA86-4D30-99D7-69E328CC490B}" type="parTrans" cxnId="{F65F6C0D-E4C6-474D-B89F-43F7FF4E81F9}">
      <dgm:prSet/>
      <dgm:spPr/>
      <dgm:t>
        <a:bodyPr/>
        <a:lstStyle/>
        <a:p>
          <a:endParaRPr lang="en-US"/>
        </a:p>
      </dgm:t>
    </dgm:pt>
    <dgm:pt modelId="{FF9B7BB9-2F44-4D6B-A4E2-F9505C7858FE}" type="sibTrans" cxnId="{F65F6C0D-E4C6-474D-B89F-43F7FF4E81F9}">
      <dgm:prSet/>
      <dgm:spPr/>
      <dgm:t>
        <a:bodyPr/>
        <a:lstStyle/>
        <a:p>
          <a:endParaRPr lang="en-US"/>
        </a:p>
      </dgm:t>
    </dgm:pt>
    <dgm:pt modelId="{F54C5E3A-7ABC-4095-A81B-B71BF8333050}">
      <dgm:prSet/>
      <dgm:spPr/>
      <dgm:t>
        <a:bodyPr/>
        <a:lstStyle/>
        <a:p>
          <a:r>
            <a:rPr lang="en-US"/>
            <a:t>Graph data structure</a:t>
          </a:r>
        </a:p>
      </dgm:t>
    </dgm:pt>
    <dgm:pt modelId="{A29D5137-E9A1-4F62-AD4A-CAD3BCDBCEB4}" type="parTrans" cxnId="{CCDE5451-D546-4F3B-BB42-657292AA492D}">
      <dgm:prSet/>
      <dgm:spPr/>
      <dgm:t>
        <a:bodyPr/>
        <a:lstStyle/>
        <a:p>
          <a:endParaRPr lang="en-US"/>
        </a:p>
      </dgm:t>
    </dgm:pt>
    <dgm:pt modelId="{9787068D-B254-41C5-9F2F-26513A097FA0}" type="sibTrans" cxnId="{CCDE5451-D546-4F3B-BB42-657292AA492D}">
      <dgm:prSet/>
      <dgm:spPr/>
      <dgm:t>
        <a:bodyPr/>
        <a:lstStyle/>
        <a:p>
          <a:endParaRPr lang="en-US"/>
        </a:p>
      </dgm:t>
    </dgm:pt>
    <dgm:pt modelId="{343328DB-9EA6-4F25-AA5E-C176AAD92E7D}" type="pres">
      <dgm:prSet presAssocID="{594B6B4C-EEEE-4647-95F0-D59F01B0AF59}" presName="linear" presStyleCnt="0">
        <dgm:presLayoutVars>
          <dgm:dir/>
          <dgm:animLvl val="lvl"/>
          <dgm:resizeHandles val="exact"/>
        </dgm:presLayoutVars>
      </dgm:prSet>
      <dgm:spPr/>
    </dgm:pt>
    <dgm:pt modelId="{1254A2EF-0C07-4712-A1CA-2899E5176BF1}" type="pres">
      <dgm:prSet presAssocID="{983E5B11-F39B-4FF2-90E8-6D99F8B7194C}" presName="parentLin" presStyleCnt="0"/>
      <dgm:spPr/>
    </dgm:pt>
    <dgm:pt modelId="{6E059D79-61F2-469C-8BE0-724F80ECF7FF}" type="pres">
      <dgm:prSet presAssocID="{983E5B11-F39B-4FF2-90E8-6D99F8B7194C}" presName="parentLeftMargin" presStyleLbl="node1" presStyleIdx="0" presStyleCnt="1"/>
      <dgm:spPr/>
    </dgm:pt>
    <dgm:pt modelId="{AFC28D6A-2691-4297-9AEF-EC9ECF939E0A}" type="pres">
      <dgm:prSet presAssocID="{983E5B11-F39B-4FF2-90E8-6D99F8B7194C}" presName="parentText" presStyleLbl="node1" presStyleIdx="0" presStyleCnt="1">
        <dgm:presLayoutVars>
          <dgm:chMax val="0"/>
          <dgm:bulletEnabled val="1"/>
        </dgm:presLayoutVars>
      </dgm:prSet>
      <dgm:spPr/>
    </dgm:pt>
    <dgm:pt modelId="{E7E86FFF-E7A3-44D8-A577-EB04C05CF123}" type="pres">
      <dgm:prSet presAssocID="{983E5B11-F39B-4FF2-90E8-6D99F8B7194C}" presName="negativeSpace" presStyleCnt="0"/>
      <dgm:spPr/>
    </dgm:pt>
    <dgm:pt modelId="{1DA83C85-7091-4A47-890A-2CEF6F5BC856}" type="pres">
      <dgm:prSet presAssocID="{983E5B11-F39B-4FF2-90E8-6D99F8B7194C}" presName="childText" presStyleLbl="conFgAcc1" presStyleIdx="0" presStyleCnt="1">
        <dgm:presLayoutVars>
          <dgm:bulletEnabled val="1"/>
        </dgm:presLayoutVars>
      </dgm:prSet>
      <dgm:spPr/>
    </dgm:pt>
  </dgm:ptLst>
  <dgm:cxnLst>
    <dgm:cxn modelId="{C8CE4F01-CC09-474E-995F-08057B66B482}" type="presOf" srcId="{ABD6E1D1-DCB5-4418-A3E2-1EB8D256DB68}" destId="{1DA83C85-7091-4A47-890A-2CEF6F5BC856}" srcOrd="0" destOrd="0" presId="urn:microsoft.com/office/officeart/2005/8/layout/list1"/>
    <dgm:cxn modelId="{81C06407-2708-4590-BAF0-FE1FBEDE626E}" type="presOf" srcId="{D0F81ACC-ED2B-4EF5-B043-E1A5896F6E1E}" destId="{1DA83C85-7091-4A47-890A-2CEF6F5BC856}" srcOrd="0" destOrd="2" presId="urn:microsoft.com/office/officeart/2005/8/layout/list1"/>
    <dgm:cxn modelId="{F823AD09-555D-447C-9EA8-93CBD16D069E}" type="presOf" srcId="{9761BBB9-4B3E-4F2E-98AC-2763565FFCAD}" destId="{1DA83C85-7091-4A47-890A-2CEF6F5BC856}" srcOrd="0" destOrd="3" presId="urn:microsoft.com/office/officeart/2005/8/layout/list1"/>
    <dgm:cxn modelId="{F65F6C0D-E4C6-474D-B89F-43F7FF4E81F9}" srcId="{9842E2DD-6022-4DD7-BEA5-757867150D70}" destId="{B59581C6-9CA7-4E63-ABA0-77C263AF9C6E}" srcOrd="0" destOrd="0" parTransId="{DDF459B0-DA86-4D30-99D7-69E328CC490B}" sibTransId="{FF9B7BB9-2F44-4D6B-A4E2-F9505C7858FE}"/>
    <dgm:cxn modelId="{E7817E23-B27F-4803-93B3-AC2A23F470A1}" type="presOf" srcId="{B03514C7-A6E3-4871-86EF-ABA11074E690}" destId="{1DA83C85-7091-4A47-890A-2CEF6F5BC856}" srcOrd="0" destOrd="4" presId="urn:microsoft.com/office/officeart/2005/8/layout/list1"/>
    <dgm:cxn modelId="{DE369531-603A-4136-920A-FBCD8C19B0CC}" srcId="{594B6B4C-EEEE-4647-95F0-D59F01B0AF59}" destId="{983E5B11-F39B-4FF2-90E8-6D99F8B7194C}" srcOrd="0" destOrd="0" parTransId="{0F5F29D9-1BCD-422A-880F-4880497D69D8}" sibTransId="{6443719A-AE94-4EE0-8A8D-A987EA36D3D7}"/>
    <dgm:cxn modelId="{7740A637-AB4F-41DA-B15B-ED8AE02AA43A}" type="presOf" srcId="{983E5B11-F39B-4FF2-90E8-6D99F8B7194C}" destId="{AFC28D6A-2691-4297-9AEF-EC9ECF939E0A}" srcOrd="1" destOrd="0" presId="urn:microsoft.com/office/officeart/2005/8/layout/list1"/>
    <dgm:cxn modelId="{B5CA7D3E-DB74-40B6-A6A9-2BBCAA6E7A3C}" type="presOf" srcId="{983E5B11-F39B-4FF2-90E8-6D99F8B7194C}" destId="{6E059D79-61F2-469C-8BE0-724F80ECF7FF}" srcOrd="0" destOrd="0" presId="urn:microsoft.com/office/officeart/2005/8/layout/list1"/>
    <dgm:cxn modelId="{FB88015C-4654-47BA-A911-2D518209D221}" srcId="{ABD6E1D1-DCB5-4418-A3E2-1EB8D256DB68}" destId="{9761BBB9-4B3E-4F2E-98AC-2763565FFCAD}" srcOrd="1" destOrd="0" parTransId="{EB5BFC85-7B25-448F-B4CC-A456BC98E42F}" sibTransId="{311E3113-242D-4D0A-85FB-AE52587C7A94}"/>
    <dgm:cxn modelId="{82EB9943-393C-459F-9BD7-62EBDF5730A2}" srcId="{CF0F1309-E9D4-4017-978A-26BE9497FB0B}" destId="{D0F81ACC-ED2B-4EF5-B043-E1A5896F6E1E}" srcOrd="0" destOrd="0" parTransId="{129EF907-4AA7-4F92-99E7-5964D818BDCA}" sibTransId="{00FCC9E3-3ADC-4F90-882F-6362EA980A79}"/>
    <dgm:cxn modelId="{C6000A4C-8E08-4DDD-99CC-6CDAA664F0B2}" type="presOf" srcId="{9842E2DD-6022-4DD7-BEA5-757867150D70}" destId="{1DA83C85-7091-4A47-890A-2CEF6F5BC856}" srcOrd="0" destOrd="7" presId="urn:microsoft.com/office/officeart/2005/8/layout/list1"/>
    <dgm:cxn modelId="{7A1D744E-24A0-464C-8C27-6C0C2AF7FAA5}" srcId="{ABD6E1D1-DCB5-4418-A3E2-1EB8D256DB68}" destId="{CF0F1309-E9D4-4017-978A-26BE9497FB0B}" srcOrd="0" destOrd="0" parTransId="{59829E74-1DA1-4A49-86C6-FDCE7A37294F}" sibTransId="{B7C95F0C-2322-440C-85B6-9539CFA3437C}"/>
    <dgm:cxn modelId="{CCDE5451-D546-4F3B-BB42-657292AA492D}" srcId="{9842E2DD-6022-4DD7-BEA5-757867150D70}" destId="{F54C5E3A-7ABC-4095-A81B-B71BF8333050}" srcOrd="1" destOrd="0" parTransId="{A29D5137-E9A1-4F62-AD4A-CAD3BCDBCEB4}" sibTransId="{9787068D-B254-41C5-9F2F-26513A097FA0}"/>
    <dgm:cxn modelId="{CCB8C77D-18A0-4264-99DE-A41378DF2FB6}" type="presOf" srcId="{F54C5E3A-7ABC-4095-A81B-B71BF8333050}" destId="{1DA83C85-7091-4A47-890A-2CEF6F5BC856}" srcOrd="0" destOrd="9" presId="urn:microsoft.com/office/officeart/2005/8/layout/list1"/>
    <dgm:cxn modelId="{37BAB582-2CE2-4FE9-80F1-EE9792F90731}" type="presOf" srcId="{B59581C6-9CA7-4E63-ABA0-77C263AF9C6E}" destId="{1DA83C85-7091-4A47-890A-2CEF6F5BC856}" srcOrd="0" destOrd="8" presId="urn:microsoft.com/office/officeart/2005/8/layout/list1"/>
    <dgm:cxn modelId="{66355B94-0837-4F0B-BB4B-B1DEB300A9F5}" srcId="{9761BBB9-4B3E-4F2E-98AC-2763565FFCAD}" destId="{B03514C7-A6E3-4871-86EF-ABA11074E690}" srcOrd="0" destOrd="0" parTransId="{A443417D-5D70-4E64-A72C-3BD136EFE845}" sibTransId="{28FCF245-3A09-4C29-A38E-43B9DB5239AF}"/>
    <dgm:cxn modelId="{79D29997-AAC8-45DB-8966-0FF778227CC4}" srcId="{983E5B11-F39B-4FF2-90E8-6D99F8B7194C}" destId="{9842E2DD-6022-4DD7-BEA5-757867150D70}" srcOrd="1" destOrd="0" parTransId="{17236140-4DC4-4B51-9FBB-B0AC9633A0F1}" sibTransId="{C6616F6B-4F42-472B-BBC9-EE301E55F913}"/>
    <dgm:cxn modelId="{5B34C7B4-BABB-4F41-BC7F-5A4BE8E396A4}" srcId="{9761BBB9-4B3E-4F2E-98AC-2763565FFCAD}" destId="{FE329703-0FE4-4FAA-94C3-4BCF1868C848}" srcOrd="1" destOrd="0" parTransId="{96D8EB7F-240D-4A0A-B406-BC6FC405FBB4}" sibTransId="{47E59D5F-FE10-4944-A25E-C518886B764D}"/>
    <dgm:cxn modelId="{9EA6F9BC-42D4-43C4-8664-75FC1AE1A477}" srcId="{9761BBB9-4B3E-4F2E-98AC-2763565FFCAD}" destId="{A4445E3F-EE7A-42CD-A09E-6E8CE167FEBE}" srcOrd="2" destOrd="0" parTransId="{1FCCFFBF-6D36-4CA1-B90A-F4463B68DDD8}" sibTransId="{AB3049D5-DA76-48B0-B800-646E151B6631}"/>
    <dgm:cxn modelId="{4ADCD4BF-13EE-4865-8D37-45F0A67CA766}" type="presOf" srcId="{CF0F1309-E9D4-4017-978A-26BE9497FB0B}" destId="{1DA83C85-7091-4A47-890A-2CEF6F5BC856}" srcOrd="0" destOrd="1" presId="urn:microsoft.com/office/officeart/2005/8/layout/list1"/>
    <dgm:cxn modelId="{65CDD3D9-47D0-43DA-AF2A-8130686E6531}" type="presOf" srcId="{A4445E3F-EE7A-42CD-A09E-6E8CE167FEBE}" destId="{1DA83C85-7091-4A47-890A-2CEF6F5BC856}" srcOrd="0" destOrd="6" presId="urn:microsoft.com/office/officeart/2005/8/layout/list1"/>
    <dgm:cxn modelId="{1965E4E1-553F-4C45-8841-C970F479C241}" srcId="{983E5B11-F39B-4FF2-90E8-6D99F8B7194C}" destId="{ABD6E1D1-DCB5-4418-A3E2-1EB8D256DB68}" srcOrd="0" destOrd="0" parTransId="{D582F350-92C2-4029-8B18-F51D7883864F}" sibTransId="{0801D4DA-A9B8-4B37-8413-45C4253BE8C9}"/>
    <dgm:cxn modelId="{6C2B3FF1-5B82-4426-A739-2F0995BD5ED2}" type="presOf" srcId="{594B6B4C-EEEE-4647-95F0-D59F01B0AF59}" destId="{343328DB-9EA6-4F25-AA5E-C176AAD92E7D}" srcOrd="0" destOrd="0" presId="urn:microsoft.com/office/officeart/2005/8/layout/list1"/>
    <dgm:cxn modelId="{0AB02FF2-EB15-4B46-A3A1-B0D62C62F1AB}" type="presOf" srcId="{FE329703-0FE4-4FAA-94C3-4BCF1868C848}" destId="{1DA83C85-7091-4A47-890A-2CEF6F5BC856}" srcOrd="0" destOrd="5" presId="urn:microsoft.com/office/officeart/2005/8/layout/list1"/>
    <dgm:cxn modelId="{271F1C67-2137-4A77-B6A1-A7E56276FFC9}" type="presParOf" srcId="{343328DB-9EA6-4F25-AA5E-C176AAD92E7D}" destId="{1254A2EF-0C07-4712-A1CA-2899E5176BF1}" srcOrd="0" destOrd="0" presId="urn:microsoft.com/office/officeart/2005/8/layout/list1"/>
    <dgm:cxn modelId="{E7884AE7-7736-4689-8DC7-7A38ABF36572}" type="presParOf" srcId="{1254A2EF-0C07-4712-A1CA-2899E5176BF1}" destId="{6E059D79-61F2-469C-8BE0-724F80ECF7FF}" srcOrd="0" destOrd="0" presId="urn:microsoft.com/office/officeart/2005/8/layout/list1"/>
    <dgm:cxn modelId="{779CC129-D047-49B0-AF0E-4A0A2C7834FE}" type="presParOf" srcId="{1254A2EF-0C07-4712-A1CA-2899E5176BF1}" destId="{AFC28D6A-2691-4297-9AEF-EC9ECF939E0A}" srcOrd="1" destOrd="0" presId="urn:microsoft.com/office/officeart/2005/8/layout/list1"/>
    <dgm:cxn modelId="{E714DE92-883C-46FA-9349-9CC7463C62D0}" type="presParOf" srcId="{343328DB-9EA6-4F25-AA5E-C176AAD92E7D}" destId="{E7E86FFF-E7A3-44D8-A577-EB04C05CF123}" srcOrd="1" destOrd="0" presId="urn:microsoft.com/office/officeart/2005/8/layout/list1"/>
    <dgm:cxn modelId="{038836F9-5A03-45CF-82A8-D928B8EE04D4}" type="presParOf" srcId="{343328DB-9EA6-4F25-AA5E-C176AAD92E7D}" destId="{1DA83C85-7091-4A47-890A-2CEF6F5BC856}"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A83C85-7091-4A47-890A-2CEF6F5BC856}">
      <dsp:nvSpPr>
        <dsp:cNvPr id="0" name=""/>
        <dsp:cNvSpPr/>
      </dsp:nvSpPr>
      <dsp:spPr>
        <a:xfrm>
          <a:off x="0" y="461839"/>
          <a:ext cx="6666833" cy="49140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541528" rIns="517420" bIns="184912" numCol="1" spcCol="1270" anchor="t" anchorCtr="0">
          <a:noAutofit/>
        </a:bodyPr>
        <a:lstStyle/>
        <a:p>
          <a:pPr marL="228600" lvl="1" indent="-228600" algn="l" defTabSz="1155700">
            <a:lnSpc>
              <a:spcPct val="90000"/>
            </a:lnSpc>
            <a:spcBef>
              <a:spcPct val="0"/>
            </a:spcBef>
            <a:spcAft>
              <a:spcPct val="15000"/>
            </a:spcAft>
            <a:buChar char="•"/>
          </a:pPr>
          <a:r>
            <a:rPr lang="en-US" sz="2600" kern="1200"/>
            <a:t>Linear Data Structure</a:t>
          </a:r>
        </a:p>
        <a:p>
          <a:pPr marL="457200" lvl="2" indent="-228600" algn="l" defTabSz="1155700">
            <a:lnSpc>
              <a:spcPct val="90000"/>
            </a:lnSpc>
            <a:spcBef>
              <a:spcPct val="0"/>
            </a:spcBef>
            <a:spcAft>
              <a:spcPct val="15000"/>
            </a:spcAft>
            <a:buChar char="•"/>
          </a:pPr>
          <a:r>
            <a:rPr lang="en-US" sz="2600" kern="1200"/>
            <a:t>Static data structure</a:t>
          </a:r>
        </a:p>
        <a:p>
          <a:pPr marL="685800" lvl="3" indent="-228600" algn="l" defTabSz="1155700">
            <a:lnSpc>
              <a:spcPct val="90000"/>
            </a:lnSpc>
            <a:spcBef>
              <a:spcPct val="0"/>
            </a:spcBef>
            <a:spcAft>
              <a:spcPct val="15000"/>
            </a:spcAft>
            <a:buChar char="•"/>
          </a:pPr>
          <a:r>
            <a:rPr lang="en-US" sz="2600" kern="1200"/>
            <a:t>Array</a:t>
          </a:r>
        </a:p>
        <a:p>
          <a:pPr marL="457200" lvl="2" indent="-228600" algn="l" defTabSz="1155700">
            <a:lnSpc>
              <a:spcPct val="90000"/>
            </a:lnSpc>
            <a:spcBef>
              <a:spcPct val="0"/>
            </a:spcBef>
            <a:spcAft>
              <a:spcPct val="15000"/>
            </a:spcAft>
            <a:buChar char="•"/>
          </a:pPr>
          <a:r>
            <a:rPr lang="en-US" sz="2600" kern="1200"/>
            <a:t>Dynamic data structure</a:t>
          </a:r>
        </a:p>
        <a:p>
          <a:pPr marL="685800" lvl="3" indent="-228600" algn="l" defTabSz="1155700">
            <a:lnSpc>
              <a:spcPct val="90000"/>
            </a:lnSpc>
            <a:spcBef>
              <a:spcPct val="0"/>
            </a:spcBef>
            <a:spcAft>
              <a:spcPct val="15000"/>
            </a:spcAft>
            <a:buChar char="•"/>
          </a:pPr>
          <a:r>
            <a:rPr lang="en-US" sz="2600" kern="1200"/>
            <a:t>Queue</a:t>
          </a:r>
        </a:p>
        <a:p>
          <a:pPr marL="685800" lvl="3" indent="-228600" algn="l" defTabSz="1155700">
            <a:lnSpc>
              <a:spcPct val="90000"/>
            </a:lnSpc>
            <a:spcBef>
              <a:spcPct val="0"/>
            </a:spcBef>
            <a:spcAft>
              <a:spcPct val="15000"/>
            </a:spcAft>
            <a:buChar char="•"/>
          </a:pPr>
          <a:r>
            <a:rPr lang="en-US" sz="2600" kern="1200"/>
            <a:t>Stack</a:t>
          </a:r>
        </a:p>
        <a:p>
          <a:pPr marL="685800" lvl="3" indent="-228600" algn="l" defTabSz="1155700">
            <a:lnSpc>
              <a:spcPct val="90000"/>
            </a:lnSpc>
            <a:spcBef>
              <a:spcPct val="0"/>
            </a:spcBef>
            <a:spcAft>
              <a:spcPct val="15000"/>
            </a:spcAft>
            <a:buChar char="•"/>
          </a:pPr>
          <a:r>
            <a:rPr lang="en-US" sz="2600" kern="1200"/>
            <a:t>Linked list</a:t>
          </a:r>
        </a:p>
        <a:p>
          <a:pPr marL="228600" lvl="1" indent="-228600" algn="l" defTabSz="1155700">
            <a:lnSpc>
              <a:spcPct val="90000"/>
            </a:lnSpc>
            <a:spcBef>
              <a:spcPct val="0"/>
            </a:spcBef>
            <a:spcAft>
              <a:spcPct val="15000"/>
            </a:spcAft>
            <a:buChar char="•"/>
          </a:pPr>
          <a:r>
            <a:rPr lang="en-US" sz="2600" kern="1200"/>
            <a:t>Non-linear Data Structure</a:t>
          </a:r>
        </a:p>
        <a:p>
          <a:pPr marL="457200" lvl="2" indent="-228600" algn="l" defTabSz="1155700">
            <a:lnSpc>
              <a:spcPct val="90000"/>
            </a:lnSpc>
            <a:spcBef>
              <a:spcPct val="0"/>
            </a:spcBef>
            <a:spcAft>
              <a:spcPct val="15000"/>
            </a:spcAft>
            <a:buChar char="•"/>
          </a:pPr>
          <a:r>
            <a:rPr lang="en-US" sz="2600" kern="1200"/>
            <a:t>Tree data structure</a:t>
          </a:r>
        </a:p>
        <a:p>
          <a:pPr marL="457200" lvl="2" indent="-228600" algn="l" defTabSz="1155700">
            <a:lnSpc>
              <a:spcPct val="90000"/>
            </a:lnSpc>
            <a:spcBef>
              <a:spcPct val="0"/>
            </a:spcBef>
            <a:spcAft>
              <a:spcPct val="15000"/>
            </a:spcAft>
            <a:buChar char="•"/>
          </a:pPr>
          <a:r>
            <a:rPr lang="en-US" sz="2600" kern="1200"/>
            <a:t>Graph data structure</a:t>
          </a:r>
        </a:p>
      </dsp:txBody>
      <dsp:txXfrm>
        <a:off x="0" y="461839"/>
        <a:ext cx="6666833" cy="4914000"/>
      </dsp:txXfrm>
    </dsp:sp>
    <dsp:sp modelId="{AFC28D6A-2691-4297-9AEF-EC9ECF939E0A}">
      <dsp:nvSpPr>
        <dsp:cNvPr id="0" name=""/>
        <dsp:cNvSpPr/>
      </dsp:nvSpPr>
      <dsp:spPr>
        <a:xfrm>
          <a:off x="333341" y="78079"/>
          <a:ext cx="4666783" cy="76752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155700">
            <a:lnSpc>
              <a:spcPct val="90000"/>
            </a:lnSpc>
            <a:spcBef>
              <a:spcPct val="0"/>
            </a:spcBef>
            <a:spcAft>
              <a:spcPct val="35000"/>
            </a:spcAft>
            <a:buNone/>
          </a:pPr>
          <a:r>
            <a:rPr lang="en-US" sz="2600" kern="1200"/>
            <a:t>Data structure two types:</a:t>
          </a:r>
        </a:p>
      </dsp:txBody>
      <dsp:txXfrm>
        <a:off x="370808" y="115546"/>
        <a:ext cx="4591849" cy="69258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0A404-FA33-49D9-A0BF-4EBE180C35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C0EBBE6-BC4E-49B4-B118-B6A198DEAE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FCBCF8-0759-43DE-AB70-32FB81497207}"/>
              </a:ext>
            </a:extLst>
          </p:cNvPr>
          <p:cNvSpPr>
            <a:spLocks noGrp="1"/>
          </p:cNvSpPr>
          <p:nvPr>
            <p:ph type="dt" sz="half" idx="10"/>
          </p:nvPr>
        </p:nvSpPr>
        <p:spPr/>
        <p:txBody>
          <a:bodyPr/>
          <a:lstStyle/>
          <a:p>
            <a:fld id="{1140D365-4777-40C3-A677-A04F761BF0D4}" type="datetimeFigureOut">
              <a:rPr lang="en-US" smtClean="0"/>
              <a:t>7/17/2025</a:t>
            </a:fld>
            <a:endParaRPr lang="en-US"/>
          </a:p>
        </p:txBody>
      </p:sp>
      <p:sp>
        <p:nvSpPr>
          <p:cNvPr id="5" name="Footer Placeholder 4">
            <a:extLst>
              <a:ext uri="{FF2B5EF4-FFF2-40B4-BE49-F238E27FC236}">
                <a16:creationId xmlns:a16="http://schemas.microsoft.com/office/drawing/2014/main" id="{F607FE98-F991-4A13-8D32-0292611821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917925-C267-48E8-8AEF-F044DE3ECAC2}"/>
              </a:ext>
            </a:extLst>
          </p:cNvPr>
          <p:cNvSpPr>
            <a:spLocks noGrp="1"/>
          </p:cNvSpPr>
          <p:nvPr>
            <p:ph type="sldNum" sz="quarter" idx="12"/>
          </p:nvPr>
        </p:nvSpPr>
        <p:spPr/>
        <p:txBody>
          <a:bodyPr/>
          <a:lstStyle/>
          <a:p>
            <a:fld id="{936D2B7C-13FF-408C-B8AA-3A825EC6ACF2}" type="slidenum">
              <a:rPr lang="en-US" smtClean="0"/>
              <a:t>‹#›</a:t>
            </a:fld>
            <a:endParaRPr lang="en-US"/>
          </a:p>
        </p:txBody>
      </p:sp>
    </p:spTree>
    <p:extLst>
      <p:ext uri="{BB962C8B-B14F-4D97-AF65-F5344CB8AC3E}">
        <p14:creationId xmlns:p14="http://schemas.microsoft.com/office/powerpoint/2010/main" val="1643066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241B1-57DF-4B88-9F7D-B5A10DE43F9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2E02273-14AA-4CCE-8074-794D43544A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295121-F2BC-4F22-BFF2-5F5EBDC8B487}"/>
              </a:ext>
            </a:extLst>
          </p:cNvPr>
          <p:cNvSpPr>
            <a:spLocks noGrp="1"/>
          </p:cNvSpPr>
          <p:nvPr>
            <p:ph type="dt" sz="half" idx="10"/>
          </p:nvPr>
        </p:nvSpPr>
        <p:spPr/>
        <p:txBody>
          <a:bodyPr/>
          <a:lstStyle/>
          <a:p>
            <a:fld id="{1140D365-4777-40C3-A677-A04F761BF0D4}" type="datetimeFigureOut">
              <a:rPr lang="en-US" smtClean="0"/>
              <a:t>7/17/2025</a:t>
            </a:fld>
            <a:endParaRPr lang="en-US"/>
          </a:p>
        </p:txBody>
      </p:sp>
      <p:sp>
        <p:nvSpPr>
          <p:cNvPr id="5" name="Footer Placeholder 4">
            <a:extLst>
              <a:ext uri="{FF2B5EF4-FFF2-40B4-BE49-F238E27FC236}">
                <a16:creationId xmlns:a16="http://schemas.microsoft.com/office/drawing/2014/main" id="{127BE864-463D-414F-AA04-3F2D4F1AF0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079F92-1A05-4DDE-A8C6-F6B0B17D3C77}"/>
              </a:ext>
            </a:extLst>
          </p:cNvPr>
          <p:cNvSpPr>
            <a:spLocks noGrp="1"/>
          </p:cNvSpPr>
          <p:nvPr>
            <p:ph type="sldNum" sz="quarter" idx="12"/>
          </p:nvPr>
        </p:nvSpPr>
        <p:spPr/>
        <p:txBody>
          <a:bodyPr/>
          <a:lstStyle/>
          <a:p>
            <a:fld id="{936D2B7C-13FF-408C-B8AA-3A825EC6ACF2}" type="slidenum">
              <a:rPr lang="en-US" smtClean="0"/>
              <a:t>‹#›</a:t>
            </a:fld>
            <a:endParaRPr lang="en-US"/>
          </a:p>
        </p:txBody>
      </p:sp>
    </p:spTree>
    <p:extLst>
      <p:ext uri="{BB962C8B-B14F-4D97-AF65-F5344CB8AC3E}">
        <p14:creationId xmlns:p14="http://schemas.microsoft.com/office/powerpoint/2010/main" val="2726361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8D91E9-D7F6-4805-B065-084E3E84D1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05E2DE-7D3B-433A-8E5C-A5BCBBD106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A77A6F-A1E7-4C91-AC52-D53C737212EF}"/>
              </a:ext>
            </a:extLst>
          </p:cNvPr>
          <p:cNvSpPr>
            <a:spLocks noGrp="1"/>
          </p:cNvSpPr>
          <p:nvPr>
            <p:ph type="dt" sz="half" idx="10"/>
          </p:nvPr>
        </p:nvSpPr>
        <p:spPr/>
        <p:txBody>
          <a:bodyPr/>
          <a:lstStyle/>
          <a:p>
            <a:fld id="{1140D365-4777-40C3-A677-A04F761BF0D4}" type="datetimeFigureOut">
              <a:rPr lang="en-US" smtClean="0"/>
              <a:t>7/17/2025</a:t>
            </a:fld>
            <a:endParaRPr lang="en-US"/>
          </a:p>
        </p:txBody>
      </p:sp>
      <p:sp>
        <p:nvSpPr>
          <p:cNvPr id="5" name="Footer Placeholder 4">
            <a:extLst>
              <a:ext uri="{FF2B5EF4-FFF2-40B4-BE49-F238E27FC236}">
                <a16:creationId xmlns:a16="http://schemas.microsoft.com/office/drawing/2014/main" id="{055BD239-6A7B-456A-A906-4411B25171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FAED44-9B49-4CEC-9FB2-611423C21FAF}"/>
              </a:ext>
            </a:extLst>
          </p:cNvPr>
          <p:cNvSpPr>
            <a:spLocks noGrp="1"/>
          </p:cNvSpPr>
          <p:nvPr>
            <p:ph type="sldNum" sz="quarter" idx="12"/>
          </p:nvPr>
        </p:nvSpPr>
        <p:spPr/>
        <p:txBody>
          <a:bodyPr/>
          <a:lstStyle/>
          <a:p>
            <a:fld id="{936D2B7C-13FF-408C-B8AA-3A825EC6ACF2}" type="slidenum">
              <a:rPr lang="en-US" smtClean="0"/>
              <a:t>‹#›</a:t>
            </a:fld>
            <a:endParaRPr lang="en-US"/>
          </a:p>
        </p:txBody>
      </p:sp>
    </p:spTree>
    <p:extLst>
      <p:ext uri="{BB962C8B-B14F-4D97-AF65-F5344CB8AC3E}">
        <p14:creationId xmlns:p14="http://schemas.microsoft.com/office/powerpoint/2010/main" val="385423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8C95F-DDEF-44B5-A3DD-E6D64B9203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809388-5AB6-4B06-AA55-55AF2A25D6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77D118-06A1-4AF0-8373-89220048C8E5}"/>
              </a:ext>
            </a:extLst>
          </p:cNvPr>
          <p:cNvSpPr>
            <a:spLocks noGrp="1"/>
          </p:cNvSpPr>
          <p:nvPr>
            <p:ph type="dt" sz="half" idx="10"/>
          </p:nvPr>
        </p:nvSpPr>
        <p:spPr/>
        <p:txBody>
          <a:bodyPr/>
          <a:lstStyle/>
          <a:p>
            <a:fld id="{1140D365-4777-40C3-A677-A04F761BF0D4}" type="datetimeFigureOut">
              <a:rPr lang="en-US" smtClean="0"/>
              <a:t>7/17/2025</a:t>
            </a:fld>
            <a:endParaRPr lang="en-US"/>
          </a:p>
        </p:txBody>
      </p:sp>
      <p:sp>
        <p:nvSpPr>
          <p:cNvPr id="5" name="Footer Placeholder 4">
            <a:extLst>
              <a:ext uri="{FF2B5EF4-FFF2-40B4-BE49-F238E27FC236}">
                <a16:creationId xmlns:a16="http://schemas.microsoft.com/office/drawing/2014/main" id="{E936DD0B-EB7E-4841-8795-5EB8DBD2BE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00F070-01DC-4B95-A777-B50D137E687D}"/>
              </a:ext>
            </a:extLst>
          </p:cNvPr>
          <p:cNvSpPr>
            <a:spLocks noGrp="1"/>
          </p:cNvSpPr>
          <p:nvPr>
            <p:ph type="sldNum" sz="quarter" idx="12"/>
          </p:nvPr>
        </p:nvSpPr>
        <p:spPr/>
        <p:txBody>
          <a:bodyPr/>
          <a:lstStyle/>
          <a:p>
            <a:fld id="{936D2B7C-13FF-408C-B8AA-3A825EC6ACF2}" type="slidenum">
              <a:rPr lang="en-US" smtClean="0"/>
              <a:t>‹#›</a:t>
            </a:fld>
            <a:endParaRPr lang="en-US"/>
          </a:p>
        </p:txBody>
      </p:sp>
    </p:spTree>
    <p:extLst>
      <p:ext uri="{BB962C8B-B14F-4D97-AF65-F5344CB8AC3E}">
        <p14:creationId xmlns:p14="http://schemas.microsoft.com/office/powerpoint/2010/main" val="1646953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CAE9D-312A-441F-82A7-603359B7FF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DB574A2-CA00-492B-94A4-584FC06843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DD2BB5-23EB-4EA4-B6F4-BBF1EE920DC4}"/>
              </a:ext>
            </a:extLst>
          </p:cNvPr>
          <p:cNvSpPr>
            <a:spLocks noGrp="1"/>
          </p:cNvSpPr>
          <p:nvPr>
            <p:ph type="dt" sz="half" idx="10"/>
          </p:nvPr>
        </p:nvSpPr>
        <p:spPr/>
        <p:txBody>
          <a:bodyPr/>
          <a:lstStyle/>
          <a:p>
            <a:fld id="{1140D365-4777-40C3-A677-A04F761BF0D4}" type="datetimeFigureOut">
              <a:rPr lang="en-US" smtClean="0"/>
              <a:t>7/17/2025</a:t>
            </a:fld>
            <a:endParaRPr lang="en-US"/>
          </a:p>
        </p:txBody>
      </p:sp>
      <p:sp>
        <p:nvSpPr>
          <p:cNvPr id="5" name="Footer Placeholder 4">
            <a:extLst>
              <a:ext uri="{FF2B5EF4-FFF2-40B4-BE49-F238E27FC236}">
                <a16:creationId xmlns:a16="http://schemas.microsoft.com/office/drawing/2014/main" id="{21BB11CF-49C0-45F2-8D62-DA7D2BEDA6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E34F3D-02A4-425E-96ED-BADDCCDBBE5C}"/>
              </a:ext>
            </a:extLst>
          </p:cNvPr>
          <p:cNvSpPr>
            <a:spLocks noGrp="1"/>
          </p:cNvSpPr>
          <p:nvPr>
            <p:ph type="sldNum" sz="quarter" idx="12"/>
          </p:nvPr>
        </p:nvSpPr>
        <p:spPr/>
        <p:txBody>
          <a:bodyPr/>
          <a:lstStyle/>
          <a:p>
            <a:fld id="{936D2B7C-13FF-408C-B8AA-3A825EC6ACF2}" type="slidenum">
              <a:rPr lang="en-US" smtClean="0"/>
              <a:t>‹#›</a:t>
            </a:fld>
            <a:endParaRPr lang="en-US"/>
          </a:p>
        </p:txBody>
      </p:sp>
    </p:spTree>
    <p:extLst>
      <p:ext uri="{BB962C8B-B14F-4D97-AF65-F5344CB8AC3E}">
        <p14:creationId xmlns:p14="http://schemas.microsoft.com/office/powerpoint/2010/main" val="2351715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F82AE-ABBA-4B9D-9E5E-DEF8DB5817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51FAFA-86A8-4093-A810-9AC20562A9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F1689F-F83D-498A-8EB4-BC4616C9CF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7FD51A-2585-4340-95A9-6CC306B5C056}"/>
              </a:ext>
            </a:extLst>
          </p:cNvPr>
          <p:cNvSpPr>
            <a:spLocks noGrp="1"/>
          </p:cNvSpPr>
          <p:nvPr>
            <p:ph type="dt" sz="half" idx="10"/>
          </p:nvPr>
        </p:nvSpPr>
        <p:spPr/>
        <p:txBody>
          <a:bodyPr/>
          <a:lstStyle/>
          <a:p>
            <a:fld id="{1140D365-4777-40C3-A677-A04F761BF0D4}" type="datetimeFigureOut">
              <a:rPr lang="en-US" smtClean="0"/>
              <a:t>7/17/2025</a:t>
            </a:fld>
            <a:endParaRPr lang="en-US"/>
          </a:p>
        </p:txBody>
      </p:sp>
      <p:sp>
        <p:nvSpPr>
          <p:cNvPr id="6" name="Footer Placeholder 5">
            <a:extLst>
              <a:ext uri="{FF2B5EF4-FFF2-40B4-BE49-F238E27FC236}">
                <a16:creationId xmlns:a16="http://schemas.microsoft.com/office/drawing/2014/main" id="{1E1A82A7-AB38-4CF4-A912-55A948583C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11B295-6C4D-4550-945F-D0E48A05B8B1}"/>
              </a:ext>
            </a:extLst>
          </p:cNvPr>
          <p:cNvSpPr>
            <a:spLocks noGrp="1"/>
          </p:cNvSpPr>
          <p:nvPr>
            <p:ph type="sldNum" sz="quarter" idx="12"/>
          </p:nvPr>
        </p:nvSpPr>
        <p:spPr/>
        <p:txBody>
          <a:bodyPr/>
          <a:lstStyle/>
          <a:p>
            <a:fld id="{936D2B7C-13FF-408C-B8AA-3A825EC6ACF2}" type="slidenum">
              <a:rPr lang="en-US" smtClean="0"/>
              <a:t>‹#›</a:t>
            </a:fld>
            <a:endParaRPr lang="en-US"/>
          </a:p>
        </p:txBody>
      </p:sp>
    </p:spTree>
    <p:extLst>
      <p:ext uri="{BB962C8B-B14F-4D97-AF65-F5344CB8AC3E}">
        <p14:creationId xmlns:p14="http://schemas.microsoft.com/office/powerpoint/2010/main" val="15055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709A7-07A6-4C9D-8875-22705610F8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3D93E9E-433A-4A68-A03C-503AB03668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71F4F4-2498-4007-BAB7-7ABFE51318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F6C3F2-B167-4D74-96FD-57128C5878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8098CA-67FC-4CA2-BB8D-D5532B5942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16AC44E-AFD0-4A41-A686-1821FDF23DA0}"/>
              </a:ext>
            </a:extLst>
          </p:cNvPr>
          <p:cNvSpPr>
            <a:spLocks noGrp="1"/>
          </p:cNvSpPr>
          <p:nvPr>
            <p:ph type="dt" sz="half" idx="10"/>
          </p:nvPr>
        </p:nvSpPr>
        <p:spPr/>
        <p:txBody>
          <a:bodyPr/>
          <a:lstStyle/>
          <a:p>
            <a:fld id="{1140D365-4777-40C3-A677-A04F761BF0D4}" type="datetimeFigureOut">
              <a:rPr lang="en-US" smtClean="0"/>
              <a:t>7/17/2025</a:t>
            </a:fld>
            <a:endParaRPr lang="en-US"/>
          </a:p>
        </p:txBody>
      </p:sp>
      <p:sp>
        <p:nvSpPr>
          <p:cNvPr id="8" name="Footer Placeholder 7">
            <a:extLst>
              <a:ext uri="{FF2B5EF4-FFF2-40B4-BE49-F238E27FC236}">
                <a16:creationId xmlns:a16="http://schemas.microsoft.com/office/drawing/2014/main" id="{472022A6-1438-4C56-9857-00E2819394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BCD5E1-AEF2-4E30-A172-FD2434083912}"/>
              </a:ext>
            </a:extLst>
          </p:cNvPr>
          <p:cNvSpPr>
            <a:spLocks noGrp="1"/>
          </p:cNvSpPr>
          <p:nvPr>
            <p:ph type="sldNum" sz="quarter" idx="12"/>
          </p:nvPr>
        </p:nvSpPr>
        <p:spPr/>
        <p:txBody>
          <a:bodyPr/>
          <a:lstStyle/>
          <a:p>
            <a:fld id="{936D2B7C-13FF-408C-B8AA-3A825EC6ACF2}" type="slidenum">
              <a:rPr lang="en-US" smtClean="0"/>
              <a:t>‹#›</a:t>
            </a:fld>
            <a:endParaRPr lang="en-US"/>
          </a:p>
        </p:txBody>
      </p:sp>
    </p:spTree>
    <p:extLst>
      <p:ext uri="{BB962C8B-B14F-4D97-AF65-F5344CB8AC3E}">
        <p14:creationId xmlns:p14="http://schemas.microsoft.com/office/powerpoint/2010/main" val="1317394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F2D95-4A3A-4D55-8BCC-01A2E621F3D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4F09A76-82CC-490A-BB61-AB2061E4EA1D}"/>
              </a:ext>
            </a:extLst>
          </p:cNvPr>
          <p:cNvSpPr>
            <a:spLocks noGrp="1"/>
          </p:cNvSpPr>
          <p:nvPr>
            <p:ph type="dt" sz="half" idx="10"/>
          </p:nvPr>
        </p:nvSpPr>
        <p:spPr/>
        <p:txBody>
          <a:bodyPr/>
          <a:lstStyle/>
          <a:p>
            <a:fld id="{1140D365-4777-40C3-A677-A04F761BF0D4}" type="datetimeFigureOut">
              <a:rPr lang="en-US" smtClean="0"/>
              <a:t>7/17/2025</a:t>
            </a:fld>
            <a:endParaRPr lang="en-US"/>
          </a:p>
        </p:txBody>
      </p:sp>
      <p:sp>
        <p:nvSpPr>
          <p:cNvPr id="4" name="Footer Placeholder 3">
            <a:extLst>
              <a:ext uri="{FF2B5EF4-FFF2-40B4-BE49-F238E27FC236}">
                <a16:creationId xmlns:a16="http://schemas.microsoft.com/office/drawing/2014/main" id="{7413849F-C32D-4100-A682-2605D9AC3F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1B44F6-DD18-402A-B933-3E01E5D2078D}"/>
              </a:ext>
            </a:extLst>
          </p:cNvPr>
          <p:cNvSpPr>
            <a:spLocks noGrp="1"/>
          </p:cNvSpPr>
          <p:nvPr>
            <p:ph type="sldNum" sz="quarter" idx="12"/>
          </p:nvPr>
        </p:nvSpPr>
        <p:spPr/>
        <p:txBody>
          <a:bodyPr/>
          <a:lstStyle/>
          <a:p>
            <a:fld id="{936D2B7C-13FF-408C-B8AA-3A825EC6ACF2}" type="slidenum">
              <a:rPr lang="en-US" smtClean="0"/>
              <a:t>‹#›</a:t>
            </a:fld>
            <a:endParaRPr lang="en-US"/>
          </a:p>
        </p:txBody>
      </p:sp>
    </p:spTree>
    <p:extLst>
      <p:ext uri="{BB962C8B-B14F-4D97-AF65-F5344CB8AC3E}">
        <p14:creationId xmlns:p14="http://schemas.microsoft.com/office/powerpoint/2010/main" val="413165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7B52E6-C1EA-4991-90F7-93118FD19B84}"/>
              </a:ext>
            </a:extLst>
          </p:cNvPr>
          <p:cNvSpPr>
            <a:spLocks noGrp="1"/>
          </p:cNvSpPr>
          <p:nvPr>
            <p:ph type="dt" sz="half" idx="10"/>
          </p:nvPr>
        </p:nvSpPr>
        <p:spPr/>
        <p:txBody>
          <a:bodyPr/>
          <a:lstStyle/>
          <a:p>
            <a:fld id="{1140D365-4777-40C3-A677-A04F761BF0D4}" type="datetimeFigureOut">
              <a:rPr lang="en-US" smtClean="0"/>
              <a:t>7/17/2025</a:t>
            </a:fld>
            <a:endParaRPr lang="en-US"/>
          </a:p>
        </p:txBody>
      </p:sp>
      <p:sp>
        <p:nvSpPr>
          <p:cNvPr id="3" name="Footer Placeholder 2">
            <a:extLst>
              <a:ext uri="{FF2B5EF4-FFF2-40B4-BE49-F238E27FC236}">
                <a16:creationId xmlns:a16="http://schemas.microsoft.com/office/drawing/2014/main" id="{CE524E9C-C232-49CD-A887-0778D346CDF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AB390A-8474-45F5-811B-0CC32D806CF6}"/>
              </a:ext>
            </a:extLst>
          </p:cNvPr>
          <p:cNvSpPr>
            <a:spLocks noGrp="1"/>
          </p:cNvSpPr>
          <p:nvPr>
            <p:ph type="sldNum" sz="quarter" idx="12"/>
          </p:nvPr>
        </p:nvSpPr>
        <p:spPr/>
        <p:txBody>
          <a:bodyPr/>
          <a:lstStyle/>
          <a:p>
            <a:fld id="{936D2B7C-13FF-408C-B8AA-3A825EC6ACF2}" type="slidenum">
              <a:rPr lang="en-US" smtClean="0"/>
              <a:t>‹#›</a:t>
            </a:fld>
            <a:endParaRPr lang="en-US"/>
          </a:p>
        </p:txBody>
      </p:sp>
    </p:spTree>
    <p:extLst>
      <p:ext uri="{BB962C8B-B14F-4D97-AF65-F5344CB8AC3E}">
        <p14:creationId xmlns:p14="http://schemas.microsoft.com/office/powerpoint/2010/main" val="1934410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81EBA-6AB0-4271-8066-401CDF5E01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A6EF9F-182A-4D1E-A0FB-9DEACAF51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7A1A073-BD85-47BC-A3BE-498F259105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466A5E-00B4-427F-838A-238FF7B37BE3}"/>
              </a:ext>
            </a:extLst>
          </p:cNvPr>
          <p:cNvSpPr>
            <a:spLocks noGrp="1"/>
          </p:cNvSpPr>
          <p:nvPr>
            <p:ph type="dt" sz="half" idx="10"/>
          </p:nvPr>
        </p:nvSpPr>
        <p:spPr/>
        <p:txBody>
          <a:bodyPr/>
          <a:lstStyle/>
          <a:p>
            <a:fld id="{1140D365-4777-40C3-A677-A04F761BF0D4}" type="datetimeFigureOut">
              <a:rPr lang="en-US" smtClean="0"/>
              <a:t>7/17/2025</a:t>
            </a:fld>
            <a:endParaRPr lang="en-US"/>
          </a:p>
        </p:txBody>
      </p:sp>
      <p:sp>
        <p:nvSpPr>
          <p:cNvPr id="6" name="Footer Placeholder 5">
            <a:extLst>
              <a:ext uri="{FF2B5EF4-FFF2-40B4-BE49-F238E27FC236}">
                <a16:creationId xmlns:a16="http://schemas.microsoft.com/office/drawing/2014/main" id="{E3DF19BD-476E-4DFF-8A92-273D659DF1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F6ED96-6C5F-49CB-8611-B9270BC7462F}"/>
              </a:ext>
            </a:extLst>
          </p:cNvPr>
          <p:cNvSpPr>
            <a:spLocks noGrp="1"/>
          </p:cNvSpPr>
          <p:nvPr>
            <p:ph type="sldNum" sz="quarter" idx="12"/>
          </p:nvPr>
        </p:nvSpPr>
        <p:spPr/>
        <p:txBody>
          <a:bodyPr/>
          <a:lstStyle/>
          <a:p>
            <a:fld id="{936D2B7C-13FF-408C-B8AA-3A825EC6ACF2}" type="slidenum">
              <a:rPr lang="en-US" smtClean="0"/>
              <a:t>‹#›</a:t>
            </a:fld>
            <a:endParaRPr lang="en-US"/>
          </a:p>
        </p:txBody>
      </p:sp>
    </p:spTree>
    <p:extLst>
      <p:ext uri="{BB962C8B-B14F-4D97-AF65-F5344CB8AC3E}">
        <p14:creationId xmlns:p14="http://schemas.microsoft.com/office/powerpoint/2010/main" val="242262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0D615-AFFF-4DA7-A1D1-179FE3BC84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7ACBD3F-10DE-48A6-8E46-33E084E718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B4660E1-DDDA-49F5-949D-DD6D6094CE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33E9EB-6FE8-4D21-AFCB-67F7194BD95A}"/>
              </a:ext>
            </a:extLst>
          </p:cNvPr>
          <p:cNvSpPr>
            <a:spLocks noGrp="1"/>
          </p:cNvSpPr>
          <p:nvPr>
            <p:ph type="dt" sz="half" idx="10"/>
          </p:nvPr>
        </p:nvSpPr>
        <p:spPr/>
        <p:txBody>
          <a:bodyPr/>
          <a:lstStyle/>
          <a:p>
            <a:fld id="{1140D365-4777-40C3-A677-A04F761BF0D4}" type="datetimeFigureOut">
              <a:rPr lang="en-US" smtClean="0"/>
              <a:t>7/17/2025</a:t>
            </a:fld>
            <a:endParaRPr lang="en-US"/>
          </a:p>
        </p:txBody>
      </p:sp>
      <p:sp>
        <p:nvSpPr>
          <p:cNvPr id="6" name="Footer Placeholder 5">
            <a:extLst>
              <a:ext uri="{FF2B5EF4-FFF2-40B4-BE49-F238E27FC236}">
                <a16:creationId xmlns:a16="http://schemas.microsoft.com/office/drawing/2014/main" id="{026B0063-699A-40E5-919F-BB4C23DD69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E80A50-78CA-4E74-86CA-70F790D9B787}"/>
              </a:ext>
            </a:extLst>
          </p:cNvPr>
          <p:cNvSpPr>
            <a:spLocks noGrp="1"/>
          </p:cNvSpPr>
          <p:nvPr>
            <p:ph type="sldNum" sz="quarter" idx="12"/>
          </p:nvPr>
        </p:nvSpPr>
        <p:spPr/>
        <p:txBody>
          <a:bodyPr/>
          <a:lstStyle/>
          <a:p>
            <a:fld id="{936D2B7C-13FF-408C-B8AA-3A825EC6ACF2}" type="slidenum">
              <a:rPr lang="en-US" smtClean="0"/>
              <a:t>‹#›</a:t>
            </a:fld>
            <a:endParaRPr lang="en-US"/>
          </a:p>
        </p:txBody>
      </p:sp>
    </p:spTree>
    <p:extLst>
      <p:ext uri="{BB962C8B-B14F-4D97-AF65-F5344CB8AC3E}">
        <p14:creationId xmlns:p14="http://schemas.microsoft.com/office/powerpoint/2010/main" val="632651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2D710F-173C-4658-896A-3CFD39FB91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F8B5358-C4B6-455C-A329-5AE0B6AD12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E744E0-93DF-4096-8485-939AA974B7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40D365-4777-40C3-A677-A04F761BF0D4}" type="datetimeFigureOut">
              <a:rPr lang="en-US" smtClean="0"/>
              <a:t>7/17/2025</a:t>
            </a:fld>
            <a:endParaRPr lang="en-US"/>
          </a:p>
        </p:txBody>
      </p:sp>
      <p:sp>
        <p:nvSpPr>
          <p:cNvPr id="5" name="Footer Placeholder 4">
            <a:extLst>
              <a:ext uri="{FF2B5EF4-FFF2-40B4-BE49-F238E27FC236}">
                <a16:creationId xmlns:a16="http://schemas.microsoft.com/office/drawing/2014/main" id="{8E15C414-2619-408C-86FA-A61689922C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4376CF3-91B1-4FEC-BA61-E8C3D60336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6D2B7C-13FF-408C-B8AA-3A825EC6ACF2}" type="slidenum">
              <a:rPr lang="en-US" smtClean="0"/>
              <a:t>‹#›</a:t>
            </a:fld>
            <a:endParaRPr lang="en-US"/>
          </a:p>
        </p:txBody>
      </p:sp>
    </p:spTree>
    <p:extLst>
      <p:ext uri="{BB962C8B-B14F-4D97-AF65-F5344CB8AC3E}">
        <p14:creationId xmlns:p14="http://schemas.microsoft.com/office/powerpoint/2010/main" val="7681369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EA8CF6A-A224-CC71-830F-DF4B5348CF76}"/>
              </a:ext>
            </a:extLst>
          </p:cNvPr>
          <p:cNvPicPr>
            <a:picLocks noChangeAspect="1"/>
          </p:cNvPicPr>
          <p:nvPr/>
        </p:nvPicPr>
        <p:blipFill>
          <a:blip r:embed="rId2"/>
          <a:srcRect t="12968" r="2" b="2"/>
          <a:stretch>
            <a:fillRect/>
          </a:stretch>
        </p:blipFill>
        <p:spPr>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useBgFill="1">
        <p:nvSpPr>
          <p:cNvPr id="11" name="Freeform: Shape 10">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33309A-0C4A-4186-AEBB-FDFF5F39EAEA}"/>
              </a:ext>
            </a:extLst>
          </p:cNvPr>
          <p:cNvSpPr>
            <a:spLocks noGrp="1"/>
          </p:cNvSpPr>
          <p:nvPr>
            <p:ph type="ctrTitle"/>
          </p:nvPr>
        </p:nvSpPr>
        <p:spPr>
          <a:xfrm>
            <a:off x="477981" y="1122363"/>
            <a:ext cx="4023360" cy="3204134"/>
          </a:xfrm>
        </p:spPr>
        <p:txBody>
          <a:bodyPr anchor="b">
            <a:normAutofit/>
          </a:bodyPr>
          <a:lstStyle/>
          <a:p>
            <a:pPr algn="l"/>
            <a:r>
              <a:rPr lang="en-US" sz="4800" b="1">
                <a:latin typeface="Arial" panose="020B0604020202020204" pitchFamily="34" charset="0"/>
                <a:cs typeface="Arial" panose="020B0604020202020204" pitchFamily="34" charset="0"/>
              </a:rPr>
              <a:t>Data structure &amp; Algorithm</a:t>
            </a:r>
          </a:p>
        </p:txBody>
      </p:sp>
      <p:sp>
        <p:nvSpPr>
          <p:cNvPr id="3" name="Subtitle 2">
            <a:extLst>
              <a:ext uri="{FF2B5EF4-FFF2-40B4-BE49-F238E27FC236}">
                <a16:creationId xmlns:a16="http://schemas.microsoft.com/office/drawing/2014/main" id="{128663ED-0BB6-4E59-A7B7-7940974B26A3}"/>
              </a:ext>
            </a:extLst>
          </p:cNvPr>
          <p:cNvSpPr>
            <a:spLocks noGrp="1"/>
          </p:cNvSpPr>
          <p:nvPr>
            <p:ph type="subTitle" idx="1"/>
          </p:nvPr>
        </p:nvSpPr>
        <p:spPr>
          <a:xfrm>
            <a:off x="477981" y="4872922"/>
            <a:ext cx="3933306" cy="1208141"/>
          </a:xfrm>
        </p:spPr>
        <p:txBody>
          <a:bodyPr>
            <a:normAutofit/>
          </a:bodyPr>
          <a:lstStyle/>
          <a:p>
            <a:pPr algn="l"/>
            <a:r>
              <a:rPr lang="en-US" sz="1200" b="1" dirty="0">
                <a:latin typeface="Arial" panose="020B0604020202020204" pitchFamily="34" charset="0"/>
                <a:cs typeface="Arial" panose="020B0604020202020204" pitchFamily="34" charset="0"/>
              </a:rPr>
              <a:t>Name: Alamin</a:t>
            </a:r>
          </a:p>
          <a:p>
            <a:pPr algn="l"/>
            <a:r>
              <a:rPr lang="en-GB" sz="1200" dirty="0">
                <a:latin typeface="Arial" panose="020B0604020202020204" pitchFamily="34" charset="0"/>
                <a:cs typeface="Arial" panose="020B0604020202020204" pitchFamily="34" charset="0"/>
              </a:rPr>
              <a:t>Master of Science in Computer Science (</a:t>
            </a:r>
            <a:r>
              <a:rPr lang="en-US" sz="1200" dirty="0">
                <a:latin typeface="Arial" panose="020B0604020202020204" pitchFamily="34" charset="0"/>
                <a:cs typeface="Arial" panose="020B0604020202020204" pitchFamily="34" charset="0"/>
              </a:rPr>
              <a:t>MSCS)</a:t>
            </a:r>
          </a:p>
          <a:p>
            <a:pPr algn="l"/>
            <a:r>
              <a:rPr lang="en-US" sz="1200" dirty="0">
                <a:latin typeface="Arial" panose="020B0604020202020204" pitchFamily="34" charset="0"/>
                <a:cs typeface="Arial" panose="020B0604020202020204" pitchFamily="34" charset="0"/>
              </a:rPr>
              <a:t>American International University of Bangladesh (AIUB)</a:t>
            </a: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602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1">
            <a:extLst>
              <a:ext uri="{FF2B5EF4-FFF2-40B4-BE49-F238E27FC236}">
                <a16:creationId xmlns:a16="http://schemas.microsoft.com/office/drawing/2014/main" id="{9D71E5D7-0ABA-46A8-9CF0-4E4D26AF9BE7}"/>
              </a:ext>
            </a:extLst>
          </p:cNvPr>
          <p:cNvSpPr txBox="1">
            <a:spLocks/>
          </p:cNvSpPr>
          <p:nvPr/>
        </p:nvSpPr>
        <p:spPr>
          <a:xfrm>
            <a:off x="1115568" y="548640"/>
            <a:ext cx="10168128" cy="11795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4000" b="1" kern="1200">
                <a:solidFill>
                  <a:schemeClr val="tx1"/>
                </a:solidFill>
                <a:latin typeface="+mj-lt"/>
                <a:ea typeface="+mj-ea"/>
                <a:cs typeface="+mj-cs"/>
              </a:rPr>
              <a:t>Where to use which data structure?</a:t>
            </a:r>
          </a:p>
        </p:txBody>
      </p:sp>
      <p:sp>
        <p:nvSpPr>
          <p:cNvPr id="18" name="Rectangle 17">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Content Placeholder 2">
            <a:extLst>
              <a:ext uri="{FF2B5EF4-FFF2-40B4-BE49-F238E27FC236}">
                <a16:creationId xmlns:a16="http://schemas.microsoft.com/office/drawing/2014/main" id="{772EE466-CDA9-4290-98F9-4A4CEC0A1E73}"/>
              </a:ext>
            </a:extLst>
          </p:cNvPr>
          <p:cNvSpPr txBox="1">
            <a:spLocks/>
          </p:cNvSpPr>
          <p:nvPr/>
        </p:nvSpPr>
        <p:spPr>
          <a:xfrm>
            <a:off x="1115568" y="2481943"/>
            <a:ext cx="10168128" cy="36950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en-US" sz="1700" b="1" dirty="0"/>
              <a:t>Graphs:</a:t>
            </a:r>
          </a:p>
          <a:p>
            <a:pPr lvl="1"/>
            <a:r>
              <a:rPr lang="en-US" sz="1400" dirty="0"/>
              <a:t>Use graphs when you have complex relationships between data elements, like social networks, road networks, or project dependencies.</a:t>
            </a:r>
          </a:p>
          <a:p>
            <a:pPr lvl="1"/>
            <a:r>
              <a:rPr lang="en-US" sz="1400" dirty="0"/>
              <a:t>Suitable for tasks like pathfinding (Dijkstra's algorithm, A*), network flow, and graph traversal (BFS, DFS).</a:t>
            </a:r>
          </a:p>
          <a:p>
            <a:pPr marL="0"/>
            <a:r>
              <a:rPr lang="en-US" sz="1700" b="1" dirty="0"/>
              <a:t>Hash Tables:</a:t>
            </a:r>
          </a:p>
          <a:p>
            <a:pPr lvl="1"/>
            <a:r>
              <a:rPr lang="en-US" sz="1400" dirty="0"/>
              <a:t>Use hash tables when you need fast key-value pair lookups.</a:t>
            </a:r>
          </a:p>
          <a:p>
            <a:pPr lvl="1"/>
            <a:r>
              <a:rPr lang="en-US" sz="1400" dirty="0"/>
              <a:t>Suitable for implementing associative arrays, databases, caches, and symbol tables.</a:t>
            </a:r>
          </a:p>
          <a:p>
            <a:pPr marL="0"/>
            <a:r>
              <a:rPr lang="en-US" sz="1700" b="1" dirty="0"/>
              <a:t>Heaps:</a:t>
            </a:r>
          </a:p>
          <a:p>
            <a:pPr lvl="1"/>
            <a:r>
              <a:rPr lang="en-US" sz="1400" dirty="0"/>
              <a:t>Use heaps when you need efficient access to the smallest (or largest) element in a collection.</a:t>
            </a:r>
          </a:p>
          <a:p>
            <a:pPr lvl="1"/>
            <a:r>
              <a:rPr lang="en-US" sz="1400" dirty="0"/>
              <a:t>Suitable for priority queues, scheduling algorithms, and graph algorithms like Dijkstra's with a priority queue.</a:t>
            </a:r>
          </a:p>
        </p:txBody>
      </p:sp>
    </p:spTree>
    <p:extLst>
      <p:ext uri="{BB962C8B-B14F-4D97-AF65-F5344CB8AC3E}">
        <p14:creationId xmlns:p14="http://schemas.microsoft.com/office/powerpoint/2010/main" val="869293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11E9A29C-F6B4-406F-AB2D-291704A86D6F}"/>
              </a:ext>
            </a:extLst>
          </p:cNvPr>
          <p:cNvSpPr>
            <a:spLocks noGrp="1"/>
          </p:cNvSpPr>
          <p:nvPr>
            <p:ph type="title"/>
          </p:nvPr>
        </p:nvSpPr>
        <p:spPr>
          <a:xfrm>
            <a:off x="1804988" y="1442172"/>
            <a:ext cx="8582025" cy="2177328"/>
          </a:xfrm>
        </p:spPr>
        <p:txBody>
          <a:bodyPr vert="horz" lIns="91440" tIns="45720" rIns="91440" bIns="45720" rtlCol="0" anchor="ctr">
            <a:normAutofit/>
          </a:bodyPr>
          <a:lstStyle/>
          <a:p>
            <a:pPr algn="ctr"/>
            <a:r>
              <a:rPr lang="en-US" sz="6600" b="1" kern="1200">
                <a:solidFill>
                  <a:schemeClr val="tx1"/>
                </a:solidFill>
                <a:latin typeface="+mj-lt"/>
                <a:ea typeface="+mj-ea"/>
                <a:cs typeface="+mj-cs"/>
              </a:rPr>
              <a:t>Thank You</a:t>
            </a:r>
          </a:p>
        </p:txBody>
      </p:sp>
      <p:sp>
        <p:nvSpPr>
          <p:cNvPr id="11" name="Rectangle: Rounded Corners 10">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0401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B1EB5F-4A71-4D27-B319-F0CB9B060D31}"/>
              </a:ext>
            </a:extLst>
          </p:cNvPr>
          <p:cNvSpPr>
            <a:spLocks noGrp="1"/>
          </p:cNvSpPr>
          <p:nvPr>
            <p:ph type="title"/>
          </p:nvPr>
        </p:nvSpPr>
        <p:spPr>
          <a:xfrm>
            <a:off x="808638" y="386930"/>
            <a:ext cx="9236700" cy="1188950"/>
          </a:xfrm>
        </p:spPr>
        <p:txBody>
          <a:bodyPr anchor="b">
            <a:normAutofit/>
          </a:bodyPr>
          <a:lstStyle/>
          <a:p>
            <a:r>
              <a:rPr lang="en-US" sz="5400" b="1">
                <a:latin typeface="Bell MT" panose="02020503060305020303" pitchFamily="18" charset="0"/>
                <a:cs typeface="Arial" panose="020B0604020202020204" pitchFamily="34" charset="0"/>
              </a:rPr>
              <a:t>Outline</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046796C-8A9A-49A2-97D1-AB6496A3772C}"/>
              </a:ext>
            </a:extLst>
          </p:cNvPr>
          <p:cNvSpPr>
            <a:spLocks noGrp="1"/>
          </p:cNvSpPr>
          <p:nvPr>
            <p:ph idx="1"/>
          </p:nvPr>
        </p:nvSpPr>
        <p:spPr>
          <a:xfrm>
            <a:off x="793660" y="2599509"/>
            <a:ext cx="10143668" cy="3435531"/>
          </a:xfrm>
        </p:spPr>
        <p:txBody>
          <a:bodyPr anchor="ctr">
            <a:normAutofit/>
          </a:bodyPr>
          <a:lstStyle/>
          <a:p>
            <a:r>
              <a:rPr lang="en-US" sz="2400">
                <a:latin typeface="Bell MT" panose="02020503060305020303" pitchFamily="18" charset="0"/>
                <a:cs typeface="Arial" panose="020B0604020202020204" pitchFamily="34" charset="0"/>
              </a:rPr>
              <a:t>What is data structure &amp; algorithm?</a:t>
            </a:r>
          </a:p>
          <a:p>
            <a:r>
              <a:rPr lang="en-US" sz="2400">
                <a:latin typeface="Bell MT" panose="02020503060305020303" pitchFamily="18" charset="0"/>
                <a:cs typeface="Arial" panose="020B0604020202020204" pitchFamily="34" charset="0"/>
              </a:rPr>
              <a:t>What is data structure?</a:t>
            </a:r>
          </a:p>
          <a:p>
            <a:r>
              <a:rPr lang="en-US" sz="2400">
                <a:latin typeface="Bell MT" panose="02020503060305020303" pitchFamily="18" charset="0"/>
                <a:cs typeface="Arial" panose="020B0604020202020204" pitchFamily="34" charset="0"/>
              </a:rPr>
              <a:t>Why we need data structure?</a:t>
            </a:r>
          </a:p>
          <a:p>
            <a:r>
              <a:rPr lang="en-US" sz="2400">
                <a:latin typeface="Bell MT" panose="02020503060305020303" pitchFamily="18" charset="0"/>
                <a:cs typeface="Arial" panose="020B0604020202020204" pitchFamily="34" charset="0"/>
              </a:rPr>
              <a:t>Types of data structure?</a:t>
            </a:r>
          </a:p>
          <a:p>
            <a:r>
              <a:rPr lang="en-US" sz="2400">
                <a:latin typeface="Bell MT" panose="02020503060305020303" pitchFamily="18" charset="0"/>
                <a:cs typeface="Arial" panose="020B0604020202020204" pitchFamily="34" charset="0"/>
              </a:rPr>
              <a:t>Where to use which data structure?</a:t>
            </a:r>
          </a:p>
        </p:txBody>
      </p:sp>
    </p:spTree>
    <p:extLst>
      <p:ext uri="{BB962C8B-B14F-4D97-AF65-F5344CB8AC3E}">
        <p14:creationId xmlns:p14="http://schemas.microsoft.com/office/powerpoint/2010/main" val="1269715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3DFFFC-EB35-41FF-AF56-D0CE5A73A852}"/>
              </a:ext>
            </a:extLst>
          </p:cNvPr>
          <p:cNvSpPr>
            <a:spLocks noGrp="1"/>
          </p:cNvSpPr>
          <p:nvPr>
            <p:ph type="title"/>
          </p:nvPr>
        </p:nvSpPr>
        <p:spPr>
          <a:xfrm>
            <a:off x="793662" y="386930"/>
            <a:ext cx="10066122" cy="1298448"/>
          </a:xfrm>
        </p:spPr>
        <p:txBody>
          <a:bodyPr anchor="b">
            <a:normAutofit/>
          </a:bodyPr>
          <a:lstStyle/>
          <a:p>
            <a:r>
              <a:rPr lang="en-US" sz="4800" b="1">
                <a:latin typeface="Bell MT" panose="02020503060305020303" pitchFamily="18" charset="0"/>
                <a:cs typeface="Arial" panose="020B0604020202020204" pitchFamily="34" charset="0"/>
              </a:rPr>
              <a:t>What is data structure &amp; algorithm?</a:t>
            </a:r>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81D95DD-8BD1-477E-B19D-506968ECD878}"/>
              </a:ext>
            </a:extLst>
          </p:cNvPr>
          <p:cNvSpPr>
            <a:spLocks noGrp="1"/>
          </p:cNvSpPr>
          <p:nvPr>
            <p:ph idx="1"/>
          </p:nvPr>
        </p:nvSpPr>
        <p:spPr>
          <a:xfrm>
            <a:off x="793661" y="2599509"/>
            <a:ext cx="4530898" cy="3639450"/>
          </a:xfrm>
        </p:spPr>
        <p:txBody>
          <a:bodyPr anchor="ctr">
            <a:normAutofit/>
          </a:bodyPr>
          <a:lstStyle/>
          <a:p>
            <a:pPr algn="just"/>
            <a:r>
              <a:rPr lang="en-US" sz="2000" dirty="0">
                <a:latin typeface="Bell MT" panose="02020503060305020303" pitchFamily="18" charset="0"/>
                <a:cs typeface="Arial" panose="020B0604020202020204" pitchFamily="34" charset="0"/>
              </a:rPr>
              <a:t>DSA is defined as a combination of two separate yet interrelated topics – Data Structure and Algorithms. DSA is one of the most important skills that every computer science student must-have. It is often seen that people with good knowledge of these technologies are better programmers than others.</a:t>
            </a:r>
          </a:p>
        </p:txBody>
      </p:sp>
      <p:pic>
        <p:nvPicPr>
          <p:cNvPr id="5" name="Picture 4" descr="A diagram of data structure&#10;&#10;AI-generated content may be incorrect.">
            <a:extLst>
              <a:ext uri="{FF2B5EF4-FFF2-40B4-BE49-F238E27FC236}">
                <a16:creationId xmlns:a16="http://schemas.microsoft.com/office/drawing/2014/main" id="{DBEA1F90-4C78-41C8-A055-4383A9052FB4}"/>
              </a:ext>
            </a:extLst>
          </p:cNvPr>
          <p:cNvPicPr>
            <a:picLocks noChangeAspect="1"/>
          </p:cNvPicPr>
          <p:nvPr/>
        </p:nvPicPr>
        <p:blipFill>
          <a:blip r:embed="rId2"/>
          <a:stretch>
            <a:fillRect/>
          </a:stretch>
        </p:blipFill>
        <p:spPr>
          <a:xfrm>
            <a:off x="5911532" y="3002305"/>
            <a:ext cx="5150277" cy="2678144"/>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8643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3DFFFC-EB35-41FF-AF56-D0CE5A73A852}"/>
              </a:ext>
            </a:extLst>
          </p:cNvPr>
          <p:cNvSpPr>
            <a:spLocks noGrp="1"/>
          </p:cNvSpPr>
          <p:nvPr>
            <p:ph type="title"/>
          </p:nvPr>
        </p:nvSpPr>
        <p:spPr>
          <a:xfrm>
            <a:off x="5297762" y="329184"/>
            <a:ext cx="6251110" cy="1783080"/>
          </a:xfrm>
        </p:spPr>
        <p:txBody>
          <a:bodyPr anchor="b">
            <a:normAutofit/>
          </a:bodyPr>
          <a:lstStyle/>
          <a:p>
            <a:r>
              <a:rPr lang="en-US" sz="5400" b="1">
                <a:latin typeface="Bell MT" panose="02020503060305020303" pitchFamily="18" charset="0"/>
                <a:cs typeface="Arial" panose="020B0604020202020204" pitchFamily="34" charset="0"/>
              </a:rPr>
              <a:t>What is data structure?</a:t>
            </a:r>
          </a:p>
        </p:txBody>
      </p:sp>
      <p:pic>
        <p:nvPicPr>
          <p:cNvPr id="5" name="Picture 4" descr="A green cubes with lights&#10;&#10;AI-generated content may be incorrect.">
            <a:extLst>
              <a:ext uri="{FF2B5EF4-FFF2-40B4-BE49-F238E27FC236}">
                <a16:creationId xmlns:a16="http://schemas.microsoft.com/office/drawing/2014/main" id="{7364A5A8-73DB-913D-6E78-6A43800551D4}"/>
              </a:ext>
            </a:extLst>
          </p:cNvPr>
          <p:cNvPicPr>
            <a:picLocks noChangeAspect="1"/>
          </p:cNvPicPr>
          <p:nvPr/>
        </p:nvPicPr>
        <p:blipFill>
          <a:blip r:embed="rId2"/>
          <a:srcRect l="13431" r="48369"/>
          <a:stretch>
            <a:fillRect/>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81D95DD-8BD1-477E-B19D-506968ECD878}"/>
              </a:ext>
            </a:extLst>
          </p:cNvPr>
          <p:cNvSpPr>
            <a:spLocks noGrp="1"/>
          </p:cNvSpPr>
          <p:nvPr>
            <p:ph idx="1"/>
          </p:nvPr>
        </p:nvSpPr>
        <p:spPr>
          <a:xfrm>
            <a:off x="5297762" y="2706624"/>
            <a:ext cx="6251110" cy="3483864"/>
          </a:xfrm>
        </p:spPr>
        <p:txBody>
          <a:bodyPr>
            <a:normAutofit/>
          </a:bodyPr>
          <a:lstStyle/>
          <a:p>
            <a:pPr algn="just"/>
            <a:r>
              <a:rPr lang="en-US" sz="1500" dirty="0">
                <a:latin typeface="Bell MT" panose="02020503060305020303" pitchFamily="18" charset="0"/>
                <a:cs typeface="Arial" panose="020B0604020202020204" pitchFamily="34" charset="0"/>
              </a:rPr>
              <a:t>A data structure is a way of organizing and storing data in a computer or a programming language, enabling efficient access, manipulation, and management of the information it contains.</a:t>
            </a:r>
          </a:p>
          <a:p>
            <a:pPr marL="0" indent="0" algn="just">
              <a:buNone/>
            </a:pPr>
            <a:endParaRPr lang="en-US" sz="1500" b="1" dirty="0">
              <a:latin typeface="Bell MT" panose="02020503060305020303" pitchFamily="18" charset="0"/>
              <a:cs typeface="Arial" panose="020B0604020202020204" pitchFamily="34" charset="0"/>
            </a:endParaRPr>
          </a:p>
          <a:p>
            <a:pPr marL="0" indent="0" algn="just">
              <a:buNone/>
            </a:pPr>
            <a:endParaRPr lang="en-US" sz="1500" b="1" dirty="0">
              <a:latin typeface="Bell MT" panose="02020503060305020303" pitchFamily="18" charset="0"/>
              <a:cs typeface="Arial" panose="020B0604020202020204" pitchFamily="34" charset="0"/>
            </a:endParaRPr>
          </a:p>
          <a:p>
            <a:pPr marL="0" indent="0" algn="just">
              <a:buNone/>
            </a:pPr>
            <a:r>
              <a:rPr lang="en-US" sz="1500" b="1" dirty="0">
                <a:latin typeface="Bell MT" panose="02020503060305020303" pitchFamily="18" charset="0"/>
                <a:cs typeface="Arial" panose="020B0604020202020204" pitchFamily="34" charset="0"/>
              </a:rPr>
              <a:t>Why we need data structure?</a:t>
            </a:r>
          </a:p>
          <a:p>
            <a:pPr algn="just"/>
            <a:r>
              <a:rPr lang="en-US" sz="1500" dirty="0">
                <a:latin typeface="Bell MT" panose="02020503060305020303" pitchFamily="18" charset="0"/>
                <a:cs typeface="Arial" panose="020B0604020202020204" pitchFamily="34" charset="0"/>
              </a:rPr>
              <a:t>Data structures are essential in computer science and programming because they provide a </a:t>
            </a:r>
            <a:r>
              <a:rPr lang="en-US" sz="1500" b="1" dirty="0">
                <a:latin typeface="Bell MT" panose="02020503060305020303" pitchFamily="18" charset="0"/>
                <a:cs typeface="Arial" panose="020B0604020202020204" pitchFamily="34" charset="0"/>
              </a:rPr>
              <a:t>systematic</a:t>
            </a:r>
            <a:r>
              <a:rPr lang="en-US" sz="1500" dirty="0">
                <a:latin typeface="Bell MT" panose="02020503060305020303" pitchFamily="18" charset="0"/>
                <a:cs typeface="Arial" panose="020B0604020202020204" pitchFamily="34" charset="0"/>
              </a:rPr>
              <a:t> and </a:t>
            </a:r>
            <a:r>
              <a:rPr lang="en-US" sz="1500" b="1" dirty="0">
                <a:latin typeface="Bell MT" panose="02020503060305020303" pitchFamily="18" charset="0"/>
                <a:cs typeface="Arial" panose="020B0604020202020204" pitchFamily="34" charset="0"/>
              </a:rPr>
              <a:t>organized approach </a:t>
            </a:r>
            <a:r>
              <a:rPr lang="en-US" sz="1500" dirty="0">
                <a:latin typeface="Bell MT" panose="02020503060305020303" pitchFamily="18" charset="0"/>
                <a:cs typeface="Arial" panose="020B0604020202020204" pitchFamily="34" charset="0"/>
              </a:rPr>
              <a:t>to storing and managing data, allowing for efficient operations and problem-solving. Without data structures, the handling of information would be chaotic and inefficient, leading to significant challenges in designing algorithms, </a:t>
            </a:r>
            <a:r>
              <a:rPr lang="en-US" sz="1500" b="1" dirty="0">
                <a:latin typeface="Bell MT" panose="02020503060305020303" pitchFamily="18" charset="0"/>
                <a:cs typeface="Arial" panose="020B0604020202020204" pitchFamily="34" charset="0"/>
              </a:rPr>
              <a:t>managing memory</a:t>
            </a:r>
            <a:r>
              <a:rPr lang="en-US" sz="1500" dirty="0">
                <a:latin typeface="Bell MT" panose="02020503060305020303" pitchFamily="18" charset="0"/>
                <a:cs typeface="Arial" panose="020B0604020202020204" pitchFamily="34" charset="0"/>
              </a:rPr>
              <a:t>, and </a:t>
            </a:r>
            <a:r>
              <a:rPr lang="en-US" sz="1500" b="1" dirty="0">
                <a:latin typeface="Bell MT" panose="02020503060305020303" pitchFamily="18" charset="0"/>
                <a:cs typeface="Arial" panose="020B0604020202020204" pitchFamily="34" charset="0"/>
              </a:rPr>
              <a:t>processing data</a:t>
            </a:r>
            <a:r>
              <a:rPr lang="en-US" sz="1500" dirty="0">
                <a:latin typeface="Bell MT" panose="02020503060305020303" pitchFamily="18" charset="0"/>
                <a:cs typeface="Arial" panose="020B0604020202020204" pitchFamily="34" charset="0"/>
              </a:rPr>
              <a:t>.</a:t>
            </a:r>
          </a:p>
          <a:p>
            <a:pPr marL="0" indent="0" algn="just">
              <a:buNone/>
            </a:pPr>
            <a:endParaRPr lang="en-US" sz="1500" b="1" dirty="0">
              <a:latin typeface="Bell MT" panose="02020503060305020303" pitchFamily="18" charset="0"/>
              <a:cs typeface="Arial" panose="020B0604020202020204" pitchFamily="34" charset="0"/>
            </a:endParaRPr>
          </a:p>
          <a:p>
            <a:pPr marL="0" indent="0" algn="just">
              <a:buNone/>
            </a:pPr>
            <a:endParaRPr lang="en-US" sz="1500" dirty="0">
              <a:latin typeface="Bell MT" panose="02020503060305020303" pitchFamily="18" charset="0"/>
              <a:cs typeface="Arial" panose="020B0604020202020204" pitchFamily="34" charset="0"/>
            </a:endParaRPr>
          </a:p>
        </p:txBody>
      </p:sp>
    </p:spTree>
    <p:extLst>
      <p:ext uri="{BB962C8B-B14F-4D97-AF65-F5344CB8AC3E}">
        <p14:creationId xmlns:p14="http://schemas.microsoft.com/office/powerpoint/2010/main" val="445043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1">
            <a:extLst>
              <a:ext uri="{FF2B5EF4-FFF2-40B4-BE49-F238E27FC236}">
                <a16:creationId xmlns:a16="http://schemas.microsoft.com/office/drawing/2014/main" id="{9D71E5D7-0ABA-46A8-9CF0-4E4D26AF9BE7}"/>
              </a:ext>
            </a:extLst>
          </p:cNvPr>
          <p:cNvSpPr txBox="1">
            <a:spLocks/>
          </p:cNvSpPr>
          <p:nvPr/>
        </p:nvSpPr>
        <p:spPr>
          <a:xfrm>
            <a:off x="1115568" y="548640"/>
            <a:ext cx="10168128" cy="11795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4000" b="1" kern="1200">
                <a:solidFill>
                  <a:schemeClr val="tx1"/>
                </a:solidFill>
                <a:latin typeface="+mj-lt"/>
                <a:ea typeface="+mj-ea"/>
                <a:cs typeface="+mj-cs"/>
              </a:rPr>
              <a:t>Why we need data structure?</a:t>
            </a:r>
          </a:p>
        </p:txBody>
      </p:sp>
      <p:sp>
        <p:nvSpPr>
          <p:cNvPr id="18" name="Rectangle 17">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Content Placeholder 2">
            <a:extLst>
              <a:ext uri="{FF2B5EF4-FFF2-40B4-BE49-F238E27FC236}">
                <a16:creationId xmlns:a16="http://schemas.microsoft.com/office/drawing/2014/main" id="{772EE466-CDA9-4290-98F9-4A4CEC0A1E73}"/>
              </a:ext>
            </a:extLst>
          </p:cNvPr>
          <p:cNvSpPr txBox="1">
            <a:spLocks/>
          </p:cNvSpPr>
          <p:nvPr/>
        </p:nvSpPr>
        <p:spPr>
          <a:xfrm>
            <a:off x="1115568" y="2481943"/>
            <a:ext cx="10168128" cy="36950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700"/>
              <a:t>Imagine a scenario where data is randomly scattered throughout the computer's memory with no specific order or structure. In such a situation, searching for a specific piece of information or performing common operations like insertion, deletion, or sorting would be extremely time-consuming and error-prone. Data structures address this problem by defining rules and techniques for organizing data in a logical manner, ensuring that the data can be accessed and modified with ease and speed.</a:t>
            </a:r>
          </a:p>
          <a:p>
            <a:r>
              <a:rPr lang="en-US" sz="1700"/>
              <a:t>By utilizing data structures, programmers can optimize their algorithms and design efficient solutions for various computational problems. For instance, using an appropriate data structure, such as arrays, linked lists, trees, or hash tables, allows for faster searching, sorting, and retrieval of data, reducing the time and resources needed to perform specific tasks. Additionally, data structures help manage memory efficiently by allocating memory space as required and deallocating it when no longer needed, preventing memory wastage and fragmentation.</a:t>
            </a:r>
          </a:p>
          <a:p>
            <a:r>
              <a:rPr lang="en-US" sz="1700"/>
              <a:t>Furthermore, data structures facilitate the creation of reusable and modular code, as they provide standardized methods for interacting with the stored data. This modularity enhances code readability and maintainability, making it easier for developers to collaborate and improve software over time.</a:t>
            </a:r>
          </a:p>
          <a:p>
            <a:pPr marL="457200"/>
            <a:endParaRPr lang="en-US" sz="1700"/>
          </a:p>
        </p:txBody>
      </p:sp>
    </p:spTree>
    <p:extLst>
      <p:ext uri="{BB962C8B-B14F-4D97-AF65-F5344CB8AC3E}">
        <p14:creationId xmlns:p14="http://schemas.microsoft.com/office/powerpoint/2010/main" val="1083345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Rectangle 22">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9D71E5D7-0ABA-46A8-9CF0-4E4D26AF9BE7}"/>
              </a:ext>
            </a:extLst>
          </p:cNvPr>
          <p:cNvSpPr txBox="1">
            <a:spLocks/>
          </p:cNvSpPr>
          <p:nvPr/>
        </p:nvSpPr>
        <p:spPr>
          <a:xfrm>
            <a:off x="586478" y="1683756"/>
            <a:ext cx="3115265" cy="239635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spcAft>
                <a:spcPts val="600"/>
              </a:spcAft>
            </a:pPr>
            <a:r>
              <a:rPr lang="en-US" sz="4000" b="1" kern="1200">
                <a:solidFill>
                  <a:srgbClr val="FFFFFF"/>
                </a:solidFill>
                <a:latin typeface="+mj-lt"/>
                <a:ea typeface="+mj-ea"/>
                <a:cs typeface="+mj-cs"/>
              </a:rPr>
              <a:t>Types of data structure?</a:t>
            </a:r>
          </a:p>
        </p:txBody>
      </p:sp>
      <p:graphicFrame>
        <p:nvGraphicFramePr>
          <p:cNvPr id="9" name="Content Placeholder 2">
            <a:extLst>
              <a:ext uri="{FF2B5EF4-FFF2-40B4-BE49-F238E27FC236}">
                <a16:creationId xmlns:a16="http://schemas.microsoft.com/office/drawing/2014/main" id="{7252D519-AC9E-9243-637D-2EF680AF52B4}"/>
              </a:ext>
            </a:extLst>
          </p:cNvPr>
          <p:cNvGraphicFramePr/>
          <p:nvPr>
            <p:extLst>
              <p:ext uri="{D42A27DB-BD31-4B8C-83A1-F6EECF244321}">
                <p14:modId xmlns:p14="http://schemas.microsoft.com/office/powerpoint/2010/main" val="1565442214"/>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8563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1">
            <a:extLst>
              <a:ext uri="{FF2B5EF4-FFF2-40B4-BE49-F238E27FC236}">
                <a16:creationId xmlns:a16="http://schemas.microsoft.com/office/drawing/2014/main" id="{9D71E5D7-0ABA-46A8-9CF0-4E4D26AF9BE7}"/>
              </a:ext>
            </a:extLst>
          </p:cNvPr>
          <p:cNvSpPr txBox="1">
            <a:spLocks/>
          </p:cNvSpPr>
          <p:nvPr/>
        </p:nvSpPr>
        <p:spPr>
          <a:xfrm>
            <a:off x="1115568" y="548640"/>
            <a:ext cx="10168128" cy="11795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4000" b="1" kern="1200">
                <a:solidFill>
                  <a:schemeClr val="tx1"/>
                </a:solidFill>
                <a:latin typeface="+mj-lt"/>
                <a:ea typeface="+mj-ea"/>
                <a:cs typeface="+mj-cs"/>
              </a:rPr>
              <a:t>Types of data structure?</a:t>
            </a:r>
          </a:p>
        </p:txBody>
      </p:sp>
      <p:sp>
        <p:nvSpPr>
          <p:cNvPr id="18" name="Rectangle 17">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Content Placeholder 2">
            <a:extLst>
              <a:ext uri="{FF2B5EF4-FFF2-40B4-BE49-F238E27FC236}">
                <a16:creationId xmlns:a16="http://schemas.microsoft.com/office/drawing/2014/main" id="{772EE466-CDA9-4290-98F9-4A4CEC0A1E73}"/>
              </a:ext>
            </a:extLst>
          </p:cNvPr>
          <p:cNvSpPr txBox="1">
            <a:spLocks/>
          </p:cNvSpPr>
          <p:nvPr/>
        </p:nvSpPr>
        <p:spPr>
          <a:xfrm>
            <a:off x="1115568" y="2481943"/>
            <a:ext cx="10168128" cy="36950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en-US" sz="1500" b="1" dirty="0"/>
              <a:t>Linear data structure: </a:t>
            </a:r>
            <a:r>
              <a:rPr lang="en-US" sz="1500" dirty="0"/>
              <a:t>Data structure in which data elements are arranged sequentially or linearly, where each element is attached to its previous and next adjacent elements, is called a linear data structure. </a:t>
            </a:r>
            <a:r>
              <a:rPr lang="en-US" sz="1500" b="1" dirty="0"/>
              <a:t>Examples of linear data structures are array, stack, queue, linked list, etc.</a:t>
            </a:r>
          </a:p>
          <a:p>
            <a:pPr marL="0"/>
            <a:endParaRPr lang="en-US" sz="1500" b="1" dirty="0"/>
          </a:p>
          <a:p>
            <a:pPr lvl="1"/>
            <a:r>
              <a:rPr lang="en-US" sz="1500" b="1" dirty="0"/>
              <a:t>Static data structure: </a:t>
            </a:r>
            <a:r>
              <a:rPr lang="en-US" sz="1500" dirty="0"/>
              <a:t>Static data structure has a fixed memory size. It is easier to access the elements in a static data structure. </a:t>
            </a:r>
            <a:r>
              <a:rPr lang="en-US" sz="1500" b="1" dirty="0"/>
              <a:t>An example of this data structure is an array.</a:t>
            </a:r>
          </a:p>
          <a:p>
            <a:pPr marL="457200" lvl="1"/>
            <a:endParaRPr lang="en-US" sz="1500" b="1" dirty="0"/>
          </a:p>
          <a:p>
            <a:pPr lvl="1"/>
            <a:r>
              <a:rPr lang="en-US" sz="1500" b="1" dirty="0"/>
              <a:t>Dynamic data structure: </a:t>
            </a:r>
            <a:r>
              <a:rPr lang="en-US" sz="1500" dirty="0"/>
              <a:t>In dynamic data structure, the size is not fixed. It can be randomly updated during the runtime which may be considered efficient concerning the memory (space) complexity of the code. </a:t>
            </a:r>
            <a:r>
              <a:rPr lang="en-US" sz="1500" b="1" dirty="0"/>
              <a:t>Examples of this data structure are queue, stack, etc.</a:t>
            </a:r>
          </a:p>
          <a:p>
            <a:pPr lvl="1"/>
            <a:endParaRPr lang="en-US" sz="1500" dirty="0"/>
          </a:p>
          <a:p>
            <a:pPr marL="0"/>
            <a:r>
              <a:rPr lang="en-US" sz="1500" b="1" dirty="0"/>
              <a:t>Non-linear data structure: </a:t>
            </a:r>
            <a:r>
              <a:rPr lang="en-US" sz="1500" dirty="0"/>
              <a:t>Data structures where data elements are not placed sequentially or linearly are called non-linear data structures. In a non-linear data structure, we can’t traverse all the elements in a single run only. </a:t>
            </a:r>
          </a:p>
          <a:p>
            <a:pPr marL="457200" lvl="1">
              <a:buFont typeface="Wingdings" panose="05000000000000000000" pitchFamily="2" charset="2"/>
              <a:buChar char="ü"/>
            </a:pPr>
            <a:r>
              <a:rPr lang="en-US" sz="1200" b="1" dirty="0"/>
              <a:t>Examples of non-linear data structures are </a:t>
            </a:r>
            <a:r>
              <a:rPr lang="en-US" sz="1200" b="1" dirty="0">
                <a:solidFill>
                  <a:srgbClr val="FF0000"/>
                </a:solidFill>
              </a:rPr>
              <a:t>trees</a:t>
            </a:r>
            <a:r>
              <a:rPr lang="en-US" sz="1200" b="1" dirty="0"/>
              <a:t> and </a:t>
            </a:r>
            <a:r>
              <a:rPr lang="en-US" sz="1200" b="1" dirty="0">
                <a:solidFill>
                  <a:srgbClr val="FF0000"/>
                </a:solidFill>
              </a:rPr>
              <a:t>graphs</a:t>
            </a:r>
            <a:r>
              <a:rPr lang="en-US" sz="1200" b="1" dirty="0"/>
              <a:t>.</a:t>
            </a:r>
          </a:p>
        </p:txBody>
      </p:sp>
    </p:spTree>
    <p:extLst>
      <p:ext uri="{BB962C8B-B14F-4D97-AF65-F5344CB8AC3E}">
        <p14:creationId xmlns:p14="http://schemas.microsoft.com/office/powerpoint/2010/main" val="1077663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1">
            <a:extLst>
              <a:ext uri="{FF2B5EF4-FFF2-40B4-BE49-F238E27FC236}">
                <a16:creationId xmlns:a16="http://schemas.microsoft.com/office/drawing/2014/main" id="{9D71E5D7-0ABA-46A8-9CF0-4E4D26AF9BE7}"/>
              </a:ext>
            </a:extLst>
          </p:cNvPr>
          <p:cNvSpPr txBox="1">
            <a:spLocks/>
          </p:cNvSpPr>
          <p:nvPr/>
        </p:nvSpPr>
        <p:spPr>
          <a:xfrm>
            <a:off x="1115568" y="548640"/>
            <a:ext cx="10168128" cy="11795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4000" b="1" kern="1200">
                <a:solidFill>
                  <a:schemeClr val="tx1"/>
                </a:solidFill>
                <a:latin typeface="+mj-lt"/>
                <a:ea typeface="+mj-ea"/>
                <a:cs typeface="+mj-cs"/>
              </a:rPr>
              <a:t>Where to use which data structure?</a:t>
            </a:r>
          </a:p>
        </p:txBody>
      </p:sp>
      <p:sp>
        <p:nvSpPr>
          <p:cNvPr id="18" name="Rectangle 17">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Content Placeholder 2">
            <a:extLst>
              <a:ext uri="{FF2B5EF4-FFF2-40B4-BE49-F238E27FC236}">
                <a16:creationId xmlns:a16="http://schemas.microsoft.com/office/drawing/2014/main" id="{772EE466-CDA9-4290-98F9-4A4CEC0A1E73}"/>
              </a:ext>
            </a:extLst>
          </p:cNvPr>
          <p:cNvSpPr txBox="1">
            <a:spLocks/>
          </p:cNvSpPr>
          <p:nvPr/>
        </p:nvSpPr>
        <p:spPr>
          <a:xfrm>
            <a:off x="1115568" y="2481943"/>
            <a:ext cx="10168128" cy="36950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en-US" sz="1500" dirty="0"/>
              <a:t>The choice of data structure depends on the specific requirements and characteristics of the problem or task you are trying to solve. Each data structure has its own strengths and weaknesses, and selecting the right one can significantly impact the efficiency and performance of your program. Here are some guidelines on where to use which data structure:</a:t>
            </a:r>
          </a:p>
          <a:p>
            <a:pPr marL="0"/>
            <a:r>
              <a:rPr lang="en-US" sz="1500" b="1" dirty="0"/>
              <a:t>Arrays:</a:t>
            </a:r>
          </a:p>
          <a:p>
            <a:pPr lvl="1"/>
            <a:r>
              <a:rPr lang="en-US" sz="1200" dirty="0"/>
              <a:t>Use arrays when you have a fixed size of data and need direct access to elements using an index.</a:t>
            </a:r>
          </a:p>
          <a:p>
            <a:pPr lvl="1"/>
            <a:r>
              <a:rPr lang="en-US" sz="1200" dirty="0"/>
              <a:t>Suitable for simple lists or collections where elements are accessed frequently by their positions.</a:t>
            </a:r>
          </a:p>
          <a:p>
            <a:pPr lvl="1"/>
            <a:r>
              <a:rPr lang="en-US" sz="1200" dirty="0"/>
              <a:t>They offer constant time access to elements, but insertion and deletion can be inefficient.</a:t>
            </a:r>
          </a:p>
          <a:p>
            <a:pPr marL="0"/>
            <a:r>
              <a:rPr lang="en-US" sz="1500" b="1" dirty="0"/>
              <a:t>Linked-List:</a:t>
            </a:r>
          </a:p>
          <a:p>
            <a:pPr lvl="1"/>
            <a:r>
              <a:rPr lang="en-US" sz="1200" dirty="0"/>
              <a:t>Use linked lists when you require dynamic memory allocation and can tolerate slower element access but faster insertion and deletion.</a:t>
            </a:r>
          </a:p>
          <a:p>
            <a:pPr lvl="1"/>
            <a:r>
              <a:rPr lang="en-US" sz="1200" dirty="0"/>
              <a:t>Suitable for situations where you frequently insert or remove elements from the beginning, middle, or end of the list.</a:t>
            </a:r>
          </a:p>
        </p:txBody>
      </p:sp>
    </p:spTree>
    <p:extLst>
      <p:ext uri="{BB962C8B-B14F-4D97-AF65-F5344CB8AC3E}">
        <p14:creationId xmlns:p14="http://schemas.microsoft.com/office/powerpoint/2010/main" val="1326413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1">
            <a:extLst>
              <a:ext uri="{FF2B5EF4-FFF2-40B4-BE49-F238E27FC236}">
                <a16:creationId xmlns:a16="http://schemas.microsoft.com/office/drawing/2014/main" id="{9D71E5D7-0ABA-46A8-9CF0-4E4D26AF9BE7}"/>
              </a:ext>
            </a:extLst>
          </p:cNvPr>
          <p:cNvSpPr txBox="1">
            <a:spLocks/>
          </p:cNvSpPr>
          <p:nvPr/>
        </p:nvSpPr>
        <p:spPr>
          <a:xfrm>
            <a:off x="1115568" y="548640"/>
            <a:ext cx="10168128" cy="11795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4000" b="1" kern="1200">
                <a:solidFill>
                  <a:schemeClr val="tx1"/>
                </a:solidFill>
                <a:latin typeface="+mj-lt"/>
                <a:ea typeface="+mj-ea"/>
                <a:cs typeface="+mj-cs"/>
              </a:rPr>
              <a:t>Where to use which data structure?</a:t>
            </a:r>
          </a:p>
        </p:txBody>
      </p:sp>
      <p:sp>
        <p:nvSpPr>
          <p:cNvPr id="18" name="Rectangle 17">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Content Placeholder 2">
            <a:extLst>
              <a:ext uri="{FF2B5EF4-FFF2-40B4-BE49-F238E27FC236}">
                <a16:creationId xmlns:a16="http://schemas.microsoft.com/office/drawing/2014/main" id="{772EE466-CDA9-4290-98F9-4A4CEC0A1E73}"/>
              </a:ext>
            </a:extLst>
          </p:cNvPr>
          <p:cNvSpPr txBox="1">
            <a:spLocks/>
          </p:cNvSpPr>
          <p:nvPr/>
        </p:nvSpPr>
        <p:spPr>
          <a:xfrm>
            <a:off x="1115568" y="2481943"/>
            <a:ext cx="10168128" cy="36950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en-US" sz="1700" b="1"/>
              <a:t>Stack:</a:t>
            </a:r>
          </a:p>
          <a:p>
            <a:r>
              <a:rPr lang="en-US" sz="1700"/>
              <a:t>Use stacks when you need a Last-In-First-Out (LIFO) data structure.</a:t>
            </a:r>
          </a:p>
          <a:p>
            <a:r>
              <a:rPr lang="en-US" sz="1700"/>
              <a:t>Suitable for implementing function calls, parsing expressions, and undo functionalities.</a:t>
            </a:r>
          </a:p>
          <a:p>
            <a:pPr marL="0"/>
            <a:r>
              <a:rPr lang="en-US" sz="1700" b="1"/>
              <a:t>Queues:</a:t>
            </a:r>
          </a:p>
          <a:p>
            <a:r>
              <a:rPr lang="en-US" sz="1700"/>
              <a:t>Use queues when you need a First-In-First-Out (FIFO) data structure.</a:t>
            </a:r>
          </a:p>
          <a:p>
            <a:r>
              <a:rPr lang="en-US" sz="1700"/>
              <a:t>Suitable for tasks like scheduling, task management, breadth-first search, etc.</a:t>
            </a:r>
          </a:p>
          <a:p>
            <a:pPr marL="0"/>
            <a:r>
              <a:rPr lang="en-US" sz="1700" b="1"/>
              <a:t>Trees:</a:t>
            </a:r>
          </a:p>
          <a:p>
            <a:r>
              <a:rPr lang="en-US" sz="1700"/>
              <a:t>Use trees when you need hierarchical data representation, like in directory structures, hierarchical databases, or parsing expressions.</a:t>
            </a:r>
          </a:p>
          <a:p>
            <a:r>
              <a:rPr lang="en-US" sz="1700"/>
              <a:t>Suitable for implementing binary search trees (BST) for efficient searching, insertion, and deletion.</a:t>
            </a:r>
          </a:p>
          <a:p>
            <a:pPr marL="0"/>
            <a:endParaRPr lang="en-US" sz="1700"/>
          </a:p>
        </p:txBody>
      </p:sp>
    </p:spTree>
    <p:extLst>
      <p:ext uri="{BB962C8B-B14F-4D97-AF65-F5344CB8AC3E}">
        <p14:creationId xmlns:p14="http://schemas.microsoft.com/office/powerpoint/2010/main" val="22160268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1061</Words>
  <Application>Microsoft Office PowerPoint</Application>
  <PresentationFormat>Widescreen</PresentationFormat>
  <Paragraphs>73</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Bell MT</vt:lpstr>
      <vt:lpstr>Calibri</vt:lpstr>
      <vt:lpstr>Calibri Light</vt:lpstr>
      <vt:lpstr>Wingdings</vt:lpstr>
      <vt:lpstr>Office Theme</vt:lpstr>
      <vt:lpstr>Data structure &amp; Algorithm</vt:lpstr>
      <vt:lpstr>Outline</vt:lpstr>
      <vt:lpstr>What is data structure &amp; algorithm?</vt:lpstr>
      <vt:lpstr>What is data structure?</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 &amp; Algorithm</dc:title>
  <dc:creator>Al Amin</dc:creator>
  <cp:lastModifiedBy>Al Amin</cp:lastModifiedBy>
  <cp:revision>30</cp:revision>
  <dcterms:created xsi:type="dcterms:W3CDTF">2023-07-27T08:28:10Z</dcterms:created>
  <dcterms:modified xsi:type="dcterms:W3CDTF">2025-07-17T16:39:16Z</dcterms:modified>
</cp:coreProperties>
</file>