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8" r:id="rId2"/>
    <p:sldMasterId id="2147484298" r:id="rId3"/>
  </p:sldMasterIdLst>
  <p:notesMasterIdLst>
    <p:notesMasterId r:id="rId58"/>
  </p:notesMasterIdLst>
  <p:handoutMasterIdLst>
    <p:handoutMasterId r:id="rId59"/>
  </p:handoutMasterIdLst>
  <p:sldIdLst>
    <p:sldId id="403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404" r:id="rId49"/>
    <p:sldId id="394" r:id="rId50"/>
    <p:sldId id="395" r:id="rId51"/>
    <p:sldId id="405" r:id="rId52"/>
    <p:sldId id="397" r:id="rId53"/>
    <p:sldId id="398" r:id="rId54"/>
    <p:sldId id="399" r:id="rId55"/>
    <p:sldId id="400" r:id="rId56"/>
    <p:sldId id="40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86E"/>
    <a:srgbClr val="D335F5"/>
    <a:srgbClr val="5ACF2A"/>
    <a:srgbClr val="090409"/>
    <a:srgbClr val="A1E876"/>
    <a:srgbClr val="ADADAD"/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>
      <p:cViewPr>
        <p:scale>
          <a:sx n="84" d="100"/>
          <a:sy n="84" d="100"/>
        </p:scale>
        <p:origin x="97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image" Target="../media/image31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54CFC16-EB86-4208-A0E5-9EC8029B85D7}" type="datetimeFigureOut">
              <a:rPr lang="ja-JP" altLang="en-US"/>
              <a:pPr>
                <a:defRPr/>
              </a:pPr>
              <a:t>2020/4/15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DE99F7A0-1027-46CB-81B2-8BA77622AB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C26B5C9-0E2C-4BFD-B569-AD2FE310B3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146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CCFCB1-1A34-43AE-8BD0-D84056FFD6D5}" type="slidenum">
              <a:rPr kumimoji="1" lang="ja-JP" altLang="en-US" smtClean="0">
                <a:solidFill>
                  <a:srgbClr val="000000"/>
                </a:solidFill>
              </a:rPr>
              <a:pPr/>
              <a:t>3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53EC8-4FE8-411E-885E-07899E5DCE49}" type="slidenum">
              <a:rPr lang="en-US" altLang="ja-JP" smtClean="0">
                <a:solidFill>
                  <a:srgbClr val="C0504D"/>
                </a:solidFill>
              </a:rPr>
              <a:pPr/>
              <a:t>21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F4D8E-7C5B-4BC0-8A48-AB24BB66CBAE}" type="slidenum">
              <a:rPr lang="en-US" altLang="ja-JP" smtClean="0">
                <a:solidFill>
                  <a:srgbClr val="C0504D"/>
                </a:solidFill>
              </a:rPr>
              <a:pPr/>
              <a:t>22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5C2028-6C61-44C5-BF32-9189CA95B86F}" type="slidenum">
              <a:rPr lang="en-US" altLang="ja-JP" smtClean="0">
                <a:solidFill>
                  <a:srgbClr val="C0504D"/>
                </a:solidFill>
              </a:rPr>
              <a:pPr/>
              <a:t>23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5D8673-D964-4ADD-B5C2-894E210FE13A}" type="slidenum">
              <a:rPr lang="en-US" altLang="ja-JP" smtClean="0">
                <a:solidFill>
                  <a:srgbClr val="C0504D"/>
                </a:solidFill>
              </a:rPr>
              <a:pPr/>
              <a:t>24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F1D0CE-5A73-4AE6-B637-242FAAE1B6EE}" type="slidenum">
              <a:rPr lang="en-US" altLang="ja-JP" smtClean="0">
                <a:solidFill>
                  <a:srgbClr val="C0504D"/>
                </a:solidFill>
              </a:rPr>
              <a:pPr/>
              <a:t>25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70B0A9-19CD-442F-B6AF-E65F96D06EC5}" type="slidenum">
              <a:rPr lang="en-US" altLang="ja-JP" smtClean="0">
                <a:solidFill>
                  <a:srgbClr val="C0504D"/>
                </a:solidFill>
              </a:rPr>
              <a:pPr/>
              <a:t>26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4D2C39-DF9A-449C-9F57-30C32CCBDE5D}" type="slidenum">
              <a:rPr lang="en-US" altLang="ja-JP" smtClean="0">
                <a:solidFill>
                  <a:srgbClr val="C0504D"/>
                </a:solidFill>
              </a:rPr>
              <a:pPr/>
              <a:t>27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B3F35E-328A-4FC7-9272-A1058C16AF2B}" type="slidenum">
              <a:rPr lang="en-US" altLang="ja-JP" smtClean="0">
                <a:solidFill>
                  <a:srgbClr val="C0504D"/>
                </a:solidFill>
              </a:rPr>
              <a:pPr/>
              <a:t>28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FD122E-A941-460F-AADC-F8F01FC6C5C5}" type="slidenum">
              <a:rPr lang="en-US" altLang="ja-JP" smtClean="0">
                <a:solidFill>
                  <a:srgbClr val="C0504D"/>
                </a:solidFill>
              </a:rPr>
              <a:pPr/>
              <a:t>29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77930D-64C7-46C1-855A-8DDDBE49CCFD}" type="slidenum">
              <a:rPr lang="en-US" altLang="ja-JP" smtClean="0">
                <a:solidFill>
                  <a:srgbClr val="C0504D"/>
                </a:solidFill>
              </a:rPr>
              <a:pPr/>
              <a:t>30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230DA2BC-E273-4339-83EE-86094FEAD0FB}" type="slidenum">
              <a:rPr lang="en-US" altLang="ja-JP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ja-JP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72CCD1-2080-4D9B-A642-C8618E759870}" type="slidenum">
              <a:rPr lang="en-US" altLang="ja-JP" smtClean="0">
                <a:solidFill>
                  <a:srgbClr val="C0504D"/>
                </a:solidFill>
              </a:rPr>
              <a:pPr/>
              <a:t>31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91E0B4-7A90-41AB-8793-E4B83B71EF87}" type="slidenum">
              <a:rPr lang="en-US" altLang="ja-JP" smtClean="0">
                <a:solidFill>
                  <a:srgbClr val="C0504D"/>
                </a:solidFill>
              </a:rPr>
              <a:pPr/>
              <a:t>32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2B8E9D-68EB-4ED1-837E-7D0F9B939190}" type="slidenum">
              <a:rPr lang="en-US" altLang="ja-JP" smtClean="0">
                <a:solidFill>
                  <a:srgbClr val="C0504D"/>
                </a:solidFill>
              </a:rPr>
              <a:pPr/>
              <a:t>33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02FE22-F2AE-4E59-976A-14761739ABDA}" type="slidenum">
              <a:rPr lang="en-US" altLang="ja-JP" smtClean="0">
                <a:solidFill>
                  <a:srgbClr val="C0504D"/>
                </a:solidFill>
              </a:rPr>
              <a:pPr/>
              <a:t>34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  <p:sp>
        <p:nvSpPr>
          <p:cNvPr id="13824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FCC770-B7DE-45AC-9FF9-2F908BD8602A}" type="slidenum">
              <a:rPr kumimoji="1" lang="ja-JP" altLang="en-US" smtClean="0">
                <a:solidFill>
                  <a:srgbClr val="000000"/>
                </a:solidFill>
              </a:rPr>
              <a:pPr/>
              <a:t>35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  <p:sp>
        <p:nvSpPr>
          <p:cNvPr id="1402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BAE371-D8D1-4086-866E-5C866BA2AD5F}" type="slidenum">
              <a:rPr kumimoji="1" lang="ja-JP" altLang="en-US" smtClean="0">
                <a:solidFill>
                  <a:srgbClr val="000000"/>
                </a:solidFill>
              </a:rPr>
              <a:pPr/>
              <a:t>47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ja-JP">
              <a:latin typeface="Times New Roman" pitchFamily="18" charset="0"/>
            </a:endParaRPr>
          </a:p>
        </p:txBody>
      </p:sp>
      <p:sp>
        <p:nvSpPr>
          <p:cNvPr id="141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851943-734D-4929-828D-19513ECAF403}" type="slidenum">
              <a:rPr kumimoji="1" lang="ja-JP" altLang="en-US" smtClean="0">
                <a:solidFill>
                  <a:srgbClr val="000000"/>
                </a:solidFill>
              </a:rPr>
              <a:pPr/>
              <a:t>48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11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fld id="{CD390A6C-9261-4E7C-B3F9-91DDC73E44F0}" type="slidenum">
              <a:rPr lang="en-US" altLang="ja-JP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53</a:t>
            </a:fld>
            <a:endParaRPr lang="en-US" altLang="ja-JP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ja-JP">
                <a:latin typeface="Calibri" pitchFamily="34" charset="0"/>
              </a:rPr>
              <a:t>Heap Algorithms </a:t>
            </a:r>
            <a:endParaRPr lang="en-US" altLang="ja-JP">
              <a:latin typeface="Times New Roman" pitchFamily="18" charset="0"/>
            </a:endParaRPr>
          </a:p>
          <a:p>
            <a:endParaRPr lang="en-US" altLang="ja-JP">
              <a:latin typeface="Calibri" pitchFamily="34" charset="0"/>
            </a:endParaRPr>
          </a:p>
          <a:p>
            <a:r>
              <a:rPr lang="en-US" altLang="ja-JP">
                <a:latin typeface="Calibri" pitchFamily="34" charset="0"/>
              </a:rPr>
              <a:t>Parent(A, i)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/ Input: A: an array representing a heap, i: an array index / Output: The index in A of the parent of i</a:t>
            </a:r>
            <a:br>
              <a:rPr lang="en-US" altLang="ja-JP">
                <a:latin typeface="Calibri" pitchFamily="34" charset="0"/>
              </a:rPr>
            </a:br>
            <a:r>
              <a:rPr lang="en-US" altLang="ja-JP">
                <a:latin typeface="Calibri" pitchFamily="34" charset="0"/>
              </a:rPr>
              <a:t>/ Running Time: O(1)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	1  if i == 1 return NULL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	2  return ⌊i/2⌋ </a:t>
            </a:r>
            <a:endParaRPr lang="en-US" altLang="ja-JP">
              <a:latin typeface="Times New Roman" pitchFamily="18" charset="0"/>
            </a:endParaRPr>
          </a:p>
          <a:p>
            <a:endParaRPr lang="en-US" altLang="ja-JP">
              <a:latin typeface="Calibri" pitchFamily="34" charset="0"/>
            </a:endParaRPr>
          </a:p>
          <a:p>
            <a:r>
              <a:rPr lang="en-US" altLang="ja-JP">
                <a:latin typeface="Calibri" pitchFamily="34" charset="0"/>
              </a:rPr>
              <a:t>Left(A, i)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/ Input: A: an array representing a heap, i: an array index / Output: The index in A of the left child of i</a:t>
            </a:r>
            <a:br>
              <a:rPr lang="en-US" altLang="ja-JP">
                <a:latin typeface="Calibri" pitchFamily="34" charset="0"/>
              </a:rPr>
            </a:br>
            <a:r>
              <a:rPr lang="en-US" altLang="ja-JP">
                <a:latin typeface="Calibri" pitchFamily="34" charset="0"/>
              </a:rPr>
              <a:t>/ Running Time: O(1)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if 2 ∗ i ≤ heap-size[A]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return 2 ∗ I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else return NULL </a:t>
            </a:r>
            <a:endParaRPr lang="en-US" altLang="ja-JP">
              <a:latin typeface="Times New Roman" pitchFamily="18" charset="0"/>
            </a:endParaRPr>
          </a:p>
          <a:p>
            <a:endParaRPr lang="en-US" altLang="ja-JP">
              <a:latin typeface="Calibri" pitchFamily="34" charset="0"/>
            </a:endParaRPr>
          </a:p>
          <a:p>
            <a:r>
              <a:rPr lang="en-US" altLang="ja-JP">
                <a:latin typeface="Calibri" pitchFamily="34" charset="0"/>
              </a:rPr>
              <a:t>Right(A, i)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/ Input: A: an array representing a heap, i: an array index / Output: The index in A of the right child of i</a:t>
            </a:r>
            <a:br>
              <a:rPr lang="en-US" altLang="ja-JP">
                <a:latin typeface="Calibri" pitchFamily="34" charset="0"/>
              </a:rPr>
            </a:br>
            <a:r>
              <a:rPr lang="en-US" altLang="ja-JP">
                <a:latin typeface="Calibri" pitchFamily="34" charset="0"/>
              </a:rPr>
              <a:t>/ Running Time: O(1)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if2∗i+1≤heap-size[A]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return 2∗i+1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else return NULL</a:t>
            </a: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itchFamily="34" charset="0"/>
              </a:rPr>
              <a:t> </a:t>
            </a:r>
            <a:endParaRPr lang="en-US" altLang="ja-JP">
              <a:latin typeface="Times New Roman" pitchFamily="18" charset="0"/>
            </a:endParaRPr>
          </a:p>
          <a:p>
            <a:endParaRPr lang="ja-JP" altLang="en-US">
              <a:latin typeface="Times New Roman" pitchFamily="18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itchFamily="34" charset="0"/>
              </a:rPr>
              <a:t>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Max-Heapify(A, i)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/ Input: A: an array where the left and right children of i root heaps (but i may not), i: an array index / Output: A modified so that i roots a heap</a:t>
            </a:r>
            <a:br>
              <a:rPr lang="en-US" altLang="ja-JP">
                <a:latin typeface="Calibri" pitchFamily="34" charset="0"/>
              </a:rPr>
            </a:br>
            <a:r>
              <a:rPr lang="en-US" altLang="ja-JP">
                <a:latin typeface="Calibri" pitchFamily="34" charset="0"/>
              </a:rPr>
              <a:t>/ Running Time: O(log n) where n = heap-size[A] − I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l ← Left(i)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r ← Right(i)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if l ≤ heap-size[A] and A[l] &gt; A[i]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      largest ← l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else largest ← I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if r ≤ heap-size[A] and A[r] &lt; A[largest]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      largest ← r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if largest ̸= I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      exchange A[i] and A[largest]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      Max-Heapify(A, largest)</a:t>
            </a:r>
          </a:p>
          <a:p>
            <a:pPr marL="685800" lvl="1" indent="-228600">
              <a:buFont typeface="+mj-lt" charset="-128"/>
              <a:buNone/>
            </a:pPr>
            <a:endParaRPr lang="en-US" altLang="ja-JP">
              <a:latin typeface="Calibri" pitchFamily="34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itchFamily="34" charset="0"/>
              </a:rPr>
              <a:t>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Build-Max-Heap(A) </a:t>
            </a:r>
            <a:endParaRPr lang="en-US" altLang="ja-JP">
              <a:latin typeface="Times New Roman" pitchFamily="18" charset="0"/>
            </a:endParaRPr>
          </a:p>
          <a:p>
            <a:r>
              <a:rPr lang="en-US" altLang="ja-JP">
                <a:latin typeface="Calibri" pitchFamily="34" charset="0"/>
              </a:rPr>
              <a:t>/ Input: A: an (unsorted) array</a:t>
            </a:r>
            <a:br>
              <a:rPr lang="en-US" altLang="ja-JP">
                <a:latin typeface="Calibri" pitchFamily="34" charset="0"/>
              </a:rPr>
            </a:br>
            <a:r>
              <a:rPr lang="en-US" altLang="ja-JP">
                <a:latin typeface="Calibri" pitchFamily="34" charset="0"/>
              </a:rPr>
              <a:t>/ Output: A modified to represent a heap. / Running Time: O(n) where n = length[A] </a:t>
            </a:r>
          </a:p>
          <a:p>
            <a:endParaRPr lang="en-US" altLang="ja-JP">
              <a:latin typeface="Calibri" pitchFamily="34" charset="0"/>
            </a:endParaRP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heap-size[A] ← length[A]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for i ← ⌊length[A]/2⌋ downto 1 </a:t>
            </a:r>
          </a:p>
          <a:p>
            <a:pPr marL="685800" lvl="1" indent="-228600">
              <a:buFont typeface="Calibri" pitchFamily="34" charset="0"/>
              <a:buAutoNum type="arabicPeriod"/>
            </a:pPr>
            <a:r>
              <a:rPr lang="en-US" altLang="ja-JP">
                <a:latin typeface="Calibri" pitchFamily="34" charset="0"/>
              </a:rPr>
              <a:t>Max-Heapify(A, i) </a:t>
            </a:r>
            <a:endParaRPr lang="en-US" altLang="ja-JP">
              <a:latin typeface="Times New Roman" pitchFamily="18" charset="0"/>
            </a:endParaRPr>
          </a:p>
          <a:p>
            <a:endParaRPr lang="en-US" altLang="ja-JP">
              <a:latin typeface="Calibri" pitchFamily="34" charset="0"/>
            </a:endParaRPr>
          </a:p>
          <a:p>
            <a:endParaRPr lang="ja-JP" altLang="en-US">
              <a:latin typeface="Times New Roman" pitchFamily="18" charset="0"/>
            </a:endParaRPr>
          </a:p>
        </p:txBody>
      </p:sp>
      <p:sp>
        <p:nvSpPr>
          <p:cNvPr id="1167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7C4BF4-6F51-421C-B2DA-D3B4B3AE03B7}" type="slidenum">
              <a:rPr kumimoji="1" lang="ja-JP" altLang="en-US" smtClean="0">
                <a:solidFill>
                  <a:srgbClr val="000000"/>
                </a:solidFill>
              </a:rPr>
              <a:pPr/>
              <a:t>10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312D5E-C369-474A-8697-3D7E404FB6A0}" type="slidenum">
              <a:rPr lang="en-US" altLang="ja-JP" smtClean="0">
                <a:solidFill>
                  <a:srgbClr val="C0504D"/>
                </a:solidFill>
              </a:rPr>
              <a:pPr/>
              <a:t>14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C7DC6C-FE58-432B-B17C-1876847714AB}" type="slidenum">
              <a:rPr lang="en-US" altLang="ja-JP" smtClean="0">
                <a:solidFill>
                  <a:srgbClr val="C0504D"/>
                </a:solidFill>
              </a:rPr>
              <a:pPr/>
              <a:t>15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8E262F-E88F-4066-9EDD-5BE013EEC67F}" type="slidenum">
              <a:rPr lang="en-US" altLang="ja-JP" smtClean="0">
                <a:solidFill>
                  <a:srgbClr val="C0504D"/>
                </a:solidFill>
              </a:rPr>
              <a:pPr/>
              <a:t>16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09F358-3F6C-4EEB-A68F-6B359D381BB5}" type="slidenum">
              <a:rPr lang="en-US" altLang="ja-JP" smtClean="0">
                <a:solidFill>
                  <a:srgbClr val="C0504D"/>
                </a:solidFill>
              </a:rPr>
              <a:pPr/>
              <a:t>17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239262-8E98-4C73-A974-47A0AA5E7AAB}" type="slidenum">
              <a:rPr lang="en-US" altLang="ja-JP" smtClean="0">
                <a:solidFill>
                  <a:srgbClr val="C0504D"/>
                </a:solidFill>
              </a:rPr>
              <a:pPr/>
              <a:t>19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D818B6-CE06-4053-8665-1AE590CC6FA9}" type="slidenum">
              <a:rPr lang="en-US" altLang="ja-JP" smtClean="0">
                <a:solidFill>
                  <a:srgbClr val="C0504D"/>
                </a:solidFill>
              </a:rPr>
              <a:pPr/>
              <a:t>20</a:t>
            </a:fld>
            <a:endParaRPr lang="en-US" altLang="ja-JP">
              <a:solidFill>
                <a:srgbClr val="C0504D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7B9C4E54-4D69-431B-AB7A-92DA7BF3CDC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6D3E2A4-3710-463F-87C5-8D2639F52A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AB6E1-351A-4518-B13E-E45B4E95CCD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A88C-AE61-415B-A9EF-1B31607590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2B7C0-5B4F-4C69-8677-CCAC0322140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46ECF-2681-4C2C-B752-5FE239D886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F41A-E030-422C-9EAF-2FC6BCB4F000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FE8BA-9DB0-49FC-A4EB-7E706F7FFE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E78D-9160-4370-82A3-7063B2FD63B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ADE4D-58F4-4574-8535-3467DD12B3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BCBD-8FEE-4CA8-A8E1-CDA573A60B6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C334-EC3F-40BA-9707-D3321061B57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42409-5BB9-42EE-90CB-64E9A4C54EC8}" type="datetime1">
              <a:rPr lang="en-US" altLang="ja-JP" smtClean="0"/>
              <a:t>4/15/2020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983A7-E2CD-4D01-B505-3F9FCD851A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A52A7A4-0883-479D-AECD-EEE7A16C85F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0746EB-4929-4E80-9A2A-15D30FD380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22F123D-341D-4515-95F3-E6CFB442372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93D8518-CC1D-4241-9BE6-5B687B0AF9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D52654-A273-40D4-8B41-BDA67C05459A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94285AA-1826-4896-8F9A-4320C15CFF0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71E9-EA92-4223-AA32-1CCA3A94E9F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1B68-8496-45C8-B525-3986EA8E8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C3449A-2F55-4287-A8DA-2B03D7CECB3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0C5155-0995-462A-B045-5BE5BFC18D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689EA5-BC34-45AE-9AD3-E4E1C096517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F0C5D2-3155-49CF-BA29-EE6260E241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F71D17-E5F9-42CF-9337-B97AE8ADF970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E141002-F0D2-4D8A-9127-F6A2090777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ED1B2-3331-4869-B799-87975C8F46E2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D49AFA-9725-40C8-81D0-7DC9319A09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D322076-BFB0-4468-9332-705CB639EBD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8B78A3-B89B-4501-8D76-3D96BC9033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1DFA325-0923-479D-B501-2171F871F5D3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85CCF0F-258B-4974-8C9F-09BD016FA0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45DF10-8BFE-45A2-A804-0E7FC753D1A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971623-5666-4C6B-9F51-FCF9DF14B3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F312FF6-F52C-4BF7-A869-68E7CEF0E69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F8AC5D9-7443-42DB-8EAD-02176363B5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E4925-FABD-40C9-94D3-5C5D1A367C0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2D7474-809C-4E9E-91ED-5ECEDC022B39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C8C9A130-EB72-4912-8762-26805376101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B264F33A-4606-4FED-90B0-9AA697E235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957027-E00E-4FE0-8895-A85CD9B85BF3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4FDF4-D1AB-40F1-90F8-A7D890CBB8A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AF6528-0EAC-4840-9C90-13C0C74BBAF6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F3F1DA-8DA2-4AC4-BB45-8EEBCCBE1CA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75D95-7E9C-49F5-9465-6FCCE00FBBF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EED544-69DB-4DC9-BF7F-C797DE9B596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F2A4B-77B2-446D-B785-44CC3423A5BA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0CF24-FD7D-420E-8285-0523DFD37E7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A053E-5B83-4705-8935-B6841C68EEE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0C16-1ACB-4F83-BE10-9984335F81D2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B6054-D4F2-4848-A277-FDB22476B2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0A87-F21F-4B9D-B462-E85106B9FE6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E5C47-8D40-4CB0-9175-D98104D8E4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DC39-5863-4FED-B866-69FC712DF837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23F23-4AB0-4E89-97C5-A492A4DD7A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26FF-634C-414C-97A5-84A2A57F937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4CC56-5F03-49B8-9C3F-7436CA67858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40A43-0DBB-4EDC-86F5-EDA65D95343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40B36-EA9D-49E4-871D-5E2AE58EAB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895B7-7868-4107-93F2-FE36718692B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61BF9-867F-4CE1-B308-19850CA63E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interiorEdging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34239"/>
                </a:solidFill>
                <a:cs typeface="+mn-cs"/>
              </a:defRPr>
            </a:lvl1pPr>
          </a:lstStyle>
          <a:p>
            <a:pPr>
              <a:defRPr/>
            </a:pPr>
            <a:fld id="{0B133325-0C9B-4E1D-9123-895F98B5BFD3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34239"/>
                </a:solidFill>
                <a:cs typeface="+mn-cs"/>
              </a:defRPr>
            </a:lvl1pPr>
          </a:lstStyle>
          <a:p>
            <a:pPr>
              <a:defRPr/>
            </a:pPr>
            <a:fld id="{6211E30B-49BC-4A62-BF70-98F67611DD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5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6" r:id="rId1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86C211B-92B5-47D7-B551-30F2D12F062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C7778245-FBF5-409A-8369-B8234EAB5F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B8DA40-CAC8-44A9-9B4D-D41AC14A0F2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24D7CF-9C78-43ED-8888-604A5A1E94E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solidFill>
                  <a:srgbClr val="CC0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4800" dirty="0">
                <a:solidFill>
                  <a:srgbClr val="CC0000"/>
                </a:solidFill>
                <a:latin typeface="Comic Sans MS" charset="0"/>
                <a:ea typeface="MS PGothic" charset="0"/>
              </a:rPr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229A-5726-4EEF-9410-E3AC14227831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6200" y="2514600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/>
            <a:endParaRPr lang="en-US" altLang="ja-JP" sz="2100" b="0" dirty="0">
              <a:solidFill>
                <a:schemeClr val="tx1"/>
              </a:solidFill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388363" y="1257837"/>
            <a:ext cx="260359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9: Heap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3A550-C1F7-45FD-86A7-9014D29C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D6CD8-4350-444E-B9AD-F6E5763CC0F4}" type="datetime1">
              <a:rPr lang="en-US" altLang="ja-JP" smtClean="0"/>
              <a:t>4/15/2020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9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タイトル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762000"/>
          </a:xfrm>
        </p:spPr>
        <p:txBody>
          <a:bodyPr/>
          <a:lstStyle/>
          <a:p>
            <a:pPr algn="l"/>
            <a:r>
              <a:rPr lang="en-US" altLang="ja-JP" u="sng"/>
              <a:t>Heap as an array</a:t>
            </a:r>
            <a:endParaRPr lang="ja-JP" altLang="en-US" u="sng"/>
          </a:p>
        </p:txBody>
      </p:sp>
      <p:pic>
        <p:nvPicPr>
          <p:cNvPr id="57347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/>
          <a:srcRect t="-33134" b="-33134"/>
          <a:stretch>
            <a:fillRect/>
          </a:stretch>
        </p:blipFill>
        <p:spPr>
          <a:xfrm>
            <a:off x="381000" y="2514600"/>
            <a:ext cx="8382000" cy="5087938"/>
          </a:xfrm>
        </p:spPr>
      </p:pic>
      <p:sp>
        <p:nvSpPr>
          <p:cNvPr id="36" name="テキスト ボックス 35"/>
          <p:cNvSpPr txBox="1"/>
          <p:nvPr/>
        </p:nvSpPr>
        <p:spPr>
          <a:xfrm>
            <a:off x="3733800" y="1752600"/>
            <a:ext cx="54102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of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3ADEC-8615-4E14-8C6E-285FC881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7EB3D-948E-4EDF-854B-5E32F3D2A637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896E2-13C7-469B-89F2-64892601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228600"/>
            <a:ext cx="7543800" cy="1371600"/>
          </a:xfrm>
        </p:spPr>
        <p:txBody>
          <a:bodyPr/>
          <a:lstStyle/>
          <a:p>
            <a:r>
              <a:rPr lang="en-US" altLang="ja-JP" u="sng"/>
              <a:t>Operations on Heaps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383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2800"/>
              <a:t>Maintain the max-heap property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Create a max-heap from an </a:t>
            </a:r>
            <a:r>
              <a:rPr lang="en-US" altLang="ja-JP" sz="2800">
                <a:solidFill>
                  <a:srgbClr val="0000FF"/>
                </a:solidFill>
              </a:rPr>
              <a:t>unordered array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Sort an heap array </a:t>
            </a:r>
            <a:endParaRPr lang="en-US" altLang="ja-JP" sz="2800">
              <a:solidFill>
                <a:srgbClr val="DC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HEAPSORT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99ADA-8D3E-456F-8EE0-BDE40534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E4BC1-8170-425C-8EA2-1786B9DA672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E2C71-4586-4A5B-ABCE-6222B7C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686800" cy="1143000"/>
          </a:xfrm>
        </p:spPr>
        <p:txBody>
          <a:bodyPr/>
          <a:lstStyle/>
          <a:p>
            <a:pPr algn="l"/>
            <a:r>
              <a:rPr lang="en-US" altLang="ja-JP" sz="4800" u="sng"/>
              <a:t>Maintaining the Heap Property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533400"/>
            <a:ext cx="3584575" cy="3133725"/>
          </a:xfrm>
        </p:spPr>
        <p:txBody>
          <a:bodyPr/>
          <a:lstStyle/>
          <a:p>
            <a:endParaRPr lang="en-US" altLang="ja-JP" sz="2000" u="sng" dirty="0">
              <a:solidFill>
                <a:srgbClr val="0000FF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altLang="ja-JP" dirty="0">
                <a:solidFill>
                  <a:srgbClr val="0000FF"/>
                </a:solidFill>
              </a:rPr>
              <a:t>When:</a:t>
            </a:r>
          </a:p>
          <a:p>
            <a:pPr marL="457200" lvl="1" indent="0"/>
            <a:r>
              <a:rPr lang="en-US" altLang="ja-JP" dirty="0">
                <a:solidFill>
                  <a:srgbClr val="0000FF"/>
                </a:solidFill>
              </a:rPr>
              <a:t>Left and Right subtrees of </a:t>
            </a:r>
            <a:r>
              <a:rPr lang="en-US" altLang="ja-JP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are max-heaps and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A[</a:t>
            </a:r>
            <a:r>
              <a:rPr lang="en-US" altLang="ja-JP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breaks the heap </a:t>
            </a:r>
            <a:r>
              <a:rPr lang="en-US" altLang="ja-JP">
                <a:solidFill>
                  <a:srgbClr val="0000FF"/>
                </a:solidFill>
              </a:rPr>
              <a:t>property if A</a:t>
            </a:r>
            <a:r>
              <a:rPr lang="en-US" altLang="ja-JP" dirty="0">
                <a:solidFill>
                  <a:srgbClr val="0000FF"/>
                </a:solidFill>
              </a:rPr>
              <a:t>[</a:t>
            </a:r>
            <a:r>
              <a:rPr lang="en-US" altLang="ja-JP" dirty="0" err="1">
                <a:solidFill>
                  <a:srgbClr val="0000FF"/>
                </a:solidFill>
              </a:rPr>
              <a:t>i</a:t>
            </a:r>
            <a:r>
              <a:rPr lang="en-US" altLang="ja-JP" dirty="0">
                <a:solidFill>
                  <a:srgbClr val="0000FF"/>
                </a:solidFill>
              </a:rPr>
              <a:t>] may be smaller than its children</a:t>
            </a:r>
          </a:p>
          <a:p>
            <a:pPr marL="457200" lvl="1" indent="0"/>
            <a:endParaRPr lang="en-US" altLang="ja-JP" dirty="0">
              <a:solidFill>
                <a:srgbClr val="0000FF"/>
              </a:solidFill>
            </a:endParaRP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61950" y="4208463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208463"/>
                        <a:ext cx="3219450" cy="236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テキスト ボックス 1"/>
          <p:cNvSpPr txBox="1">
            <a:spLocks noChangeArrowheads="1"/>
          </p:cNvSpPr>
          <p:nvPr/>
        </p:nvSpPr>
        <p:spPr bwMode="auto">
          <a:xfrm>
            <a:off x="3570288" y="1065213"/>
            <a:ext cx="5456237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b="1" u="sng">
                <a:solidFill>
                  <a:srgbClr val="534239"/>
                </a:solidFill>
              </a:rPr>
              <a:t>How to return on heap?</a:t>
            </a:r>
          </a:p>
          <a:p>
            <a:pPr>
              <a:spcAft>
                <a:spcPts val="1200"/>
              </a:spcAft>
              <a:buFont typeface="Garamond" pitchFamily="18" charset="0"/>
              <a:buAutoNum type="arabicPeriod"/>
            </a:pPr>
            <a:r>
              <a:rPr kumimoji="1" lang="en-US" altLang="ja-JP">
                <a:solidFill>
                  <a:srgbClr val="534239"/>
                </a:solidFill>
              </a:rPr>
              <a:t>Compare i</a:t>
            </a:r>
            <a:r>
              <a:rPr kumimoji="1" lang="en-US" altLang="ja-JP" baseline="30000">
                <a:solidFill>
                  <a:srgbClr val="534239"/>
                </a:solidFill>
              </a:rPr>
              <a:t>th</a:t>
            </a:r>
            <a:r>
              <a:rPr kumimoji="1" lang="en-US" altLang="ja-JP">
                <a:solidFill>
                  <a:srgbClr val="534239"/>
                </a:solidFill>
              </a:rPr>
              <a:t> value with it’s left and right child key value </a:t>
            </a:r>
            <a:r>
              <a:rPr lang="en-US" altLang="ja-JP">
                <a:solidFill>
                  <a:srgbClr val="534239"/>
                </a:solidFill>
              </a:rPr>
              <a:t>to find the largest one.</a:t>
            </a:r>
          </a:p>
          <a:p>
            <a:pPr>
              <a:spcAft>
                <a:spcPts val="1200"/>
              </a:spcAft>
              <a:buFont typeface="Garamond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</a:rPr>
              <a:t>If Largest value is in largest_index</a:t>
            </a:r>
          </a:p>
          <a:p>
            <a:pPr>
              <a:spcAft>
                <a:spcPts val="1200"/>
              </a:spcAft>
              <a:buFont typeface="Garamond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</a:rPr>
              <a:t>And If the largest_index is not equal to I, i.e. largest value is not in i</a:t>
            </a:r>
            <a:r>
              <a:rPr lang="en-US" altLang="ja-JP" baseline="30000">
                <a:solidFill>
                  <a:srgbClr val="534239"/>
                </a:solidFill>
              </a:rPr>
              <a:t>th</a:t>
            </a:r>
            <a:r>
              <a:rPr lang="en-US" altLang="ja-JP">
                <a:solidFill>
                  <a:srgbClr val="534239"/>
                </a:solidFill>
              </a:rPr>
              <a:t> position then exchange the i</a:t>
            </a:r>
            <a:r>
              <a:rPr lang="en-US" altLang="ja-JP" baseline="30000">
                <a:solidFill>
                  <a:srgbClr val="534239"/>
                </a:solidFill>
              </a:rPr>
              <a:t>th</a:t>
            </a:r>
            <a:r>
              <a:rPr lang="en-US" altLang="ja-JP">
                <a:solidFill>
                  <a:srgbClr val="534239"/>
                </a:solidFill>
              </a:rPr>
              <a:t> value with largest value.</a:t>
            </a:r>
          </a:p>
          <a:p>
            <a:pPr>
              <a:spcAft>
                <a:spcPts val="1200"/>
              </a:spcAft>
              <a:buFont typeface="Garamond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</a:rPr>
              <a:t>And repeat the recursive procedure for largest_index instead of i. </a:t>
            </a:r>
          </a:p>
          <a:p>
            <a:pPr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</a:endParaRPr>
          </a:p>
          <a:p>
            <a:pPr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D7602-4707-412C-A780-7DCA66ED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A9032-B982-4439-871D-356779A21D3D}" type="datetime1">
              <a:rPr lang="en-US" altLang="ja-JP" smtClean="0"/>
              <a:t>4/15/2020</a:t>
            </a:fld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D1D52-8527-4752-B2D3-21CCA823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983A7-E2CD-4D01-B505-3F9FCD851AC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49275" y="901700"/>
            <a:ext cx="79216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LEFT_child = 2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+1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RIGHT_child =2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+2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If LEFT_child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LEFT_child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] &gt; A[i]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LEFT_child</a:t>
            </a:r>
            <a:endParaRPr lang="en-US" altLang="ja-JP" sz="2000">
              <a:solidFill>
                <a:srgbClr val="000000"/>
              </a:solidFill>
              <a:latin typeface="Comic Sans MS" pitchFamily="66" charset="0"/>
            </a:endParaRP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  else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largest_index = i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If RIGHT_child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RIGHT_child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] &gt; A[largest_index]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RIGHT_child</a:t>
            </a:r>
            <a:endParaRPr lang="en-US" altLang="ja-JP" sz="2000">
              <a:solidFill>
                <a:srgbClr val="000000"/>
              </a:solidFill>
              <a:latin typeface="Comic Sans MS" pitchFamily="66" charset="0"/>
            </a:endParaRP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if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largest_index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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 i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  then exchange 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A[i] ↔ A[largest_index]</a:t>
            </a:r>
          </a:p>
          <a:p>
            <a:pPr marL="457200" indent="457200"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            </a:t>
            </a:r>
            <a:r>
              <a:rPr lang="en-US" altLang="ja-JP" sz="2000" b="1">
                <a:solidFill>
                  <a:srgbClr val="000000"/>
                </a:solidFill>
                <a:latin typeface="Verdana" pitchFamily="34" charset="0"/>
              </a:rPr>
              <a:t>MAX-HEAPIFY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A, </a:t>
            </a:r>
            <a:r>
              <a:rPr lang="en-US" altLang="ja-JP" sz="2000">
                <a:solidFill>
                  <a:srgbClr val="FF0000"/>
                </a:solidFill>
                <a:latin typeface="Comic Sans MS" pitchFamily="66" charset="0"/>
              </a:rPr>
              <a:t>largest_index</a:t>
            </a:r>
            <a:r>
              <a:rPr lang="en-US" altLang="ja-JP" sz="2000">
                <a:solidFill>
                  <a:srgbClr val="000000"/>
                </a:solidFill>
                <a:latin typeface="Comic Sans MS" pitchFamily="66" charset="0"/>
              </a:rPr>
              <a:t>, n</a:t>
            </a:r>
            <a:r>
              <a:rPr lang="en-US" altLang="ja-JP" sz="200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60419" name="正方形/長方形 2"/>
          <p:cNvSpPr>
            <a:spLocks noChangeArrowheads="1"/>
          </p:cNvSpPr>
          <p:nvPr/>
        </p:nvSpPr>
        <p:spPr bwMode="auto">
          <a:xfrm>
            <a:off x="-233363" y="285750"/>
            <a:ext cx="7034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457200">
              <a:spcAft>
                <a:spcPts val="1200"/>
              </a:spcAft>
              <a:buFont typeface="Wingdings" pitchFamily="2" charset="2"/>
              <a:buNone/>
            </a:pPr>
            <a:r>
              <a:rPr lang="en-US" altLang="ja-JP" b="1" u="sng">
                <a:solidFill>
                  <a:srgbClr val="000000"/>
                </a:solidFill>
                <a:latin typeface="Verdana" pitchFamily="34" charset="0"/>
              </a:rPr>
              <a:t>MAX-HEAPIFY(</a:t>
            </a:r>
            <a:r>
              <a:rPr lang="en-US" altLang="ja-JP" b="1" u="sng">
                <a:solidFill>
                  <a:srgbClr val="000000"/>
                </a:solidFill>
                <a:latin typeface="Comic Sans MS" pitchFamily="66" charset="0"/>
              </a:rPr>
              <a:t>A, i, n</a:t>
            </a:r>
            <a:r>
              <a:rPr lang="en-US" altLang="ja-JP" b="1" u="sng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US" altLang="ja-JP" sz="2000" b="1" u="sng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F7C19-394E-45AE-84ED-181B0664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307E9-4B2E-4B33-9D2B-6E3AFD93CCF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40E4-3AB0-4E5B-B0D7-AD133F6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40B36-EA9D-49E4-871D-5E2AE58EAB1E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1449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Rectangle 21"/>
          <p:cNvSpPr>
            <a:spLocks noChangeArrowheads="1"/>
          </p:cNvSpPr>
          <p:nvPr/>
        </p:nvSpPr>
        <p:spPr bwMode="auto">
          <a:xfrm>
            <a:off x="11271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55" name="Rectangle 23"/>
          <p:cNvSpPr>
            <a:spLocks noChangeArrowheads="1"/>
          </p:cNvSpPr>
          <p:nvPr/>
        </p:nvSpPr>
        <p:spPr bwMode="auto">
          <a:xfrm>
            <a:off x="52419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5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1457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458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61459" name="Rectangle 36"/>
          <p:cNvSpPr>
            <a:spLocks noChangeArrowheads="1"/>
          </p:cNvSpPr>
          <p:nvPr/>
        </p:nvSpPr>
        <p:spPr bwMode="auto">
          <a:xfrm>
            <a:off x="2803525" y="3306763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61460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>
                <a:solidFill>
                  <a:srgbClr val="FF0033"/>
                </a:solidFill>
              </a:rPr>
              <a:t>4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16A55-B6AD-4751-8166-77AA5580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6F4078-815C-4A0C-858E-40839B17DDA6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7AD5A-2A89-4381-8160-5553F0D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67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2474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Rectangle 21"/>
          <p:cNvSpPr>
            <a:spLocks noChangeArrowheads="1"/>
          </p:cNvSpPr>
          <p:nvPr/>
        </p:nvSpPr>
        <p:spPr bwMode="auto">
          <a:xfrm>
            <a:off x="11271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2480" name="Rectangle 23"/>
          <p:cNvSpPr>
            <a:spLocks noChangeArrowheads="1"/>
          </p:cNvSpPr>
          <p:nvPr/>
        </p:nvSpPr>
        <p:spPr bwMode="auto">
          <a:xfrm>
            <a:off x="52419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2481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2482" name="Rectangle 35"/>
          <p:cNvSpPr>
            <a:spLocks noChangeArrowheads="1"/>
          </p:cNvSpPr>
          <p:nvPr/>
        </p:nvSpPr>
        <p:spPr bwMode="auto">
          <a:xfrm>
            <a:off x="2803525" y="3306763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62483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96D63-CC1A-4314-8452-F193F3F2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4DAB7-D316-4284-8706-805DE4E89FF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75FE2-AC36-44C0-8DE6-2792238E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Rectangle 21"/>
          <p:cNvSpPr>
            <a:spLocks noChangeArrowheads="1"/>
          </p:cNvSpPr>
          <p:nvPr/>
        </p:nvSpPr>
        <p:spPr bwMode="auto">
          <a:xfrm>
            <a:off x="11271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3503" name="Rectangle 23"/>
          <p:cNvSpPr>
            <a:spLocks noChangeArrowheads="1"/>
          </p:cNvSpPr>
          <p:nvPr/>
        </p:nvSpPr>
        <p:spPr bwMode="auto">
          <a:xfrm>
            <a:off x="52419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504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505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63506" name="Rectangle 35"/>
          <p:cNvSpPr>
            <a:spLocks noChangeArrowheads="1"/>
          </p:cNvSpPr>
          <p:nvPr/>
        </p:nvSpPr>
        <p:spPr bwMode="auto">
          <a:xfrm>
            <a:off x="2041525" y="2468563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6350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64BE2-3A13-4DA7-B076-A3C82BDB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97004-FE2B-48C5-B4B1-E9814AD7415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F9F56-ADDE-4078-A622-FF03208E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452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Rectangle 21"/>
          <p:cNvSpPr>
            <a:spLocks noChangeArrowheads="1"/>
          </p:cNvSpPr>
          <p:nvPr/>
        </p:nvSpPr>
        <p:spPr bwMode="auto">
          <a:xfrm>
            <a:off x="11271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4527" name="Rectangle 23"/>
          <p:cNvSpPr>
            <a:spLocks noChangeArrowheads="1"/>
          </p:cNvSpPr>
          <p:nvPr/>
        </p:nvSpPr>
        <p:spPr bwMode="auto">
          <a:xfrm>
            <a:off x="52419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4529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64530" name="Rectangle 35"/>
          <p:cNvSpPr>
            <a:spLocks noChangeArrowheads="1"/>
          </p:cNvSpPr>
          <p:nvPr/>
        </p:nvSpPr>
        <p:spPr bwMode="auto">
          <a:xfrm>
            <a:off x="2041525" y="2468563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64531" name="Rectangle 36"/>
          <p:cNvSpPr>
            <a:spLocks noChangeArrowheads="1"/>
          </p:cNvSpPr>
          <p:nvPr/>
        </p:nvSpPr>
        <p:spPr bwMode="auto">
          <a:xfrm>
            <a:off x="2879725" y="3306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4532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Done.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1389D-49B3-44EC-A257-0CADA28D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0EDBD-7562-4AA9-9842-B3A26F1402B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6A13-E16E-486A-91E8-3ED7DD37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ja-JP" sz="4400" u="sng"/>
              <a:t>Building a Heap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3124200"/>
            <a:ext cx="5326062" cy="28194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dirty="0" err="1">
                <a:solidFill>
                  <a:srgbClr val="FF0000"/>
                </a:solidFill>
                <a:latin typeface="Monotype Corsiva" pitchFamily="66" charset="0"/>
              </a:rPr>
              <a:t>Alg</a:t>
            </a:r>
            <a:r>
              <a:rPr lang="en-US" altLang="ja-JP" dirty="0">
                <a:solidFill>
                  <a:srgbClr val="FF0000"/>
                </a:solidFill>
                <a:latin typeface="Monotype Corsiva" pitchFamily="66" charset="0"/>
              </a:rPr>
              <a:t>: </a:t>
            </a:r>
            <a:r>
              <a:rPr lang="en-US" altLang="ja-JP" u="sng" dirty="0">
                <a:solidFill>
                  <a:srgbClr val="0000FF"/>
                </a:solidFill>
              </a:rPr>
              <a:t>BUILD-MAX-HEAP</a:t>
            </a:r>
            <a:r>
              <a:rPr lang="en-US" altLang="ja-JP" u="sng" dirty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dirty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for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n-1)/2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dirty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 do 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, n)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6096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b="1">
                <a:solidFill>
                  <a:srgbClr val="0000FF"/>
                </a:solidFill>
              </a:rPr>
              <a:t>Convert an array </a:t>
            </a:r>
            <a:r>
              <a:rPr lang="en-US" altLang="ja-JP" sz="1800" b="1">
                <a:solidFill>
                  <a:srgbClr val="0000FF"/>
                </a:solidFill>
                <a:latin typeface="Comic Sans MS" pitchFamily="66" charset="0"/>
              </a:rPr>
              <a:t>A[0 … n-1]</a:t>
            </a:r>
            <a:r>
              <a:rPr lang="en-US" altLang="ja-JP" sz="1800" b="1">
                <a:solidFill>
                  <a:srgbClr val="0000FF"/>
                </a:solidFill>
              </a:rPr>
              <a:t> </a:t>
            </a:r>
            <a:r>
              <a:rPr lang="en-US" altLang="ja-JP" b="1">
                <a:solidFill>
                  <a:srgbClr val="0000FF"/>
                </a:solidFill>
              </a:rPr>
              <a:t>into a max-heap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/>
              <a:t>		when, </a:t>
            </a:r>
            <a:r>
              <a:rPr lang="en-US" altLang="ja-JP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ja-JP"/>
              <a:t>The elements in the sub-array </a:t>
            </a:r>
            <a:r>
              <a:rPr lang="en-US" altLang="ja-JP" sz="1800">
                <a:latin typeface="Comic Sans MS" pitchFamily="66" charset="0"/>
              </a:rPr>
              <a:t>A[</a:t>
            </a:r>
            <a:r>
              <a:rPr lang="en-US" altLang="ja-JP" sz="1800"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1800">
                <a:latin typeface="Comic Sans MS" pitchFamily="66" charset="0"/>
              </a:rPr>
              <a:t> …… A[n-1]</a:t>
            </a:r>
            <a:r>
              <a:rPr lang="en-US" altLang="ja-JP" sz="1800"/>
              <a:t> </a:t>
            </a:r>
            <a:r>
              <a:rPr lang="en-US" altLang="ja-JP"/>
              <a:t>are leaves</a:t>
            </a:r>
          </a:p>
          <a:p>
            <a:pPr>
              <a:lnSpc>
                <a:spcPct val="120000"/>
              </a:lnSpc>
            </a:pPr>
            <a:r>
              <a:rPr lang="en-US" altLang="ja-JP"/>
              <a:t>Apply MAX-HEAPIFY on elements among </a:t>
            </a:r>
            <a:r>
              <a:rPr lang="en-US" altLang="ja-JP" sz="1800"/>
              <a:t>A[(</a:t>
            </a:r>
            <a:r>
              <a:rPr lang="en-US" altLang="ja-JP" sz="1800"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1800">
                <a:sym typeface="Symbol" pitchFamily="18" charset="2"/>
              </a:rPr>
              <a:t>t</a:t>
            </a:r>
            <a:r>
              <a:rPr lang="en-US" altLang="ja-JP" sz="1800"/>
              <a:t>o  A[</a:t>
            </a:r>
            <a:r>
              <a:rPr lang="en-US" altLang="ja-JP" sz="1800">
                <a:latin typeface="Comic Sans MS" pitchFamily="66" charset="0"/>
              </a:rPr>
              <a:t>0]</a:t>
            </a:r>
            <a:r>
              <a:rPr lang="en-US" altLang="ja-JP" sz="1800"/>
              <a:t> </a:t>
            </a:r>
            <a:endParaRPr lang="en-US" altLang="ja-JP" sz="1800">
              <a:latin typeface="Comic Sans MS" pitchFamily="66" charset="0"/>
            </a:endParaRPr>
          </a:p>
        </p:txBody>
      </p:sp>
      <p:sp>
        <p:nvSpPr>
          <p:cNvPr id="6554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554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6554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555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555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6555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555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555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555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555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555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6556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556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556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556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556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292923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292921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35C3D-CC21-4C7E-A594-FB43BBF9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21DE1-C5DB-4037-B4A4-D8C2A52BC237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5332A-919B-4744-B6F3-B5FB948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E5C47-8D40-4CB0-9175-D98104D8E490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Building A Max Heap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0"/>
            <a:ext cx="8458200" cy="381000"/>
          </a:xfrm>
        </p:spPr>
        <p:txBody>
          <a:bodyPr/>
          <a:lstStyle/>
          <a:p>
            <a:pPr marL="342900" indent="-342900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input array =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[1, 2, 3, 4, 5, 6, 7, 8, 9, 10, 11]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550" y="1454150"/>
            <a:ext cx="7531100" cy="3362325"/>
            <a:chOff x="292" y="916"/>
            <a:chExt cx="4744" cy="2118"/>
          </a:xfrm>
        </p:grpSpPr>
        <p:sp>
          <p:nvSpPr>
            <p:cNvPr id="66565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66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67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68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69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70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71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72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73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74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6583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6584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6585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6586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6587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6588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66589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590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6591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6592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Rectangle 32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66594" name="Rectangle 33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6595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66596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598" name="Rectangle 37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19D48-D612-4F44-9BFC-2C9C314C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34113-4CED-4526-B310-50981C0B9D5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A9BC-A969-472C-B228-0BBB02D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ja-JP"/>
              <a:t>Array Representation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/>
              <a:t>Number the nodes using the numbering scheme for a complete binary tree. The node that is numbered </a:t>
            </a:r>
            <a:r>
              <a:rPr lang="en-US" altLang="ja-JP" b="1">
                <a:solidFill>
                  <a:srgbClr val="090409"/>
                </a:solidFill>
              </a:rPr>
              <a:t>i</a:t>
            </a:r>
            <a:r>
              <a:rPr lang="en-US" altLang="ja-JP"/>
              <a:t> is stored in </a:t>
            </a:r>
            <a:r>
              <a:rPr lang="en-US" altLang="ja-JP" b="1">
                <a:solidFill>
                  <a:srgbClr val="090409"/>
                </a:solidFill>
              </a:rPr>
              <a:t>tree[i]</a:t>
            </a:r>
            <a:r>
              <a:rPr lang="en-US" altLang="ja-JP">
                <a:solidFill>
                  <a:schemeClr val="hlink"/>
                </a:solidFill>
              </a:rPr>
              <a:t>.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066800" y="5791200"/>
            <a:ext cx="5638800" cy="842963"/>
            <a:chOff x="-96" y="3696"/>
            <a:chExt cx="3552" cy="531"/>
          </a:xfrm>
        </p:grpSpPr>
        <p:sp>
          <p:nvSpPr>
            <p:cNvPr id="49220" name="Rectangle 78"/>
            <p:cNvSpPr>
              <a:spLocks noChangeArrowheads="1"/>
            </p:cNvSpPr>
            <p:nvPr/>
          </p:nvSpPr>
          <p:spPr bwMode="auto">
            <a:xfrm>
              <a:off x="9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1" name="Rectangle 79"/>
            <p:cNvSpPr>
              <a:spLocks noChangeArrowheads="1"/>
            </p:cNvSpPr>
            <p:nvPr/>
          </p:nvSpPr>
          <p:spPr bwMode="auto">
            <a:xfrm>
              <a:off x="11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2" name="Rectangle 80"/>
            <p:cNvSpPr>
              <a:spLocks noChangeArrowheads="1"/>
            </p:cNvSpPr>
            <p:nvPr/>
          </p:nvSpPr>
          <p:spPr bwMode="auto">
            <a:xfrm>
              <a:off x="13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3" name="Rectangle 81"/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4" name="Rectangle 82"/>
            <p:cNvSpPr>
              <a:spLocks noChangeArrowheads="1"/>
            </p:cNvSpPr>
            <p:nvPr/>
          </p:nvSpPr>
          <p:spPr bwMode="auto">
            <a:xfrm>
              <a:off x="18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5" name="Rectangle 83"/>
            <p:cNvSpPr>
              <a:spLocks noChangeArrowheads="1"/>
            </p:cNvSpPr>
            <p:nvPr/>
          </p:nvSpPr>
          <p:spPr bwMode="auto">
            <a:xfrm>
              <a:off x="21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6" name="Rectangle 84"/>
            <p:cNvSpPr>
              <a:spLocks noChangeArrowheads="1"/>
            </p:cNvSpPr>
            <p:nvPr/>
          </p:nvSpPr>
          <p:spPr bwMode="auto">
            <a:xfrm>
              <a:off x="23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7" name="Rectangle 85"/>
            <p:cNvSpPr>
              <a:spLocks noChangeArrowheads="1"/>
            </p:cNvSpPr>
            <p:nvPr/>
          </p:nvSpPr>
          <p:spPr bwMode="auto">
            <a:xfrm>
              <a:off x="25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8" name="Rectangle 86"/>
            <p:cNvSpPr>
              <a:spLocks noChangeArrowheads="1"/>
            </p:cNvSpPr>
            <p:nvPr/>
          </p:nvSpPr>
          <p:spPr bwMode="auto">
            <a:xfrm>
              <a:off x="28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29" name="Rectangle 87"/>
            <p:cNvSpPr>
              <a:spLocks noChangeArrowheads="1"/>
            </p:cNvSpPr>
            <p:nvPr/>
          </p:nvSpPr>
          <p:spPr bwMode="auto">
            <a:xfrm>
              <a:off x="30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 b="1">
                <a:solidFill>
                  <a:srgbClr val="090409"/>
                </a:solidFill>
              </a:endParaRPr>
            </a:p>
          </p:txBody>
        </p:sp>
        <p:sp>
          <p:nvSpPr>
            <p:cNvPr id="49230" name="Text Box 88"/>
            <p:cNvSpPr txBox="1">
              <a:spLocks noChangeArrowheads="1"/>
            </p:cNvSpPr>
            <p:nvPr/>
          </p:nvSpPr>
          <p:spPr bwMode="auto">
            <a:xfrm>
              <a:off x="-96" y="3696"/>
              <a:ext cx="13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tree[10]=</a:t>
              </a:r>
            </a:p>
          </p:txBody>
        </p:sp>
        <p:sp>
          <p:nvSpPr>
            <p:cNvPr id="49231" name="Text Box 89"/>
            <p:cNvSpPr txBox="1">
              <a:spLocks noChangeArrowheads="1"/>
            </p:cNvSpPr>
            <p:nvPr/>
          </p:nvSpPr>
          <p:spPr bwMode="auto">
            <a:xfrm>
              <a:off x="912" y="3936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0    1   2   3 </a:t>
              </a:r>
            </a:p>
          </p:txBody>
        </p:sp>
        <p:sp>
          <p:nvSpPr>
            <p:cNvPr id="49232" name="Text Box 90"/>
            <p:cNvSpPr txBox="1">
              <a:spLocks noChangeArrowheads="1"/>
            </p:cNvSpPr>
            <p:nvPr/>
          </p:nvSpPr>
          <p:spPr bwMode="auto">
            <a:xfrm>
              <a:off x="1872" y="3936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4    5   6  7   8</a:t>
              </a:r>
            </a:p>
          </p:txBody>
        </p:sp>
        <p:sp>
          <p:nvSpPr>
            <p:cNvPr id="49233" name="Text Box 91"/>
            <p:cNvSpPr txBox="1">
              <a:spLocks noChangeArrowheads="1"/>
            </p:cNvSpPr>
            <p:nvPr/>
          </p:nvSpPr>
          <p:spPr bwMode="auto">
            <a:xfrm>
              <a:off x="3072" y="39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9</a:t>
              </a:r>
            </a:p>
          </p:txBody>
        </p:sp>
      </p:grpSp>
      <p:sp>
        <p:nvSpPr>
          <p:cNvPr id="188510" name="Text Box 94"/>
          <p:cNvSpPr txBox="1">
            <a:spLocks noChangeArrowheads="1"/>
          </p:cNvSpPr>
          <p:nvPr/>
        </p:nvSpPr>
        <p:spPr bwMode="auto">
          <a:xfrm>
            <a:off x="2667000" y="579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a</a:t>
            </a:r>
          </a:p>
        </p:txBody>
      </p:sp>
      <p:sp>
        <p:nvSpPr>
          <p:cNvPr id="188511" name="Text Box 95"/>
          <p:cNvSpPr txBox="1">
            <a:spLocks noChangeArrowheads="1"/>
          </p:cNvSpPr>
          <p:nvPr/>
        </p:nvSpPr>
        <p:spPr bwMode="auto">
          <a:xfrm>
            <a:off x="3092450" y="579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b</a:t>
            </a:r>
          </a:p>
        </p:txBody>
      </p:sp>
      <p:sp>
        <p:nvSpPr>
          <p:cNvPr id="188512" name="Text Box 96"/>
          <p:cNvSpPr txBox="1">
            <a:spLocks noChangeArrowheads="1"/>
          </p:cNvSpPr>
          <p:nvPr/>
        </p:nvSpPr>
        <p:spPr bwMode="auto">
          <a:xfrm>
            <a:off x="3517900" y="579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c</a:t>
            </a:r>
          </a:p>
        </p:txBody>
      </p:sp>
      <p:sp>
        <p:nvSpPr>
          <p:cNvPr id="188513" name="Text Box 97"/>
          <p:cNvSpPr txBox="1">
            <a:spLocks noChangeArrowheads="1"/>
          </p:cNvSpPr>
          <p:nvPr/>
        </p:nvSpPr>
        <p:spPr bwMode="auto">
          <a:xfrm>
            <a:off x="3886200" y="579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d</a:t>
            </a:r>
          </a:p>
        </p:txBody>
      </p:sp>
      <p:sp>
        <p:nvSpPr>
          <p:cNvPr id="188514" name="Text Box 98"/>
          <p:cNvSpPr txBox="1">
            <a:spLocks noChangeArrowheads="1"/>
          </p:cNvSpPr>
          <p:nvPr/>
        </p:nvSpPr>
        <p:spPr bwMode="auto">
          <a:xfrm>
            <a:off x="4254500" y="579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e</a:t>
            </a:r>
          </a:p>
        </p:txBody>
      </p:sp>
      <p:sp>
        <p:nvSpPr>
          <p:cNvPr id="188515" name="Text Box 99"/>
          <p:cNvSpPr txBox="1">
            <a:spLocks noChangeArrowheads="1"/>
          </p:cNvSpPr>
          <p:nvPr/>
        </p:nvSpPr>
        <p:spPr bwMode="auto">
          <a:xfrm>
            <a:off x="4622800" y="5791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f</a:t>
            </a:r>
          </a:p>
        </p:txBody>
      </p:sp>
      <p:sp>
        <p:nvSpPr>
          <p:cNvPr id="188516" name="Text Box 100"/>
          <p:cNvSpPr txBox="1">
            <a:spLocks noChangeArrowheads="1"/>
          </p:cNvSpPr>
          <p:nvPr/>
        </p:nvSpPr>
        <p:spPr bwMode="auto">
          <a:xfrm>
            <a:off x="4991100" y="579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g</a:t>
            </a:r>
          </a:p>
        </p:txBody>
      </p:sp>
      <p:sp>
        <p:nvSpPr>
          <p:cNvPr id="188517" name="Text Box 101"/>
          <p:cNvSpPr txBox="1">
            <a:spLocks noChangeArrowheads="1"/>
          </p:cNvSpPr>
          <p:nvPr/>
        </p:nvSpPr>
        <p:spPr bwMode="auto">
          <a:xfrm>
            <a:off x="5359400" y="579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h</a:t>
            </a:r>
          </a:p>
        </p:txBody>
      </p:sp>
      <p:sp>
        <p:nvSpPr>
          <p:cNvPr id="188518" name="Text Box 102"/>
          <p:cNvSpPr txBox="1">
            <a:spLocks noChangeArrowheads="1"/>
          </p:cNvSpPr>
          <p:nvPr/>
        </p:nvSpPr>
        <p:spPr bwMode="auto">
          <a:xfrm>
            <a:off x="5727700" y="5791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i</a:t>
            </a:r>
          </a:p>
        </p:txBody>
      </p:sp>
      <p:sp>
        <p:nvSpPr>
          <p:cNvPr id="188519" name="Text Box 103"/>
          <p:cNvSpPr txBox="1">
            <a:spLocks noChangeArrowheads="1"/>
          </p:cNvSpPr>
          <p:nvPr/>
        </p:nvSpPr>
        <p:spPr bwMode="auto">
          <a:xfrm>
            <a:off x="6096000" y="57912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A84914"/>
                </a:solidFill>
              </a:rPr>
              <a:t>j</a:t>
            </a:r>
          </a:p>
        </p:txBody>
      </p: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838200" y="2133600"/>
            <a:ext cx="6324600" cy="3433763"/>
            <a:chOff x="528" y="1344"/>
            <a:chExt cx="3984" cy="2163"/>
          </a:xfrm>
        </p:grpSpPr>
        <p:grpSp>
          <p:nvGrpSpPr>
            <p:cNvPr id="49169" name="Group 75"/>
            <p:cNvGrpSpPr>
              <a:grpSpLocks/>
            </p:cNvGrpSpPr>
            <p:nvPr/>
          </p:nvGrpSpPr>
          <p:grpSpPr bwMode="auto">
            <a:xfrm>
              <a:off x="624" y="1440"/>
              <a:ext cx="3744" cy="2067"/>
              <a:chOff x="624" y="1440"/>
              <a:chExt cx="3744" cy="2067"/>
            </a:xfrm>
          </p:grpSpPr>
          <p:sp>
            <p:nvSpPr>
              <p:cNvPr id="49180" name="Oval 7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49181" name="Oval 8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49182" name="Oval 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49183" name="Oval 10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49184" name="Line 11"/>
              <p:cNvSpPr>
                <a:spLocks noChangeShapeType="1"/>
              </p:cNvSpPr>
              <p:nvPr/>
            </p:nvSpPr>
            <p:spPr bwMode="auto">
              <a:xfrm flipH="1">
                <a:off x="3456" y="2352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12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13"/>
              <p:cNvSpPr>
                <a:spLocks noChangeShapeType="1"/>
              </p:cNvSpPr>
              <p:nvPr/>
            </p:nvSpPr>
            <p:spPr bwMode="auto">
              <a:xfrm flipH="1">
                <a:off x="1104" y="2304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14"/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88" name="Group 15"/>
              <p:cNvGrpSpPr>
                <a:grpSpLocks/>
              </p:cNvGrpSpPr>
              <p:nvPr/>
            </p:nvGrpSpPr>
            <p:grpSpPr bwMode="auto">
              <a:xfrm>
                <a:off x="2688" y="1440"/>
                <a:ext cx="240" cy="291"/>
                <a:chOff x="4176" y="1104"/>
                <a:chExt cx="240" cy="291"/>
              </a:xfrm>
            </p:grpSpPr>
            <p:sp>
              <p:nvSpPr>
                <p:cNvPr id="49218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</p:grpSp>
          <p:grpSp>
            <p:nvGrpSpPr>
              <p:cNvPr id="49189" name="Group 19"/>
              <p:cNvGrpSpPr>
                <a:grpSpLocks/>
              </p:cNvGrpSpPr>
              <p:nvPr/>
            </p:nvGrpSpPr>
            <p:grpSpPr bwMode="auto">
              <a:xfrm>
                <a:off x="3648" y="2112"/>
                <a:ext cx="240" cy="291"/>
                <a:chOff x="4176" y="1104"/>
                <a:chExt cx="240" cy="291"/>
              </a:xfrm>
            </p:grpSpPr>
            <p:sp>
              <p:nvSpPr>
                <p:cNvPr id="49216" name="Oval 2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</p:grpSp>
          <p:grpSp>
            <p:nvGrpSpPr>
              <p:cNvPr id="49190" name="Group 22"/>
              <p:cNvGrpSpPr>
                <a:grpSpLocks/>
              </p:cNvGrpSpPr>
              <p:nvPr/>
            </p:nvGrpSpPr>
            <p:grpSpPr bwMode="auto">
              <a:xfrm>
                <a:off x="1632" y="2112"/>
                <a:ext cx="240" cy="288"/>
                <a:chOff x="4176" y="1104"/>
                <a:chExt cx="240" cy="288"/>
              </a:xfrm>
            </p:grpSpPr>
            <p:sp>
              <p:nvSpPr>
                <p:cNvPr id="49214" name="Oval 23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ja-JP" b="1">
                      <a:solidFill>
                        <a:srgbClr val="090409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9191" name="Line 25"/>
              <p:cNvSpPr>
                <a:spLocks noChangeShapeType="1"/>
              </p:cNvSpPr>
              <p:nvPr/>
            </p:nvSpPr>
            <p:spPr bwMode="auto">
              <a:xfrm flipH="1">
                <a:off x="1824" y="1632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26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93" name="Group 28"/>
              <p:cNvGrpSpPr>
                <a:grpSpLocks/>
              </p:cNvGrpSpPr>
              <p:nvPr/>
            </p:nvGrpSpPr>
            <p:grpSpPr bwMode="auto">
              <a:xfrm>
                <a:off x="624" y="3168"/>
                <a:ext cx="240" cy="291"/>
                <a:chOff x="4176" y="1104"/>
                <a:chExt cx="240" cy="291"/>
              </a:xfrm>
            </p:grpSpPr>
            <p:sp>
              <p:nvSpPr>
                <p:cNvPr id="49212" name="Oval 2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1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</p:grpSp>
          <p:grpSp>
            <p:nvGrpSpPr>
              <p:cNvPr id="49194" name="Group 31"/>
              <p:cNvGrpSpPr>
                <a:grpSpLocks/>
              </p:cNvGrpSpPr>
              <p:nvPr/>
            </p:nvGrpSpPr>
            <p:grpSpPr bwMode="auto">
              <a:xfrm>
                <a:off x="1248" y="3168"/>
                <a:ext cx="240" cy="291"/>
                <a:chOff x="4176" y="1104"/>
                <a:chExt cx="240" cy="291"/>
              </a:xfrm>
            </p:grpSpPr>
            <p:sp>
              <p:nvSpPr>
                <p:cNvPr id="49210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</p:grpSp>
          <p:sp>
            <p:nvSpPr>
              <p:cNvPr id="49195" name="Line 34"/>
              <p:cNvSpPr>
                <a:spLocks noChangeShapeType="1"/>
              </p:cNvSpPr>
              <p:nvPr/>
            </p:nvSpPr>
            <p:spPr bwMode="auto">
              <a:xfrm flipH="1">
                <a:off x="816" y="2976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35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97" name="Group 36"/>
              <p:cNvGrpSpPr>
                <a:grpSpLocks/>
              </p:cNvGrpSpPr>
              <p:nvPr/>
            </p:nvGrpSpPr>
            <p:grpSpPr bwMode="auto">
              <a:xfrm>
                <a:off x="1920" y="3216"/>
                <a:ext cx="240" cy="291"/>
                <a:chOff x="4176" y="1104"/>
                <a:chExt cx="240" cy="291"/>
              </a:xfrm>
            </p:grpSpPr>
            <p:sp>
              <p:nvSpPr>
                <p:cNvPr id="49208" name="Oval 3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  <p:sp>
              <p:nvSpPr>
                <p:cNvPr id="4920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ja-JP" altLang="en-US" b="1">
                    <a:solidFill>
                      <a:srgbClr val="090409"/>
                    </a:solidFill>
                  </a:endParaRPr>
                </a:p>
              </p:txBody>
            </p:sp>
          </p:grpSp>
          <p:sp>
            <p:nvSpPr>
              <p:cNvPr id="49198" name="Line 42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Text Box 60"/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a</a:t>
                </a:r>
              </a:p>
            </p:txBody>
          </p:sp>
          <p:sp>
            <p:nvSpPr>
              <p:cNvPr id="49200" name="Text Box 62"/>
              <p:cNvSpPr txBox="1">
                <a:spLocks noChangeArrowheads="1"/>
              </p:cNvSpPr>
              <p:nvPr/>
            </p:nvSpPr>
            <p:spPr bwMode="auto">
              <a:xfrm>
                <a:off x="3696" y="211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c</a:t>
                </a:r>
              </a:p>
            </p:txBody>
          </p:sp>
          <p:sp>
            <p:nvSpPr>
              <p:cNvPr id="49201" name="Text Box 63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d</a:t>
                </a:r>
              </a:p>
            </p:txBody>
          </p:sp>
          <p:sp>
            <p:nvSpPr>
              <p:cNvPr id="49202" name="Text Box 64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e</a:t>
                </a:r>
              </a:p>
            </p:txBody>
          </p:sp>
          <p:sp>
            <p:nvSpPr>
              <p:cNvPr id="49203" name="Text Box 65"/>
              <p:cNvSpPr txBox="1">
                <a:spLocks noChangeArrowheads="1"/>
              </p:cNvSpPr>
              <p:nvPr/>
            </p:nvSpPr>
            <p:spPr bwMode="auto">
              <a:xfrm>
                <a:off x="3360" y="2736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f</a:t>
                </a:r>
              </a:p>
            </p:txBody>
          </p:sp>
          <p:sp>
            <p:nvSpPr>
              <p:cNvPr id="49204" name="Text Box 66"/>
              <p:cNvSpPr txBox="1">
                <a:spLocks noChangeArrowheads="1"/>
              </p:cNvSpPr>
              <p:nvPr/>
            </p:nvSpPr>
            <p:spPr bwMode="auto">
              <a:xfrm>
                <a:off x="4176" y="2784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g</a:t>
                </a:r>
              </a:p>
            </p:txBody>
          </p:sp>
          <p:sp>
            <p:nvSpPr>
              <p:cNvPr id="49205" name="Text Box 67"/>
              <p:cNvSpPr txBox="1">
                <a:spLocks noChangeArrowheads="1"/>
              </p:cNvSpPr>
              <p:nvPr/>
            </p:nvSpPr>
            <p:spPr bwMode="auto">
              <a:xfrm>
                <a:off x="672" y="3168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h</a:t>
                </a:r>
              </a:p>
            </p:txBody>
          </p:sp>
          <p:sp>
            <p:nvSpPr>
              <p:cNvPr id="49206" name="Text Box 68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i</a:t>
                </a:r>
              </a:p>
            </p:txBody>
          </p:sp>
          <p:sp>
            <p:nvSpPr>
              <p:cNvPr id="49207" name="Text Box 69"/>
              <p:cNvSpPr txBox="1">
                <a:spLocks noChangeArrowheads="1"/>
              </p:cNvSpPr>
              <p:nvPr/>
            </p:nvSpPr>
            <p:spPr bwMode="auto">
              <a:xfrm>
                <a:off x="1872" y="32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b="1">
                    <a:solidFill>
                      <a:srgbClr val="090409"/>
                    </a:solidFill>
                  </a:rPr>
                  <a:t>  j</a:t>
                </a:r>
              </a:p>
            </p:txBody>
          </p:sp>
        </p:grpSp>
        <p:sp>
          <p:nvSpPr>
            <p:cNvPr id="49170" name="Text Box 104"/>
            <p:cNvSpPr txBox="1">
              <a:spLocks noChangeArrowheads="1"/>
            </p:cNvSpPr>
            <p:nvPr/>
          </p:nvSpPr>
          <p:spPr bwMode="auto">
            <a:xfrm>
              <a:off x="2880" y="134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b="1">
                <a:solidFill>
                  <a:srgbClr val="090409"/>
                </a:solidFill>
              </a:endParaRPr>
            </a:p>
          </p:txBody>
        </p:sp>
        <p:sp>
          <p:nvSpPr>
            <p:cNvPr id="49171" name="Text Box 105"/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1</a:t>
              </a:r>
            </a:p>
          </p:txBody>
        </p:sp>
        <p:sp>
          <p:nvSpPr>
            <p:cNvPr id="49172" name="Text Box 106"/>
            <p:cNvSpPr txBox="1">
              <a:spLocks noChangeArrowheads="1"/>
            </p:cNvSpPr>
            <p:nvPr/>
          </p:nvSpPr>
          <p:spPr bwMode="auto">
            <a:xfrm>
              <a:off x="3792" y="19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2</a:t>
              </a:r>
            </a:p>
          </p:txBody>
        </p:sp>
        <p:sp>
          <p:nvSpPr>
            <p:cNvPr id="49173" name="Text Box 107"/>
            <p:cNvSpPr txBox="1">
              <a:spLocks noChangeArrowheads="1"/>
            </p:cNvSpPr>
            <p:nvPr/>
          </p:nvSpPr>
          <p:spPr bwMode="auto">
            <a:xfrm>
              <a:off x="768" y="25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3</a:t>
              </a:r>
            </a:p>
          </p:txBody>
        </p:sp>
        <p:sp>
          <p:nvSpPr>
            <p:cNvPr id="49174" name="Text Box 108"/>
            <p:cNvSpPr txBox="1">
              <a:spLocks noChangeArrowheads="1"/>
            </p:cNvSpPr>
            <p:nvPr/>
          </p:nvSpPr>
          <p:spPr bwMode="auto">
            <a:xfrm>
              <a:off x="2352" y="25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4</a:t>
              </a:r>
            </a:p>
          </p:txBody>
        </p:sp>
        <p:sp>
          <p:nvSpPr>
            <p:cNvPr id="49175" name="Text Box 109"/>
            <p:cNvSpPr txBox="1">
              <a:spLocks noChangeArrowheads="1"/>
            </p:cNvSpPr>
            <p:nvPr/>
          </p:nvSpPr>
          <p:spPr bwMode="auto">
            <a:xfrm>
              <a:off x="3216" y="25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5</a:t>
              </a:r>
            </a:p>
          </p:txBody>
        </p:sp>
        <p:sp>
          <p:nvSpPr>
            <p:cNvPr id="49176" name="Text Box 110"/>
            <p:cNvSpPr txBox="1">
              <a:spLocks noChangeArrowheads="1"/>
            </p:cNvSpPr>
            <p:nvPr/>
          </p:nvSpPr>
          <p:spPr bwMode="auto">
            <a:xfrm>
              <a:off x="4272" y="259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5</a:t>
              </a:r>
            </a:p>
          </p:txBody>
        </p:sp>
        <p:sp>
          <p:nvSpPr>
            <p:cNvPr id="49177" name="Text Box 111"/>
            <p:cNvSpPr txBox="1">
              <a:spLocks noChangeArrowheads="1"/>
            </p:cNvSpPr>
            <p:nvPr/>
          </p:nvSpPr>
          <p:spPr bwMode="auto">
            <a:xfrm>
              <a:off x="528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7</a:t>
              </a:r>
            </a:p>
          </p:txBody>
        </p:sp>
        <p:sp>
          <p:nvSpPr>
            <p:cNvPr id="49178" name="Text Box 112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8</a:t>
              </a:r>
            </a:p>
          </p:txBody>
        </p:sp>
        <p:sp>
          <p:nvSpPr>
            <p:cNvPr id="49179" name="Text Box 113"/>
            <p:cNvSpPr txBox="1">
              <a:spLocks noChangeArrowheads="1"/>
            </p:cNvSpPr>
            <p:nvPr/>
          </p:nvSpPr>
          <p:spPr bwMode="auto">
            <a:xfrm>
              <a:off x="1824" y="30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b="1">
                  <a:solidFill>
                    <a:srgbClr val="090409"/>
                  </a:solidFill>
                </a:rPr>
                <a:t>9</a:t>
              </a:r>
            </a:p>
          </p:txBody>
        </p:sp>
      </p:grpSp>
      <p:sp>
        <p:nvSpPr>
          <p:cNvPr id="49168" name="Text Box 105"/>
          <p:cNvSpPr txBox="1">
            <a:spLocks noChangeArrowheads="1"/>
          </p:cNvSpPr>
          <p:nvPr/>
        </p:nvSpPr>
        <p:spPr bwMode="auto">
          <a:xfrm>
            <a:off x="45720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90409"/>
                </a:solidFill>
              </a:rPr>
              <a:t>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B194-BD53-43AB-A75C-65D542E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A0B1-F060-4002-8941-40BBCED32CA9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8C65-6F50-45B3-9908-E6A4F4D3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510" grpId="0" autoUpdateAnimBg="0"/>
      <p:bldP spid="188511" grpId="0" autoUpdateAnimBg="0"/>
      <p:bldP spid="188512" grpId="0" autoUpdateAnimBg="0"/>
      <p:bldP spid="188513" grpId="0" autoUpdateAnimBg="0"/>
      <p:bldP spid="188514" grpId="0" autoUpdateAnimBg="0"/>
      <p:bldP spid="188515" grpId="0" autoUpdateAnimBg="0"/>
      <p:bldP spid="188516" grpId="0" autoUpdateAnimBg="0"/>
      <p:bldP spid="188517" grpId="0" autoUpdateAnimBg="0"/>
      <p:bldP spid="188518" grpId="0" autoUpdateAnimBg="0"/>
      <p:bldP spid="1885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334000"/>
            <a:ext cx="8458200" cy="609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Start at rightmost node that has a child i.e. </a:t>
            </a:r>
            <a:r>
              <a:rPr kumimoji="0" lang="en-US" altLang="ja-JP" sz="2800" dirty="0">
                <a:solidFill>
                  <a:srgbClr val="FF0000"/>
                </a:solidFill>
                <a:ea typeface="+mn-ea"/>
                <a:cs typeface="+mn-cs"/>
              </a:rPr>
              <a:t>last parent</a:t>
            </a: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7618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304800" y="5943600"/>
            <a:ext cx="7696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Index is </a:t>
            </a:r>
            <a:r>
              <a:rPr lang="en-US" altLang="ja-JP" sz="3200">
                <a:solidFill>
                  <a:srgbClr val="FF0000"/>
                </a:solidFill>
              </a:rPr>
              <a:t>(</a:t>
            </a:r>
            <a:r>
              <a:rPr lang="en-US" altLang="ja-JP" sz="3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320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32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3200">
                <a:solidFill>
                  <a:srgbClr val="FF0033"/>
                </a:solidFill>
              </a:rPr>
              <a:t>-1) 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6E93-780D-4872-A784-D7B47A8F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08F72-4250-474D-B7E4-93F29C953B0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647DA-C31E-46CD-B6F6-7F754372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0"/>
            <a:ext cx="8458200" cy="12192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Move to next lower array position. Repeat it up to root. 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8638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61DDD-B07A-4CBA-B784-A23FC021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BBBF9-D780-4331-978E-C7CFFEA9C159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99447-DA31-47CA-A5EE-F30C619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9E11A-FC0B-4D60-ACA2-210BA819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92A0C-0B1D-46E3-843C-810853C8FDCE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1A6BC-4CB7-4272-B63F-583DD46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30EA-4D11-489C-857C-253E072B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76C8FA-D633-4BEC-B5F9-8991F1C5F97E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C61E0-B779-4C14-8032-470E156D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DF2D-FA9A-40F3-9714-F9CD9252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274EA-DBCB-48DD-9A62-59C3F759F136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27DF0-EC07-4A06-B5FA-E2A2426D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33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737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7849D-156E-4FF8-B146-8A3FFF99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A4862-1AE8-47DD-A59D-78C02C335D50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8BBD6-0785-4599-BA61-D66A3BEE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D72D1-DF79-44B8-ACB5-B47A218A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784DD-421E-443B-ADE0-01AC947435B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BE8C1-A345-4A5F-BBBE-28DC5627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a home for </a:t>
            </a:r>
            <a:r>
              <a:rPr lang="en-US" altLang="ja-JP" sz="3200">
                <a:solidFill>
                  <a:srgbClr val="FF0033"/>
                </a:solidFill>
              </a:rPr>
              <a:t>2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563CD-A46A-4882-AD38-32788196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E3385-F68B-4782-88FF-2BA6869BBF9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0C189-A524-4C4E-B27F-0D81779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25749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a home for </a:t>
            </a:r>
            <a:r>
              <a:rPr lang="en-US" altLang="ja-JP" sz="3200">
                <a:solidFill>
                  <a:srgbClr val="FF0033"/>
                </a:solidFill>
              </a:rPr>
              <a:t>2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7C1BF-8A85-40EA-BCF9-71DE5EA5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706B2-6863-4FF7-AA85-DB3A596475A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922F7-AE57-4ABB-9342-E210BF35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25146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6836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Done, move to next lower array position.</a:t>
            </a:r>
          </a:p>
        </p:txBody>
      </p: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28797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6838" name="Rectangle 3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A0769-3E6A-4989-8F49-BACB9876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07FCE-F52C-46A2-8ADD-D74BD728FFF7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451AE-3C94-4B60-BEFD-746EE0A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330200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 b="1" u="sng">
                <a:solidFill>
                  <a:srgbClr val="534239"/>
                </a:solidFill>
              </a:rPr>
              <a:t>An array implementation of a Complete Binary Tree: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187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501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49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83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958975" y="1755775"/>
            <a:ext cx="288925" cy="301625"/>
          </a:xfrm>
          <a:custGeom>
            <a:avLst/>
            <a:gdLst>
              <a:gd name="T0" fmla="*/ 2147483647 w 182"/>
              <a:gd name="T1" fmla="*/ 0 h 190"/>
              <a:gd name="T2" fmla="*/ 0 w 182"/>
              <a:gd name="T3" fmla="*/ 2147483647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H="1">
            <a:off x="1196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18827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7 w 79"/>
              <a:gd name="T3" fmla="*/ 2147483647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2644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Freeform 13"/>
          <p:cNvSpPr>
            <a:spLocks/>
          </p:cNvSpPr>
          <p:nvPr/>
        </p:nvSpPr>
        <p:spPr bwMode="auto">
          <a:xfrm>
            <a:off x="2797175" y="2392363"/>
            <a:ext cx="244475" cy="350837"/>
          </a:xfrm>
          <a:custGeom>
            <a:avLst/>
            <a:gdLst>
              <a:gd name="T0" fmla="*/ 2147483647 w 154"/>
              <a:gd name="T1" fmla="*/ 0 h 221"/>
              <a:gd name="T2" fmla="*/ 0 w 154"/>
              <a:gd name="T3" fmla="*/ 2147483647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263775" y="137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534239"/>
                </a:solidFill>
              </a:rPr>
              <a:t>0</a:t>
            </a:r>
            <a:endParaRPr lang="en-US" altLang="ja-JP" sz="1800">
              <a:solidFill>
                <a:srgbClr val="534239"/>
              </a:solidFill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577975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534239"/>
                </a:solidFill>
              </a:rPr>
              <a:t>1</a:t>
            </a:r>
            <a:endParaRPr lang="en-US" altLang="ja-JP" sz="1800">
              <a:solidFill>
                <a:srgbClr val="534239"/>
              </a:solidFill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025775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2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838200" y="2833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3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882775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4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568575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5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5029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534239"/>
                </a:solidFill>
              </a:rPr>
              <a:t>Number the nodes (</a:t>
            </a:r>
            <a:r>
              <a:rPr lang="en-US" altLang="ja-JP">
                <a:solidFill>
                  <a:srgbClr val="FF0000"/>
                </a:solidFill>
              </a:rPr>
              <a:t>starting at 0</a:t>
            </a:r>
            <a:r>
              <a:rPr lang="en-US" altLang="ja-JP">
                <a:solidFill>
                  <a:srgbClr val="534239"/>
                </a:solidFill>
              </a:rPr>
              <a:t>) by levels, from top to bottom and left to right within  level 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2286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2819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3352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3886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419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4953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362200" y="450056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solidFill>
                  <a:srgbClr val="534239"/>
                </a:solidFill>
              </a:rPr>
              <a:t>0</a:t>
            </a:r>
            <a:r>
              <a:rPr lang="en-US" altLang="ja-JP" sz="1800">
                <a:solidFill>
                  <a:srgbClr val="534239"/>
                </a:solidFill>
              </a:rPr>
              <a:t>       1        2        3        4      5      6   ……        </a:t>
            </a:r>
            <a:endParaRPr lang="en-US" altLang="ja-JP" sz="1800" b="1">
              <a:solidFill>
                <a:srgbClr val="534239"/>
              </a:solidFill>
            </a:endParaRPr>
          </a:p>
        </p:txBody>
      </p:sp>
      <p:sp>
        <p:nvSpPr>
          <p:cNvPr id="50204" name="Freeform 28"/>
          <p:cNvSpPr>
            <a:spLocks/>
          </p:cNvSpPr>
          <p:nvPr/>
        </p:nvSpPr>
        <p:spPr bwMode="auto">
          <a:xfrm>
            <a:off x="2922588" y="4981575"/>
            <a:ext cx="914400" cy="357188"/>
          </a:xfrm>
          <a:custGeom>
            <a:avLst/>
            <a:gdLst>
              <a:gd name="T0" fmla="*/ 0 w 576"/>
              <a:gd name="T1" fmla="*/ 2147483647 h 225"/>
              <a:gd name="T2" fmla="*/ 2147483647 w 576"/>
              <a:gd name="T3" fmla="*/ 2147483647 h 225"/>
              <a:gd name="T4" fmla="*/ 2147483647 w 576"/>
              <a:gd name="T5" fmla="*/ 2147483647 h 225"/>
              <a:gd name="T6" fmla="*/ 2147483647 w 576"/>
              <a:gd name="T7" fmla="*/ 2147483647 h 225"/>
              <a:gd name="T8" fmla="*/ 2147483647 w 576"/>
              <a:gd name="T9" fmla="*/ 2147483647 h 225"/>
              <a:gd name="T10" fmla="*/ 2147483647 w 576"/>
              <a:gd name="T11" fmla="*/ 2147483647 h 225"/>
              <a:gd name="T12" fmla="*/ 2147483647 w 576"/>
              <a:gd name="T13" fmla="*/ 2147483647 h 225"/>
              <a:gd name="T14" fmla="*/ 2147483647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Freeform 29"/>
          <p:cNvSpPr>
            <a:spLocks/>
          </p:cNvSpPr>
          <p:nvPr/>
        </p:nvSpPr>
        <p:spPr bwMode="auto">
          <a:xfrm>
            <a:off x="4264025" y="5000625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7 w 914"/>
              <a:gd name="T3" fmla="*/ 2147483647 h 198"/>
              <a:gd name="T4" fmla="*/ 2147483647 w 914"/>
              <a:gd name="T5" fmla="*/ 2147483647 h 198"/>
              <a:gd name="T6" fmla="*/ 2147483647 w 914"/>
              <a:gd name="T7" fmla="*/ 2147483647 h 198"/>
              <a:gd name="T8" fmla="*/ 2147483647 w 914"/>
              <a:gd name="T9" fmla="*/ 2147483647 h 198"/>
              <a:gd name="T10" fmla="*/ 2147483647 w 914"/>
              <a:gd name="T11" fmla="*/ 2147483647 h 198"/>
              <a:gd name="T12" fmla="*/ 2147483647 w 914"/>
              <a:gd name="T13" fmla="*/ 2147483647 h 198"/>
              <a:gd name="T14" fmla="*/ 2147483647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4196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Level 2 nodes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27432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Level 1 nodes</a:t>
            </a:r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V="1">
            <a:off x="2133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1752600" y="5567363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>
                <a:solidFill>
                  <a:srgbClr val="534239"/>
                </a:solidFill>
              </a:rPr>
              <a:t>Root</a:t>
            </a: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5486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1" name="Freeform 35"/>
          <p:cNvSpPr>
            <a:spLocks/>
          </p:cNvSpPr>
          <p:nvPr/>
        </p:nvSpPr>
        <p:spPr bwMode="auto">
          <a:xfrm>
            <a:off x="3124200" y="4125913"/>
            <a:ext cx="1011238" cy="298450"/>
          </a:xfrm>
          <a:custGeom>
            <a:avLst/>
            <a:gdLst>
              <a:gd name="T0" fmla="*/ 0 w 637"/>
              <a:gd name="T1" fmla="*/ 2147483647 h 188"/>
              <a:gd name="T2" fmla="*/ 2147483647 w 637"/>
              <a:gd name="T3" fmla="*/ 2147483647 h 188"/>
              <a:gd name="T4" fmla="*/ 2147483647 w 637"/>
              <a:gd name="T5" fmla="*/ 2147483647 h 188"/>
              <a:gd name="T6" fmla="*/ 2147483647 w 637"/>
              <a:gd name="T7" fmla="*/ 2147483647 h 188"/>
              <a:gd name="T8" fmla="*/ 2147483647 w 637"/>
              <a:gd name="T9" fmla="*/ 2147483647 h 188"/>
              <a:gd name="T10" fmla="*/ 2147483647 w 637"/>
              <a:gd name="T11" fmla="*/ 2147483647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12" name="Freeform 36"/>
          <p:cNvSpPr>
            <a:spLocks/>
          </p:cNvSpPr>
          <p:nvPr/>
        </p:nvSpPr>
        <p:spPr bwMode="auto">
          <a:xfrm>
            <a:off x="3581400" y="4103688"/>
            <a:ext cx="1066800" cy="315912"/>
          </a:xfrm>
          <a:custGeom>
            <a:avLst/>
            <a:gdLst>
              <a:gd name="T0" fmla="*/ 0 w 672"/>
              <a:gd name="T1" fmla="*/ 2147483647 h 199"/>
              <a:gd name="T2" fmla="*/ 2147483647 w 672"/>
              <a:gd name="T3" fmla="*/ 2147483647 h 199"/>
              <a:gd name="T4" fmla="*/ 2147483647 w 672"/>
              <a:gd name="T5" fmla="*/ 2147483647 h 199"/>
              <a:gd name="T6" fmla="*/ 2147483647 w 672"/>
              <a:gd name="T7" fmla="*/ 2147483647 h 199"/>
              <a:gd name="T8" fmla="*/ 2147483647 w 672"/>
              <a:gd name="T9" fmla="*/ 2147483647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2057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to 2</a:t>
            </a:r>
            <a:r>
              <a:rPr lang="en-US" altLang="ja-JP" i="1">
                <a:solidFill>
                  <a:srgbClr val="FF0000"/>
                </a:solidFill>
              </a:rPr>
              <a:t>i+1</a:t>
            </a:r>
            <a:r>
              <a:rPr lang="en-US" altLang="ja-JP">
                <a:solidFill>
                  <a:srgbClr val="FF0000"/>
                </a:solidFill>
              </a:rPr>
              <a:t>, 2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+2)</a:t>
            </a:r>
            <a:r>
              <a:rPr lang="en-US" altLang="ja-JP" i="1">
                <a:solidFill>
                  <a:srgbClr val="FF0000"/>
                </a:solidFill>
              </a:rPr>
              <a:t> 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50214" name="Oval 7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50215" name="Freeform 11"/>
          <p:cNvSpPr>
            <a:spLocks/>
          </p:cNvSpPr>
          <p:nvPr/>
        </p:nvSpPr>
        <p:spPr bwMode="auto">
          <a:xfrm>
            <a:off x="33305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7 w 79"/>
              <a:gd name="T3" fmla="*/ 2147483647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16" name="正方形/長方形 1"/>
          <p:cNvSpPr>
            <a:spLocks noChangeArrowheads="1"/>
          </p:cNvSpPr>
          <p:nvPr/>
        </p:nvSpPr>
        <p:spPr bwMode="auto">
          <a:xfrm>
            <a:off x="3352800" y="28003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>
                <a:solidFill>
                  <a:srgbClr val="534239"/>
                </a:solidFill>
              </a:rPr>
              <a:t>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48F8E-AC14-4DD7-B9AA-44FE1F96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C3CA3-5C98-4E3E-9D7C-A0D3C7939126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22829-5049-4A41-A3D5-2EEFD5CE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40B36-EA9D-49E4-871D-5E2AE58EAB1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165B1-0504-4D01-B209-3D1A0E05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6902F-BDD4-4DCE-B8C5-5C465D70E11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A226E-311C-45F9-84A6-2A759FD5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1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6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6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887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887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887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887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887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887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887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887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887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80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8913B-DE8A-4BF5-B590-FA045A5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073DB-EAB2-4BEA-B376-50CB91BDE93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9490F-3604-47A9-8762-7D4F2709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CE66-7596-4B93-BF26-9833FE32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B0528-F9B9-437E-87FE-0143147E80C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37340-8593-4B67-88B3-C84534EB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9A86C-9BD0-4469-A9CD-46914A2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16A4C-E8D9-4CE4-9CA3-9A9D28C2A6A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06778-7C72-47D1-844E-AF95945F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194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Done.</a:t>
            </a:r>
          </a:p>
        </p:txBody>
      </p:sp>
      <p:sp>
        <p:nvSpPr>
          <p:cNvPr id="81958" name="Rectangle 3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7BAC4-4F35-4B02-80DF-445AF0C7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91F33-AE34-46CE-B7F4-6B6561D5C66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FA665-9A93-4C9B-AA5F-C73BAEAB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図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609600"/>
            <a:ext cx="8745538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テキスト ボックス 1"/>
          <p:cNvSpPr txBox="1">
            <a:spLocks noChangeArrowheads="1"/>
          </p:cNvSpPr>
          <p:nvPr/>
        </p:nvSpPr>
        <p:spPr bwMode="auto">
          <a:xfrm>
            <a:off x="155575" y="141288"/>
            <a:ext cx="795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solidFill>
                  <a:srgbClr val="7F7F7F"/>
                </a:solidFill>
              </a:rPr>
              <a:t>Exercise: </a:t>
            </a:r>
            <a:r>
              <a:rPr lang="en-US" altLang="ja-JP" sz="2800" b="1">
                <a:solidFill>
                  <a:srgbClr val="534239"/>
                </a:solidFill>
              </a:rPr>
              <a:t>Arrange this array as a heap tree/Array? </a:t>
            </a:r>
            <a:endParaRPr kumimoji="1" lang="ja-JP" altLang="en-US" sz="2800" b="1">
              <a:solidFill>
                <a:srgbClr val="534239"/>
              </a:solidFill>
            </a:endParaRPr>
          </a:p>
        </p:txBody>
      </p:sp>
      <p:sp>
        <p:nvSpPr>
          <p:cNvPr id="82948" name="Rectangle 21"/>
          <p:cNvSpPr>
            <a:spLocks noChangeArrowheads="1"/>
          </p:cNvSpPr>
          <p:nvPr/>
        </p:nvSpPr>
        <p:spPr bwMode="auto">
          <a:xfrm>
            <a:off x="2049463" y="5638800"/>
            <a:ext cx="62563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534239"/>
              </a:solidFill>
            </a:endParaRPr>
          </a:p>
        </p:txBody>
      </p:sp>
      <p:sp>
        <p:nvSpPr>
          <p:cNvPr id="82949" name="Line 22"/>
          <p:cNvSpPr>
            <a:spLocks noChangeShapeType="1"/>
          </p:cNvSpPr>
          <p:nvPr/>
        </p:nvSpPr>
        <p:spPr bwMode="auto">
          <a:xfrm>
            <a:off x="2562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Line 23"/>
          <p:cNvSpPr>
            <a:spLocks noChangeShapeType="1"/>
          </p:cNvSpPr>
          <p:nvPr/>
        </p:nvSpPr>
        <p:spPr bwMode="auto">
          <a:xfrm>
            <a:off x="30956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1" name="Line 24"/>
          <p:cNvSpPr>
            <a:spLocks noChangeShapeType="1"/>
          </p:cNvSpPr>
          <p:nvPr/>
        </p:nvSpPr>
        <p:spPr bwMode="auto">
          <a:xfrm>
            <a:off x="36290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25"/>
          <p:cNvSpPr>
            <a:spLocks noChangeShapeType="1"/>
          </p:cNvSpPr>
          <p:nvPr/>
        </p:nvSpPr>
        <p:spPr bwMode="auto">
          <a:xfrm>
            <a:off x="41624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26"/>
          <p:cNvSpPr>
            <a:spLocks noChangeShapeType="1"/>
          </p:cNvSpPr>
          <p:nvPr/>
        </p:nvSpPr>
        <p:spPr bwMode="auto">
          <a:xfrm>
            <a:off x="46958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Text Box 27"/>
          <p:cNvSpPr txBox="1">
            <a:spLocks noChangeArrowheads="1"/>
          </p:cNvSpPr>
          <p:nvPr/>
        </p:nvSpPr>
        <p:spPr bwMode="auto">
          <a:xfrm>
            <a:off x="2105025" y="5721350"/>
            <a:ext cx="6353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534239"/>
                </a:solidFill>
              </a:rPr>
              <a:t>21</a:t>
            </a:r>
            <a:r>
              <a:rPr lang="en-US" altLang="ja-JP" sz="1800">
                <a:solidFill>
                  <a:srgbClr val="534239"/>
                </a:solidFill>
              </a:rPr>
              <a:t>     19    17       7        5       8         9      2       6         5        4        </a:t>
            </a:r>
            <a:endParaRPr lang="en-US" altLang="ja-JP" sz="1800" b="1">
              <a:solidFill>
                <a:srgbClr val="534239"/>
              </a:solidFill>
            </a:endParaRPr>
          </a:p>
        </p:txBody>
      </p:sp>
      <p:sp>
        <p:nvSpPr>
          <p:cNvPr id="82955" name="Line 34"/>
          <p:cNvSpPr>
            <a:spLocks noChangeShapeType="1"/>
          </p:cNvSpPr>
          <p:nvPr/>
        </p:nvSpPr>
        <p:spPr bwMode="auto">
          <a:xfrm>
            <a:off x="5229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34"/>
          <p:cNvSpPr>
            <a:spLocks noChangeShapeType="1"/>
          </p:cNvSpPr>
          <p:nvPr/>
        </p:nvSpPr>
        <p:spPr bwMode="auto">
          <a:xfrm>
            <a:off x="5764213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34"/>
          <p:cNvSpPr>
            <a:spLocks noChangeShapeType="1"/>
          </p:cNvSpPr>
          <p:nvPr/>
        </p:nvSpPr>
        <p:spPr bwMode="auto">
          <a:xfrm>
            <a:off x="6286500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Line 34"/>
          <p:cNvSpPr>
            <a:spLocks noChangeShapeType="1"/>
          </p:cNvSpPr>
          <p:nvPr/>
        </p:nvSpPr>
        <p:spPr bwMode="auto">
          <a:xfrm>
            <a:off x="6877050" y="5641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9" name="Line 34"/>
          <p:cNvSpPr>
            <a:spLocks noChangeShapeType="1"/>
          </p:cNvSpPr>
          <p:nvPr/>
        </p:nvSpPr>
        <p:spPr bwMode="auto">
          <a:xfrm>
            <a:off x="7469188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0" name="正方形/長方形 2"/>
          <p:cNvSpPr>
            <a:spLocks noChangeArrowheads="1"/>
          </p:cNvSpPr>
          <p:nvPr/>
        </p:nvSpPr>
        <p:spPr bwMode="auto">
          <a:xfrm>
            <a:off x="117475" y="5659438"/>
            <a:ext cx="1249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00FF"/>
                </a:solidFill>
              </a:rPr>
              <a:t>Heap array</a:t>
            </a:r>
            <a:endParaRPr lang="ja-JP" altLang="en-US">
              <a:solidFill>
                <a:srgbClr val="0000FF"/>
              </a:solidFill>
            </a:endParaRPr>
          </a:p>
        </p:txBody>
      </p:sp>
      <p:sp>
        <p:nvSpPr>
          <p:cNvPr id="82961" name="正方形/長方形 17"/>
          <p:cNvSpPr>
            <a:spLocks noChangeArrowheads="1"/>
          </p:cNvSpPr>
          <p:nvPr/>
        </p:nvSpPr>
        <p:spPr bwMode="auto">
          <a:xfrm>
            <a:off x="117475" y="68580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00FF"/>
                </a:solidFill>
              </a:rPr>
              <a:t>Array</a:t>
            </a:r>
            <a:endParaRPr lang="ja-JP" altLang="en-US">
              <a:solidFill>
                <a:srgbClr val="0000FF"/>
              </a:solidFill>
            </a:endParaRPr>
          </a:p>
        </p:txBody>
      </p:sp>
      <p:grpSp>
        <p:nvGrpSpPr>
          <p:cNvPr id="82962" name="Group 27"/>
          <p:cNvGrpSpPr>
            <a:grpSpLocks/>
          </p:cNvGrpSpPr>
          <p:nvPr/>
        </p:nvGrpSpPr>
        <p:grpSpPr bwMode="auto">
          <a:xfrm>
            <a:off x="273050" y="1857375"/>
            <a:ext cx="3254375" cy="2424113"/>
            <a:chOff x="137" y="715"/>
            <a:chExt cx="1854" cy="1288"/>
          </a:xfrm>
        </p:grpSpPr>
        <p:sp>
          <p:nvSpPr>
            <p:cNvPr id="82969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5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76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77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78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7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298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298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298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298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8298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8299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8299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8299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8299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8299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82963" name="Line 30"/>
          <p:cNvSpPr>
            <a:spLocks noChangeAspect="1" noChangeShapeType="1"/>
          </p:cNvSpPr>
          <p:nvPr/>
        </p:nvSpPr>
        <p:spPr bwMode="auto">
          <a:xfrm rot="16200000" flipV="1">
            <a:off x="1972469" y="3780632"/>
            <a:ext cx="407987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Oval 36"/>
          <p:cNvSpPr>
            <a:spLocks noChangeArrowheads="1"/>
          </p:cNvSpPr>
          <p:nvPr/>
        </p:nvSpPr>
        <p:spPr bwMode="auto">
          <a:xfrm>
            <a:off x="2089150" y="39306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82965" name="Text Box 52"/>
          <p:cNvSpPr txBox="1">
            <a:spLocks noChangeArrowheads="1"/>
          </p:cNvSpPr>
          <p:nvPr/>
        </p:nvSpPr>
        <p:spPr bwMode="auto">
          <a:xfrm>
            <a:off x="2241550" y="3795713"/>
            <a:ext cx="327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000">
                <a:solidFill>
                  <a:srgbClr val="534239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82966" name="Text Box 44"/>
          <p:cNvSpPr txBox="1">
            <a:spLocks noChangeArrowheads="1"/>
          </p:cNvSpPr>
          <p:nvPr/>
        </p:nvSpPr>
        <p:spPr bwMode="auto">
          <a:xfrm>
            <a:off x="2138363" y="6081713"/>
            <a:ext cx="59928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000" b="1">
                <a:solidFill>
                  <a:srgbClr val="0000FF"/>
                </a:solidFill>
                <a:latin typeface="Arial" pitchFamily="34" charset="0"/>
              </a:rPr>
              <a:t>0              1             2              3             4           5               6             7             8               9                  10   </a:t>
            </a: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3344863" y="3082925"/>
            <a:ext cx="113347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16200000" flipH="1">
            <a:off x="-850106" y="2920207"/>
            <a:ext cx="3695700" cy="1643062"/>
          </a:xfrm>
          <a:prstGeom prst="bentConnector3">
            <a:avLst>
              <a:gd name="adj1" fmla="val 8473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0B72-E0B9-4CB3-A05C-36BD25C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BC780-C9A3-493D-80EC-452EE70CB3C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63A70-827C-4C80-8510-FC48085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10 </a:t>
            </a:r>
            <a:r>
              <a:rPr kumimoji="0" lang="en-US" altLang="ja-JP">
                <a:ea typeface="+mn-ea"/>
                <a:cs typeface="+mn-cs"/>
              </a:rPr>
              <a:t>nodes.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63550" y="1454150"/>
            <a:ext cx="7531100" cy="3340100"/>
            <a:chOff x="292" y="916"/>
            <a:chExt cx="4744" cy="2104"/>
          </a:xfrm>
        </p:grpSpPr>
        <p:sp>
          <p:nvSpPr>
            <p:cNvPr id="83977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78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79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0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1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2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3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4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5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86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83995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83996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83997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3998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3999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84000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4001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002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38400" y="3733800"/>
            <a:ext cx="527050" cy="1060450"/>
            <a:chOff x="1540" y="2352"/>
            <a:chExt cx="332" cy="668"/>
          </a:xfrm>
        </p:grpSpPr>
        <p:sp>
          <p:nvSpPr>
            <p:cNvPr id="83974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3975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3976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AD70-FBF4-493A-AAEB-40487874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4309DD-D60F-4674-BF47-8FFD48649C6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39366-A7B0-4C85-9E49-D47416F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5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5023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D1B38-2FA5-4442-B74D-91FBCE2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FF7C2-AEBE-41D1-86A9-6C204D410B7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8476-C42C-490D-93BB-72B4BBD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ea typeface="+mn-ea"/>
                <a:cs typeface="+mn-cs"/>
              </a:rPr>
              <a:t>If the new element is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20 rather than 5</a:t>
            </a:r>
            <a:r>
              <a:rPr kumimoji="0" lang="en-US" altLang="ja-JP" dirty="0">
                <a:ea typeface="+mn-ea"/>
                <a:cs typeface="+mn-cs"/>
              </a:rPr>
              <a:t>.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2895600" y="3352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FB484-8CBB-411D-BDF4-431889C5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A9A64-706F-44B7-BBE7-AA676B02CAF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5A468-FE9A-4881-8C1E-3FE867E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EABBC-C2F9-4929-BCB2-2BA689E2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A7EFF-25E5-47DB-9FC7-7A6EDD354A6A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558F2-7DCD-43D2-9C06-EADE057F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3600" i="1">
                <a:solidFill>
                  <a:srgbClr val="A84914"/>
                </a:solidFill>
                <a:latin typeface="Georgia" pitchFamily="18" charset="0"/>
                <a:ea typeface="PMingLiU" pitchFamily="18" charset="-120"/>
              </a:rPr>
              <a:t>Complete 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52400" y="1447800"/>
            <a:ext cx="89916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altLang="zh-TW" sz="2800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nodes is represented sequentially, then for any node with index 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, 0&lt;=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n-1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, we have:</a:t>
            </a:r>
          </a:p>
          <a:p>
            <a:pPr>
              <a:spcBef>
                <a:spcPct val="20000"/>
              </a:spcBef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parent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cs typeface="MS PGothic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cs typeface="MS PGothic" charset="0"/>
                <a:sym typeface="Symbol" pitchFamily="18" charset="2"/>
              </a:rPr>
              <a:t>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(i-1)/2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cs typeface="MS PGothic" charset="0"/>
                <a:sym typeface="Symbol" pitchFamily="18" charset="2"/>
              </a:rPr>
              <a:t>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dirty="0" err="1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!=0. 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=0,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is at the root and has no parent.</a:t>
            </a:r>
          </a:p>
          <a:p>
            <a:pPr lvl="1">
              <a:spcBef>
                <a:spcPct val="20000"/>
              </a:spcBef>
              <a:buSzPct val="75000"/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leftChild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&lt;</a:t>
            </a:r>
            <a:r>
              <a:rPr lang="en-US" altLang="zh-TW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&gt;=n,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left child.</a:t>
            </a:r>
          </a:p>
          <a:p>
            <a:pPr lvl="1">
              <a:spcBef>
                <a:spcPct val="20000"/>
              </a:spcBef>
              <a:buSzPct val="75000"/>
              <a:defRPr/>
            </a:pPr>
            <a:endParaRPr lang="en-US" altLang="zh-TW" sz="1400" dirty="0">
              <a:solidFill>
                <a:srgbClr val="534239"/>
              </a:solidFill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rightChild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+2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i+2 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&lt;</a:t>
            </a:r>
            <a:r>
              <a:rPr lang="en-US" altLang="zh-TW" i="1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solidFill>
                  <a:srgbClr val="534239"/>
                </a:solidFill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+2&gt;n,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right child.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4B490-B517-4A1E-BC7C-1DBCC97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A9F51-DEF9-494A-B2FF-4E2A22B50FC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78BD7-EA54-4E1B-8A70-7243A94B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40B36-EA9D-49E4-871D-5E2AE58EAB1E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5D0B2-722A-4737-91AC-5D7E0C72DF7D}"/>
              </a:ext>
            </a:extLst>
          </p:cNvPr>
          <p:cNvSpPr/>
          <p:nvPr/>
        </p:nvSpPr>
        <p:spPr>
          <a:xfrm>
            <a:off x="6248400" y="2362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of child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85FE4C-557C-4CE0-B19F-FFE951D9DBF4}"/>
              </a:ext>
            </a:extLst>
          </p:cNvPr>
          <p:cNvCxnSpPr>
            <a:cxnSpLocks/>
          </p:cNvCxnSpPr>
          <p:nvPr/>
        </p:nvCxnSpPr>
        <p:spPr>
          <a:xfrm flipH="1">
            <a:off x="4038600" y="2590800"/>
            <a:ext cx="2209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8095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E7E53-84A0-4605-A3FD-E0821FFA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CF1732-104B-4706-9E2D-AFBF7083BA3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FD6D7-A24F-4FD4-A51B-E1410215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9119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120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D8088-D2E0-47CE-BE72-C8FAD4C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E38155-D72B-4057-89D2-6752B6AE8F50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1143E-78FD-468D-AF61-D7ADB20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11</a:t>
            </a:r>
            <a:r>
              <a:rPr kumimoji="0" lang="en-US" altLang="ja-JP">
                <a:ea typeface="+mn-ea"/>
                <a:cs typeface="+mn-cs"/>
              </a:rPr>
              <a:t> nodes.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0143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144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90147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FFFF"/>
                </a:solidFill>
              </a:rPr>
              <a:t>  </a:t>
            </a: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0415-4CAC-406B-BAA6-E3E98018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4BC56-D2FA-4510-BF21-4F29051F45BD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C5E9-C3C6-4DBB-BACE-7EF93B0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1160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67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91171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FFFF"/>
                </a:solidFill>
              </a:rPr>
              <a:t>  </a:t>
            </a:r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75A2-0B58-4E18-ACC7-C4E1B2A5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86798-9D31-4008-8B88-E2D923F5E26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85347-595D-429F-9BD1-08F04413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8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19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92195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2E07B-A9A8-464C-9A58-5B955AD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8679CF-0FC9-4B33-B5DF-70EE78579BC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4883A-12C2-456E-ABD4-D28043C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215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32D00-1951-4C53-A4DE-DC3540D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A4EA7-FF03-45EE-B10F-54CAEEA2419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6721F-EE88-41EA-9637-8DCF69EE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46EB-4929-4E80-9A2A-15D30FD380FA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5DE2-0A52-4867-B035-36FE4E8B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Element from max heap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F2015-F553-4C42-8864-333254994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1031631"/>
            <a:ext cx="6176962" cy="2092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9DD98-5214-40A1-B6BD-3FCC4009F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29" y="3127131"/>
            <a:ext cx="6228617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4E19C-7155-49B4-8DCE-A3F290AF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4876801"/>
            <a:ext cx="6228617" cy="150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A52DE9-873F-4D84-80D9-D3A4DED038FA}"/>
              </a:ext>
            </a:extLst>
          </p:cNvPr>
          <p:cNvSpPr/>
          <p:nvPr/>
        </p:nvSpPr>
        <p:spPr bwMode="auto">
          <a:xfrm>
            <a:off x="7730271" y="1828800"/>
            <a:ext cx="1185129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charset="0"/>
                <a:ea typeface="ＭＳ Ｐゴシック" charset="0"/>
              </a:rPr>
              <a:t>Repace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charset="0"/>
                <a:ea typeface="ＭＳ Ｐゴシック" charset="0"/>
              </a:rPr>
              <a:t> Root with last node and delete last node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9585C-BEE9-4A5F-B0C3-C3141594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2C9AB-A075-4C03-88D7-6A328A41A79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A6299F-44AB-40B0-8B73-18AB942D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D8518-CC1D-4241-9BE6-5B687B0AF926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625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タイトル 1"/>
          <p:cNvSpPr>
            <a:spLocks noGrp="1"/>
          </p:cNvSpPr>
          <p:nvPr>
            <p:ph type="title"/>
          </p:nvPr>
        </p:nvSpPr>
        <p:spPr>
          <a:xfrm>
            <a:off x="184150" y="133350"/>
            <a:ext cx="8686800" cy="1738313"/>
          </a:xfrm>
        </p:spPr>
        <p:txBody>
          <a:bodyPr/>
          <a:lstStyle/>
          <a:p>
            <a:pPr algn="just"/>
            <a:r>
              <a:rPr lang="en-US" altLang="ja-JP" sz="3600"/>
              <a:t>Removal of root: </a:t>
            </a:r>
            <a:r>
              <a:rPr lang="en-US" altLang="ja-JP" sz="2400"/>
              <a:t>The procedure for deleting the root from the heap (effectively </a:t>
            </a:r>
            <a:r>
              <a:rPr lang="en-US" altLang="ja-JP" sz="2400">
                <a:solidFill>
                  <a:srgbClr val="FF0000"/>
                </a:solidFill>
              </a:rPr>
              <a:t>extracting</a:t>
            </a:r>
            <a:r>
              <a:rPr lang="en-US" altLang="ja-JP" sz="2400"/>
              <a:t> the max/min element in a max-heap or in a min-heap) and </a:t>
            </a:r>
            <a:r>
              <a:rPr lang="en-US" altLang="ja-JP" sz="2400">
                <a:solidFill>
                  <a:srgbClr val="FF0000"/>
                </a:solidFill>
              </a:rPr>
              <a:t>restoring</a:t>
            </a:r>
            <a:r>
              <a:rPr lang="en-US" altLang="ja-JP" sz="2400"/>
              <a:t> the properties is called down-heap (also known as heapify-down, cascade-down and extract-min/max). </a:t>
            </a:r>
            <a:endParaRPr lang="ja-JP" altLang="en-US" sz="2400"/>
          </a:p>
        </p:txBody>
      </p:sp>
      <p:sp>
        <p:nvSpPr>
          <p:cNvPr id="1064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71663"/>
            <a:ext cx="8229600" cy="45624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ja-JP" sz="1000" b="1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ja-JP" b="1">
                <a:solidFill>
                  <a:srgbClr val="FF0000"/>
                </a:solidFill>
              </a:rPr>
              <a:t>Delete</a:t>
            </a:r>
            <a:endParaRPr lang="en-US" altLang="ja-JP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Replace/exchange</a:t>
            </a:r>
            <a:r>
              <a:rPr lang="en-US" altLang="ja-JP">
                <a:solidFill>
                  <a:srgbClr val="0000FF"/>
                </a:solidFill>
              </a:rPr>
              <a:t> </a:t>
            </a:r>
            <a:r>
              <a:rPr lang="en-US" altLang="ja-JP" i="1">
                <a:solidFill>
                  <a:srgbClr val="FF0000"/>
                </a:solidFill>
              </a:rPr>
              <a:t>the root </a:t>
            </a:r>
            <a:r>
              <a:rPr lang="en-US" altLang="ja-JP">
                <a:solidFill>
                  <a:srgbClr val="0000FF"/>
                </a:solidFill>
              </a:rPr>
              <a:t>of the heap with </a:t>
            </a:r>
            <a:r>
              <a:rPr lang="en-US" altLang="ja-JP" i="1">
                <a:solidFill>
                  <a:srgbClr val="FF0000"/>
                </a:solidFill>
              </a:rPr>
              <a:t>the last </a:t>
            </a:r>
            <a:r>
              <a:rPr lang="en-US" altLang="ja-JP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3100" b="1">
                <a:solidFill>
                  <a:srgbClr val="0000FF"/>
                </a:solidFill>
              </a:rPr>
              <a:t>Reduce</a:t>
            </a:r>
            <a:r>
              <a:rPr lang="en-US" altLang="ja-JP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Perform the </a:t>
            </a:r>
            <a:r>
              <a:rPr lang="en-US" altLang="ja-JP">
                <a:solidFill>
                  <a:srgbClr val="0000FF"/>
                </a:solidFill>
              </a:rPr>
              <a:t>MAX-HEAPIFY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>
                <a:solidFill>
                  <a:srgbClr val="0000FF"/>
                </a:solidFill>
              </a:rPr>
              <a:t> function for the root i=0.</a:t>
            </a:r>
            <a:endParaRPr lang="ja-JP" altLang="en-US">
              <a:solidFill>
                <a:srgbClr val="0000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24EF3-6AA4-46BF-8BFA-B16ABC6B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A2F56-0405-489E-8752-7D4FC922DA65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3BF1D-4338-4B2F-8A39-BF6FD837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6518275" y="1693863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300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693863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Heapsort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313" y="1023938"/>
            <a:ext cx="8229600" cy="56324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/>
              <a:t>Idea: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Discard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/>
              <a:t>Repeat this process until only one node remains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BE09-1342-4E45-AA63-BCAC9FCB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3CC37-46B2-4AC4-89B5-B06FF9F6D36C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EF99C-8F13-4879-BDC6-BDEF7389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24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863A-353E-4D1E-8CBB-45EF578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05990"/>
            <a:ext cx="7543800" cy="789305"/>
          </a:xfrm>
        </p:spPr>
        <p:txBody>
          <a:bodyPr/>
          <a:lstStyle/>
          <a:p>
            <a:r>
              <a:rPr lang="en-US" dirty="0"/>
              <a:t>Heapsort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F88E75-86BF-4827-82FE-BEC71EE9A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776470"/>
            <a:ext cx="8001000" cy="43755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2BEE-623A-439E-BBCF-4BAA7860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CEB96-DA8C-48E3-9349-FB1FAFD5BC13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86FC-75D5-4EE2-9D2D-8A38946B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475F7-6B9E-4B44-A9A8-F36C14A20D07}"/>
              </a:ext>
            </a:extLst>
          </p:cNvPr>
          <p:cNvSpPr/>
          <p:nvPr/>
        </p:nvSpPr>
        <p:spPr>
          <a:xfrm>
            <a:off x="33270" y="148142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binary tree into max heap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1E42B-D0B0-46FD-88A1-42E31A3AC43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2870" y="2053142"/>
            <a:ext cx="804930" cy="99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4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itchFamily="34" charset="0"/>
              </a:rPr>
              <a:t>Heap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7400"/>
            <a:ext cx="8229600" cy="5338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>
                <a:latin typeface="Times New Roman" pitchFamily="18" charset="0"/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Times New Roman" pitchFamily="18" charset="0"/>
              </a:rPr>
              <a:t>A </a:t>
            </a:r>
            <a:r>
              <a:rPr lang="en-US" altLang="ja-JP" sz="2400" i="1">
                <a:latin typeface="Times New Roman" pitchFamily="18" charset="0"/>
              </a:rPr>
              <a:t>heap</a:t>
            </a:r>
            <a:r>
              <a:rPr lang="en-US" altLang="ja-JP" sz="2400">
                <a:latin typeface="Times New Roman" pitchFamily="18" charset="0"/>
              </a:rPr>
              <a:t> is a binary tree with the following conditions: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4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ja-JP" sz="2400">
                <a:latin typeface="Times New Roman" pitchFamily="18" charset="0"/>
              </a:rPr>
              <a:t>it is </a:t>
            </a:r>
            <a:r>
              <a:rPr lang="en-US" altLang="ja-JP" sz="240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>
                <a:latin typeface="Times New Roman" pitchFamily="18" charset="0"/>
              </a:rPr>
              <a:t>: all its levels are full, except last level where only some rightmost leaves may be missing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ja-JP" sz="2400">
                <a:latin typeface="Times New Roman" pitchFamily="18" charset="0"/>
              </a:rPr>
              <a:t>The key at each </a:t>
            </a:r>
            <a:r>
              <a:rPr lang="en-US" altLang="ja-JP" sz="240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eaLnBrk="1" hangingPunct="1">
              <a:lnSpc>
                <a:spcPct val="90000"/>
              </a:lnSpc>
            </a:pPr>
            <a:endParaRPr lang="ja-JP" altLang="en-US" sz="2400">
              <a:latin typeface="Times New Roman" pitchFamily="18" charset="0"/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971800" y="3657600"/>
            <a:ext cx="2362200" cy="1295400"/>
            <a:chOff x="3504" y="2448"/>
            <a:chExt cx="1488" cy="816"/>
          </a:xfrm>
        </p:grpSpPr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52246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7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8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9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0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34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52241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2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3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44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5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35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52236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37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38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2239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0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470CD-0F03-4880-83F4-5DBAD285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3E912-04E0-4033-9B69-68898EAF372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99937-4647-43C7-9499-A097E23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r>
              <a:rPr lang="en-US" altLang="ja-JP" sz="3200" b="1"/>
              <a:t>Example:	A=[7, 4, 3, 1, 2]</a:t>
            </a:r>
          </a:p>
        </p:txBody>
      </p:sp>
      <p:graphicFrame>
        <p:nvGraphicFramePr>
          <p:cNvPr id="302105" name="Object 2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" y="392430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2430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6" name="Object 2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1000" y="137160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9925" y="137160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37160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9800" y="137160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37160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/>
        </p:nvGraphicFramePr>
        <p:xfrm>
          <a:off x="3362325" y="393858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93858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0" name="Object 30"/>
          <p:cNvGraphicFramePr>
            <a:graphicFrameLocks noChangeAspect="1"/>
          </p:cNvGraphicFramePr>
          <p:nvPr/>
        </p:nvGraphicFramePr>
        <p:xfrm>
          <a:off x="6124575" y="4376738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376738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Line 32"/>
          <p:cNvSpPr>
            <a:spLocks noChangeShapeType="1"/>
          </p:cNvSpPr>
          <p:nvPr/>
        </p:nvSpPr>
        <p:spPr bwMode="auto">
          <a:xfrm flipH="1">
            <a:off x="1677988" y="182880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352800" y="1600200"/>
            <a:ext cx="2305050" cy="1709738"/>
            <a:chOff x="2112" y="1008"/>
            <a:chExt cx="1452" cy="1077"/>
          </a:xfrm>
        </p:grpSpPr>
        <p:sp>
          <p:nvSpPr>
            <p:cNvPr id="3089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3090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248400" y="1524000"/>
            <a:ext cx="2305050" cy="1785938"/>
            <a:chOff x="3936" y="960"/>
            <a:chExt cx="1452" cy="1125"/>
          </a:xfrm>
        </p:grpSpPr>
        <p:sp>
          <p:nvSpPr>
            <p:cNvPr id="3087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088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33400" y="4114800"/>
            <a:ext cx="2305050" cy="1862138"/>
            <a:chOff x="336" y="2592"/>
            <a:chExt cx="1452" cy="1173"/>
          </a:xfrm>
        </p:grpSpPr>
        <p:sp>
          <p:nvSpPr>
            <p:cNvPr id="3085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086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Uses of Heaps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ja-JP" dirty="0"/>
              <a:t>There are two main uses of heaps.</a:t>
            </a:r>
          </a:p>
          <a:p>
            <a:pPr marL="0" indent="0">
              <a:buFont typeface="Wingdings" charset="0"/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first is as a way of implementing a special kind of queue, called a priority queue.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second application is sorting.</a:t>
            </a:r>
          </a:p>
          <a:p>
            <a:pPr marL="0" indent="0">
              <a:buFont typeface="Wingdings" charset="0"/>
              <a:buNone/>
              <a:defRPr/>
            </a:pPr>
            <a:endParaRPr lang="ja-JP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000F6-4402-42F1-845D-28036DE6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9B5D9-C8AD-4F9A-BD61-E0129CB9770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E6838-16E2-4997-8074-E9334B0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19138"/>
            <a:ext cx="8229600" cy="5407025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To sort an array, or list, containing N values there are two steps: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insert each value into a heap (initially empty)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remove each value form the heap in ascending order (this is done by N successive calls to </a:t>
            </a:r>
            <a:r>
              <a:rPr lang="en-US" altLang="ja-JP" dirty="0" err="1"/>
              <a:t>get_smallest</a:t>
            </a:r>
            <a:r>
              <a:rPr lang="en-US" altLang="ja-JP" dirty="0"/>
              <a:t>).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ja-JP" dirty="0"/>
              <a:t>What is the complexity of the </a:t>
            </a:r>
            <a:r>
              <a:rPr lang="en-US" altLang="ja-JP" dirty="0" err="1"/>
              <a:t>HeapSort</a:t>
            </a:r>
            <a:r>
              <a:rPr lang="en-US" altLang="ja-JP" dirty="0"/>
              <a:t> algorithm?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ja-JP" dirty="0"/>
              <a:t>	(N insert operations) + (N delete operations)</a:t>
            </a:r>
          </a:p>
          <a:p>
            <a:pPr marL="0" indent="0">
              <a:buFont typeface="Wingdings" charset="0"/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Each insert and delete operation is O(</a:t>
            </a:r>
            <a:r>
              <a:rPr lang="en-US" altLang="ja-JP" dirty="0" err="1"/>
              <a:t>logN</a:t>
            </a:r>
            <a:r>
              <a:rPr lang="en-US" altLang="ja-JP" dirty="0"/>
              <a:t>) at the very worst - the heap does not always have all N values in it. So, the complexity is certainly no greater than O(</a:t>
            </a:r>
            <a:r>
              <a:rPr lang="en-US" altLang="ja-JP" dirty="0" err="1"/>
              <a:t>NlogN</a:t>
            </a:r>
            <a:r>
              <a:rPr lang="en-US" altLang="ja-JP" dirty="0"/>
              <a:t>).</a:t>
            </a:r>
            <a:endParaRPr lang="ja-JP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B7395-5301-49D6-A957-E37E7BCF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091C8C-7D83-4CB9-A4AC-54DBAC588FD1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B07BD-4F55-4345-A147-1D2BD91D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 sz="3600">
                <a:latin typeface="Calibri" pitchFamily="34" charset="0"/>
              </a:rPr>
              <a:t>Some Important Properties of a Heap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Times New Roman" pitchFamily="18" charset="0"/>
              </a:rPr>
              <a:t>Given </a:t>
            </a:r>
            <a:r>
              <a:rPr lang="en-US" altLang="ja-JP" sz="2800" i="1">
                <a:latin typeface="Times New Roman" pitchFamily="18" charset="0"/>
              </a:rPr>
              <a:t>n,</a:t>
            </a:r>
            <a:r>
              <a:rPr lang="en-US" altLang="ja-JP" sz="2800">
                <a:latin typeface="Times New Roman" pitchFamily="18" charset="0"/>
              </a:rPr>
              <a:t> there exists a unique binary tree with </a:t>
            </a:r>
            <a:r>
              <a:rPr lang="en-US" altLang="ja-JP" sz="2800" i="1">
                <a:latin typeface="Times New Roman" pitchFamily="18" charset="0"/>
              </a:rPr>
              <a:t>n</a:t>
            </a:r>
            <a:r>
              <a:rPr lang="en-US" altLang="ja-JP" sz="2800">
                <a:latin typeface="Times New Roman" pitchFamily="18" charset="0"/>
              </a:rPr>
              <a:t> nodes that</a:t>
            </a:r>
          </a:p>
          <a:p>
            <a:pPr eaLnBrk="1" hangingPunct="1">
              <a:buFontTx/>
              <a:buNone/>
            </a:pPr>
            <a:r>
              <a:rPr lang="en-US" altLang="ja-JP" sz="2800">
                <a:latin typeface="Times New Roman" pitchFamily="18" charset="0"/>
              </a:rPr>
              <a:t>     is essentially complete, with </a:t>
            </a:r>
            <a:r>
              <a:rPr lang="en-US" altLang="ja-JP" sz="2800" i="1">
                <a:latin typeface="Times New Roman" pitchFamily="18" charset="0"/>
              </a:rPr>
              <a:t>h </a:t>
            </a:r>
            <a:r>
              <a:rPr lang="en-US" altLang="ja-JP" sz="2800">
                <a:latin typeface="Times New Roman" pitchFamily="18" charset="0"/>
              </a:rPr>
              <a:t>= </a:t>
            </a:r>
            <a:r>
              <a:rPr lang="en-US" altLang="ja-JP" sz="280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ja-JP" sz="2800">
                <a:latin typeface="Times New Roman" pitchFamily="18" charset="0"/>
              </a:rPr>
              <a:t>log</a:t>
            </a:r>
            <a:r>
              <a:rPr lang="en-US" altLang="ja-JP" sz="2800" baseline="-25000">
                <a:latin typeface="Times New Roman" pitchFamily="18" charset="0"/>
              </a:rPr>
              <a:t>2 </a:t>
            </a:r>
            <a:r>
              <a:rPr lang="en-US" altLang="ja-JP" sz="2800" i="1">
                <a:latin typeface="Times New Roman" pitchFamily="18" charset="0"/>
              </a:rPr>
              <a:t>n</a:t>
            </a:r>
            <a:r>
              <a:rPr lang="en-US" altLang="ja-JP" sz="2800">
                <a:latin typeface="Times New Roman" pitchFamily="18" charset="0"/>
                <a:sym typeface="Symbol" pitchFamily="18" charset="2"/>
              </a:rPr>
              <a:t></a:t>
            </a:r>
            <a:br>
              <a:rPr lang="en-US" altLang="ja-JP" sz="2800">
                <a:latin typeface="Times New Roman" pitchFamily="18" charset="0"/>
                <a:sym typeface="Symbol" pitchFamily="18" charset="2"/>
              </a:rPr>
            </a:br>
            <a:endParaRPr lang="en-US" altLang="ja-JP" sz="2800">
              <a:latin typeface="Times New Roman" pitchFamily="18" charset="0"/>
            </a:endParaRPr>
          </a:p>
          <a:p>
            <a:pPr eaLnBrk="1" hangingPunct="1"/>
            <a:r>
              <a:rPr lang="en-US" altLang="ja-JP" sz="2800">
                <a:latin typeface="Times New Roman" pitchFamily="18" charset="0"/>
              </a:rPr>
              <a:t>The root contains the largest key</a:t>
            </a:r>
          </a:p>
          <a:p>
            <a:pPr eaLnBrk="1" hangingPunct="1"/>
            <a:endParaRPr lang="en-US" altLang="ja-JP" sz="2800">
              <a:latin typeface="Times New Roman" pitchFamily="18" charset="0"/>
            </a:endParaRPr>
          </a:p>
          <a:p>
            <a:pPr eaLnBrk="1" hangingPunct="1"/>
            <a:r>
              <a:rPr lang="en-US" altLang="ja-JP" sz="2800">
                <a:latin typeface="Times New Roman" pitchFamily="18" charset="0"/>
              </a:rPr>
              <a:t>The subtree rooted at any node of a heap is also a heap</a:t>
            </a:r>
            <a:br>
              <a:rPr lang="en-US" altLang="ja-JP" sz="2800">
                <a:latin typeface="Times New Roman" pitchFamily="18" charset="0"/>
              </a:rPr>
            </a:br>
            <a:endParaRPr lang="en-US" altLang="ja-JP" sz="2800">
              <a:latin typeface="Times New Roman" pitchFamily="18" charset="0"/>
            </a:endParaRPr>
          </a:p>
          <a:p>
            <a:pPr eaLnBrk="1" hangingPunct="1"/>
            <a:r>
              <a:rPr lang="en-US" altLang="ja-JP" sz="2800">
                <a:latin typeface="Times New Roman" pitchFamily="18" charset="0"/>
              </a:rPr>
              <a:t>A heap can be represented as an array</a:t>
            </a:r>
            <a:endParaRPr lang="en-US" altLang="ja-JP" sz="2800" i="1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B005-0B45-482D-9838-FEA820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7601F-02E2-4645-98B8-83CE7B7A174B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3B639-6A01-495C-B33A-9CC9F02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2238"/>
            <a:ext cx="8229600" cy="65833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2400" dirty="0"/>
              <a:t>A Heap is a data structure used to efficiently find the smallest (or largest) element in a set.</a:t>
            </a:r>
          </a:p>
          <a:p>
            <a:pPr>
              <a:defRPr/>
            </a:pPr>
            <a:r>
              <a:rPr lang="en-US" altLang="ja-JP" sz="2400" dirty="0"/>
              <a:t>Min-heaps make it easy to find the smallest </a:t>
            </a:r>
            <a:r>
              <a:rPr lang="en-US" altLang="ja-JP" sz="2400" dirty="0" err="1"/>
              <a:t>element.Max</a:t>
            </a:r>
            <a:r>
              <a:rPr lang="en-US" altLang="ja-JP" sz="2400" dirty="0"/>
              <a:t>-heaps make it easy to find the largest element.</a:t>
            </a:r>
          </a:p>
          <a:p>
            <a:pPr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lvl="1">
              <a:defRPr/>
            </a:pPr>
            <a:r>
              <a:rPr lang="en-US" altLang="ja-JP" sz="1800" dirty="0"/>
              <a:t>The Heap invariant. The value of Every Child is greater than the value of the parent. We are describing Min-heaps here (Use less than for Max-heaps).</a:t>
            </a:r>
          </a:p>
          <a:p>
            <a:pPr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lvl="1">
              <a:defRPr/>
            </a:pPr>
            <a:r>
              <a:rPr lang="en-US" altLang="ja-JP" sz="1800" dirty="0"/>
              <a:t>The cost to find the smallest (largest) element takes constant time.</a:t>
            </a:r>
          </a:p>
          <a:p>
            <a:pPr lvl="1">
              <a:defRPr/>
            </a:pPr>
            <a:r>
              <a:rPr lang="en-US" altLang="ja-JP" sz="1800" dirty="0"/>
              <a:t>The cost to delete the smallest (</a:t>
            </a:r>
            <a:r>
              <a:rPr lang="en-US" altLang="ja-JP" sz="1800" dirty="0" err="1"/>
              <a:t>largets</a:t>
            </a:r>
            <a:r>
              <a:rPr lang="en-US" altLang="ja-JP" sz="1800" dirty="0"/>
              <a:t>) element takes time proportional to the log of the number of elements in the set.</a:t>
            </a:r>
          </a:p>
          <a:p>
            <a:pPr lvl="1">
              <a:defRPr/>
            </a:pPr>
            <a:r>
              <a:rPr lang="en-US" altLang="ja-JP" sz="1800" dirty="0"/>
              <a:t>The cost to add a new element takes time proportional to the log of the number of elements in the set.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822E-58A2-4D20-99D0-EB0B0D0C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11D1A3-0A9B-4FA5-AC59-799A48BB41A8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99C47-7F95-435D-99E2-6BDE2729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itchFamily="34" charset="0"/>
              </a:rPr>
              <a:t>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 i="1"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Calibri" pitchFamily="34" charset="0"/>
            </a:endParaRPr>
          </a:p>
        </p:txBody>
      </p:sp>
      <p:pic>
        <p:nvPicPr>
          <p:cNvPr id="53252" name="Picture 4" descr="Fig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676400"/>
            <a:ext cx="8686800" cy="1663700"/>
          </a:xfrm>
          <a:solidFill>
            <a:schemeClr val="bg1"/>
          </a:solidFill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3657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 heap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1148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0866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38200" y="5181600"/>
            <a:ext cx="78486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81000" y="4876800"/>
            <a:ext cx="80772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Note:	Heap</a:t>
            </a:r>
            <a:r>
              <a:rPr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’</a:t>
            </a:r>
            <a:r>
              <a:rPr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s elements are ordered top down (along any 	path down from its root), but they are not ordered 	 from left to right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EF6C0-D506-44BA-A0B0-A72E3A2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A9AF8A-CEDD-4943-8D43-5BB2BE09B58E}" type="datetime1">
              <a:rPr lang="en-US" altLang="ja-JP" smtClean="0"/>
              <a:t>4/15/2020</a:t>
            </a:fld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F1B4F-C3B0-48B8-96AE-447665F3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983A7-E2CD-4D01-B505-3F9FCD851AC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2444750" y="5108575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8610600" cy="1143000"/>
          </a:xfrm>
        </p:spPr>
        <p:txBody>
          <a:bodyPr/>
          <a:lstStyle/>
          <a:p>
            <a:r>
              <a:rPr lang="en-US" altLang="ja-JP" sz="4400"/>
              <a:t>The Heap Data Structure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ja-JP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>
                <a:latin typeface="Monotype Corsiva" pitchFamily="66" charset="0"/>
              </a:rPr>
              <a:t> </a:t>
            </a:r>
            <a:r>
              <a:rPr lang="en-US" altLang="ja-JP"/>
              <a:t>A heap is a </a:t>
            </a:r>
            <a:r>
              <a:rPr lang="en-US" altLang="ja-JP" i="1" u="sng"/>
              <a:t>complete binary tree</a:t>
            </a:r>
            <a:r>
              <a:rPr lang="en-US" altLang="ja-JP"/>
              <a:t>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/>
              <a:t>      with the following two properties:</a:t>
            </a:r>
            <a:endParaRPr lang="en-US" altLang="ja-JP" sz="1100"/>
          </a:p>
          <a:p>
            <a:pPr lvl="1"/>
            <a:r>
              <a:rPr lang="en-US" altLang="ja-JP"/>
              <a:t>Structural property: all levels are full, except possibly the last one, which is filled from left to right</a:t>
            </a:r>
            <a:endParaRPr lang="en-US" altLang="ja-JP" sz="1000"/>
          </a:p>
          <a:p>
            <a:pPr lvl="1"/>
            <a:r>
              <a:rPr lang="en-US" altLang="ja-JP"/>
              <a:t>Order (heap) property: for any node </a:t>
            </a:r>
            <a:r>
              <a:rPr lang="en-US" altLang="ja-JP">
                <a:latin typeface="Comic Sans MS" pitchFamily="66" charset="0"/>
              </a:rPr>
              <a:t>x</a:t>
            </a:r>
          </a:p>
          <a:p>
            <a:pPr lvl="1">
              <a:buFontTx/>
              <a:buNone/>
            </a:pPr>
            <a:r>
              <a:rPr lang="en-US" altLang="ja-JP"/>
              <a:t>				</a:t>
            </a:r>
            <a:r>
              <a:rPr lang="en-US" altLang="ja-JP">
                <a:latin typeface="Comic Sans MS" pitchFamily="66" charset="0"/>
              </a:rPr>
              <a:t>Parent(x) ≥ x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1849438" y="4295775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-454025" y="5743575"/>
            <a:ext cx="6975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		Heap </a:t>
            </a:r>
            <a:r>
              <a:rPr lang="en-US" altLang="ja-JP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54279" name="Line 7"/>
          <p:cNvSpPr>
            <a:spLocks noChangeAspect="1" noChangeShapeType="1"/>
          </p:cNvSpPr>
          <p:nvPr/>
        </p:nvSpPr>
        <p:spPr bwMode="auto">
          <a:xfrm rot="16200000" flipV="1">
            <a:off x="2971007" y="4239419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1741488" y="527050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198688" y="482917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22588" y="414337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3567113" y="482917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191000" y="4343400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2595563" y="527050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464F8-983F-45B4-B754-EA84584D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A91DC-155C-49B1-9ACF-9F28B50795EF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5B70B-CD52-4963-90EB-592625E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>
          <a:xfrm>
            <a:off x="800100" y="228600"/>
            <a:ext cx="7543800" cy="1371600"/>
          </a:xfrm>
        </p:spPr>
        <p:txBody>
          <a:bodyPr/>
          <a:lstStyle/>
          <a:p>
            <a:pPr algn="l"/>
            <a:r>
              <a:rPr lang="en-US" altLang="ja-JP" sz="5400"/>
              <a:t>Heap Types</a:t>
            </a:r>
            <a:endParaRPr lang="ja-JP" altLang="en-US" sz="5400"/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685800" y="18700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itchFamily="34" charset="0"/>
              </a:rPr>
              <a:t>for all nodes, excluding the root: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>
                <a:solidFill>
                  <a:srgbClr val="000000"/>
                </a:solidFill>
                <a:latin typeface="Comic Sans MS" pitchFamily="66" charset="0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itchFamily="34" charset="0"/>
              </a:rPr>
              <a:t>min-heap property: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itchFamily="34" charset="0"/>
              </a:rPr>
              <a:t>for all nodes , excluding the root: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>
                <a:solidFill>
                  <a:srgbClr val="000000"/>
                </a:solidFill>
                <a:latin typeface="Comic Sans MS" pitchFamily="66" charset="0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EBDA4-5532-48AB-81BF-B7A0C15C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787B0-BEB4-4BD0-8D08-FF7733E32CB2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30994-7E39-4102-950F-1EA8F54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51B68-8496-45C8-B525-3986EA8E834A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384300" y="4594225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56323" name="図形グループ 27"/>
          <p:cNvGrpSpPr>
            <a:grpSpLocks/>
          </p:cNvGrpSpPr>
          <p:nvPr/>
        </p:nvGrpSpPr>
        <p:grpSpPr bwMode="auto">
          <a:xfrm>
            <a:off x="981075" y="1452563"/>
            <a:ext cx="7156450" cy="2916237"/>
            <a:chOff x="1023840" y="1150865"/>
            <a:chExt cx="5928781" cy="1482380"/>
          </a:xfrm>
        </p:grpSpPr>
        <p:sp>
          <p:nvSpPr>
            <p:cNvPr id="56325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56329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56330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56331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56332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56333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56336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56337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56341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56342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56343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56344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56345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56348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5588000" y="4625975"/>
            <a:ext cx="20431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D5721-9A54-438A-B096-57C80F9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4CDE-23C7-4852-914B-2330C7975EA4}" type="datetime1">
              <a:rPr lang="en-US" altLang="ja-JP" smtClean="0"/>
              <a:t>4/15/2020</a:t>
            </a:fld>
            <a:endParaRPr lang="en-US" altLang="ja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2AAE8-6B39-4314-8652-D7975DF2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40B36-EA9D-49E4-871D-5E2AE58EAB1E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エレガント.thmx</Template>
  <TotalTime>7761</TotalTime>
  <Words>2824</Words>
  <Application>Microsoft Office PowerPoint</Application>
  <PresentationFormat>On-screen Show (4:3)</PresentationFormat>
  <Paragraphs>870</Paragraphs>
  <Slides>54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Comic Sans MS</vt:lpstr>
      <vt:lpstr>Garamond</vt:lpstr>
      <vt:lpstr>Georgia</vt:lpstr>
      <vt:lpstr>Monotype Corsiva</vt:lpstr>
      <vt:lpstr>Times New Roman</vt:lpstr>
      <vt:lpstr>Verdana</vt:lpstr>
      <vt:lpstr>Wingdings</vt:lpstr>
      <vt:lpstr>1_エレガント</vt:lpstr>
      <vt:lpstr>2_Blank Presentation</vt:lpstr>
      <vt:lpstr>Office Theme</vt:lpstr>
      <vt:lpstr>Paint Shop Pro Image</vt:lpstr>
      <vt:lpstr> Data Structures</vt:lpstr>
      <vt:lpstr>Array Representation</vt:lpstr>
      <vt:lpstr>PowerPoint Presentation</vt:lpstr>
      <vt:lpstr>PowerPoint Presentation</vt:lpstr>
      <vt:lpstr>Heap </vt:lpstr>
      <vt:lpstr>Example</vt:lpstr>
      <vt:lpstr>The Heap Data Structure</vt:lpstr>
      <vt:lpstr>Heap Types</vt:lpstr>
      <vt:lpstr>PowerPoint Presentation</vt:lpstr>
      <vt:lpstr>Heap as an array</vt:lpstr>
      <vt:lpstr>Operations on Heaps</vt:lpstr>
      <vt:lpstr>Maintaining the Heap Property</vt:lpstr>
      <vt:lpstr>PowerPoint Presentation</vt:lpstr>
      <vt:lpstr>Initializing A Max Heap</vt:lpstr>
      <vt:lpstr>Initializing A Max Heap</vt:lpstr>
      <vt:lpstr>Initializing A Max Heap</vt:lpstr>
      <vt:lpstr>Initializing A Max Heap</vt:lpstr>
      <vt:lpstr>Building a Heap</vt:lpstr>
      <vt:lpstr>Building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PowerPoint Presentation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Delete Element from max heap</vt:lpstr>
      <vt:lpstr>Removal of root: The procedure for deleting the root from the heap (effectively extracting the max/min element in a max-heap or in a min-heap) and restoring the properties is called down-heap (also known as heapify-down, cascade-down and extract-min/max). </vt:lpstr>
      <vt:lpstr>Heapsort</vt:lpstr>
      <vt:lpstr>Heapsort </vt:lpstr>
      <vt:lpstr>Example: A=[7, 4, 3, 1, 2]</vt:lpstr>
      <vt:lpstr>Uses of Heaps</vt:lpstr>
      <vt:lpstr>PowerPoint Presentation</vt:lpstr>
      <vt:lpstr>Some Important Properties of a Heap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Israt Zarin</cp:lastModifiedBy>
  <cp:revision>200</cp:revision>
  <dcterms:created xsi:type="dcterms:W3CDTF">1601-01-01T00:00:00Z</dcterms:created>
  <dcterms:modified xsi:type="dcterms:W3CDTF">2020-04-16T13:49:54Z</dcterms:modified>
</cp:coreProperties>
</file>