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3" r:id="rId4"/>
  </p:sldMasterIdLst>
  <p:notesMasterIdLst>
    <p:notesMasterId r:id="rId96"/>
  </p:notesMasterIdLst>
  <p:sldIdLst>
    <p:sldId id="365" r:id="rId5"/>
    <p:sldId id="375" r:id="rId6"/>
    <p:sldId id="275" r:id="rId7"/>
    <p:sldId id="276" r:id="rId8"/>
    <p:sldId id="373" r:id="rId9"/>
    <p:sldId id="372" r:id="rId10"/>
    <p:sldId id="292" r:id="rId11"/>
    <p:sldId id="277" r:id="rId12"/>
    <p:sldId id="278" r:id="rId13"/>
    <p:sldId id="279" r:id="rId14"/>
    <p:sldId id="37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05" r:id="rId27"/>
    <p:sldId id="303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293" r:id="rId36"/>
    <p:sldId id="294" r:id="rId37"/>
    <p:sldId id="367" r:id="rId38"/>
    <p:sldId id="368" r:id="rId39"/>
    <p:sldId id="376" r:id="rId40"/>
    <p:sldId id="377" r:id="rId41"/>
    <p:sldId id="378" r:id="rId42"/>
    <p:sldId id="366" r:id="rId43"/>
    <p:sldId id="297" r:id="rId44"/>
    <p:sldId id="295" r:id="rId45"/>
    <p:sldId id="296" r:id="rId46"/>
    <p:sldId id="369" r:id="rId47"/>
    <p:sldId id="370" r:id="rId48"/>
    <p:sldId id="371" r:id="rId49"/>
    <p:sldId id="298" r:id="rId50"/>
    <p:sldId id="299" r:id="rId51"/>
    <p:sldId id="300" r:id="rId52"/>
    <p:sldId id="301" r:id="rId53"/>
    <p:sldId id="302" r:id="rId54"/>
    <p:sldId id="306" r:id="rId55"/>
    <p:sldId id="307" r:id="rId56"/>
    <p:sldId id="308" r:id="rId57"/>
    <p:sldId id="309" r:id="rId58"/>
    <p:sldId id="323" r:id="rId59"/>
    <p:sldId id="347" r:id="rId60"/>
    <p:sldId id="346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6" r:id="rId72"/>
    <p:sldId id="348" r:id="rId73"/>
    <p:sldId id="328" r:id="rId74"/>
    <p:sldId id="329" r:id="rId75"/>
    <p:sldId id="330" r:id="rId76"/>
    <p:sldId id="331" r:id="rId77"/>
    <p:sldId id="344" r:id="rId78"/>
    <p:sldId id="333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64" r:id="rId90"/>
    <p:sldId id="359" r:id="rId91"/>
    <p:sldId id="360" r:id="rId92"/>
    <p:sldId id="361" r:id="rId93"/>
    <p:sldId id="362" r:id="rId94"/>
    <p:sldId id="363" r:id="rId9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F2"/>
    <a:srgbClr val="D633E6"/>
    <a:srgbClr val="6CF632"/>
    <a:srgbClr val="B7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60"/>
  </p:normalViewPr>
  <p:slideViewPr>
    <p:cSldViewPr>
      <p:cViewPr varScale="1">
        <p:scale>
          <a:sx n="68" d="100"/>
          <a:sy n="68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7" Type="http://schemas.openxmlformats.org/officeDocument/2006/relationships/slide" Target="slides/slide65.xml"/><Relationship Id="rId2" Type="http://schemas.openxmlformats.org/officeDocument/2006/relationships/slide" Target="slides/slide60.xml"/><Relationship Id="rId1" Type="http://schemas.openxmlformats.org/officeDocument/2006/relationships/slide" Target="slides/slide59.xml"/><Relationship Id="rId6" Type="http://schemas.openxmlformats.org/officeDocument/2006/relationships/slide" Target="slides/slide64.xml"/><Relationship Id="rId5" Type="http://schemas.openxmlformats.org/officeDocument/2006/relationships/slide" Target="slides/slide63.xml"/><Relationship Id="rId4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2:31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2CA2F8E8-C660-4E35-8BEB-1789401A7B8F}" type="datetimeFigureOut">
              <a:rPr lang="ja-JP" altLang="en-US"/>
              <a:pPr>
                <a:defRPr/>
              </a:pPr>
              <a:t>2020/5/7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D79200B-C3AA-4107-B157-B2F2BF5B91E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C934A7-6B03-4312-A2AC-CF6F12FBB902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9E426F-21B5-491D-A6B0-02D62D6581BC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8DCF5B-3BC6-4A9B-A721-8990C5836E35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F309B7-A0FA-4C37-8095-645896D13C7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D54BE0-767E-4538-8824-D2B2E5E6D7E2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FA03C1-4AEA-4223-91D5-6FD893360E1D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EAFB3A-11AF-43A8-A78D-1A301447D5F5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89CF05-506D-4FE9-88FC-2D6DF26E4871}" type="slidenum">
              <a:rPr lang="ja-JP" altLang="en-US"/>
              <a:pPr/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DB8448-BA6E-4BBE-8464-EE35B6017475}" type="slidenum">
              <a:rPr lang="en-US" altLang="ja-JP"/>
              <a:pPr/>
              <a:t>24</a:t>
            </a:fld>
            <a:endParaRPr lang="en-US" altLang="ja-JP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A21836-9E1B-45D7-9521-47CD6ACD0B30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A01856-698A-43F9-8DEE-C1BA5B72CC5F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EEA97E-CF33-4238-A94A-FFC258BAA1AF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7C21F4-E73D-4CA8-BB46-C22B091347D7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EC41D0-44AB-4E0B-AB2F-A2E90E67F2B7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CC6FEF-F93D-4B16-B756-4978100DEF69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2F8BE6-DE35-4D56-9557-69BA374BAC09}" type="slidenum">
              <a:rPr lang="en-US" altLang="ja-JP"/>
              <a:pPr/>
              <a:t>30</a:t>
            </a:fld>
            <a:endParaRPr lang="en-US" altLang="ja-JP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3E243-CB54-4E2F-BEFB-5A348AF71B6B}" type="slidenum">
              <a:rPr lang="en-US" altLang="ja-JP"/>
              <a:pPr/>
              <a:t>31</a:t>
            </a:fld>
            <a:endParaRPr lang="en-US" altLang="ja-JP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ED8F22-FA1E-44A4-9AB2-B575E561DBBB}" type="slidenum">
              <a:rPr lang="en-US" altLang="ja-JP"/>
              <a:pPr/>
              <a:t>32</a:t>
            </a:fld>
            <a:endParaRPr lang="en-US" altLang="ja-JP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CA61DC-6885-4F46-96F6-57058E6BBB99}" type="slidenum">
              <a:rPr lang="en-US" altLang="ja-JP"/>
              <a:pPr/>
              <a:t>33</a:t>
            </a:fld>
            <a:endParaRPr lang="en-US" altLang="ja-JP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380E0-9B29-4A60-96D3-AEDD9D1FCA76}" type="slidenum">
              <a:rPr lang="en-US" altLang="ja-JP"/>
              <a:pPr/>
              <a:t>40</a:t>
            </a:fld>
            <a:endParaRPr lang="en-US" altLang="ja-JP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331BD3-E5FE-4E0C-816F-62B72FC6CAD5}" type="slidenum">
              <a:rPr lang="en-US" altLang="ja-JP"/>
              <a:pPr/>
              <a:t>41</a:t>
            </a:fld>
            <a:endParaRPr lang="en-US" altLang="ja-JP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5AF54-571D-479C-BA77-5B0530B00ABE}" type="slidenum">
              <a:rPr lang="en-US" altLang="ja-JP"/>
              <a:pPr/>
              <a:t>46</a:t>
            </a:fld>
            <a:endParaRPr lang="en-US" altLang="ja-JP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FFF94B-BF7B-488B-B5C7-04CA6CB6D530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6C411-A689-4B24-A99C-DBC9043B10A8}" type="slidenum">
              <a:rPr lang="en-US" altLang="ja-JP"/>
              <a:pPr/>
              <a:t>47</a:t>
            </a:fld>
            <a:endParaRPr lang="en-US" altLang="ja-JP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741256-69A8-43C7-8CAA-5EA579483F53}" type="slidenum">
              <a:rPr lang="en-US" altLang="ja-JP"/>
              <a:pPr/>
              <a:t>48</a:t>
            </a:fld>
            <a:endParaRPr lang="en-US" altLang="ja-JP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DA7A13-8A87-43B5-9F27-22163DC7BF9A}" type="slidenum">
              <a:rPr lang="en-US" altLang="ja-JP"/>
              <a:pPr/>
              <a:t>53</a:t>
            </a:fld>
            <a:endParaRPr lang="en-US" altLang="ja-JP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8AABC-3FFC-4BF9-9027-BBE5DD07A299}" type="slidenum">
              <a:rPr lang="en-US" altLang="ja-JP"/>
              <a:pPr/>
              <a:t>54</a:t>
            </a:fld>
            <a:endParaRPr lang="en-US" altLang="ja-JP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A60B6-64AC-4330-B95F-5E6B359AE325}" type="slidenum">
              <a:rPr lang="en-US" altLang="ja-JP"/>
              <a:pPr/>
              <a:t>55</a:t>
            </a:fld>
            <a:endParaRPr lang="en-US" altLang="ja-JP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CF03E-593C-4006-920D-D648ABDC8CC9}" type="slidenum">
              <a:rPr lang="en-US" altLang="ja-JP"/>
              <a:pPr/>
              <a:t>56</a:t>
            </a:fld>
            <a:endParaRPr lang="en-US" altLang="ja-JP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FD308-BCEA-44E1-95E3-1FDD3FBFC7A0}" type="slidenum">
              <a:rPr lang="en-US" altLang="ja-JP"/>
              <a:pPr/>
              <a:t>57</a:t>
            </a:fld>
            <a:endParaRPr lang="en-US" altLang="ja-JP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143F8-B44F-427C-B90D-37CC1F397CB2}" type="slidenum">
              <a:rPr lang="en-US" altLang="ja-JP"/>
              <a:pPr/>
              <a:t>58</a:t>
            </a:fld>
            <a:endParaRPr lang="en-US" altLang="ja-JP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14B40-D359-40FF-9340-492BEC4BA5F2}" type="slidenum">
              <a:rPr lang="en-US" altLang="ja-JP"/>
              <a:pPr/>
              <a:t>64</a:t>
            </a:fld>
            <a:endParaRPr lang="en-US" altLang="ja-JP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295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ja-JP" sz="1800">
                <a:latin typeface="Times New Roman" pitchFamily="18" charset="0"/>
              </a:rPr>
              <a:t>During the traversal, t starts at the root, moves to the left child b of the root, then to the left child d of b. When the traversal of the left subtree of b is complete, t, once again, points to the node b. The t moves into the right subtree of b. When the traversal of this right subtree is complete, t again points to b. Following this, t points to a. We see that t points to every node in the binary tree three times – once when you get to the node from its parent (or in the case of the root, t is initially at the root), once when you return from the left subtree of the node, and once when you return from the node</a:t>
            </a:r>
            <a:r>
              <a:rPr lang="ja-JP" altLang="en-US" sz="1800">
                <a:latin typeface="Arial" pitchFamily="34" charset="0"/>
              </a:rPr>
              <a:t>’</a:t>
            </a:r>
            <a:r>
              <a:rPr lang="en-US" altLang="ja-JP" sz="1800">
                <a:latin typeface="Times New Roman" pitchFamily="18" charset="0"/>
              </a:rPr>
              <a:t>s right subtree. Of these three times that t points to a node, the node is visited the first time</a:t>
            </a:r>
            <a:r>
              <a:rPr lang="en-US" altLang="ja-JP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CA477E-4FFB-49F4-BDB2-23735BAD91CC}" type="slidenum">
              <a:rPr lang="en-US" altLang="ja-JP"/>
              <a:pPr/>
              <a:t>68</a:t>
            </a:fld>
            <a:endParaRPr lang="en-US" altLang="ja-JP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080F6-ADC1-40E7-9BFC-C8FBAE35E2DB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C8C437-EEF0-4C32-90F2-3028A6088E49}" type="slidenum">
              <a:rPr lang="en-US" altLang="ja-JP"/>
              <a:pPr/>
              <a:t>69</a:t>
            </a:fld>
            <a:endParaRPr lang="en-US" altLang="ja-JP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D1B44D-D678-437C-A6EA-CFFAE489646B}" type="slidenum">
              <a:rPr lang="en-US" altLang="ja-JP"/>
              <a:pPr/>
              <a:t>70</a:t>
            </a:fld>
            <a:endParaRPr lang="en-US" altLang="ja-JP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723D81-DF5C-4728-BE4F-FE7995764FCF}" type="slidenum">
              <a:rPr lang="en-US" altLang="ja-JP"/>
              <a:pPr/>
              <a:t>71</a:t>
            </a:fld>
            <a:endParaRPr lang="en-US" altLang="ja-JP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4D8468-AFCA-4877-894B-B3C55FA1DAA3}" type="slidenum">
              <a:rPr lang="en-US" altLang="ja-JP">
                <a:solidFill>
                  <a:srgbClr val="000000"/>
                </a:solidFill>
              </a:rPr>
              <a:pPr/>
              <a:t>76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E5617-7494-4AA3-BD16-1C980A6DCE84}" type="slidenum">
              <a:rPr lang="en-US" altLang="ja-JP"/>
              <a:pPr/>
              <a:t>77</a:t>
            </a:fld>
            <a:endParaRPr lang="en-US" altLang="ja-JP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54B067-FDFD-4756-9CE3-2D2653C132CE}" type="slidenum">
              <a:rPr lang="en-US" altLang="ja-JP"/>
              <a:pPr/>
              <a:t>80</a:t>
            </a:fld>
            <a:endParaRPr lang="en-US" altLang="ja-JP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CF03AE-20E9-4127-B7FE-8A1C6D07A82F}" type="slidenum">
              <a:rPr lang="en-US" altLang="ja-JP"/>
              <a:pPr/>
              <a:t>82</a:t>
            </a:fld>
            <a:endParaRPr lang="en-US" altLang="ja-JP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306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E0797-950A-4D23-B093-E56EDA4C3A4E}" type="slidenum">
              <a:rPr lang="ja-JP" altLang="en-US"/>
              <a:pPr/>
              <a:t>86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6132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267455-A9A2-40FB-9F03-586E4B6FAF93}" type="slidenum">
              <a:rPr lang="ja-JP" altLang="en-US"/>
              <a:pPr/>
              <a:t>88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7CCBA-9AC2-4D73-9F44-D9AFF8DCD455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B69329-EFC6-4807-A778-A4A3C736D74B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A50A8C-6CAC-438B-83C1-BCCA4346901C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12607E-141B-4C86-B4F2-906B9A6DAD3E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698A7E-D939-4026-A526-55CCBCA96A60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8C7E4-C494-46A1-A5B8-853E3956F8E0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309AE-B4BF-41E8-BA7D-96807FD31CD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54EE-1AC2-4194-90C9-E96BC69105B8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C3546-F55F-4627-8AA8-F567D2972C8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0C4-E444-4105-BE25-1D1C3E212377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444E-0C29-419C-B483-B838F539072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A5490D1-3B56-42EB-A9C1-4BA892D9156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0AE8401-F4B7-4A3B-BBAF-F5A34A6569B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B6681-21A1-4DA4-891C-D1849278A9C9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EAE50-1E76-438B-8767-E450E077577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5BE15DFB-8769-45EF-A410-2FC733A7BC1B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20EDB7A8-8265-4103-8337-1D67FA287C5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40A3A-563D-4C0F-9FCD-7A8086C8BAA1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9E95E-2767-428D-946B-CDBC05898D2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BDBF-7E08-4A40-8028-DFCD0312B322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3EF9-A64C-4627-A20A-76F5AAD224F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B053-5F07-47FE-83BE-4CFE3B17A1BE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E25DA-96A9-453E-9B71-58529B13BFC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79C3-EBD0-4AF1-B765-6B806C4E4CF6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B78A7-979C-41B2-9D2A-BC3E85F683B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B645-DD52-44F2-8433-C4A9E04D57E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16F4-9999-4EA7-8A3B-47C52CCCB592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82F66-10FB-4879-9F74-164BFD5F0F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E421-1FCC-4609-AA8A-376CBE82E4E8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B92FB-A988-437D-AAF0-5031818AF7B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C731E-468E-403F-8B75-C7F99E20888B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20628-C006-49FB-8D40-6BDA39721A7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2D77C-E746-4A09-A803-2EF8A14414AA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413E1-EF3D-4931-8E90-6EC5ADD55CC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C3C90-D23C-49A7-91B0-4310A193C306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E74643-37E0-4C1E-A17A-A07E12C4C2E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E176-3324-4E1C-BDD0-6EFF08FBA096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96A6-E5F1-4AF8-82D5-AA66EC56F53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BD29-1163-48B9-A8EF-08804C727209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AD4B-0B9B-48DF-BC2F-9CE0E9655F9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EFEFC3F1-7135-4A7C-9DD5-269D5DB89D3C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71386C2-5BA9-4413-BE4D-E0447539A9F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9308-5F62-4CBC-A5FC-23389D934FBB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179D8-5BE5-47A2-9338-F41F20DBD0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BCFE70E-0B0C-457A-8174-D1A1A076AB90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99B70262-BFE5-4CB6-B945-4FDB9508BE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DB48E-F650-46CB-8F97-59CB84971323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D749E-76CA-4D6F-A13A-E46D4C2ECB2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8A70-04EE-4CDB-AD78-6F2CD44D31C5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B270A-8B6C-4059-88A7-3C285F3398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DD9A-DF0D-49DF-B19D-23C5430288BE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4ABEB-7A31-4C7D-865C-C22C278C522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29A5-A276-47C5-85A1-135AFDA2C7D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304F-FCE9-4A2E-B60F-6A4E13F2C38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56C65-F6ED-4F9C-A5F4-273E3A874016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CC960-4F8F-42DD-832E-3A0354F665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33BC-C47D-4E94-8D10-200253F6B17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99FE-3A12-4CA2-9074-DCCB8F23670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61991-E7A7-4C81-BF5F-B1DDD1AE0BA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D5909-24D4-46F9-9152-ED6AF35B3A3E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631A-DCA1-488E-9EC1-4E44ED0779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C56D-8D0F-4675-9784-6358BC1EE1E0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502B4-E971-4445-9BED-5C41B1E5C6A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6152E-FD03-46D9-8903-D2A63F4B6B3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E75B087-B5A8-4E72-A1B4-4B11F183748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14C53-58AB-4042-AF47-CFCBE2710D94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46090-3A2A-46FF-9B3D-0CA416A878A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49791-DC34-48C4-8D28-D7BD2183C774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90B6-E4FA-4D12-A275-CA0084116EE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0F44-811A-46BD-90BB-0D2250EBB265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A9533-70AF-4B5F-ABA0-133E3CD37B9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2828E8-EF2B-4500-B71E-ECD1A5A8A7B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1E8836C-9B5F-4C84-BDD0-1D95ACA2A13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FAF7AC1F-857F-4993-A523-63428BCA963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8201-EA17-497F-944D-8D8D2FA25BE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E11D-6DDE-438E-81BD-3B44B087ED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8F969E02-D9E5-4A69-BEFA-6000E6DC3C51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82B0EB9C-A358-408E-A4F9-7F391DE0388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0A7-4FB5-4A20-B7E0-65324E31FE66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E3B82-0EA9-4EA8-B6B7-6046EB26EA7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9585-6565-4258-ADC7-8ABEBA5EE3FA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EA67D-3BC0-48D5-96D1-F2CD66339D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F5B9-E9CF-4158-8A9D-BE8F41F9E700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E61AE-658B-4F80-ACD8-0856368B34A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5008-E69F-44FA-870F-C1B5FE5BE052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AEF2A-15A4-4463-AFEF-FF4644D1370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7532-3B3B-4D8B-93EB-50C70F5A4358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787E3-7C76-4376-ADB0-4AFBD5FEB54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94A75-203A-4E98-B0A0-995F25B756B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04F28-1FEC-4603-92DC-092B8A68EEDC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17DBE-720B-49C0-B60C-DF822A962A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A0FF7-C162-4196-A128-649B2431B552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0359B-F959-4A85-B819-2B0A6F953B4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73A9-CDC2-4E73-B4A2-857C87E331BD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6AB57-BD90-40B2-B02F-E110CE60278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F3CD-CD42-44C1-99DA-589DB88B1E27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AE4F1E2-34F7-44A7-91CB-DF64AC5BDE2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BB29-D0CA-44A1-BD7C-8172705404FC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05235-EEAF-4001-9DA8-173671A75F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7B81-3EA6-4A49-9F47-20C540F872C9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34C0-A297-4C7F-BD8D-7D4601AD9A8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2F65-26E3-4E7B-8A93-6EA360B4A6C0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98B6C-7C62-44DC-A355-1810D04444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6487A-14FC-4921-8C98-7A6D19D84F77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DDA2F-E989-4214-8B91-D399345855C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4A8D-8720-4B49-A651-BC4530F4E030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3B2EF-B683-4257-86ED-E050AECB168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5474-156D-4FA0-8D58-A9BEE5EFAAE8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D0031-A3C0-4877-A501-2B1ACA661E7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9F13C73-12F8-4325-AC0E-9EC667831313}" type="datetimeFigureOut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648A5EB-90F7-4E9F-BCD2-B61B2A3103C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6948E2FC-1095-4CF7-9E6E-464D81B273A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47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interiorEdging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9C461D3F-5631-4FA0-9A98-CE93C776E7E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48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5/7/2020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862BA349-E762-4978-88FC-4C6D627B843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49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219200"/>
          </a:xfrm>
        </p:spPr>
        <p:txBody>
          <a:bodyPr/>
          <a:lstStyle/>
          <a:p>
            <a:pPr eaLnBrk="1" hangingPunct="1"/>
            <a:r>
              <a:rPr lang="en-US" altLang="ja-JP" sz="4000" dirty="0">
                <a:solidFill>
                  <a:srgbClr val="CC0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4800" dirty="0">
                <a:solidFill>
                  <a:srgbClr val="CC0000"/>
                </a:solidFill>
                <a:latin typeface="Comic Sans MS" charset="0"/>
                <a:ea typeface="MS PGothic" charset="0"/>
              </a:rPr>
              <a:t>Data Structures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388362" y="1219200"/>
            <a:ext cx="271747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ja-JP" sz="4400" baseline="-25000" dirty="0">
                <a:solidFill>
                  <a:srgbClr val="00102A"/>
                </a:solidFill>
              </a:rPr>
              <a:t>Lecture 5: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229A-5726-4EEF-9410-E3AC14227831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59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942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9397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942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9400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1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942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9403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942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9404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5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9406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7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9408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9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12700">
            <a:solidFill>
              <a:srgbClr val="09040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H="1">
            <a:off x="3657600" y="2895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 flipV="1">
            <a:off x="3810000" y="4267200"/>
            <a:ext cx="2286000" cy="762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06" grpId="0" animBg="1"/>
      <p:bldP spid="617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1DF1-DE8F-423A-92EC-9F4A8F01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DDF0-3E05-42D5-9FEF-BFA63E14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Root </a:t>
            </a:r>
            <a:r>
              <a:rPr lang="en-US" sz="1800" dirty="0"/>
              <a:t>− Node at the top of the tree is called root.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Parent </a:t>
            </a:r>
            <a:r>
              <a:rPr lang="en-US" sz="1800" dirty="0"/>
              <a:t>− Any node except root node has one edge upward to a node called parent.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/>
              <a:t> − Node below a given node connected by its edge downward is called its child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Sibling </a:t>
            </a:r>
            <a:r>
              <a:rPr lang="en-US" sz="1800" dirty="0"/>
              <a:t>– Child of same node are called siblings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Leaf</a:t>
            </a:r>
            <a:r>
              <a:rPr lang="en-US" sz="1800" dirty="0"/>
              <a:t> − Node which does not have any child node is called leaf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Sub tree </a:t>
            </a:r>
            <a:r>
              <a:rPr lang="en-US" sz="1800" dirty="0"/>
              <a:t>−</a:t>
            </a:r>
            <a:r>
              <a:rPr lang="en-US" sz="1800" b="1" dirty="0"/>
              <a:t>Subtree of a node is defined as a tree which is a child of a node. The name emphasizes that everything which is a descendant of a tree node is a tree too, and is a subset of the larger tree. 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b="1" dirty="0">
                <a:solidFill>
                  <a:srgbClr val="FF0000"/>
                </a:solidFill>
              </a:rPr>
              <a:t>Levels</a:t>
            </a:r>
            <a:r>
              <a:rPr lang="en-US" sz="1800" b="1" dirty="0"/>
              <a:t> </a:t>
            </a:r>
            <a:r>
              <a:rPr lang="en-US" sz="1800" dirty="0"/>
              <a:t>− Level of a node represents the generation of a node. If root node is at level 0, then its next child node</a:t>
            </a:r>
          </a:p>
          <a:p>
            <a:pPr marL="0" indent="0">
              <a:buNone/>
            </a:pPr>
            <a:r>
              <a:rPr lang="en-US" sz="1800" dirty="0"/>
              <a:t>is at level 1, its grandchild is at level 2 and so on.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keys −</a:t>
            </a:r>
            <a:r>
              <a:rPr lang="en-US" sz="1800" dirty="0"/>
              <a:t> Key represents a value of a node based on which a search operation is to be carried out for a node.</a:t>
            </a:r>
          </a:p>
        </p:txBody>
      </p:sp>
    </p:spTree>
    <p:extLst>
      <p:ext uri="{BB962C8B-B14F-4D97-AF65-F5344CB8AC3E}">
        <p14:creationId xmlns:p14="http://schemas.microsoft.com/office/powerpoint/2010/main" val="33250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nodes</a:t>
            </a:r>
            <a:endParaRPr lang="en-AU" altLang="ja-JP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6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66CC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root node</a:t>
            </a:r>
            <a:endParaRPr lang="en-AU" altLang="ja-JP"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457200" y="1295400"/>
            <a:ext cx="1905000" cy="984250"/>
          </a:xfrm>
          <a:prstGeom prst="rect">
            <a:avLst/>
          </a:prstGeom>
          <a:solidFill>
            <a:srgbClr val="99009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leaf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27432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Left sub-tree</a:t>
            </a:r>
            <a:endParaRPr lang="en-AU" altLang="ja-JP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49C-1CBA-48B5-A0EB-8C24051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7ACB-9FC2-439D-A216-27167EC2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see tree in nature. The tree has root, branches, sub-branches and leaves. From the concept of natural tree, the computer scientists get the idea of a data structure, which is graphically similar to natural tree. </a:t>
            </a:r>
          </a:p>
          <a:p>
            <a:pPr eaLnBrk="1" hangingPunct="1"/>
            <a:r>
              <a:rPr lang="en-US" altLang="en-US" dirty="0"/>
              <a:t>Natural tree is a </a:t>
            </a:r>
            <a:r>
              <a:rPr lang="en-US" altLang="en-US" dirty="0">
                <a:solidFill>
                  <a:srgbClr val="0070C0"/>
                </a:solidFill>
              </a:rPr>
              <a:t>bottom-up figure</a:t>
            </a:r>
            <a:r>
              <a:rPr lang="en-US" altLang="en-US" dirty="0"/>
              <a:t>. However, the graphical representation of the data structure tree is a </a:t>
            </a:r>
            <a:r>
              <a:rPr lang="en-US" altLang="en-US" dirty="0">
                <a:solidFill>
                  <a:srgbClr val="0070C0"/>
                </a:solidFill>
              </a:rPr>
              <a:t>top-down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593558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33528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Right sub-tree</a:t>
            </a:r>
            <a:endParaRPr lang="en-AU" altLang="ja-JP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343C-5637-4B85-81BD-83272F23325D}"/>
              </a:ext>
            </a:extLst>
          </p:cNvPr>
          <p:cNvSpPr/>
          <p:nvPr/>
        </p:nvSpPr>
        <p:spPr>
          <a:xfrm>
            <a:off x="6086120" y="1463297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7FAF8-D90D-4306-BD7F-4AC088046ABB}"/>
              </a:ext>
            </a:extLst>
          </p:cNvPr>
          <p:cNvSpPr/>
          <p:nvPr/>
        </p:nvSpPr>
        <p:spPr>
          <a:xfrm>
            <a:off x="6717632" y="153986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585DF-D793-496F-B29E-16AD31F79E6C}"/>
              </a:ext>
            </a:extLst>
          </p:cNvPr>
          <p:cNvSpPr txBox="1"/>
          <p:nvPr/>
        </p:nvSpPr>
        <p:spPr>
          <a:xfrm>
            <a:off x="6553200" y="1524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4676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sz="4000" u="sng" dirty="0"/>
              <a:t>m-array Trees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r>
              <a:rPr lang="en-US" altLang="ja-JP" sz="2700" u="sng" dirty="0">
                <a:solidFill>
                  <a:srgbClr val="0000FF"/>
                </a:solidFill>
              </a:rPr>
              <a:t>A Tree is an m-array Tree when each of its node has no more than m children.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endParaRPr lang="ja-JP" altLang="en-US" sz="2700" u="sng">
              <a:solidFill>
                <a:srgbClr val="0000FF"/>
              </a:solidFill>
            </a:endParaRPr>
          </a:p>
        </p:txBody>
      </p:sp>
      <p:sp>
        <p:nvSpPr>
          <p:cNvPr id="83971" name="Rectangle 12"/>
          <p:cNvSpPr>
            <a:spLocks noChangeArrowheads="1"/>
          </p:cNvSpPr>
          <p:nvPr/>
        </p:nvSpPr>
        <p:spPr bwMode="auto">
          <a:xfrm>
            <a:off x="1981200" y="6059488"/>
            <a:ext cx="19669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Three-array trees</a:t>
            </a:r>
          </a:p>
          <a:p>
            <a:pPr algn="ctr" eaLnBrk="1" hangingPunct="1"/>
            <a:r>
              <a:rPr lang="en-US" altLang="en-US"/>
              <a:t>(m=3)</a:t>
            </a:r>
          </a:p>
        </p:txBody>
      </p:sp>
      <p:sp>
        <p:nvSpPr>
          <p:cNvPr id="83972" name="Rectangle 13"/>
          <p:cNvSpPr>
            <a:spLocks noChangeArrowheads="1"/>
          </p:cNvSpPr>
          <p:nvPr/>
        </p:nvSpPr>
        <p:spPr bwMode="auto">
          <a:xfrm>
            <a:off x="5867400" y="6019800"/>
            <a:ext cx="178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Two-array trees</a:t>
            </a:r>
          </a:p>
          <a:p>
            <a:pPr algn="ctr" eaLnBrk="1" hangingPunct="1"/>
            <a:r>
              <a:rPr lang="en-US" altLang="en-US"/>
              <a:t>(m=2)</a:t>
            </a:r>
          </a:p>
        </p:txBody>
      </p:sp>
      <p:grpSp>
        <p:nvGrpSpPr>
          <p:cNvPr id="83973" name="Group 55"/>
          <p:cNvGrpSpPr>
            <a:grpSpLocks/>
          </p:cNvGrpSpPr>
          <p:nvPr/>
        </p:nvGrpSpPr>
        <p:grpSpPr bwMode="auto">
          <a:xfrm>
            <a:off x="533400" y="1905000"/>
            <a:ext cx="4343400" cy="4038600"/>
            <a:chOff x="1320" y="1056"/>
            <a:chExt cx="3288" cy="2640"/>
          </a:xfrm>
        </p:grpSpPr>
        <p:grpSp>
          <p:nvGrpSpPr>
            <p:cNvPr id="84001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84019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4023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4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5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6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8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0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1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2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3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6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7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8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0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1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2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3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4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6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7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8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84020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1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2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84002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84003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84004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84005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84006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84007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84008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84009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84010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84011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84012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84013" name="Rectangle 49"/>
            <p:cNvSpPr>
              <a:spLocks noChangeArrowheads="1"/>
            </p:cNvSpPr>
            <p:nvPr/>
          </p:nvSpPr>
          <p:spPr bwMode="auto">
            <a:xfrm>
              <a:off x="1320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84014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84015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84016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17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84018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83974" name="Rectangle 49"/>
          <p:cNvSpPr>
            <a:spLocks noChangeArrowheads="1"/>
          </p:cNvSpPr>
          <p:nvPr/>
        </p:nvSpPr>
        <p:spPr bwMode="auto">
          <a:xfrm>
            <a:off x="3581400" y="4610100"/>
            <a:ext cx="5699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6858000" y="2667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3976" name="Oval 12"/>
          <p:cNvSpPr>
            <a:spLocks noChangeArrowheads="1"/>
          </p:cNvSpPr>
          <p:nvPr/>
        </p:nvSpPr>
        <p:spPr bwMode="auto">
          <a:xfrm>
            <a:off x="6858000" y="2590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77" name="Line 13"/>
          <p:cNvSpPr>
            <a:spLocks noChangeShapeType="1"/>
          </p:cNvSpPr>
          <p:nvPr/>
        </p:nvSpPr>
        <p:spPr bwMode="auto">
          <a:xfrm flipH="1">
            <a:off x="6477000" y="3124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4"/>
          <p:cNvSpPr>
            <a:spLocks noChangeShapeType="1"/>
          </p:cNvSpPr>
          <p:nvPr/>
        </p:nvSpPr>
        <p:spPr bwMode="auto">
          <a:xfrm>
            <a:off x="7391400" y="3124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23"/>
          <p:cNvSpPr txBox="1">
            <a:spLocks noChangeArrowheads="1"/>
          </p:cNvSpPr>
          <p:nvPr/>
        </p:nvSpPr>
        <p:spPr bwMode="auto">
          <a:xfrm>
            <a:off x="60198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3980" name="Oval 24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1" name="Line 25"/>
          <p:cNvSpPr>
            <a:spLocks noChangeShapeType="1"/>
          </p:cNvSpPr>
          <p:nvPr/>
        </p:nvSpPr>
        <p:spPr bwMode="auto">
          <a:xfrm flipH="1">
            <a:off x="5638800" y="4114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26"/>
          <p:cNvSpPr>
            <a:spLocks noChangeShapeType="1"/>
          </p:cNvSpPr>
          <p:nvPr/>
        </p:nvSpPr>
        <p:spPr bwMode="auto">
          <a:xfrm>
            <a:off x="6553200" y="4114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35"/>
          <p:cNvSpPr txBox="1">
            <a:spLocks noChangeArrowheads="1"/>
          </p:cNvSpPr>
          <p:nvPr/>
        </p:nvSpPr>
        <p:spPr bwMode="auto">
          <a:xfrm>
            <a:off x="53340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83984" name="Oval 36"/>
          <p:cNvSpPr>
            <a:spLocks noChangeArrowheads="1"/>
          </p:cNvSpPr>
          <p:nvPr/>
        </p:nvSpPr>
        <p:spPr bwMode="auto">
          <a:xfrm>
            <a:off x="53340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5" name="Line 37"/>
          <p:cNvSpPr>
            <a:spLocks noChangeShapeType="1"/>
          </p:cNvSpPr>
          <p:nvPr/>
        </p:nvSpPr>
        <p:spPr bwMode="auto">
          <a:xfrm flipH="1">
            <a:off x="5410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38"/>
          <p:cNvSpPr>
            <a:spLocks noChangeShapeType="1"/>
          </p:cNvSpPr>
          <p:nvPr/>
        </p:nvSpPr>
        <p:spPr bwMode="auto">
          <a:xfrm>
            <a:off x="5791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39"/>
          <p:cNvSpPr txBox="1">
            <a:spLocks noChangeArrowheads="1"/>
          </p:cNvSpPr>
          <p:nvPr/>
        </p:nvSpPr>
        <p:spPr bwMode="auto">
          <a:xfrm>
            <a:off x="66294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3988" name="Oval 40"/>
          <p:cNvSpPr>
            <a:spLocks noChangeArrowheads="1"/>
          </p:cNvSpPr>
          <p:nvPr/>
        </p:nvSpPr>
        <p:spPr bwMode="auto">
          <a:xfrm>
            <a:off x="66294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9" name="Line 41"/>
          <p:cNvSpPr>
            <a:spLocks noChangeShapeType="1"/>
          </p:cNvSpPr>
          <p:nvPr/>
        </p:nvSpPr>
        <p:spPr bwMode="auto">
          <a:xfrm flipH="1">
            <a:off x="6705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42"/>
          <p:cNvSpPr>
            <a:spLocks noChangeShapeType="1"/>
          </p:cNvSpPr>
          <p:nvPr/>
        </p:nvSpPr>
        <p:spPr bwMode="auto">
          <a:xfrm>
            <a:off x="7086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Text Box 43"/>
          <p:cNvSpPr txBox="1">
            <a:spLocks noChangeArrowheads="1"/>
          </p:cNvSpPr>
          <p:nvPr/>
        </p:nvSpPr>
        <p:spPr bwMode="auto">
          <a:xfrm>
            <a:off x="76200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83992" name="Oval 44"/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93" name="Line 45"/>
          <p:cNvSpPr>
            <a:spLocks noChangeShapeType="1"/>
          </p:cNvSpPr>
          <p:nvPr/>
        </p:nvSpPr>
        <p:spPr bwMode="auto">
          <a:xfrm flipH="1">
            <a:off x="7696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46"/>
          <p:cNvSpPr>
            <a:spLocks noChangeShapeType="1"/>
          </p:cNvSpPr>
          <p:nvPr/>
        </p:nvSpPr>
        <p:spPr bwMode="auto">
          <a:xfrm>
            <a:off x="8077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50"/>
          <p:cNvSpPr>
            <a:spLocks noChangeShapeType="1"/>
          </p:cNvSpPr>
          <p:nvPr/>
        </p:nvSpPr>
        <p:spPr bwMode="auto">
          <a:xfrm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51"/>
          <p:cNvSpPr>
            <a:spLocks noChangeShapeType="1"/>
          </p:cNvSpPr>
          <p:nvPr/>
        </p:nvSpPr>
        <p:spPr bwMode="auto">
          <a:xfrm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52"/>
          <p:cNvSpPr>
            <a:spLocks noChangeShapeType="1"/>
          </p:cNvSpPr>
          <p:nvPr/>
        </p:nvSpPr>
        <p:spPr bwMode="auto">
          <a:xfrm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56"/>
          <p:cNvSpPr>
            <a:spLocks noChangeShapeType="1"/>
          </p:cNvSpPr>
          <p:nvPr/>
        </p:nvSpPr>
        <p:spPr bwMode="auto">
          <a:xfrm flipV="1">
            <a:off x="5867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57"/>
          <p:cNvSpPr>
            <a:spLocks noChangeShapeType="1"/>
          </p:cNvSpPr>
          <p:nvPr/>
        </p:nvSpPr>
        <p:spPr bwMode="auto">
          <a:xfrm flipV="1">
            <a:off x="71628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Line 58"/>
          <p:cNvSpPr>
            <a:spLocks noChangeShapeType="1"/>
          </p:cNvSpPr>
          <p:nvPr/>
        </p:nvSpPr>
        <p:spPr bwMode="auto">
          <a:xfrm flipV="1">
            <a:off x="81534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 u="sng"/>
              <a:t>Binary Tree (BT)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4343400" y="1905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2743200" y="24384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876800" y="24384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209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H="1">
            <a:off x="1600200" y="32004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743200" y="32004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6400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6019800" y="3200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6934200" y="32004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1143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838200" y="4114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16002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3276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3124200" y="41910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3810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5562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>
            <a:off x="5181600" y="41910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6096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16764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H="1">
            <a:off x="1676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21336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28956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 flipH="1">
            <a:off x="2971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3352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4953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5334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Oval 30"/>
          <p:cNvSpPr>
            <a:spLocks noChangeArrowheads="1"/>
          </p:cNvSpPr>
          <p:nvPr/>
        </p:nvSpPr>
        <p:spPr bwMode="auto">
          <a:xfrm>
            <a:off x="61722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H="1">
            <a:off x="6248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6629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7162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 flipH="1">
            <a:off x="7239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Line 35"/>
          <p:cNvSpPr>
            <a:spLocks noChangeShapeType="1"/>
          </p:cNvSpPr>
          <p:nvPr/>
        </p:nvSpPr>
        <p:spPr bwMode="auto">
          <a:xfrm>
            <a:off x="7620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762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160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289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>
            <a:off x="4876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Line 40"/>
          <p:cNvSpPr>
            <a:spLocks noChangeShapeType="1"/>
          </p:cNvSpPr>
          <p:nvPr/>
        </p:nvSpPr>
        <p:spPr bwMode="auto">
          <a:xfrm>
            <a:off x="6172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41"/>
          <p:cNvSpPr>
            <a:spLocks noChangeShapeType="1"/>
          </p:cNvSpPr>
          <p:nvPr/>
        </p:nvSpPr>
        <p:spPr bwMode="auto">
          <a:xfrm>
            <a:off x="7162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 flipV="1">
            <a:off x="40386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 flipV="1">
            <a:off x="2209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 flipV="1">
            <a:off x="34290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 flipV="1">
            <a:off x="541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 flipV="1">
            <a:off x="670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76962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685800" y="1219200"/>
            <a:ext cx="7848600" cy="579438"/>
          </a:xfrm>
          <a:prstGeom prst="rect">
            <a:avLst/>
          </a:prstGeom>
          <a:noFill/>
          <a:ln w="254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ja-JP" sz="3200">
                <a:solidFill>
                  <a:srgbClr val="090409"/>
                </a:solidFill>
              </a:rPr>
              <a:t> Each node can have </a:t>
            </a:r>
            <a:r>
              <a:rPr lang="en-AU" altLang="ja-JP" sz="3200">
                <a:solidFill>
                  <a:srgbClr val="FF0000"/>
                </a:solidFill>
              </a:rPr>
              <a:t>at most 2 </a:t>
            </a:r>
            <a:r>
              <a:rPr lang="en-AU" altLang="ja-JP" sz="3200">
                <a:solidFill>
                  <a:srgbClr val="090409"/>
                </a:solidFill>
              </a:rPr>
              <a:t>children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57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Binary tree with 9 nodes.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880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880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8807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8807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8807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880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8807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880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8807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8807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8808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8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8808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reeform 2"/>
          <p:cNvSpPr>
            <a:spLocks/>
          </p:cNvSpPr>
          <p:nvPr/>
        </p:nvSpPr>
        <p:spPr bwMode="auto">
          <a:xfrm>
            <a:off x="4648200" y="2768600"/>
            <a:ext cx="3213100" cy="3784600"/>
          </a:xfrm>
          <a:custGeom>
            <a:avLst/>
            <a:gdLst>
              <a:gd name="T0" fmla="*/ 2147483646 w 2024"/>
              <a:gd name="T1" fmla="*/ 2147483646 h 2384"/>
              <a:gd name="T2" fmla="*/ 2147483646 w 2024"/>
              <a:gd name="T3" fmla="*/ 2147483646 h 2384"/>
              <a:gd name="T4" fmla="*/ 2147483646 w 2024"/>
              <a:gd name="T5" fmla="*/ 2147483646 h 2384"/>
              <a:gd name="T6" fmla="*/ 2147483646 w 2024"/>
              <a:gd name="T7" fmla="*/ 2147483646 h 2384"/>
              <a:gd name="T8" fmla="*/ 2147483646 w 2024"/>
              <a:gd name="T9" fmla="*/ 2147483646 h 2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2384"/>
              <a:gd name="T17" fmla="*/ 2024 w 2024"/>
              <a:gd name="T18" fmla="*/ 2384 h 2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2384">
                <a:moveTo>
                  <a:pt x="312" y="296"/>
                </a:moveTo>
                <a:cubicBezTo>
                  <a:pt x="184" y="592"/>
                  <a:pt x="0" y="1952"/>
                  <a:pt x="264" y="2168"/>
                </a:cubicBezTo>
                <a:cubicBezTo>
                  <a:pt x="528" y="2384"/>
                  <a:pt x="1768" y="1888"/>
                  <a:pt x="1896" y="1592"/>
                </a:cubicBezTo>
                <a:cubicBezTo>
                  <a:pt x="2024" y="1296"/>
                  <a:pt x="1296" y="608"/>
                  <a:pt x="1032" y="392"/>
                </a:cubicBezTo>
                <a:cubicBezTo>
                  <a:pt x="768" y="176"/>
                  <a:pt x="440" y="0"/>
                  <a:pt x="312" y="29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5" name="Freeform 3"/>
          <p:cNvSpPr>
            <a:spLocks/>
          </p:cNvSpPr>
          <p:nvPr/>
        </p:nvSpPr>
        <p:spPr bwMode="auto">
          <a:xfrm>
            <a:off x="990600" y="2667000"/>
            <a:ext cx="3771900" cy="3683000"/>
          </a:xfrm>
          <a:custGeom>
            <a:avLst/>
            <a:gdLst>
              <a:gd name="T0" fmla="*/ 2147483646 w 2376"/>
              <a:gd name="T1" fmla="*/ 2147483646 h 2320"/>
              <a:gd name="T2" fmla="*/ 2147483646 w 2376"/>
              <a:gd name="T3" fmla="*/ 2147483646 h 2320"/>
              <a:gd name="T4" fmla="*/ 2147483646 w 2376"/>
              <a:gd name="T5" fmla="*/ 2147483646 h 2320"/>
              <a:gd name="T6" fmla="*/ 2147483646 w 2376"/>
              <a:gd name="T7" fmla="*/ 2147483646 h 2320"/>
              <a:gd name="T8" fmla="*/ 2147483646 w 2376"/>
              <a:gd name="T9" fmla="*/ 2147483646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6"/>
              <a:gd name="T16" fmla="*/ 0 h 2320"/>
              <a:gd name="T17" fmla="*/ 2376 w 2376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6" h="2320">
                <a:moveTo>
                  <a:pt x="1696" y="272"/>
                </a:moveTo>
                <a:cubicBezTo>
                  <a:pt x="1488" y="0"/>
                  <a:pt x="1128" y="240"/>
                  <a:pt x="880" y="464"/>
                </a:cubicBezTo>
                <a:cubicBezTo>
                  <a:pt x="632" y="688"/>
                  <a:pt x="0" y="1344"/>
                  <a:pt x="208" y="1616"/>
                </a:cubicBezTo>
                <a:cubicBezTo>
                  <a:pt x="416" y="1888"/>
                  <a:pt x="1880" y="2320"/>
                  <a:pt x="2128" y="2096"/>
                </a:cubicBezTo>
                <a:cubicBezTo>
                  <a:pt x="2376" y="1872"/>
                  <a:pt x="1904" y="544"/>
                  <a:pt x="1696" y="27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962400" y="22352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4114800" y="2387600"/>
            <a:ext cx="457200" cy="457200"/>
            <a:chOff x="1152" y="1440"/>
            <a:chExt cx="288" cy="288"/>
          </a:xfrm>
        </p:grpSpPr>
        <p:sp>
          <p:nvSpPr>
            <p:cNvPr id="90152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3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2743200" y="3149600"/>
            <a:ext cx="457200" cy="457200"/>
            <a:chOff x="1248" y="1536"/>
            <a:chExt cx="288" cy="288"/>
          </a:xfrm>
        </p:grpSpPr>
        <p:sp>
          <p:nvSpPr>
            <p:cNvPr id="90150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1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0120" name="Oval 13"/>
          <p:cNvSpPr>
            <a:spLocks noChangeArrowheads="1"/>
          </p:cNvSpPr>
          <p:nvPr/>
        </p:nvSpPr>
        <p:spPr bwMode="auto">
          <a:xfrm>
            <a:off x="2209800" y="406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1" name="Text Box 14"/>
          <p:cNvSpPr txBox="1">
            <a:spLocks noChangeArrowheads="1"/>
          </p:cNvSpPr>
          <p:nvPr/>
        </p:nvSpPr>
        <p:spPr bwMode="auto">
          <a:xfrm>
            <a:off x="2286000" y="407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0122" name="Oval 15"/>
          <p:cNvSpPr>
            <a:spLocks noChangeArrowheads="1"/>
          </p:cNvSpPr>
          <p:nvPr/>
        </p:nvSpPr>
        <p:spPr bwMode="auto">
          <a:xfrm>
            <a:off x="54864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3" name="Text Box 16"/>
          <p:cNvSpPr txBox="1">
            <a:spLocks noChangeArrowheads="1"/>
          </p:cNvSpPr>
          <p:nvPr/>
        </p:nvSpPr>
        <p:spPr bwMode="auto">
          <a:xfrm>
            <a:off x="5562600" y="4916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0124" name="Group 17"/>
          <p:cNvGrpSpPr>
            <a:grpSpLocks/>
          </p:cNvGrpSpPr>
          <p:nvPr/>
        </p:nvGrpSpPr>
        <p:grpSpPr bwMode="auto">
          <a:xfrm>
            <a:off x="5486400" y="3149600"/>
            <a:ext cx="457200" cy="457200"/>
            <a:chOff x="1248" y="1536"/>
            <a:chExt cx="288" cy="288"/>
          </a:xfrm>
        </p:grpSpPr>
        <p:sp>
          <p:nvSpPr>
            <p:cNvPr id="90148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9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0125" name="Group 20"/>
          <p:cNvGrpSpPr>
            <a:grpSpLocks/>
          </p:cNvGrpSpPr>
          <p:nvPr/>
        </p:nvGrpSpPr>
        <p:grpSpPr bwMode="auto">
          <a:xfrm>
            <a:off x="3352800" y="4064000"/>
            <a:ext cx="457200" cy="457200"/>
            <a:chOff x="1248" y="1536"/>
            <a:chExt cx="288" cy="288"/>
          </a:xfrm>
        </p:grpSpPr>
        <p:sp>
          <p:nvSpPr>
            <p:cNvPr id="90146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7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0126" name="Oval 23"/>
          <p:cNvSpPr>
            <a:spLocks noChangeArrowheads="1"/>
          </p:cNvSpPr>
          <p:nvPr/>
        </p:nvSpPr>
        <p:spPr bwMode="auto">
          <a:xfrm>
            <a:off x="6096000" y="398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7" name="Text Box 24"/>
          <p:cNvSpPr txBox="1">
            <a:spLocks noChangeArrowheads="1"/>
          </p:cNvSpPr>
          <p:nvPr/>
        </p:nvSpPr>
        <p:spPr bwMode="auto">
          <a:xfrm>
            <a:off x="6172200" y="4002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0128" name="Oval 25"/>
          <p:cNvSpPr>
            <a:spLocks noChangeArrowheads="1"/>
          </p:cNvSpPr>
          <p:nvPr/>
        </p:nvSpPr>
        <p:spPr bwMode="auto">
          <a:xfrm>
            <a:off x="3048000" y="497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9" name="Text Box 26"/>
          <p:cNvSpPr txBox="1">
            <a:spLocks noChangeArrowheads="1"/>
          </p:cNvSpPr>
          <p:nvPr/>
        </p:nvSpPr>
        <p:spPr bwMode="auto">
          <a:xfrm>
            <a:off x="3124200" y="4992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0130" name="Oval 27"/>
          <p:cNvSpPr>
            <a:spLocks noChangeArrowheads="1"/>
          </p:cNvSpPr>
          <p:nvPr/>
        </p:nvSpPr>
        <p:spPr bwMode="auto">
          <a:xfrm>
            <a:off x="67056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31" name="Text Box 28"/>
          <p:cNvSpPr txBox="1">
            <a:spLocks noChangeArrowheads="1"/>
          </p:cNvSpPr>
          <p:nvPr/>
        </p:nvSpPr>
        <p:spPr bwMode="auto">
          <a:xfrm>
            <a:off x="6781800" y="4916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0132" name="Line 29"/>
          <p:cNvSpPr>
            <a:spLocks noChangeShapeType="1"/>
          </p:cNvSpPr>
          <p:nvPr/>
        </p:nvSpPr>
        <p:spPr bwMode="auto">
          <a:xfrm flipH="1">
            <a:off x="31242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Line 30"/>
          <p:cNvSpPr>
            <a:spLocks noChangeShapeType="1"/>
          </p:cNvSpPr>
          <p:nvPr/>
        </p:nvSpPr>
        <p:spPr bwMode="auto">
          <a:xfrm>
            <a:off x="45720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4" name="Line 31"/>
          <p:cNvSpPr>
            <a:spLocks noChangeShapeType="1"/>
          </p:cNvSpPr>
          <p:nvPr/>
        </p:nvSpPr>
        <p:spPr bwMode="auto">
          <a:xfrm flipH="1">
            <a:off x="2514600" y="3530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Line 32"/>
          <p:cNvSpPr>
            <a:spLocks noChangeShapeType="1"/>
          </p:cNvSpPr>
          <p:nvPr/>
        </p:nvSpPr>
        <p:spPr bwMode="auto">
          <a:xfrm>
            <a:off x="3124200" y="353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Line 33"/>
          <p:cNvSpPr>
            <a:spLocks noChangeShapeType="1"/>
          </p:cNvSpPr>
          <p:nvPr/>
        </p:nvSpPr>
        <p:spPr bwMode="auto">
          <a:xfrm flipH="1">
            <a:off x="3276600" y="452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7" name="Line 34"/>
          <p:cNvSpPr>
            <a:spLocks noChangeShapeType="1"/>
          </p:cNvSpPr>
          <p:nvPr/>
        </p:nvSpPr>
        <p:spPr bwMode="auto">
          <a:xfrm>
            <a:off x="5867400" y="3530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8" name="Line 35"/>
          <p:cNvSpPr>
            <a:spLocks noChangeShapeType="1"/>
          </p:cNvSpPr>
          <p:nvPr/>
        </p:nvSpPr>
        <p:spPr bwMode="auto">
          <a:xfrm flipH="1">
            <a:off x="57912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36"/>
          <p:cNvSpPr>
            <a:spLocks noChangeShapeType="1"/>
          </p:cNvSpPr>
          <p:nvPr/>
        </p:nvSpPr>
        <p:spPr bwMode="auto">
          <a:xfrm>
            <a:off x="64770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Text Box 37"/>
          <p:cNvSpPr txBox="1">
            <a:spLocks noChangeArrowheads="1"/>
          </p:cNvSpPr>
          <p:nvPr/>
        </p:nvSpPr>
        <p:spPr bwMode="auto">
          <a:xfrm>
            <a:off x="762000" y="60499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0141" name="Text Box 38"/>
          <p:cNvSpPr txBox="1">
            <a:spLocks noChangeArrowheads="1"/>
          </p:cNvSpPr>
          <p:nvPr/>
        </p:nvSpPr>
        <p:spPr bwMode="auto">
          <a:xfrm>
            <a:off x="3048000" y="1854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0142" name="Text Box 39"/>
          <p:cNvSpPr txBox="1">
            <a:spLocks noChangeArrowheads="1"/>
          </p:cNvSpPr>
          <p:nvPr/>
        </p:nvSpPr>
        <p:spPr bwMode="auto">
          <a:xfrm>
            <a:off x="6600825" y="61261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0143" name="Line 40"/>
          <p:cNvSpPr>
            <a:spLocks noChangeShapeType="1"/>
          </p:cNvSpPr>
          <p:nvPr/>
        </p:nvSpPr>
        <p:spPr bwMode="auto">
          <a:xfrm flipV="1">
            <a:off x="1400175" y="558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4" name="Line 41"/>
          <p:cNvSpPr>
            <a:spLocks noChangeShapeType="1"/>
          </p:cNvSpPr>
          <p:nvPr/>
        </p:nvSpPr>
        <p:spPr bwMode="auto">
          <a:xfrm flipH="1" flipV="1">
            <a:off x="7162800" y="574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Line 42"/>
          <p:cNvSpPr>
            <a:spLocks noChangeShapeType="1"/>
          </p:cNvSpPr>
          <p:nvPr/>
        </p:nvSpPr>
        <p:spPr bwMode="auto">
          <a:xfrm>
            <a:off x="3581400" y="2006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2"/>
          <p:cNvSpPr>
            <a:spLocks/>
          </p:cNvSpPr>
          <p:nvPr/>
        </p:nvSpPr>
        <p:spPr bwMode="auto">
          <a:xfrm>
            <a:off x="2667000" y="3352800"/>
            <a:ext cx="2171700" cy="2298700"/>
          </a:xfrm>
          <a:custGeom>
            <a:avLst/>
            <a:gdLst>
              <a:gd name="T0" fmla="*/ 2147483646 w 1368"/>
              <a:gd name="T1" fmla="*/ 2147483646 h 1448"/>
              <a:gd name="T2" fmla="*/ 2147483646 w 1368"/>
              <a:gd name="T3" fmla="*/ 2147483646 h 1448"/>
              <a:gd name="T4" fmla="*/ 2147483646 w 1368"/>
              <a:gd name="T5" fmla="*/ 2147483646 h 1448"/>
              <a:gd name="T6" fmla="*/ 2147483646 w 1368"/>
              <a:gd name="T7" fmla="*/ 2147483646 h 1448"/>
              <a:gd name="T8" fmla="*/ 2147483646 w 1368"/>
              <a:gd name="T9" fmla="*/ 2147483646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8"/>
              <a:gd name="T16" fmla="*/ 0 h 1448"/>
              <a:gd name="T17" fmla="*/ 1368 w 1368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8" h="1448">
                <a:moveTo>
                  <a:pt x="384" y="152"/>
                </a:moveTo>
                <a:cubicBezTo>
                  <a:pt x="264" y="304"/>
                  <a:pt x="0" y="1160"/>
                  <a:pt x="144" y="1304"/>
                </a:cubicBezTo>
                <a:cubicBezTo>
                  <a:pt x="288" y="1448"/>
                  <a:pt x="1128" y="1168"/>
                  <a:pt x="1248" y="1016"/>
                </a:cubicBezTo>
                <a:cubicBezTo>
                  <a:pt x="1368" y="864"/>
                  <a:pt x="1008" y="536"/>
                  <a:pt x="864" y="392"/>
                </a:cubicBezTo>
                <a:cubicBezTo>
                  <a:pt x="720" y="248"/>
                  <a:pt x="504" y="0"/>
                  <a:pt x="384" y="15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3" name="Freeform 3"/>
          <p:cNvSpPr>
            <a:spLocks/>
          </p:cNvSpPr>
          <p:nvPr/>
        </p:nvSpPr>
        <p:spPr bwMode="auto">
          <a:xfrm>
            <a:off x="1778000" y="3479800"/>
            <a:ext cx="1168400" cy="889000"/>
          </a:xfrm>
          <a:custGeom>
            <a:avLst/>
            <a:gdLst>
              <a:gd name="T0" fmla="*/ 2147483646 w 736"/>
              <a:gd name="T1" fmla="*/ 2147483646 h 560"/>
              <a:gd name="T2" fmla="*/ 2147483646 w 736"/>
              <a:gd name="T3" fmla="*/ 2147483646 h 560"/>
              <a:gd name="T4" fmla="*/ 2147483646 w 736"/>
              <a:gd name="T5" fmla="*/ 2147483646 h 560"/>
              <a:gd name="T6" fmla="*/ 2147483646 w 736"/>
              <a:gd name="T7" fmla="*/ 2147483646 h 560"/>
              <a:gd name="T8" fmla="*/ 2147483646 w 736"/>
              <a:gd name="T9" fmla="*/ 2147483646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560"/>
              <a:gd name="T17" fmla="*/ 736 w 736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560">
                <a:moveTo>
                  <a:pt x="560" y="16"/>
                </a:moveTo>
                <a:cubicBezTo>
                  <a:pt x="448" y="0"/>
                  <a:pt x="64" y="264"/>
                  <a:pt x="32" y="352"/>
                </a:cubicBezTo>
                <a:cubicBezTo>
                  <a:pt x="0" y="440"/>
                  <a:pt x="256" y="528"/>
                  <a:pt x="368" y="544"/>
                </a:cubicBezTo>
                <a:cubicBezTo>
                  <a:pt x="480" y="560"/>
                  <a:pt x="672" y="536"/>
                  <a:pt x="704" y="448"/>
                </a:cubicBezTo>
                <a:cubicBezTo>
                  <a:pt x="736" y="360"/>
                  <a:pt x="672" y="32"/>
                  <a:pt x="560" y="1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590800" y="26670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31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2201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2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2168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2199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0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2169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0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2171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2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2173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21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2174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2195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6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2175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6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2177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8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2179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80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2181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4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5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6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7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9" name="Text Box 37"/>
          <p:cNvSpPr txBox="1">
            <a:spLocks noChangeArrowheads="1"/>
          </p:cNvSpPr>
          <p:nvPr/>
        </p:nvSpPr>
        <p:spPr bwMode="auto">
          <a:xfrm>
            <a:off x="733425" y="4576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2190" name="Text Box 38"/>
          <p:cNvSpPr txBox="1">
            <a:spLocks noChangeArrowheads="1"/>
          </p:cNvSpPr>
          <p:nvPr/>
        </p:nvSpPr>
        <p:spPr bwMode="auto">
          <a:xfrm>
            <a:off x="1600200" y="22860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2191" name="Text Box 39"/>
          <p:cNvSpPr txBox="1">
            <a:spLocks noChangeArrowheads="1"/>
          </p:cNvSpPr>
          <p:nvPr/>
        </p:nvSpPr>
        <p:spPr bwMode="auto">
          <a:xfrm>
            <a:off x="3657600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2192" name="Line 40"/>
          <p:cNvSpPr>
            <a:spLocks noChangeShapeType="1"/>
          </p:cNvSpPr>
          <p:nvPr/>
        </p:nvSpPr>
        <p:spPr bwMode="auto">
          <a:xfrm flipV="1">
            <a:off x="1371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3" name="Line 41"/>
          <p:cNvSpPr>
            <a:spLocks noChangeShapeType="1"/>
          </p:cNvSpPr>
          <p:nvPr/>
        </p:nvSpPr>
        <p:spPr bwMode="auto">
          <a:xfrm flipH="1" flipV="1">
            <a:off x="4219575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4" name="Line 42"/>
          <p:cNvSpPr>
            <a:spLocks noChangeShapeType="1"/>
          </p:cNvSpPr>
          <p:nvPr/>
        </p:nvSpPr>
        <p:spPr bwMode="auto">
          <a:xfrm>
            <a:off x="22098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auto">
          <a:xfrm>
            <a:off x="2578100" y="4406900"/>
            <a:ext cx="1422400" cy="977900"/>
          </a:xfrm>
          <a:custGeom>
            <a:avLst/>
            <a:gdLst>
              <a:gd name="T0" fmla="*/ 2147483646 w 896"/>
              <a:gd name="T1" fmla="*/ 2147483646 h 616"/>
              <a:gd name="T2" fmla="*/ 2147483646 w 896"/>
              <a:gd name="T3" fmla="*/ 2147483646 h 616"/>
              <a:gd name="T4" fmla="*/ 2147483646 w 896"/>
              <a:gd name="T5" fmla="*/ 2147483646 h 616"/>
              <a:gd name="T6" fmla="*/ 2147483646 w 896"/>
              <a:gd name="T7" fmla="*/ 2147483646 h 616"/>
              <a:gd name="T8" fmla="*/ 0 60000 65536"/>
              <a:gd name="T9" fmla="*/ 0 60000 65536"/>
              <a:gd name="T10" fmla="*/ 0 60000 65536"/>
              <a:gd name="T11" fmla="*/ 0 60000 65536"/>
              <a:gd name="T12" fmla="*/ 0 w 896"/>
              <a:gd name="T13" fmla="*/ 0 h 616"/>
              <a:gd name="T14" fmla="*/ 896 w 896"/>
              <a:gd name="T15" fmla="*/ 616 h 6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" h="616">
                <a:moveTo>
                  <a:pt x="488" y="8"/>
                </a:moveTo>
                <a:cubicBezTo>
                  <a:pt x="360" y="0"/>
                  <a:pt x="0" y="400"/>
                  <a:pt x="56" y="488"/>
                </a:cubicBezTo>
                <a:cubicBezTo>
                  <a:pt x="112" y="576"/>
                  <a:pt x="752" y="616"/>
                  <a:pt x="824" y="536"/>
                </a:cubicBezTo>
                <a:cubicBezTo>
                  <a:pt x="896" y="456"/>
                  <a:pt x="616" y="16"/>
                  <a:pt x="488" y="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3276600" y="36576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4214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4246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7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4215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4244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5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4216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7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4218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4220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4242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3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4221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4240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1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4222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3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4224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5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4226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7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4228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9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1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2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6" name="Text Box 36"/>
          <p:cNvSpPr txBox="1">
            <a:spLocks noChangeArrowheads="1"/>
          </p:cNvSpPr>
          <p:nvPr/>
        </p:nvSpPr>
        <p:spPr bwMode="auto">
          <a:xfrm>
            <a:off x="1647825" y="5719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4237" name="Text Box 37"/>
          <p:cNvSpPr txBox="1">
            <a:spLocks noChangeArrowheads="1"/>
          </p:cNvSpPr>
          <p:nvPr/>
        </p:nvSpPr>
        <p:spPr bwMode="auto">
          <a:xfrm>
            <a:off x="4114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4238" name="Line 38"/>
          <p:cNvSpPr>
            <a:spLocks noChangeShapeType="1"/>
          </p:cNvSpPr>
          <p:nvPr/>
        </p:nvSpPr>
        <p:spPr bwMode="auto">
          <a:xfrm flipV="1">
            <a:off x="2286000" y="525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9" name="Line 39"/>
          <p:cNvSpPr>
            <a:spLocks noChangeShapeType="1"/>
          </p:cNvSpPr>
          <p:nvPr/>
        </p:nvSpPr>
        <p:spPr bwMode="auto">
          <a:xfrm flipH="1">
            <a:off x="3810000" y="3581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2917825" y="45720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6291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2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6262" name="Group 8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6289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0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6263" name="Oval 11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4" name="Text Box 12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6265" name="Oval 13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6" name="Text Box 14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6267" name="Group 15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6287" name="Oval 16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8" name="Text Box 17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6268" name="Group 18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6285" name="Oval 1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6" name="Text Box 2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626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0" name="Text Box 22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6271" name="Oval 23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2" name="Text Box 24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6273" name="Oval 25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4" name="Text Box 26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6275" name="Line 27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6" name="Line 28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7" name="Line 29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8" name="Line 30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9" name="Line 31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0" name="Line 32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Line 33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2" name="Line 34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3" name="Text Box 35"/>
          <p:cNvSpPr txBox="1">
            <a:spLocks noChangeArrowheads="1"/>
          </p:cNvSpPr>
          <p:nvPr/>
        </p:nvSpPr>
        <p:spPr bwMode="auto">
          <a:xfrm>
            <a:off x="3756025" y="4424363"/>
            <a:ext cx="5873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6284" name="Line 36"/>
          <p:cNvSpPr>
            <a:spLocks noChangeShapeType="1"/>
          </p:cNvSpPr>
          <p:nvPr/>
        </p:nvSpPr>
        <p:spPr bwMode="auto">
          <a:xfrm flipH="1">
            <a:off x="3451225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7494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Tree Data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1752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1800" dirty="0"/>
              <a:t>A graph which has no cycle is called an acyclic graph. A tree is an acyclic graph or graph having no cycles.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Trees are mainly used to represent data containing a hierarchical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relationship between elements, for example, records, family trees and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table of contents.</a:t>
            </a:r>
          </a:p>
          <a:p>
            <a:pPr eaLnBrk="1" hangingPunct="1">
              <a:buClr>
                <a:schemeClr val="tx1"/>
              </a:buClr>
            </a:pPr>
            <a:endParaRPr lang="en-US" altLang="ja-JP" sz="1800" dirty="0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• Consider a parent-child relationship</a:t>
            </a:r>
          </a:p>
        </p:txBody>
      </p:sp>
      <p:sp>
        <p:nvSpPr>
          <p:cNvPr id="51204" name="Line 16"/>
          <p:cNvSpPr>
            <a:spLocks noChangeShapeType="1"/>
          </p:cNvSpPr>
          <p:nvPr/>
        </p:nvSpPr>
        <p:spPr bwMode="auto">
          <a:xfrm>
            <a:off x="4267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05" name="Group 35"/>
          <p:cNvGrpSpPr>
            <a:grpSpLocks/>
          </p:cNvGrpSpPr>
          <p:nvPr/>
        </p:nvGrpSpPr>
        <p:grpSpPr bwMode="auto">
          <a:xfrm>
            <a:off x="838200" y="4419599"/>
            <a:ext cx="8193088" cy="2073276"/>
            <a:chOff x="528" y="2278"/>
            <a:chExt cx="5161" cy="1348"/>
          </a:xfrm>
        </p:grpSpPr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1946" y="2278"/>
              <a:ext cx="16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 dirty="0">
                  <a:latin typeface="Helvetica" charset="0"/>
                </a:rPr>
                <a:t>Mohammad Aslam Khan</a:t>
              </a:r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708" y="2784"/>
              <a:ext cx="92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Sohail Aslam</a:t>
              </a:r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2256" y="2784"/>
              <a:ext cx="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Javed Aslam</a:t>
              </a:r>
            </a:p>
          </p:txBody>
        </p:sp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3840" y="2784"/>
              <a:ext cx="110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Yasmeen Aslam</a:t>
              </a:r>
            </a:p>
          </p:txBody>
        </p:sp>
        <p:sp>
          <p:nvSpPr>
            <p:cNvPr id="51210" name="Text Box 8"/>
            <p:cNvSpPr txBox="1">
              <a:spLocks noChangeArrowheads="1"/>
            </p:cNvSpPr>
            <p:nvPr/>
          </p:nvSpPr>
          <p:spPr bwMode="auto">
            <a:xfrm>
              <a:off x="1248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Saad</a:t>
              </a:r>
            </a:p>
          </p:txBody>
        </p:sp>
        <p:sp>
          <p:nvSpPr>
            <p:cNvPr id="51211" name="Text Box 9"/>
            <p:cNvSpPr txBox="1">
              <a:spLocks noChangeArrowheads="1"/>
            </p:cNvSpPr>
            <p:nvPr/>
          </p:nvSpPr>
          <p:spPr bwMode="auto">
            <a:xfrm>
              <a:off x="528" y="3408"/>
              <a:ext cx="51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Haaris</a:t>
              </a:r>
            </a:p>
          </p:txBody>
        </p:sp>
        <p:sp>
          <p:nvSpPr>
            <p:cNvPr id="51212" name="Text Box 10"/>
            <p:cNvSpPr txBox="1">
              <a:spLocks noChangeArrowheads="1"/>
            </p:cNvSpPr>
            <p:nvPr/>
          </p:nvSpPr>
          <p:spPr bwMode="auto">
            <a:xfrm>
              <a:off x="2208" y="3408"/>
              <a:ext cx="5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Qasim</a:t>
              </a:r>
            </a:p>
          </p:txBody>
        </p:sp>
        <p:sp>
          <p:nvSpPr>
            <p:cNvPr id="51213" name="Text Box 11"/>
            <p:cNvSpPr txBox="1">
              <a:spLocks noChangeArrowheads="1"/>
            </p:cNvSpPr>
            <p:nvPr/>
          </p:nvSpPr>
          <p:spPr bwMode="auto">
            <a:xfrm>
              <a:off x="2879" y="3408"/>
              <a:ext cx="43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Asim</a:t>
              </a:r>
            </a:p>
          </p:txBody>
        </p:sp>
        <p:sp>
          <p:nvSpPr>
            <p:cNvPr id="51214" name="Text Box 12"/>
            <p:cNvSpPr txBox="1">
              <a:spLocks noChangeArrowheads="1"/>
            </p:cNvSpPr>
            <p:nvPr/>
          </p:nvSpPr>
          <p:spPr bwMode="auto">
            <a:xfrm>
              <a:off x="3552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Fahd</a:t>
              </a:r>
            </a:p>
          </p:txBody>
        </p:sp>
        <p:sp>
          <p:nvSpPr>
            <p:cNvPr id="51215" name="Text Box 13"/>
            <p:cNvSpPr txBox="1">
              <a:spLocks noChangeArrowheads="1"/>
            </p:cNvSpPr>
            <p:nvPr/>
          </p:nvSpPr>
          <p:spPr bwMode="auto">
            <a:xfrm>
              <a:off x="4080" y="3408"/>
              <a:ext cx="5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Ahmad</a:t>
              </a:r>
            </a:p>
          </p:txBody>
        </p:sp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4752" y="3408"/>
              <a:ext cx="3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Sara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5232" y="3408"/>
              <a:ext cx="45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Omer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1152" y="26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1152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460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268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115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8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144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6"/>
            <p:cNvSpPr>
              <a:spLocks noChangeShapeType="1"/>
            </p:cNvSpPr>
            <p:nvPr/>
          </p:nvSpPr>
          <p:spPr bwMode="auto">
            <a:xfrm>
              <a:off x="240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240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97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460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3792" y="32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>
              <a:off x="489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3"/>
            <p:cNvSpPr>
              <a:spLocks noChangeShapeType="1"/>
            </p:cNvSpPr>
            <p:nvPr/>
          </p:nvSpPr>
          <p:spPr bwMode="auto">
            <a:xfrm>
              <a:off x="379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4"/>
            <p:cNvSpPr>
              <a:spLocks noChangeShapeType="1"/>
            </p:cNvSpPr>
            <p:nvPr/>
          </p:nvSpPr>
          <p:spPr bwMode="auto">
            <a:xfrm>
              <a:off x="542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reeform 2"/>
          <p:cNvSpPr>
            <a:spLocks/>
          </p:cNvSpPr>
          <p:nvPr/>
        </p:nvSpPr>
        <p:spPr bwMode="auto">
          <a:xfrm>
            <a:off x="4864100" y="3327400"/>
            <a:ext cx="2984500" cy="2311400"/>
          </a:xfrm>
          <a:custGeom>
            <a:avLst/>
            <a:gdLst>
              <a:gd name="T0" fmla="*/ 2147483646 w 1880"/>
              <a:gd name="T1" fmla="*/ 2147483646 h 1456"/>
              <a:gd name="T2" fmla="*/ 2147483646 w 1880"/>
              <a:gd name="T3" fmla="*/ 2147483646 h 1456"/>
              <a:gd name="T4" fmla="*/ 2147483646 w 1880"/>
              <a:gd name="T5" fmla="*/ 2147483646 h 1456"/>
              <a:gd name="T6" fmla="*/ 2147483646 w 1880"/>
              <a:gd name="T7" fmla="*/ 2147483646 h 1456"/>
              <a:gd name="T8" fmla="*/ 2147483646 w 1880"/>
              <a:gd name="T9" fmla="*/ 2147483646 h 1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0"/>
              <a:gd name="T16" fmla="*/ 0 h 1456"/>
              <a:gd name="T17" fmla="*/ 1880 w 1880"/>
              <a:gd name="T18" fmla="*/ 1456 h 1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0" h="1456">
                <a:moveTo>
                  <a:pt x="736" y="144"/>
                </a:moveTo>
                <a:cubicBezTo>
                  <a:pt x="552" y="288"/>
                  <a:pt x="0" y="1136"/>
                  <a:pt x="160" y="1296"/>
                </a:cubicBezTo>
                <a:cubicBezTo>
                  <a:pt x="320" y="1456"/>
                  <a:pt x="1512" y="1248"/>
                  <a:pt x="1696" y="1104"/>
                </a:cubicBezTo>
                <a:cubicBezTo>
                  <a:pt x="1880" y="960"/>
                  <a:pt x="1424" y="592"/>
                  <a:pt x="1264" y="432"/>
                </a:cubicBezTo>
                <a:cubicBezTo>
                  <a:pt x="1104" y="272"/>
                  <a:pt x="920" y="0"/>
                  <a:pt x="736" y="14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5356225" y="26670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8342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3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8311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8340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1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8312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3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8314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5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8316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8338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9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8317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8336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7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8318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9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8320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1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8322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3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8324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5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6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7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8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9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0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1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 Box 36"/>
          <p:cNvSpPr txBox="1">
            <a:spLocks noChangeArrowheads="1"/>
          </p:cNvSpPr>
          <p:nvPr/>
        </p:nvSpPr>
        <p:spPr bwMode="auto">
          <a:xfrm>
            <a:off x="6194425" y="2362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8333" name="Line 37"/>
          <p:cNvSpPr>
            <a:spLocks noChangeShapeType="1"/>
          </p:cNvSpPr>
          <p:nvPr/>
        </p:nvSpPr>
        <p:spPr bwMode="auto">
          <a:xfrm flipH="1">
            <a:off x="5889625" y="25860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34" name="Text Box 38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8335" name="Line 39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reeform 2"/>
          <p:cNvSpPr>
            <a:spLocks/>
          </p:cNvSpPr>
          <p:nvPr/>
        </p:nvSpPr>
        <p:spPr bwMode="auto">
          <a:xfrm>
            <a:off x="4991100" y="4191000"/>
            <a:ext cx="1295400" cy="1219200"/>
          </a:xfrm>
          <a:custGeom>
            <a:avLst/>
            <a:gdLst>
              <a:gd name="T0" fmla="*/ 2147483646 w 816"/>
              <a:gd name="T1" fmla="*/ 2147483646 h 768"/>
              <a:gd name="T2" fmla="*/ 2147483646 w 816"/>
              <a:gd name="T3" fmla="*/ 2147483646 h 768"/>
              <a:gd name="T4" fmla="*/ 2147483646 w 816"/>
              <a:gd name="T5" fmla="*/ 2147483646 h 768"/>
              <a:gd name="T6" fmla="*/ 2147483646 w 816"/>
              <a:gd name="T7" fmla="*/ 2147483646 h 768"/>
              <a:gd name="T8" fmla="*/ 2147483646 w 81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768"/>
              <a:gd name="T17" fmla="*/ 816 w 81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768">
                <a:moveTo>
                  <a:pt x="648" y="48"/>
                </a:moveTo>
                <a:cubicBezTo>
                  <a:pt x="536" y="0"/>
                  <a:pt x="144" y="288"/>
                  <a:pt x="72" y="384"/>
                </a:cubicBezTo>
                <a:cubicBezTo>
                  <a:pt x="0" y="480"/>
                  <a:pt x="104" y="576"/>
                  <a:pt x="216" y="624"/>
                </a:cubicBezTo>
                <a:cubicBezTo>
                  <a:pt x="328" y="672"/>
                  <a:pt x="672" y="768"/>
                  <a:pt x="744" y="672"/>
                </a:cubicBezTo>
                <a:cubicBezTo>
                  <a:pt x="816" y="576"/>
                  <a:pt x="760" y="96"/>
                  <a:pt x="648" y="4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5" name="Freeform 3"/>
          <p:cNvSpPr>
            <a:spLocks/>
          </p:cNvSpPr>
          <p:nvPr/>
        </p:nvSpPr>
        <p:spPr bwMode="auto">
          <a:xfrm>
            <a:off x="6477000" y="4229100"/>
            <a:ext cx="1066800" cy="1066800"/>
          </a:xfrm>
          <a:custGeom>
            <a:avLst/>
            <a:gdLst>
              <a:gd name="T0" fmla="*/ 2147483646 w 672"/>
              <a:gd name="T1" fmla="*/ 2147483646 h 672"/>
              <a:gd name="T2" fmla="*/ 2147483646 w 672"/>
              <a:gd name="T3" fmla="*/ 2147483646 h 672"/>
              <a:gd name="T4" fmla="*/ 2147483646 w 672"/>
              <a:gd name="T5" fmla="*/ 2147483646 h 672"/>
              <a:gd name="T6" fmla="*/ 2147483646 w 672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136" y="24"/>
                </a:moveTo>
                <a:cubicBezTo>
                  <a:pt x="40" y="48"/>
                  <a:pt x="0" y="528"/>
                  <a:pt x="88" y="600"/>
                </a:cubicBezTo>
                <a:cubicBezTo>
                  <a:pt x="176" y="672"/>
                  <a:pt x="656" y="552"/>
                  <a:pt x="664" y="456"/>
                </a:cubicBezTo>
                <a:cubicBezTo>
                  <a:pt x="672" y="360"/>
                  <a:pt x="232" y="0"/>
                  <a:pt x="136" y="2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943600" y="35052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100393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4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0360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0361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2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0363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4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100365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100389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0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100366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100387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1003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0369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0371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2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Text Box 37"/>
          <p:cNvSpPr txBox="1">
            <a:spLocks noChangeArrowheads="1"/>
          </p:cNvSpPr>
          <p:nvPr/>
        </p:nvSpPr>
        <p:spPr bwMode="auto">
          <a:xfrm>
            <a:off x="6781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100382" name="Line 38"/>
          <p:cNvSpPr>
            <a:spLocks noChangeShapeType="1"/>
          </p:cNvSpPr>
          <p:nvPr/>
        </p:nvSpPr>
        <p:spPr bwMode="auto">
          <a:xfrm flipH="1">
            <a:off x="6477000" y="34242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Text Box 39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100384" name="Line 40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 Box 41"/>
          <p:cNvSpPr txBox="1">
            <a:spLocks noChangeArrowheads="1"/>
          </p:cNvSpPr>
          <p:nvPr/>
        </p:nvSpPr>
        <p:spPr bwMode="auto">
          <a:xfrm>
            <a:off x="4038600" y="54911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100386" name="Line 42"/>
          <p:cNvSpPr>
            <a:spLocks noChangeShapeType="1"/>
          </p:cNvSpPr>
          <p:nvPr/>
        </p:nvSpPr>
        <p:spPr bwMode="auto">
          <a:xfrm flipV="1">
            <a:off x="4905375" y="51816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Level &amp; Depth of a Binary Tree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6425" cy="3733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The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level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in a binary tree is defined as follows: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Root has level 0,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Level of any other node is one more than the level its parent (father).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ja-JP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The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depth</a:t>
            </a:r>
            <a:r>
              <a:rPr lang="en-US" altLang="ja-JP" sz="2800" i="1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tree</a:t>
            </a: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 means how many levels is in the tree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i.e. the Total number of level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Level of a Binary Tree Node</a:t>
            </a:r>
          </a:p>
        </p:txBody>
      </p:sp>
      <p:grpSp>
        <p:nvGrpSpPr>
          <p:cNvPr id="104451" name="Group 4"/>
          <p:cNvGrpSpPr>
            <a:grpSpLocks/>
          </p:cNvGrpSpPr>
          <p:nvPr/>
        </p:nvGrpSpPr>
        <p:grpSpPr bwMode="auto">
          <a:xfrm>
            <a:off x="2819400" y="2438400"/>
            <a:ext cx="457200" cy="457200"/>
            <a:chOff x="1152" y="1440"/>
            <a:chExt cx="288" cy="288"/>
          </a:xfrm>
        </p:grpSpPr>
        <p:sp>
          <p:nvSpPr>
            <p:cNvPr id="1044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A</a:t>
              </a:r>
            </a:p>
          </p:txBody>
        </p:sp>
      </p:grpSp>
      <p:grpSp>
        <p:nvGrpSpPr>
          <p:cNvPr id="104452" name="Group 7"/>
          <p:cNvGrpSpPr>
            <a:grpSpLocks/>
          </p:cNvGrpSpPr>
          <p:nvPr/>
        </p:nvGrpSpPr>
        <p:grpSpPr bwMode="auto">
          <a:xfrm>
            <a:off x="1447800" y="3200400"/>
            <a:ext cx="457200" cy="457200"/>
            <a:chOff x="1248" y="1536"/>
            <a:chExt cx="288" cy="288"/>
          </a:xfrm>
        </p:grpSpPr>
        <p:sp>
          <p:nvSpPr>
            <p:cNvPr id="1044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B</a:t>
              </a:r>
            </a:p>
          </p:txBody>
        </p:sp>
      </p:grpSp>
      <p:sp>
        <p:nvSpPr>
          <p:cNvPr id="104453" name="Oval 10"/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990600" y="41290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D</a:t>
            </a:r>
          </a:p>
        </p:txBody>
      </p:sp>
      <p:sp>
        <p:nvSpPr>
          <p:cNvPr id="104455" name="Oval 12"/>
          <p:cNvSpPr>
            <a:spLocks noChangeArrowheads="1"/>
          </p:cNvSpPr>
          <p:nvPr/>
        </p:nvSpPr>
        <p:spPr bwMode="auto">
          <a:xfrm>
            <a:off x="4191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6" name="Text Box 13"/>
          <p:cNvSpPr txBox="1">
            <a:spLocks noChangeArrowheads="1"/>
          </p:cNvSpPr>
          <p:nvPr/>
        </p:nvSpPr>
        <p:spPr bwMode="auto">
          <a:xfrm>
            <a:off x="4267200" y="49672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H</a:t>
            </a:r>
          </a:p>
        </p:txBody>
      </p:sp>
      <p:grpSp>
        <p:nvGrpSpPr>
          <p:cNvPr id="104457" name="Group 14"/>
          <p:cNvGrpSpPr>
            <a:grpSpLocks/>
          </p:cNvGrpSpPr>
          <p:nvPr/>
        </p:nvGrpSpPr>
        <p:grpSpPr bwMode="auto">
          <a:xfrm>
            <a:off x="4191000" y="3200400"/>
            <a:ext cx="457200" cy="457200"/>
            <a:chOff x="1248" y="1536"/>
            <a:chExt cx="288" cy="288"/>
          </a:xfrm>
        </p:grpSpPr>
        <p:sp>
          <p:nvSpPr>
            <p:cNvPr id="1044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C</a:t>
              </a:r>
            </a:p>
          </p:txBody>
        </p:sp>
      </p:grpSp>
      <p:grpSp>
        <p:nvGrpSpPr>
          <p:cNvPr id="104458" name="Group 17"/>
          <p:cNvGrpSpPr>
            <a:grpSpLocks/>
          </p:cNvGrpSpPr>
          <p:nvPr/>
        </p:nvGrpSpPr>
        <p:grpSpPr bwMode="auto">
          <a:xfrm>
            <a:off x="2057400" y="4114800"/>
            <a:ext cx="457200" cy="457200"/>
            <a:chOff x="1248" y="1536"/>
            <a:chExt cx="288" cy="288"/>
          </a:xfrm>
        </p:grpSpPr>
        <p:sp>
          <p:nvSpPr>
            <p:cNvPr id="1044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E</a:t>
              </a:r>
            </a:p>
          </p:txBody>
        </p:sp>
      </p:grpSp>
      <p:sp>
        <p:nvSpPr>
          <p:cNvPr id="104459" name="Oval 20"/>
          <p:cNvSpPr>
            <a:spLocks noChangeArrowheads="1"/>
          </p:cNvSpPr>
          <p:nvPr/>
        </p:nvSpPr>
        <p:spPr bwMode="auto">
          <a:xfrm>
            <a:off x="4800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0" name="Text Box 21"/>
          <p:cNvSpPr txBox="1">
            <a:spLocks noChangeArrowheads="1"/>
          </p:cNvSpPr>
          <p:nvPr/>
        </p:nvSpPr>
        <p:spPr bwMode="auto">
          <a:xfrm>
            <a:off x="4876800" y="40528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F</a:t>
            </a:r>
          </a:p>
        </p:txBody>
      </p:sp>
      <p:sp>
        <p:nvSpPr>
          <p:cNvPr id="104461" name="Oval 22"/>
          <p:cNvSpPr>
            <a:spLocks noChangeArrowheads="1"/>
          </p:cNvSpPr>
          <p:nvPr/>
        </p:nvSpPr>
        <p:spPr bwMode="auto">
          <a:xfrm>
            <a:off x="1752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2" name="Text Box 23"/>
          <p:cNvSpPr txBox="1">
            <a:spLocks noChangeArrowheads="1"/>
          </p:cNvSpPr>
          <p:nvPr/>
        </p:nvSpPr>
        <p:spPr bwMode="auto">
          <a:xfrm>
            <a:off x="1828800" y="50434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G</a:t>
            </a:r>
          </a:p>
        </p:txBody>
      </p:sp>
      <p:sp>
        <p:nvSpPr>
          <p:cNvPr id="104463" name="Oval 24"/>
          <p:cNvSpPr>
            <a:spLocks noChangeArrowheads="1"/>
          </p:cNvSpPr>
          <p:nvPr/>
        </p:nvSpPr>
        <p:spPr bwMode="auto">
          <a:xfrm>
            <a:off x="54102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4" name="Text Box 25"/>
          <p:cNvSpPr txBox="1">
            <a:spLocks noChangeArrowheads="1"/>
          </p:cNvSpPr>
          <p:nvPr/>
        </p:nvSpPr>
        <p:spPr bwMode="auto">
          <a:xfrm>
            <a:off x="5486400" y="49672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I</a:t>
            </a:r>
          </a:p>
        </p:txBody>
      </p:sp>
      <p:sp>
        <p:nvSpPr>
          <p:cNvPr id="104465" name="Line 26"/>
          <p:cNvSpPr>
            <a:spLocks noChangeShapeType="1"/>
          </p:cNvSpPr>
          <p:nvPr/>
        </p:nvSpPr>
        <p:spPr bwMode="auto">
          <a:xfrm flipH="1">
            <a:off x="18288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6" name="Line 27"/>
          <p:cNvSpPr>
            <a:spLocks noChangeShapeType="1"/>
          </p:cNvSpPr>
          <p:nvPr/>
        </p:nvSpPr>
        <p:spPr bwMode="auto">
          <a:xfrm>
            <a:off x="32766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7" name="Line 28"/>
          <p:cNvSpPr>
            <a:spLocks noChangeShapeType="1"/>
          </p:cNvSpPr>
          <p:nvPr/>
        </p:nvSpPr>
        <p:spPr bwMode="auto">
          <a:xfrm flipH="1">
            <a:off x="12192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Line 29"/>
          <p:cNvSpPr>
            <a:spLocks noChangeShapeType="1"/>
          </p:cNvSpPr>
          <p:nvPr/>
        </p:nvSpPr>
        <p:spPr bwMode="auto">
          <a:xfrm>
            <a:off x="18288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9" name="Line 30"/>
          <p:cNvSpPr>
            <a:spLocks noChangeShapeType="1"/>
          </p:cNvSpPr>
          <p:nvPr/>
        </p:nvSpPr>
        <p:spPr bwMode="auto">
          <a:xfrm flipH="1">
            <a:off x="19812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Line 31"/>
          <p:cNvSpPr>
            <a:spLocks noChangeShapeType="1"/>
          </p:cNvSpPr>
          <p:nvPr/>
        </p:nvSpPr>
        <p:spPr bwMode="auto">
          <a:xfrm>
            <a:off x="45720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Line 32"/>
          <p:cNvSpPr>
            <a:spLocks noChangeShapeType="1"/>
          </p:cNvSpPr>
          <p:nvPr/>
        </p:nvSpPr>
        <p:spPr bwMode="auto">
          <a:xfrm flipH="1">
            <a:off x="44958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Line 33"/>
          <p:cNvSpPr>
            <a:spLocks noChangeShapeType="1"/>
          </p:cNvSpPr>
          <p:nvPr/>
        </p:nvSpPr>
        <p:spPr bwMode="auto">
          <a:xfrm>
            <a:off x="51816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Text Box 34"/>
          <p:cNvSpPr txBox="1">
            <a:spLocks noChangeArrowheads="1"/>
          </p:cNvSpPr>
          <p:nvPr/>
        </p:nvSpPr>
        <p:spPr bwMode="auto">
          <a:xfrm>
            <a:off x="1828800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4" name="Text Box 35"/>
          <p:cNvSpPr txBox="1">
            <a:spLocks noChangeArrowheads="1"/>
          </p:cNvSpPr>
          <p:nvPr/>
        </p:nvSpPr>
        <p:spPr bwMode="auto">
          <a:xfrm>
            <a:off x="3284538" y="24828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0</a:t>
            </a:r>
          </a:p>
        </p:txBody>
      </p:sp>
      <p:sp>
        <p:nvSpPr>
          <p:cNvPr id="104475" name="Text Box 36"/>
          <p:cNvSpPr txBox="1">
            <a:spLocks noChangeArrowheads="1"/>
          </p:cNvSpPr>
          <p:nvPr/>
        </p:nvSpPr>
        <p:spPr bwMode="auto">
          <a:xfrm>
            <a:off x="4579938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6" name="Text Box 37"/>
          <p:cNvSpPr txBox="1">
            <a:spLocks noChangeArrowheads="1"/>
          </p:cNvSpPr>
          <p:nvPr/>
        </p:nvSpPr>
        <p:spPr bwMode="auto">
          <a:xfrm>
            <a:off x="1303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7" name="Text Box 38"/>
          <p:cNvSpPr txBox="1">
            <a:spLocks noChangeArrowheads="1"/>
          </p:cNvSpPr>
          <p:nvPr/>
        </p:nvSpPr>
        <p:spPr bwMode="auto">
          <a:xfrm>
            <a:off x="2446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8" name="Text Box 39"/>
          <p:cNvSpPr txBox="1">
            <a:spLocks noChangeArrowheads="1"/>
          </p:cNvSpPr>
          <p:nvPr/>
        </p:nvSpPr>
        <p:spPr bwMode="auto">
          <a:xfrm>
            <a:off x="5189538" y="4159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9" name="Text Box 40"/>
          <p:cNvSpPr txBox="1">
            <a:spLocks noChangeArrowheads="1"/>
          </p:cNvSpPr>
          <p:nvPr/>
        </p:nvSpPr>
        <p:spPr bwMode="auto">
          <a:xfrm>
            <a:off x="2141538" y="5105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0" name="Text Box 41"/>
          <p:cNvSpPr txBox="1">
            <a:spLocks noChangeArrowheads="1"/>
          </p:cNvSpPr>
          <p:nvPr/>
        </p:nvSpPr>
        <p:spPr bwMode="auto">
          <a:xfrm>
            <a:off x="45799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1" name="Text Box 42"/>
          <p:cNvSpPr txBox="1">
            <a:spLocks noChangeArrowheads="1"/>
          </p:cNvSpPr>
          <p:nvPr/>
        </p:nvSpPr>
        <p:spPr bwMode="auto">
          <a:xfrm>
            <a:off x="57991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2" name="Text Box 43"/>
          <p:cNvSpPr txBox="1">
            <a:spLocks noChangeArrowheads="1"/>
          </p:cNvSpPr>
          <p:nvPr/>
        </p:nvSpPr>
        <p:spPr bwMode="auto">
          <a:xfrm>
            <a:off x="6780213" y="2514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0</a:t>
            </a:r>
          </a:p>
        </p:txBody>
      </p:sp>
      <p:sp>
        <p:nvSpPr>
          <p:cNvPr id="104483" name="Text Box 44"/>
          <p:cNvSpPr txBox="1">
            <a:spLocks noChangeArrowheads="1"/>
          </p:cNvSpPr>
          <p:nvPr/>
        </p:nvSpPr>
        <p:spPr bwMode="auto">
          <a:xfrm>
            <a:off x="6780213" y="3276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1</a:t>
            </a:r>
          </a:p>
        </p:txBody>
      </p:sp>
      <p:sp>
        <p:nvSpPr>
          <p:cNvPr id="104484" name="Text Box 45"/>
          <p:cNvSpPr txBox="1">
            <a:spLocks noChangeArrowheads="1"/>
          </p:cNvSpPr>
          <p:nvPr/>
        </p:nvSpPr>
        <p:spPr bwMode="auto">
          <a:xfrm>
            <a:off x="6780213" y="41592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2</a:t>
            </a:r>
          </a:p>
        </p:txBody>
      </p:sp>
      <p:sp>
        <p:nvSpPr>
          <p:cNvPr id="104485" name="Text Box 46"/>
          <p:cNvSpPr txBox="1">
            <a:spLocks noChangeArrowheads="1"/>
          </p:cNvSpPr>
          <p:nvPr/>
        </p:nvSpPr>
        <p:spPr bwMode="auto">
          <a:xfrm>
            <a:off x="6780213" y="50736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3</a:t>
            </a:r>
          </a:p>
        </p:txBody>
      </p:sp>
      <p:sp>
        <p:nvSpPr>
          <p:cNvPr id="104486" name="Line 47"/>
          <p:cNvSpPr>
            <a:spLocks noChangeShapeType="1"/>
          </p:cNvSpPr>
          <p:nvPr/>
        </p:nvSpPr>
        <p:spPr bwMode="auto">
          <a:xfrm>
            <a:off x="4572000" y="2667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7" name="Line 48"/>
          <p:cNvSpPr>
            <a:spLocks noChangeShapeType="1"/>
          </p:cNvSpPr>
          <p:nvPr/>
        </p:nvSpPr>
        <p:spPr bwMode="auto">
          <a:xfrm>
            <a:off x="518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8" name="Line 49"/>
          <p:cNvSpPr>
            <a:spLocks noChangeShapeType="1"/>
          </p:cNvSpPr>
          <p:nvPr/>
        </p:nvSpPr>
        <p:spPr bwMode="auto">
          <a:xfrm>
            <a:off x="5715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9" name="Line 50"/>
          <p:cNvSpPr>
            <a:spLocks noChangeShapeType="1"/>
          </p:cNvSpPr>
          <p:nvPr/>
        </p:nvSpPr>
        <p:spPr bwMode="auto">
          <a:xfrm>
            <a:off x="6096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AD501-2F95-40B0-BD55-5F3CACCBEE4D}"/>
              </a:ext>
            </a:extLst>
          </p:cNvPr>
          <p:cNvSpPr txBox="1"/>
          <p:nvPr/>
        </p:nvSpPr>
        <p:spPr>
          <a:xfrm flipH="1">
            <a:off x="6096000" y="1630681"/>
            <a:ext cx="15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4393-063B-4B1E-99CB-0BCFCD94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029-F806-46FE-8DB2-C4FEB43B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edges that lies on the longest path from any leaf node to a particular node is called as </a:t>
            </a:r>
            <a:r>
              <a:rPr lang="en-US" b="1" dirty="0"/>
              <a:t>height of that node</a:t>
            </a:r>
            <a:r>
              <a:rPr lang="en-US" dirty="0"/>
              <a:t>.</a:t>
            </a:r>
          </a:p>
          <a:p>
            <a:r>
              <a:rPr lang="en-US" b="1" dirty="0"/>
              <a:t>Height of a tree</a:t>
            </a:r>
            <a:r>
              <a:rPr lang="en-US" dirty="0"/>
              <a:t> is the height of root node.</a:t>
            </a:r>
          </a:p>
          <a:p>
            <a:r>
              <a:rPr lang="en-US" dirty="0"/>
              <a:t>Height of all leaf nodes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2E6-E71F-453F-985F-D54D0833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5AAA-01C6-44B5-8D81-41591D84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69B93-456F-4024-B776-E795C1D8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0252"/>
            <a:ext cx="8229600" cy="43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8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AB4ED-9595-4161-BCD8-8E54F130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" r="189" b="-1"/>
          <a:stretch/>
        </p:blipFill>
        <p:spPr>
          <a:xfrm>
            <a:off x="241299" y="228600"/>
            <a:ext cx="8661401" cy="6307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18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D1BFE-4979-4AFB-AAF0-4A650440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8" r="112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14:cNvPr>
              <p14:cNvContentPartPr/>
              <p14:nvPr/>
            </p14:nvContentPartPr>
            <p14:xfrm>
              <a:off x="2358246" y="512541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9246" y="51164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1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A500B-6AEE-4752-A01C-A02ED304A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8" r="403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7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3192-ED6C-4F33-A11B-86502248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10E-C285-4FF2-B068-D9C9019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Full Binary Tree</a:t>
            </a:r>
            <a:br>
              <a:rPr lang="en-US" dirty="0"/>
            </a:br>
            <a:r>
              <a:rPr lang="en-US" dirty="0"/>
              <a:t>2. Complete Binary Tree</a:t>
            </a:r>
            <a:br>
              <a:rPr lang="en-US" dirty="0"/>
            </a:br>
            <a:r>
              <a:rPr lang="en-US" dirty="0"/>
              <a:t>3. Skewed Binary Tree</a:t>
            </a:r>
            <a:br>
              <a:rPr lang="en-US" dirty="0"/>
            </a:br>
            <a:r>
              <a:rPr lang="en-US" dirty="0"/>
              <a:t>4. Extended Binary Tree</a:t>
            </a:r>
          </a:p>
          <a:p>
            <a:pPr marL="0" indent="0">
              <a:buNone/>
            </a:pPr>
            <a:r>
              <a:rPr lang="en-US" dirty="0"/>
              <a:t>5.Perfect Binary Tree</a:t>
            </a:r>
          </a:p>
        </p:txBody>
      </p:sp>
    </p:spTree>
    <p:extLst>
      <p:ext uri="{BB962C8B-B14F-4D97-AF65-F5344CB8AC3E}">
        <p14:creationId xmlns:p14="http://schemas.microsoft.com/office/powerpoint/2010/main" val="39567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533400" y="-85725"/>
            <a:ext cx="7543800" cy="1371600"/>
          </a:xfrm>
        </p:spPr>
        <p:txBody>
          <a:bodyPr/>
          <a:lstStyle/>
          <a:p>
            <a:r>
              <a:rPr lang="en-US" altLang="ja-JP" sz="3600" b="1" u="sng"/>
              <a:t>Common use of Tree data structure</a:t>
            </a:r>
            <a:endParaRPr lang="ja-JP" altLang="en-US" sz="3600" b="1" u="sng"/>
          </a:p>
        </p:txBody>
      </p:sp>
      <p:sp>
        <p:nvSpPr>
          <p:cNvPr id="532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2151063"/>
            <a:ext cx="8153400" cy="4021137"/>
          </a:xfrm>
        </p:spPr>
        <p:txBody>
          <a:bodyPr/>
          <a:lstStyle/>
          <a:p>
            <a:r>
              <a:rPr lang="en-US" altLang="ja-JP" sz="2000" dirty="0">
                <a:solidFill>
                  <a:srgbClr val="FF0000"/>
                </a:solidFill>
              </a:rPr>
              <a:t>Storing data </a:t>
            </a:r>
            <a:r>
              <a:rPr lang="en-US" altLang="ja-JP" sz="2000" dirty="0"/>
              <a:t>in a way that makes it </a:t>
            </a:r>
            <a:r>
              <a:rPr lang="en-US" altLang="ja-JP" sz="2000" b="1" dirty="0">
                <a:solidFill>
                  <a:srgbClr val="FF0000"/>
                </a:solidFill>
              </a:rPr>
              <a:t>easily searchable </a:t>
            </a:r>
          </a:p>
          <a:p>
            <a:r>
              <a:rPr lang="en-US" altLang="ja-JP" sz="2000" dirty="0"/>
              <a:t>Representing </a:t>
            </a:r>
            <a:r>
              <a:rPr lang="en-US" altLang="ja-JP" sz="2000" b="1" dirty="0">
                <a:solidFill>
                  <a:srgbClr val="FF0000"/>
                </a:solidFill>
              </a:rPr>
              <a:t>sorted lists </a:t>
            </a:r>
            <a:r>
              <a:rPr lang="en-US" altLang="ja-JP" sz="2000" dirty="0"/>
              <a:t>of data </a:t>
            </a:r>
          </a:p>
          <a:p>
            <a:r>
              <a:rPr lang="en-US" altLang="ja-JP" sz="2000" dirty="0"/>
              <a:t>As a workflow for </a:t>
            </a:r>
            <a:r>
              <a:rPr lang="en-US" altLang="ja-JP" sz="2000" b="1" dirty="0">
                <a:solidFill>
                  <a:srgbClr val="FF0000"/>
                </a:solidFill>
              </a:rPr>
              <a:t>compositing digital images </a:t>
            </a:r>
            <a:r>
              <a:rPr lang="en-US" altLang="ja-JP" sz="2000" dirty="0"/>
              <a:t>for visual effects. Used in almost every 3D video game to determine what objects need to be</a:t>
            </a:r>
          </a:p>
          <a:p>
            <a:r>
              <a:rPr lang="en-US" altLang="ja-JP" sz="2000" dirty="0"/>
              <a:t>rendered.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Routing</a:t>
            </a:r>
            <a:r>
              <a:rPr lang="en-US" altLang="ja-JP" sz="2000" dirty="0"/>
              <a:t> algorithm. Used in almost every high-bandwidth router for storing router-tables.</a:t>
            </a:r>
          </a:p>
          <a:p>
            <a:r>
              <a:rPr lang="en-US" altLang="ja-JP" sz="2000" dirty="0"/>
              <a:t>Directory structure of a file store</a:t>
            </a:r>
          </a:p>
          <a:p>
            <a:r>
              <a:rPr lang="en-US" altLang="ja-JP" sz="2000" dirty="0"/>
              <a:t>used in compression algorithms, such as those used by the .jpeg and .mp3 file-formats.</a:t>
            </a:r>
            <a:endParaRPr lang="ja-JP" altLang="en-US" sz="2000" dirty="0"/>
          </a:p>
        </p:txBody>
      </p:sp>
      <p:sp>
        <p:nvSpPr>
          <p:cNvPr id="5325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3423D-9AB7-41CD-8F09-77CB98886E0E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23D01-4E13-4049-907F-A7A5EC826B24}"/>
              </a:ext>
            </a:extLst>
          </p:cNvPr>
          <p:cNvSpPr/>
          <p:nvPr/>
        </p:nvSpPr>
        <p:spPr>
          <a:xfrm>
            <a:off x="762000" y="111830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u="sng" dirty="0">
                <a:latin typeface="Helvetica" charset="0"/>
                <a:ea typeface="+mj-ea"/>
                <a:cs typeface="+mj-cs"/>
              </a:rPr>
              <a:t>Complete Binary Tree</a:t>
            </a:r>
          </a:p>
        </p:txBody>
      </p:sp>
      <p:grpSp>
        <p:nvGrpSpPr>
          <p:cNvPr id="107523" name="Group 5"/>
          <p:cNvGrpSpPr>
            <a:grpSpLocks/>
          </p:cNvGrpSpPr>
          <p:nvPr/>
        </p:nvGrpSpPr>
        <p:grpSpPr bwMode="auto">
          <a:xfrm>
            <a:off x="4343400" y="2819400"/>
            <a:ext cx="457200" cy="457200"/>
            <a:chOff x="1152" y="1440"/>
            <a:chExt cx="288" cy="288"/>
          </a:xfrm>
        </p:grpSpPr>
        <p:sp>
          <p:nvSpPr>
            <p:cNvPr id="107574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5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7524" name="Group 8"/>
          <p:cNvGrpSpPr>
            <a:grpSpLocks/>
          </p:cNvGrpSpPr>
          <p:nvPr/>
        </p:nvGrpSpPr>
        <p:grpSpPr bwMode="auto">
          <a:xfrm>
            <a:off x="2667000" y="3581400"/>
            <a:ext cx="457200" cy="457200"/>
            <a:chOff x="1248" y="1536"/>
            <a:chExt cx="288" cy="288"/>
          </a:xfrm>
        </p:grpSpPr>
        <p:sp>
          <p:nvSpPr>
            <p:cNvPr id="107572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3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grpSp>
        <p:nvGrpSpPr>
          <p:cNvPr id="107525" name="Group 13"/>
          <p:cNvGrpSpPr>
            <a:grpSpLocks/>
          </p:cNvGrpSpPr>
          <p:nvPr/>
        </p:nvGrpSpPr>
        <p:grpSpPr bwMode="auto">
          <a:xfrm>
            <a:off x="6248400" y="3581400"/>
            <a:ext cx="457200" cy="457200"/>
            <a:chOff x="1248" y="1536"/>
            <a:chExt cx="288" cy="288"/>
          </a:xfrm>
        </p:grpSpPr>
        <p:sp>
          <p:nvSpPr>
            <p:cNvPr id="107570" name="Oval 14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1" name="Text Box 15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7526" name="Oval 16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27" name="Text Box 17"/>
          <p:cNvSpPr txBox="1">
            <a:spLocks noChangeArrowheads="1"/>
          </p:cNvSpPr>
          <p:nvPr/>
        </p:nvSpPr>
        <p:spPr bwMode="auto">
          <a:xfrm>
            <a:off x="73152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7528" name="Line 20"/>
          <p:cNvSpPr>
            <a:spLocks noChangeShapeType="1"/>
          </p:cNvSpPr>
          <p:nvPr/>
        </p:nvSpPr>
        <p:spPr bwMode="auto">
          <a:xfrm flipH="1">
            <a:off x="3048000" y="3048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9" name="Line 21"/>
          <p:cNvSpPr>
            <a:spLocks noChangeShapeType="1"/>
          </p:cNvSpPr>
          <p:nvPr/>
        </p:nvSpPr>
        <p:spPr bwMode="auto">
          <a:xfrm>
            <a:off x="4800600" y="3048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0" name="Line 22"/>
          <p:cNvSpPr>
            <a:spLocks noChangeShapeType="1"/>
          </p:cNvSpPr>
          <p:nvPr/>
        </p:nvSpPr>
        <p:spPr bwMode="auto">
          <a:xfrm flipH="1">
            <a:off x="21336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Line 23"/>
          <p:cNvSpPr>
            <a:spLocks noChangeShapeType="1"/>
          </p:cNvSpPr>
          <p:nvPr/>
        </p:nvSpPr>
        <p:spPr bwMode="auto">
          <a:xfrm>
            <a:off x="30480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24"/>
          <p:cNvSpPr>
            <a:spLocks noChangeShapeType="1"/>
          </p:cNvSpPr>
          <p:nvPr/>
        </p:nvSpPr>
        <p:spPr bwMode="auto">
          <a:xfrm>
            <a:off x="6629400" y="3962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Text Box 27"/>
          <p:cNvSpPr txBox="1">
            <a:spLocks noChangeArrowheads="1"/>
          </p:cNvSpPr>
          <p:nvPr/>
        </p:nvSpPr>
        <p:spPr bwMode="auto">
          <a:xfrm>
            <a:off x="3048000" y="3657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</a:t>
            </a:r>
          </a:p>
        </p:txBody>
      </p:sp>
      <p:sp>
        <p:nvSpPr>
          <p:cNvPr id="107534" name="Text Box 28"/>
          <p:cNvSpPr txBox="1">
            <a:spLocks noChangeArrowheads="1"/>
          </p:cNvSpPr>
          <p:nvPr/>
        </p:nvSpPr>
        <p:spPr bwMode="auto">
          <a:xfrm>
            <a:off x="4808538" y="2743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0</a:t>
            </a:r>
          </a:p>
        </p:txBody>
      </p:sp>
      <p:sp>
        <p:nvSpPr>
          <p:cNvPr id="107535" name="Text Box 29"/>
          <p:cNvSpPr txBox="1">
            <a:spLocks noChangeArrowheads="1"/>
          </p:cNvSpPr>
          <p:nvPr/>
        </p:nvSpPr>
        <p:spPr bwMode="auto">
          <a:xfrm>
            <a:off x="6637338" y="3657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2</a:t>
            </a:r>
          </a:p>
        </p:txBody>
      </p:sp>
      <p:sp>
        <p:nvSpPr>
          <p:cNvPr id="107536" name="Text Box 30"/>
          <p:cNvSpPr txBox="1">
            <a:spLocks noChangeArrowheads="1"/>
          </p:cNvSpPr>
          <p:nvPr/>
        </p:nvSpPr>
        <p:spPr bwMode="auto">
          <a:xfrm>
            <a:off x="7627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6</a:t>
            </a:r>
          </a:p>
        </p:txBody>
      </p:sp>
      <p:sp>
        <p:nvSpPr>
          <p:cNvPr id="107537" name="Oval 33"/>
          <p:cNvSpPr>
            <a:spLocks noChangeArrowheads="1"/>
          </p:cNvSpPr>
          <p:nvPr/>
        </p:nvSpPr>
        <p:spPr bwMode="auto">
          <a:xfrm>
            <a:off x="4724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38" name="Text Box 34"/>
          <p:cNvSpPr txBox="1">
            <a:spLocks noChangeArrowheads="1"/>
          </p:cNvSpPr>
          <p:nvPr/>
        </p:nvSpPr>
        <p:spPr bwMode="auto">
          <a:xfrm>
            <a:off x="48006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7539" name="Oval 35"/>
          <p:cNvSpPr>
            <a:spLocks noChangeArrowheads="1"/>
          </p:cNvSpPr>
          <p:nvPr/>
        </p:nvSpPr>
        <p:spPr bwMode="auto">
          <a:xfrm>
            <a:off x="5334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0" name="Text Box 36"/>
          <p:cNvSpPr txBox="1">
            <a:spLocks noChangeArrowheads="1"/>
          </p:cNvSpPr>
          <p:nvPr/>
        </p:nvSpPr>
        <p:spPr bwMode="auto">
          <a:xfrm>
            <a:off x="54102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7541" name="Line 39"/>
          <p:cNvSpPr>
            <a:spLocks noChangeShapeType="1"/>
          </p:cNvSpPr>
          <p:nvPr/>
        </p:nvSpPr>
        <p:spPr bwMode="auto">
          <a:xfrm flipH="1">
            <a:off x="5029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42" name="Text Box 41"/>
          <p:cNvSpPr txBox="1">
            <a:spLocks noChangeArrowheads="1"/>
          </p:cNvSpPr>
          <p:nvPr/>
        </p:nvSpPr>
        <p:spPr bwMode="auto">
          <a:xfrm>
            <a:off x="5722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5</a:t>
            </a:r>
          </a:p>
        </p:txBody>
      </p:sp>
      <p:sp>
        <p:nvSpPr>
          <p:cNvPr id="107543" name="Text Box 42"/>
          <p:cNvSpPr txBox="1">
            <a:spLocks noChangeArrowheads="1"/>
          </p:cNvSpPr>
          <p:nvPr/>
        </p:nvSpPr>
        <p:spPr bwMode="auto">
          <a:xfrm>
            <a:off x="5113338" y="553085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12</a:t>
            </a:r>
          </a:p>
        </p:txBody>
      </p:sp>
      <p:sp>
        <p:nvSpPr>
          <p:cNvPr id="107544" name="Oval 44"/>
          <p:cNvSpPr>
            <a:spLocks noChangeArrowheads="1"/>
          </p:cNvSpPr>
          <p:nvPr/>
        </p:nvSpPr>
        <p:spPr bwMode="auto">
          <a:xfrm>
            <a:off x="1143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5" name="Text Box 45"/>
          <p:cNvSpPr txBox="1">
            <a:spLocks noChangeArrowheads="1"/>
          </p:cNvSpPr>
          <p:nvPr/>
        </p:nvSpPr>
        <p:spPr bwMode="auto">
          <a:xfrm>
            <a:off x="12192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7546" name="Oval 46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7" name="Text Box 47"/>
          <p:cNvSpPr txBox="1">
            <a:spLocks noChangeArrowheads="1"/>
          </p:cNvSpPr>
          <p:nvPr/>
        </p:nvSpPr>
        <p:spPr bwMode="auto">
          <a:xfrm>
            <a:off x="18288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7548" name="Oval 48"/>
          <p:cNvSpPr>
            <a:spLocks noChangeArrowheads="1"/>
          </p:cNvSpPr>
          <p:nvPr/>
        </p:nvSpPr>
        <p:spPr bwMode="auto">
          <a:xfrm>
            <a:off x="23622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9" name="Text Box 49"/>
          <p:cNvSpPr txBox="1">
            <a:spLocks noChangeArrowheads="1"/>
          </p:cNvSpPr>
          <p:nvPr/>
        </p:nvSpPr>
        <p:spPr bwMode="auto">
          <a:xfrm>
            <a:off x="24384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7550" name="Line 50"/>
          <p:cNvSpPr>
            <a:spLocks noChangeShapeType="1"/>
          </p:cNvSpPr>
          <p:nvPr/>
        </p:nvSpPr>
        <p:spPr bwMode="auto">
          <a:xfrm flipH="1">
            <a:off x="14478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1" name="Line 51"/>
          <p:cNvSpPr>
            <a:spLocks noChangeShapeType="1"/>
          </p:cNvSpPr>
          <p:nvPr/>
        </p:nvSpPr>
        <p:spPr bwMode="auto">
          <a:xfrm>
            <a:off x="21336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2" name="Text Box 52"/>
          <p:cNvSpPr txBox="1">
            <a:spLocks noChangeArrowheads="1"/>
          </p:cNvSpPr>
          <p:nvPr/>
        </p:nvSpPr>
        <p:spPr bwMode="auto">
          <a:xfrm>
            <a:off x="21415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3</a:t>
            </a:r>
          </a:p>
        </p:txBody>
      </p:sp>
      <p:sp>
        <p:nvSpPr>
          <p:cNvPr id="107553" name="Text Box 53"/>
          <p:cNvSpPr txBox="1">
            <a:spLocks noChangeArrowheads="1"/>
          </p:cNvSpPr>
          <p:nvPr/>
        </p:nvSpPr>
        <p:spPr bwMode="auto">
          <a:xfrm>
            <a:off x="1531938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8</a:t>
            </a:r>
          </a:p>
        </p:txBody>
      </p:sp>
      <p:sp>
        <p:nvSpPr>
          <p:cNvPr id="107554" name="Oval 54"/>
          <p:cNvSpPr>
            <a:spLocks noChangeArrowheads="1"/>
          </p:cNvSpPr>
          <p:nvPr/>
        </p:nvSpPr>
        <p:spPr bwMode="auto">
          <a:xfrm>
            <a:off x="28956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5" name="Text Box 55"/>
          <p:cNvSpPr txBox="1">
            <a:spLocks noChangeArrowheads="1"/>
          </p:cNvSpPr>
          <p:nvPr/>
        </p:nvSpPr>
        <p:spPr bwMode="auto">
          <a:xfrm>
            <a:off x="29718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7556" name="Oval 56"/>
          <p:cNvSpPr>
            <a:spLocks noChangeArrowheads="1"/>
          </p:cNvSpPr>
          <p:nvPr/>
        </p:nvSpPr>
        <p:spPr bwMode="auto">
          <a:xfrm>
            <a:off x="3505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7" name="Text Box 57"/>
          <p:cNvSpPr txBox="1">
            <a:spLocks noChangeArrowheads="1"/>
          </p:cNvSpPr>
          <p:nvPr/>
        </p:nvSpPr>
        <p:spPr bwMode="auto">
          <a:xfrm>
            <a:off x="35814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7558" name="Oval 58"/>
          <p:cNvSpPr>
            <a:spLocks noChangeArrowheads="1"/>
          </p:cNvSpPr>
          <p:nvPr/>
        </p:nvSpPr>
        <p:spPr bwMode="auto">
          <a:xfrm>
            <a:off x="4114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9" name="Text Box 59"/>
          <p:cNvSpPr txBox="1">
            <a:spLocks noChangeArrowheads="1"/>
          </p:cNvSpPr>
          <p:nvPr/>
        </p:nvSpPr>
        <p:spPr bwMode="auto">
          <a:xfrm>
            <a:off x="41910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7560" name="Line 60"/>
          <p:cNvSpPr>
            <a:spLocks noChangeShapeType="1"/>
          </p:cNvSpPr>
          <p:nvPr/>
        </p:nvSpPr>
        <p:spPr bwMode="auto">
          <a:xfrm flipH="1">
            <a:off x="32004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1" name="Line 61"/>
          <p:cNvSpPr>
            <a:spLocks noChangeShapeType="1"/>
          </p:cNvSpPr>
          <p:nvPr/>
        </p:nvSpPr>
        <p:spPr bwMode="auto">
          <a:xfrm>
            <a:off x="3886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2" name="Text Box 62"/>
          <p:cNvSpPr txBox="1">
            <a:spLocks noChangeArrowheads="1"/>
          </p:cNvSpPr>
          <p:nvPr/>
        </p:nvSpPr>
        <p:spPr bwMode="auto">
          <a:xfrm>
            <a:off x="38941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4</a:t>
            </a:r>
          </a:p>
        </p:txBody>
      </p:sp>
      <p:sp>
        <p:nvSpPr>
          <p:cNvPr id="107563" name="Text Box 63"/>
          <p:cNvSpPr txBox="1">
            <a:spLocks noChangeArrowheads="1"/>
          </p:cNvSpPr>
          <p:nvPr/>
        </p:nvSpPr>
        <p:spPr bwMode="auto">
          <a:xfrm>
            <a:off x="3284538" y="5529263"/>
            <a:ext cx="412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10</a:t>
            </a:r>
          </a:p>
        </p:txBody>
      </p:sp>
      <p:sp>
        <p:nvSpPr>
          <p:cNvPr id="107564" name="Line 64"/>
          <p:cNvSpPr>
            <a:spLocks noChangeShapeType="1"/>
          </p:cNvSpPr>
          <p:nvPr/>
        </p:nvSpPr>
        <p:spPr bwMode="auto">
          <a:xfrm flipH="1">
            <a:off x="57150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5" name="Text Box 53"/>
          <p:cNvSpPr txBox="1">
            <a:spLocks noChangeArrowheads="1"/>
          </p:cNvSpPr>
          <p:nvPr/>
        </p:nvSpPr>
        <p:spPr bwMode="auto">
          <a:xfrm>
            <a:off x="2749550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9</a:t>
            </a:r>
          </a:p>
        </p:txBody>
      </p:sp>
      <p:sp>
        <p:nvSpPr>
          <p:cNvPr id="107566" name="Text Box 53"/>
          <p:cNvSpPr txBox="1">
            <a:spLocks noChangeArrowheads="1"/>
          </p:cNvSpPr>
          <p:nvPr/>
        </p:nvSpPr>
        <p:spPr bwMode="auto">
          <a:xfrm>
            <a:off x="4425950" y="556260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7200" y="1162050"/>
            <a:ext cx="8305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 complete binary tree is a binary tree, which is completely filled, with the possible exception of the bottom level, which is filled from </a:t>
            </a:r>
            <a:r>
              <a:rPr lang="en-US" sz="1600" dirty="0">
                <a:solidFill>
                  <a:srgbClr val="FF0000"/>
                </a:solidFill>
              </a:rPr>
              <a:t>left to right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/>
              <a:t>If all levels of tree are completely filled except the last level and the last level has all keys as left as possible, is said to be a </a:t>
            </a:r>
            <a:r>
              <a:rPr lang="en-US" sz="1600" b="1" dirty="0"/>
              <a:t>Complete Binary Tree</a:t>
            </a:r>
            <a:r>
              <a:rPr lang="en-US" sz="1600" dirty="0"/>
              <a:t>.</a:t>
            </a:r>
          </a:p>
          <a:p>
            <a:pPr eaLnBrk="1" hangingPunct="1">
              <a:defRPr/>
            </a:pPr>
            <a:r>
              <a:rPr lang="en-US" sz="1600" dirty="0"/>
              <a:t>a complete binary tree is a binary tree in which every level of the tree is completely filled except the last level. Also, in the last level, nodes should be attached starting from the left-most position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568" name="Text Box 75"/>
          <p:cNvSpPr txBox="1">
            <a:spLocks noChangeArrowheads="1"/>
          </p:cNvSpPr>
          <p:nvPr/>
        </p:nvSpPr>
        <p:spPr bwMode="auto">
          <a:xfrm>
            <a:off x="5943600" y="55816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07569" name="Rectangle 77"/>
          <p:cNvSpPr>
            <a:spLocks noChangeArrowheads="1"/>
          </p:cNvSpPr>
          <p:nvPr/>
        </p:nvSpPr>
        <p:spPr bwMode="auto">
          <a:xfrm>
            <a:off x="5791200" y="5581650"/>
            <a:ext cx="2971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Perfect Binary Trees</a:t>
            </a:r>
            <a:endParaRPr lang="en-US" altLang="ja-JP" u="sng" dirty="0">
              <a:latin typeface="Helvetica" charset="0"/>
              <a:ea typeface="+mj-ea"/>
              <a:cs typeface="+mj-cs"/>
            </a:endParaRPr>
          </a:p>
        </p:txBody>
      </p:sp>
      <p:grpSp>
        <p:nvGrpSpPr>
          <p:cNvPr id="109571" name="Group 4"/>
          <p:cNvGrpSpPr>
            <a:grpSpLocks/>
          </p:cNvGrpSpPr>
          <p:nvPr/>
        </p:nvGrpSpPr>
        <p:grpSpPr bwMode="auto">
          <a:xfrm>
            <a:off x="2895600" y="2830513"/>
            <a:ext cx="457200" cy="457200"/>
            <a:chOff x="1152" y="1440"/>
            <a:chExt cx="288" cy="288"/>
          </a:xfrm>
        </p:grpSpPr>
        <p:sp>
          <p:nvSpPr>
            <p:cNvPr id="10962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524000" y="3516313"/>
            <a:ext cx="457200" cy="457200"/>
            <a:chOff x="1248" y="1536"/>
            <a:chExt cx="288" cy="288"/>
          </a:xfrm>
        </p:grpSpPr>
        <p:sp>
          <p:nvSpPr>
            <p:cNvPr id="10962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9573" name="Line 10"/>
          <p:cNvSpPr>
            <a:spLocks noChangeShapeType="1"/>
          </p:cNvSpPr>
          <p:nvPr/>
        </p:nvSpPr>
        <p:spPr bwMode="auto">
          <a:xfrm flipH="1">
            <a:off x="1905000" y="31353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4" name="Line 11"/>
          <p:cNvSpPr>
            <a:spLocks noChangeShapeType="1"/>
          </p:cNvSpPr>
          <p:nvPr/>
        </p:nvSpPr>
        <p:spPr bwMode="auto">
          <a:xfrm>
            <a:off x="3352800" y="3135313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5" name="Line 12"/>
          <p:cNvSpPr>
            <a:spLocks noChangeShapeType="1"/>
          </p:cNvSpPr>
          <p:nvPr/>
        </p:nvSpPr>
        <p:spPr bwMode="auto">
          <a:xfrm flipH="1">
            <a:off x="12192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6" name="Line 13"/>
          <p:cNvSpPr>
            <a:spLocks noChangeShapeType="1"/>
          </p:cNvSpPr>
          <p:nvPr/>
        </p:nvSpPr>
        <p:spPr bwMode="auto">
          <a:xfrm>
            <a:off x="19050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7" name="Text Box 14"/>
          <p:cNvSpPr txBox="1">
            <a:spLocks noChangeArrowheads="1"/>
          </p:cNvSpPr>
          <p:nvPr/>
        </p:nvSpPr>
        <p:spPr bwMode="auto">
          <a:xfrm>
            <a:off x="6323013" y="2906713"/>
            <a:ext cx="22304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dirty="0">
                <a:latin typeface="Helvetica" charset="0"/>
              </a:rPr>
              <a:t>Level 0:   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 dirty="0">
                <a:solidFill>
                  <a:srgbClr val="1724F2"/>
                </a:solidFill>
                <a:latin typeface="Helvetica" charset="0"/>
              </a:rPr>
              <a:t>0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 dirty="0">
                <a:latin typeface="Helvetica" charset="0"/>
              </a:rPr>
              <a:t>= 1 nodes</a:t>
            </a:r>
          </a:p>
        </p:txBody>
      </p:sp>
      <p:sp>
        <p:nvSpPr>
          <p:cNvPr id="109578" name="Oval 15"/>
          <p:cNvSpPr>
            <a:spLocks noChangeArrowheads="1"/>
          </p:cNvSpPr>
          <p:nvPr/>
        </p:nvSpPr>
        <p:spPr bwMode="auto">
          <a:xfrm>
            <a:off x="609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79" name="Text Box 16"/>
          <p:cNvSpPr txBox="1">
            <a:spLocks noChangeArrowheads="1"/>
          </p:cNvSpPr>
          <p:nvPr/>
        </p:nvSpPr>
        <p:spPr bwMode="auto">
          <a:xfrm>
            <a:off x="6858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9580" name="Oval 17"/>
          <p:cNvSpPr>
            <a:spLocks noChangeArrowheads="1"/>
          </p:cNvSpPr>
          <p:nvPr/>
        </p:nvSpPr>
        <p:spPr bwMode="auto">
          <a:xfrm>
            <a:off x="9144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1" name="Text Box 18"/>
          <p:cNvSpPr txBox="1">
            <a:spLocks noChangeArrowheads="1"/>
          </p:cNvSpPr>
          <p:nvPr/>
        </p:nvSpPr>
        <p:spPr bwMode="auto">
          <a:xfrm>
            <a:off x="9906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9582" name="Oval 19"/>
          <p:cNvSpPr>
            <a:spLocks noChangeArrowheads="1"/>
          </p:cNvSpPr>
          <p:nvPr/>
        </p:nvSpPr>
        <p:spPr bwMode="auto">
          <a:xfrm>
            <a:off x="1219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3" name="Text Box 20"/>
          <p:cNvSpPr txBox="1">
            <a:spLocks noChangeArrowheads="1"/>
          </p:cNvSpPr>
          <p:nvPr/>
        </p:nvSpPr>
        <p:spPr bwMode="auto">
          <a:xfrm>
            <a:off x="12954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9584" name="Line 21"/>
          <p:cNvSpPr>
            <a:spLocks noChangeShapeType="1"/>
          </p:cNvSpPr>
          <p:nvPr/>
        </p:nvSpPr>
        <p:spPr bwMode="auto">
          <a:xfrm flipH="1">
            <a:off x="8382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5" name="Line 22"/>
          <p:cNvSpPr>
            <a:spLocks noChangeShapeType="1"/>
          </p:cNvSpPr>
          <p:nvPr/>
        </p:nvSpPr>
        <p:spPr bwMode="auto">
          <a:xfrm>
            <a:off x="1295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6" name="Oval 23"/>
          <p:cNvSpPr>
            <a:spLocks noChangeArrowheads="1"/>
          </p:cNvSpPr>
          <p:nvPr/>
        </p:nvSpPr>
        <p:spPr bwMode="auto">
          <a:xfrm>
            <a:off x="21336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7" name="Text Box 24"/>
          <p:cNvSpPr txBox="1">
            <a:spLocks noChangeArrowheads="1"/>
          </p:cNvSpPr>
          <p:nvPr/>
        </p:nvSpPr>
        <p:spPr bwMode="auto">
          <a:xfrm>
            <a:off x="22098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9588" name="Oval 25"/>
          <p:cNvSpPr>
            <a:spLocks noChangeArrowheads="1"/>
          </p:cNvSpPr>
          <p:nvPr/>
        </p:nvSpPr>
        <p:spPr bwMode="auto">
          <a:xfrm>
            <a:off x="1828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9" name="Text Box 26"/>
          <p:cNvSpPr txBox="1">
            <a:spLocks noChangeArrowheads="1"/>
          </p:cNvSpPr>
          <p:nvPr/>
        </p:nvSpPr>
        <p:spPr bwMode="auto">
          <a:xfrm>
            <a:off x="18288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9590" name="Oval 27"/>
          <p:cNvSpPr>
            <a:spLocks noChangeArrowheads="1"/>
          </p:cNvSpPr>
          <p:nvPr/>
        </p:nvSpPr>
        <p:spPr bwMode="auto">
          <a:xfrm>
            <a:off x="24384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1" name="Text Box 28"/>
          <p:cNvSpPr txBox="1">
            <a:spLocks noChangeArrowheads="1"/>
          </p:cNvSpPr>
          <p:nvPr/>
        </p:nvSpPr>
        <p:spPr bwMode="auto">
          <a:xfrm>
            <a:off x="25146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9592" name="Line 29"/>
          <p:cNvSpPr>
            <a:spLocks noChangeShapeType="1"/>
          </p:cNvSpPr>
          <p:nvPr/>
        </p:nvSpPr>
        <p:spPr bwMode="auto">
          <a:xfrm flipH="1">
            <a:off x="2057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3" name="Line 30"/>
          <p:cNvSpPr>
            <a:spLocks noChangeShapeType="1"/>
          </p:cNvSpPr>
          <p:nvPr/>
        </p:nvSpPr>
        <p:spPr bwMode="auto">
          <a:xfrm>
            <a:off x="2514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594" name="Group 31"/>
          <p:cNvGrpSpPr>
            <a:grpSpLocks/>
          </p:cNvGrpSpPr>
          <p:nvPr/>
        </p:nvGrpSpPr>
        <p:grpSpPr bwMode="auto">
          <a:xfrm>
            <a:off x="4343400" y="3516313"/>
            <a:ext cx="457200" cy="457200"/>
            <a:chOff x="1248" y="1536"/>
            <a:chExt cx="288" cy="288"/>
          </a:xfrm>
        </p:grpSpPr>
        <p:sp>
          <p:nvSpPr>
            <p:cNvPr id="109623" name="Oval 32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4" name="Text Box 33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9595" name="Line 34"/>
          <p:cNvSpPr>
            <a:spLocks noChangeShapeType="1"/>
          </p:cNvSpPr>
          <p:nvPr/>
        </p:nvSpPr>
        <p:spPr bwMode="auto">
          <a:xfrm flipH="1">
            <a:off x="40386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6" name="Line 35"/>
          <p:cNvSpPr>
            <a:spLocks noChangeShapeType="1"/>
          </p:cNvSpPr>
          <p:nvPr/>
        </p:nvSpPr>
        <p:spPr bwMode="auto">
          <a:xfrm>
            <a:off x="47244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7" name="Oval 36"/>
          <p:cNvSpPr>
            <a:spLocks noChangeArrowheads="1"/>
          </p:cNvSpPr>
          <p:nvPr/>
        </p:nvSpPr>
        <p:spPr bwMode="auto">
          <a:xfrm>
            <a:off x="34290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8" name="Text Box 37"/>
          <p:cNvSpPr txBox="1">
            <a:spLocks noChangeArrowheads="1"/>
          </p:cNvSpPr>
          <p:nvPr/>
        </p:nvSpPr>
        <p:spPr bwMode="auto">
          <a:xfrm>
            <a:off x="35052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9599" name="Oval 38"/>
          <p:cNvSpPr>
            <a:spLocks noChangeArrowheads="1"/>
          </p:cNvSpPr>
          <p:nvPr/>
        </p:nvSpPr>
        <p:spPr bwMode="auto">
          <a:xfrm>
            <a:off x="37338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0" name="Text Box 39"/>
          <p:cNvSpPr txBox="1">
            <a:spLocks noChangeArrowheads="1"/>
          </p:cNvSpPr>
          <p:nvPr/>
        </p:nvSpPr>
        <p:spPr bwMode="auto">
          <a:xfrm>
            <a:off x="38100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9601" name="Oval 40"/>
          <p:cNvSpPr>
            <a:spLocks noChangeArrowheads="1"/>
          </p:cNvSpPr>
          <p:nvPr/>
        </p:nvSpPr>
        <p:spPr bwMode="auto">
          <a:xfrm>
            <a:off x="4038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2" name="Text Box 41"/>
          <p:cNvSpPr txBox="1">
            <a:spLocks noChangeArrowheads="1"/>
          </p:cNvSpPr>
          <p:nvPr/>
        </p:nvSpPr>
        <p:spPr bwMode="auto">
          <a:xfrm>
            <a:off x="41148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M</a:t>
            </a:r>
          </a:p>
        </p:txBody>
      </p:sp>
      <p:sp>
        <p:nvSpPr>
          <p:cNvPr id="109603" name="Line 42"/>
          <p:cNvSpPr>
            <a:spLocks noChangeShapeType="1"/>
          </p:cNvSpPr>
          <p:nvPr/>
        </p:nvSpPr>
        <p:spPr bwMode="auto">
          <a:xfrm flipH="1">
            <a:off x="3657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4" name="Line 43"/>
          <p:cNvSpPr>
            <a:spLocks noChangeShapeType="1"/>
          </p:cNvSpPr>
          <p:nvPr/>
        </p:nvSpPr>
        <p:spPr bwMode="auto">
          <a:xfrm>
            <a:off x="4114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Oval 44"/>
          <p:cNvSpPr>
            <a:spLocks noChangeArrowheads="1"/>
          </p:cNvSpPr>
          <p:nvPr/>
        </p:nvSpPr>
        <p:spPr bwMode="auto">
          <a:xfrm>
            <a:off x="49530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6" name="Text Box 45"/>
          <p:cNvSpPr txBox="1">
            <a:spLocks noChangeArrowheads="1"/>
          </p:cNvSpPr>
          <p:nvPr/>
        </p:nvSpPr>
        <p:spPr bwMode="auto">
          <a:xfrm>
            <a:off x="50292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9607" name="Oval 46"/>
          <p:cNvSpPr>
            <a:spLocks noChangeArrowheads="1"/>
          </p:cNvSpPr>
          <p:nvPr/>
        </p:nvSpPr>
        <p:spPr bwMode="auto">
          <a:xfrm>
            <a:off x="4648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8" name="Text Box 47"/>
          <p:cNvSpPr txBox="1">
            <a:spLocks noChangeArrowheads="1"/>
          </p:cNvSpPr>
          <p:nvPr/>
        </p:nvSpPr>
        <p:spPr bwMode="auto">
          <a:xfrm>
            <a:off x="47244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N</a:t>
            </a:r>
          </a:p>
        </p:txBody>
      </p:sp>
      <p:sp>
        <p:nvSpPr>
          <p:cNvPr id="109609" name="Oval 48"/>
          <p:cNvSpPr>
            <a:spLocks noChangeArrowheads="1"/>
          </p:cNvSpPr>
          <p:nvPr/>
        </p:nvSpPr>
        <p:spPr bwMode="auto">
          <a:xfrm>
            <a:off x="5257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10" name="Text Box 49"/>
          <p:cNvSpPr txBox="1">
            <a:spLocks noChangeArrowheads="1"/>
          </p:cNvSpPr>
          <p:nvPr/>
        </p:nvSpPr>
        <p:spPr bwMode="auto">
          <a:xfrm>
            <a:off x="53340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O</a:t>
            </a:r>
          </a:p>
        </p:txBody>
      </p:sp>
      <p:sp>
        <p:nvSpPr>
          <p:cNvPr id="109611" name="Line 50"/>
          <p:cNvSpPr>
            <a:spLocks noChangeShapeType="1"/>
          </p:cNvSpPr>
          <p:nvPr/>
        </p:nvSpPr>
        <p:spPr bwMode="auto">
          <a:xfrm flipH="1">
            <a:off x="4876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2" name="Line 51"/>
          <p:cNvSpPr>
            <a:spLocks noChangeShapeType="1"/>
          </p:cNvSpPr>
          <p:nvPr/>
        </p:nvSpPr>
        <p:spPr bwMode="auto">
          <a:xfrm>
            <a:off x="53340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3" name="Text Box 52"/>
          <p:cNvSpPr txBox="1">
            <a:spLocks noChangeArrowheads="1"/>
          </p:cNvSpPr>
          <p:nvPr/>
        </p:nvSpPr>
        <p:spPr bwMode="auto">
          <a:xfrm>
            <a:off x="6323013" y="359251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1: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1</a:t>
            </a:r>
            <a:r>
              <a:rPr lang="en-US" altLang="ja-JP" sz="1600">
                <a:latin typeface="Helvetica" charset="0"/>
              </a:rPr>
              <a:t>  = 2 nodes</a:t>
            </a:r>
          </a:p>
        </p:txBody>
      </p:sp>
      <p:sp>
        <p:nvSpPr>
          <p:cNvPr id="109614" name="Text Box 53"/>
          <p:cNvSpPr txBox="1">
            <a:spLocks noChangeArrowheads="1"/>
          </p:cNvSpPr>
          <p:nvPr/>
        </p:nvSpPr>
        <p:spPr bwMode="auto">
          <a:xfrm>
            <a:off x="6324600" y="4430713"/>
            <a:ext cx="2287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2: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>
                <a:latin typeface="Helvetica" charset="0"/>
              </a:rPr>
              <a:t> = 4 nodes</a:t>
            </a:r>
          </a:p>
        </p:txBody>
      </p:sp>
      <p:sp>
        <p:nvSpPr>
          <p:cNvPr id="109615" name="Text Box 54"/>
          <p:cNvSpPr txBox="1">
            <a:spLocks noChangeArrowheads="1"/>
          </p:cNvSpPr>
          <p:nvPr/>
        </p:nvSpPr>
        <p:spPr bwMode="auto">
          <a:xfrm>
            <a:off x="6323013" y="531336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3: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3</a:t>
            </a:r>
            <a:r>
              <a:rPr lang="en-US" altLang="ja-JP" sz="1600">
                <a:latin typeface="Helvetica" charset="0"/>
              </a:rPr>
              <a:t>  = 8 nodes</a:t>
            </a:r>
          </a:p>
        </p:txBody>
      </p:sp>
      <p:sp>
        <p:nvSpPr>
          <p:cNvPr id="109616" name="Line 55"/>
          <p:cNvSpPr>
            <a:spLocks noChangeShapeType="1"/>
          </p:cNvSpPr>
          <p:nvPr/>
        </p:nvSpPr>
        <p:spPr bwMode="auto">
          <a:xfrm>
            <a:off x="3505200" y="305911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7" name="Line 56"/>
          <p:cNvSpPr>
            <a:spLocks noChangeShapeType="1"/>
          </p:cNvSpPr>
          <p:nvPr/>
        </p:nvSpPr>
        <p:spPr bwMode="auto">
          <a:xfrm>
            <a:off x="4953000" y="37449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8" name="Line 57"/>
          <p:cNvSpPr>
            <a:spLocks noChangeShapeType="1"/>
          </p:cNvSpPr>
          <p:nvPr/>
        </p:nvSpPr>
        <p:spPr bwMode="auto">
          <a:xfrm>
            <a:off x="5486400" y="4583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9" name="Line 58"/>
          <p:cNvSpPr>
            <a:spLocks noChangeShapeType="1"/>
          </p:cNvSpPr>
          <p:nvPr/>
        </p:nvSpPr>
        <p:spPr bwMode="auto">
          <a:xfrm>
            <a:off x="5791200" y="5497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0" name="Rectangle 57"/>
          <p:cNvSpPr>
            <a:spLocks noChangeArrowheads="1"/>
          </p:cNvSpPr>
          <p:nvPr/>
        </p:nvSpPr>
        <p:spPr bwMode="auto">
          <a:xfrm>
            <a:off x="609600" y="1303338"/>
            <a:ext cx="7924800" cy="115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A perfect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is a binary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having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altLang="zh-TW" sz="1600" b="1" baseline="30000" dirty="0">
                <a:solidFill>
                  <a:srgbClr val="C00000"/>
                </a:solidFill>
                <a:latin typeface="+mj-lt"/>
              </a:rPr>
              <a:t>k+1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-1 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nodes,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&gt;=0.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sz="1600" b="1" dirty="0">
                <a:latin typeface="+mj-lt"/>
              </a:rPr>
              <a:t>Having introduced binary trees, the next two topics will cover two classes of binary trees: perfect binary trees and complete binary trees. We will see that a perfect binary f  and the number of leaf nodes </a:t>
            </a:r>
            <a:r>
              <a:rPr lang="en-US" sz="1600" b="1">
                <a:latin typeface="+mj-lt"/>
              </a:rPr>
              <a:t>is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k</a:t>
            </a:r>
            <a:endParaRPr lang="en-US" altLang="zh-TW" sz="1600" b="1" dirty="0">
              <a:solidFill>
                <a:srgbClr val="1724F2"/>
              </a:solidFill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00800" y="5802313"/>
            <a:ext cx="2362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22" name="TextBox 60"/>
          <p:cNvSpPr txBox="1">
            <a:spLocks noChangeArrowheads="1"/>
          </p:cNvSpPr>
          <p:nvPr/>
        </p:nvSpPr>
        <p:spPr bwMode="auto">
          <a:xfrm>
            <a:off x="3733800" y="6030913"/>
            <a:ext cx="523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Here depth is </a:t>
            </a:r>
            <a:r>
              <a:rPr lang="en-US" altLang="en-US" b="1" dirty="0">
                <a:solidFill>
                  <a:srgbClr val="FF0000"/>
                </a:solidFill>
              </a:rPr>
              <a:t>k = 3 </a:t>
            </a:r>
            <a:r>
              <a:rPr lang="en-US" altLang="en-US" dirty="0">
                <a:solidFill>
                  <a:srgbClr val="FF0000"/>
                </a:solidFill>
              </a:rPr>
              <a:t>and Total nodes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b="1" baseline="30000" dirty="0">
                <a:solidFill>
                  <a:srgbClr val="FF0000"/>
                </a:solidFill>
                <a:latin typeface="Times New Roman" pitchFamily="18" charset="0"/>
              </a:rPr>
              <a:t>3+1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 -1)</a:t>
            </a:r>
            <a:r>
              <a:rPr lang="en-US" altLang="en-US" dirty="0">
                <a:solidFill>
                  <a:srgbClr val="FF0000"/>
                </a:solidFill>
              </a:rPr>
              <a:t>  = 15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-76200" y="-1524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u="sng" dirty="0"/>
              <a:t>Perfect </a:t>
            </a:r>
            <a:r>
              <a:rPr lang="en-US" altLang="zh-TW" sz="3600" b="1" u="sng" dirty="0"/>
              <a:t>BT VS Complete BT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20662" y="914400"/>
            <a:ext cx="8942387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2800" dirty="0"/>
              <a:t>A perfect  binary tree of 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is a binary tree of </a:t>
            </a:r>
            <a:br>
              <a:rPr lang="en-US" altLang="zh-TW" sz="2800" dirty="0"/>
            </a:br>
            <a:r>
              <a:rPr lang="en-US" altLang="zh-TW" sz="2800" dirty="0"/>
              <a:t>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having 2      - 1 nodes, </a:t>
            </a:r>
            <a:r>
              <a:rPr lang="en-US" altLang="zh-TW" sz="2800" i="1" dirty="0"/>
              <a:t>k</a:t>
            </a:r>
            <a:r>
              <a:rPr lang="en-US" altLang="zh-TW" sz="2800" dirty="0"/>
              <a:t>&gt;=0..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974975" y="1343025"/>
            <a:ext cx="85921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i="1" dirty="0"/>
              <a:t>    K+1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1860550" y="3951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878013" y="39401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247775" y="45608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282700" y="45672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1435100" y="42100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2443163" y="45783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2478088" y="45847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276383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81463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2724150" y="48752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1582738" y="51800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616075" y="5202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33" name="Oval 20"/>
          <p:cNvSpPr>
            <a:spLocks noChangeArrowheads="1"/>
          </p:cNvSpPr>
          <p:nvPr/>
        </p:nvSpPr>
        <p:spPr bwMode="auto">
          <a:xfrm>
            <a:off x="957263" y="51689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4" name="Rectangle 21"/>
          <p:cNvSpPr>
            <a:spLocks noChangeArrowheads="1"/>
          </p:cNvSpPr>
          <p:nvPr/>
        </p:nvSpPr>
        <p:spPr bwMode="auto">
          <a:xfrm>
            <a:off x="990600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35" name="Oval 22"/>
          <p:cNvSpPr>
            <a:spLocks noChangeArrowheads="1"/>
          </p:cNvSpPr>
          <p:nvPr/>
        </p:nvSpPr>
        <p:spPr bwMode="auto">
          <a:xfrm>
            <a:off x="635000" y="58213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6" name="Rectangle 23"/>
          <p:cNvSpPr>
            <a:spLocks noChangeArrowheads="1"/>
          </p:cNvSpPr>
          <p:nvPr/>
        </p:nvSpPr>
        <p:spPr bwMode="auto">
          <a:xfrm>
            <a:off x="669925" y="5843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37" name="Oval 24"/>
          <p:cNvSpPr>
            <a:spLocks noChangeArrowheads="1"/>
          </p:cNvSpPr>
          <p:nvPr/>
        </p:nvSpPr>
        <p:spPr bwMode="auto">
          <a:xfrm>
            <a:off x="2151063" y="51514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8" name="Rectangle 25"/>
          <p:cNvSpPr>
            <a:spLocks noChangeArrowheads="1"/>
          </p:cNvSpPr>
          <p:nvPr/>
        </p:nvSpPr>
        <p:spPr bwMode="auto">
          <a:xfrm>
            <a:off x="2166938" y="5175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39" name="Line 26"/>
          <p:cNvSpPr>
            <a:spLocks noChangeShapeType="1"/>
          </p:cNvSpPr>
          <p:nvPr/>
        </p:nvSpPr>
        <p:spPr bwMode="auto">
          <a:xfrm flipH="1">
            <a:off x="2316163" y="48736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Line 27"/>
          <p:cNvSpPr>
            <a:spLocks noChangeShapeType="1"/>
          </p:cNvSpPr>
          <p:nvPr/>
        </p:nvSpPr>
        <p:spPr bwMode="auto">
          <a:xfrm>
            <a:off x="1489075" y="48466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28"/>
          <p:cNvSpPr>
            <a:spLocks noChangeShapeType="1"/>
          </p:cNvSpPr>
          <p:nvPr/>
        </p:nvSpPr>
        <p:spPr bwMode="auto">
          <a:xfrm flipH="1">
            <a:off x="1122363" y="48371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Line 29"/>
          <p:cNvSpPr>
            <a:spLocks noChangeShapeType="1"/>
          </p:cNvSpPr>
          <p:nvPr/>
        </p:nvSpPr>
        <p:spPr bwMode="auto">
          <a:xfrm flipH="1">
            <a:off x="811213" y="54975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Line 30"/>
          <p:cNvSpPr>
            <a:spLocks noChangeShapeType="1"/>
          </p:cNvSpPr>
          <p:nvPr/>
        </p:nvSpPr>
        <p:spPr bwMode="auto">
          <a:xfrm>
            <a:off x="2154238" y="42195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Oval 31"/>
          <p:cNvSpPr>
            <a:spLocks noChangeArrowheads="1"/>
          </p:cNvSpPr>
          <p:nvPr/>
        </p:nvSpPr>
        <p:spPr bwMode="auto">
          <a:xfrm>
            <a:off x="6434138" y="39497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5" name="Rectangle 32"/>
          <p:cNvSpPr>
            <a:spLocks noChangeArrowheads="1"/>
          </p:cNvSpPr>
          <p:nvPr/>
        </p:nvSpPr>
        <p:spPr bwMode="auto">
          <a:xfrm>
            <a:off x="6451600" y="3938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46" name="Oval 33"/>
          <p:cNvSpPr>
            <a:spLocks noChangeArrowheads="1"/>
          </p:cNvSpPr>
          <p:nvPr/>
        </p:nvSpPr>
        <p:spPr bwMode="auto">
          <a:xfrm>
            <a:off x="5446713" y="45259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7" name="Rectangle 34"/>
          <p:cNvSpPr>
            <a:spLocks noChangeArrowheads="1"/>
          </p:cNvSpPr>
          <p:nvPr/>
        </p:nvSpPr>
        <p:spPr bwMode="auto">
          <a:xfrm>
            <a:off x="5481638" y="4532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48" name="Line 35"/>
          <p:cNvSpPr>
            <a:spLocks noChangeShapeType="1"/>
          </p:cNvSpPr>
          <p:nvPr/>
        </p:nvSpPr>
        <p:spPr bwMode="auto">
          <a:xfrm flipH="1">
            <a:off x="5627688" y="41973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9" name="Oval 36"/>
          <p:cNvSpPr>
            <a:spLocks noChangeArrowheads="1"/>
          </p:cNvSpPr>
          <p:nvPr/>
        </p:nvSpPr>
        <p:spPr bwMode="auto">
          <a:xfrm>
            <a:off x="7424738" y="45434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0" name="Rectangle 37"/>
          <p:cNvSpPr>
            <a:spLocks noChangeArrowheads="1"/>
          </p:cNvSpPr>
          <p:nvPr/>
        </p:nvSpPr>
        <p:spPr bwMode="auto">
          <a:xfrm>
            <a:off x="7459663" y="45497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51" name="Oval 38"/>
          <p:cNvSpPr>
            <a:spLocks noChangeArrowheads="1"/>
          </p:cNvSpPr>
          <p:nvPr/>
        </p:nvSpPr>
        <p:spPr bwMode="auto">
          <a:xfrm>
            <a:off x="781208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2" name="Rectangle 39"/>
          <p:cNvSpPr>
            <a:spLocks noChangeArrowheads="1"/>
          </p:cNvSpPr>
          <p:nvPr/>
        </p:nvSpPr>
        <p:spPr bwMode="auto">
          <a:xfrm>
            <a:off x="786288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53" name="Line 40"/>
          <p:cNvSpPr>
            <a:spLocks noChangeShapeType="1"/>
          </p:cNvSpPr>
          <p:nvPr/>
        </p:nvSpPr>
        <p:spPr bwMode="auto">
          <a:xfrm>
            <a:off x="7739063" y="48069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4" name="Oval 41"/>
          <p:cNvSpPr>
            <a:spLocks noChangeArrowheads="1"/>
          </p:cNvSpPr>
          <p:nvPr/>
        </p:nvSpPr>
        <p:spPr bwMode="auto">
          <a:xfrm>
            <a:off x="5918200" y="51450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5" name="Rectangle 42"/>
          <p:cNvSpPr>
            <a:spLocks noChangeArrowheads="1"/>
          </p:cNvSpPr>
          <p:nvPr/>
        </p:nvSpPr>
        <p:spPr bwMode="auto">
          <a:xfrm>
            <a:off x="5951538" y="5167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56" name="Oval 43"/>
          <p:cNvSpPr>
            <a:spLocks noChangeArrowheads="1"/>
          </p:cNvSpPr>
          <p:nvPr/>
        </p:nvSpPr>
        <p:spPr bwMode="auto">
          <a:xfrm>
            <a:off x="6151563" y="57546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7" name="Rectangle 44"/>
          <p:cNvSpPr>
            <a:spLocks noChangeArrowheads="1"/>
          </p:cNvSpPr>
          <p:nvPr/>
        </p:nvSpPr>
        <p:spPr bwMode="auto">
          <a:xfrm>
            <a:off x="6234113" y="577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K</a:t>
            </a:r>
          </a:p>
        </p:txBody>
      </p:sp>
      <p:sp>
        <p:nvSpPr>
          <p:cNvPr id="111658" name="Line 45"/>
          <p:cNvSpPr>
            <a:spLocks noChangeShapeType="1"/>
          </p:cNvSpPr>
          <p:nvPr/>
        </p:nvSpPr>
        <p:spPr bwMode="auto">
          <a:xfrm>
            <a:off x="6178550" y="54387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9" name="Oval 46"/>
          <p:cNvSpPr>
            <a:spLocks noChangeArrowheads="1"/>
          </p:cNvSpPr>
          <p:nvPr/>
        </p:nvSpPr>
        <p:spPr bwMode="auto">
          <a:xfrm>
            <a:off x="5003800" y="51689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0" name="Rectangle 47"/>
          <p:cNvSpPr>
            <a:spLocks noChangeArrowheads="1"/>
          </p:cNvSpPr>
          <p:nvPr/>
        </p:nvSpPr>
        <p:spPr bwMode="auto">
          <a:xfrm>
            <a:off x="5037138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61" name="Oval 48"/>
          <p:cNvSpPr>
            <a:spLocks noChangeArrowheads="1"/>
          </p:cNvSpPr>
          <p:nvPr/>
        </p:nvSpPr>
        <p:spPr bwMode="auto">
          <a:xfrm>
            <a:off x="5719763" y="5753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2" name="Rectangle 49"/>
          <p:cNvSpPr>
            <a:spLocks noChangeArrowheads="1"/>
          </p:cNvSpPr>
          <p:nvPr/>
        </p:nvSpPr>
        <p:spPr bwMode="auto">
          <a:xfrm>
            <a:off x="5754688" y="57753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J</a:t>
            </a:r>
          </a:p>
        </p:txBody>
      </p:sp>
      <p:sp>
        <p:nvSpPr>
          <p:cNvPr id="111663" name="Oval 50"/>
          <p:cNvSpPr>
            <a:spLocks noChangeArrowheads="1"/>
          </p:cNvSpPr>
          <p:nvPr/>
        </p:nvSpPr>
        <p:spPr bwMode="auto">
          <a:xfrm>
            <a:off x="6929438" y="51339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4" name="Rectangle 51"/>
          <p:cNvSpPr>
            <a:spLocks noChangeArrowheads="1"/>
          </p:cNvSpPr>
          <p:nvPr/>
        </p:nvSpPr>
        <p:spPr bwMode="auto">
          <a:xfrm>
            <a:off x="6945313" y="515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65" name="Line 52"/>
          <p:cNvSpPr>
            <a:spLocks noChangeShapeType="1"/>
          </p:cNvSpPr>
          <p:nvPr/>
        </p:nvSpPr>
        <p:spPr bwMode="auto">
          <a:xfrm flipH="1">
            <a:off x="7073900" y="48053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6" name="Line 53"/>
          <p:cNvSpPr>
            <a:spLocks noChangeShapeType="1"/>
          </p:cNvSpPr>
          <p:nvPr/>
        </p:nvSpPr>
        <p:spPr bwMode="auto">
          <a:xfrm>
            <a:off x="5705475" y="48117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7" name="Line 54"/>
          <p:cNvSpPr>
            <a:spLocks noChangeShapeType="1"/>
          </p:cNvSpPr>
          <p:nvPr/>
        </p:nvSpPr>
        <p:spPr bwMode="auto">
          <a:xfrm flipH="1">
            <a:off x="5151438" y="48196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8" name="Line 55"/>
          <p:cNvSpPr>
            <a:spLocks noChangeShapeType="1"/>
          </p:cNvSpPr>
          <p:nvPr/>
        </p:nvSpPr>
        <p:spPr bwMode="auto">
          <a:xfrm flipH="1">
            <a:off x="5864225" y="54292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9" name="Line 56"/>
          <p:cNvSpPr>
            <a:spLocks noChangeShapeType="1"/>
          </p:cNvSpPr>
          <p:nvPr/>
        </p:nvSpPr>
        <p:spPr bwMode="auto">
          <a:xfrm>
            <a:off x="6784975" y="42132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0" name="Oval 57"/>
          <p:cNvSpPr>
            <a:spLocks noChangeArrowheads="1"/>
          </p:cNvSpPr>
          <p:nvPr/>
        </p:nvSpPr>
        <p:spPr bwMode="auto">
          <a:xfrm>
            <a:off x="5283200" y="5754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1" name="Rectangle 58"/>
          <p:cNvSpPr>
            <a:spLocks noChangeArrowheads="1"/>
          </p:cNvSpPr>
          <p:nvPr/>
        </p:nvSpPr>
        <p:spPr bwMode="auto">
          <a:xfrm>
            <a:off x="5365750" y="57785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11672" name="Oval 59"/>
          <p:cNvSpPr>
            <a:spLocks noChangeArrowheads="1"/>
          </p:cNvSpPr>
          <p:nvPr/>
        </p:nvSpPr>
        <p:spPr bwMode="auto">
          <a:xfrm>
            <a:off x="4826000" y="57689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3" name="Rectangle 60"/>
          <p:cNvSpPr>
            <a:spLocks noChangeArrowheads="1"/>
          </p:cNvSpPr>
          <p:nvPr/>
        </p:nvSpPr>
        <p:spPr bwMode="auto">
          <a:xfrm>
            <a:off x="4860925" y="5791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74" name="Line 61"/>
          <p:cNvSpPr>
            <a:spLocks noChangeShapeType="1"/>
          </p:cNvSpPr>
          <p:nvPr/>
        </p:nvSpPr>
        <p:spPr bwMode="auto">
          <a:xfrm flipH="1">
            <a:off x="4981575" y="54721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5" name="Line 62"/>
          <p:cNvSpPr>
            <a:spLocks noChangeShapeType="1"/>
          </p:cNvSpPr>
          <p:nvPr/>
        </p:nvSpPr>
        <p:spPr bwMode="auto">
          <a:xfrm>
            <a:off x="5254625" y="54721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6" name="Oval 63"/>
          <p:cNvSpPr>
            <a:spLocks noChangeArrowheads="1"/>
          </p:cNvSpPr>
          <p:nvPr/>
        </p:nvSpPr>
        <p:spPr bwMode="auto">
          <a:xfrm>
            <a:off x="8054975" y="57372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7" name="Rectangle 64"/>
          <p:cNvSpPr>
            <a:spLocks noChangeArrowheads="1"/>
          </p:cNvSpPr>
          <p:nvPr/>
        </p:nvSpPr>
        <p:spPr bwMode="auto">
          <a:xfrm>
            <a:off x="8086725" y="5726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O</a:t>
            </a:r>
          </a:p>
        </p:txBody>
      </p:sp>
      <p:sp>
        <p:nvSpPr>
          <p:cNvPr id="111678" name="Oval 65"/>
          <p:cNvSpPr>
            <a:spLocks noChangeArrowheads="1"/>
          </p:cNvSpPr>
          <p:nvPr/>
        </p:nvSpPr>
        <p:spPr bwMode="auto">
          <a:xfrm>
            <a:off x="7623175" y="57356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9" name="Rectangle 66"/>
          <p:cNvSpPr>
            <a:spLocks noChangeArrowheads="1"/>
          </p:cNvSpPr>
          <p:nvPr/>
        </p:nvSpPr>
        <p:spPr bwMode="auto">
          <a:xfrm>
            <a:off x="7639050" y="57229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11680" name="Oval 67"/>
          <p:cNvSpPr>
            <a:spLocks noChangeArrowheads="1"/>
          </p:cNvSpPr>
          <p:nvPr/>
        </p:nvSpPr>
        <p:spPr bwMode="auto">
          <a:xfrm>
            <a:off x="7186613" y="57372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1" name="Rectangle 68"/>
          <p:cNvSpPr>
            <a:spLocks noChangeArrowheads="1"/>
          </p:cNvSpPr>
          <p:nvPr/>
        </p:nvSpPr>
        <p:spPr bwMode="auto">
          <a:xfrm>
            <a:off x="7200900" y="57277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M</a:t>
            </a:r>
          </a:p>
        </p:txBody>
      </p:sp>
      <p:sp>
        <p:nvSpPr>
          <p:cNvPr id="111682" name="Oval 69"/>
          <p:cNvSpPr>
            <a:spLocks noChangeArrowheads="1"/>
          </p:cNvSpPr>
          <p:nvPr/>
        </p:nvSpPr>
        <p:spPr bwMode="auto">
          <a:xfrm>
            <a:off x="6729413" y="57515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3" name="Rectangle 70"/>
          <p:cNvSpPr>
            <a:spLocks noChangeArrowheads="1"/>
          </p:cNvSpPr>
          <p:nvPr/>
        </p:nvSpPr>
        <p:spPr bwMode="auto">
          <a:xfrm>
            <a:off x="6781800" y="574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L</a:t>
            </a:r>
          </a:p>
        </p:txBody>
      </p:sp>
      <p:sp>
        <p:nvSpPr>
          <p:cNvPr id="111684" name="Line 71"/>
          <p:cNvSpPr>
            <a:spLocks noChangeShapeType="1"/>
          </p:cNvSpPr>
          <p:nvPr/>
        </p:nvSpPr>
        <p:spPr bwMode="auto">
          <a:xfrm>
            <a:off x="8099425" y="54213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5" name="Line 72"/>
          <p:cNvSpPr>
            <a:spLocks noChangeShapeType="1"/>
          </p:cNvSpPr>
          <p:nvPr/>
        </p:nvSpPr>
        <p:spPr bwMode="auto">
          <a:xfrm flipH="1">
            <a:off x="7785100" y="54117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6" name="Line 73"/>
          <p:cNvSpPr>
            <a:spLocks noChangeShapeType="1"/>
          </p:cNvSpPr>
          <p:nvPr/>
        </p:nvSpPr>
        <p:spPr bwMode="auto">
          <a:xfrm flipH="1">
            <a:off x="6902450" y="54546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7" name="Line 74"/>
          <p:cNvSpPr>
            <a:spLocks noChangeShapeType="1"/>
          </p:cNvSpPr>
          <p:nvPr/>
        </p:nvSpPr>
        <p:spPr bwMode="auto">
          <a:xfrm>
            <a:off x="7175500" y="54546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8" name="Text Box 75"/>
          <p:cNvSpPr txBox="1">
            <a:spLocks noChangeArrowheads="1"/>
          </p:cNvSpPr>
          <p:nvPr/>
        </p:nvSpPr>
        <p:spPr bwMode="auto">
          <a:xfrm>
            <a:off x="2759075" y="3657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 dirty="0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11689" name="Rectangle 77"/>
          <p:cNvSpPr>
            <a:spLocks noChangeArrowheads="1"/>
          </p:cNvSpPr>
          <p:nvPr/>
        </p:nvSpPr>
        <p:spPr bwMode="auto">
          <a:xfrm>
            <a:off x="2797175" y="3657600"/>
            <a:ext cx="2590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90" name="Text Box 78"/>
          <p:cNvSpPr txBox="1">
            <a:spLocks noChangeArrowheads="1"/>
          </p:cNvSpPr>
          <p:nvPr/>
        </p:nvSpPr>
        <p:spPr bwMode="auto">
          <a:xfrm>
            <a:off x="5071707" y="6148388"/>
            <a:ext cx="3159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solidFill>
                  <a:srgbClr val="CC3300"/>
                </a:solidFill>
              </a:rPr>
              <a:t>Perfect binary tree of depth 4</a:t>
            </a:r>
          </a:p>
        </p:txBody>
      </p:sp>
      <p:sp>
        <p:nvSpPr>
          <p:cNvPr id="111691" name="Text Box 79"/>
          <p:cNvSpPr txBox="1">
            <a:spLocks noChangeArrowheads="1"/>
          </p:cNvSpPr>
          <p:nvPr/>
        </p:nvSpPr>
        <p:spPr bwMode="auto">
          <a:xfrm>
            <a:off x="936625" y="60721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rgbClr val="CC3300"/>
                </a:solidFill>
              </a:rPr>
              <a:t>Complete binary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E3B-383B-42C0-9AD9-EF99CFA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624F-D60D-4EAC-89D8-FA36723C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of binary tree has either two children or no child at all, is said to be a </a:t>
            </a:r>
            <a:r>
              <a:rPr lang="en-US" b="1" dirty="0"/>
              <a:t>Full Binary Tree</a:t>
            </a:r>
            <a:r>
              <a:rPr lang="en-US" dirty="0"/>
              <a:t>.</a:t>
            </a:r>
          </a:p>
          <a:p>
            <a:r>
              <a:rPr lang="en-US" dirty="0"/>
              <a:t>Full binary tree is also called as </a:t>
            </a:r>
            <a:r>
              <a:rPr lang="en-US" b="1" dirty="0"/>
              <a:t>Strictly Binary Tree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4C48-4250-4243-A174-D124E2A5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886200"/>
            <a:ext cx="3200400" cy="2697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7BA60-A2C2-4BB9-BEA8-74B32C32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3886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E591-B04D-42CC-B874-8B98BF92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D40C-81C8-4B56-82B8-219EFFD8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a tree which is dominated by left child node or right child node, is said to be a </a:t>
            </a:r>
            <a:r>
              <a:rPr lang="en-US" sz="1800" b="1" dirty="0"/>
              <a:t>Skewed Binary Tree</a:t>
            </a:r>
            <a:r>
              <a:rPr lang="en-US" sz="1800" dirty="0"/>
              <a:t>.</a:t>
            </a:r>
          </a:p>
          <a:p>
            <a:r>
              <a:rPr lang="en-US" sz="1800" dirty="0"/>
              <a:t>In a skewed binary tree, all nodes except one have only one child node. The remaining node has no child.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FB1B-098B-41D1-86E4-CE5C4751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5095"/>
            <a:ext cx="5105400" cy="2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D2C1-1912-48AC-AFB2-D33E654B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CA17-ED1E-4ADA-B05E-38F8B7F2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1800" dirty="0"/>
              <a:t>Extended binary tree is a type of binary tree in which all the null sub tree of the original tree are replaced with special nodes called </a:t>
            </a:r>
            <a:r>
              <a:rPr lang="en-US" sz="1800" b="1" dirty="0"/>
              <a:t>external nodes</a:t>
            </a:r>
            <a:r>
              <a:rPr lang="en-US" sz="1800" dirty="0"/>
              <a:t> whereas other nodes are called </a:t>
            </a:r>
            <a:r>
              <a:rPr lang="en-US" sz="1800" b="1" dirty="0"/>
              <a:t>internal nodes</a:t>
            </a:r>
            <a:endParaRPr lang="en-US" sz="1800" dirty="0"/>
          </a:p>
          <a:p>
            <a:r>
              <a:rPr lang="en-US" sz="1800" dirty="0"/>
              <a:t>Every internal node in the extended binary tree has exactly two children and every external node is a leaf. It displays the result which is a </a:t>
            </a:r>
            <a:r>
              <a:rPr lang="en-US" sz="1800" b="1" dirty="0"/>
              <a:t>complete binary tree</a:t>
            </a:r>
            <a:r>
              <a:rPr lang="en-US" sz="1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76492-7B0E-42B7-B7B0-DDEFDA3CCC1C}"/>
              </a:ext>
            </a:extLst>
          </p:cNvPr>
          <p:cNvSpPr/>
          <p:nvPr/>
        </p:nvSpPr>
        <p:spPr>
          <a:xfrm>
            <a:off x="381000" y="990600"/>
            <a:ext cx="8001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 </a:t>
            </a:r>
            <a:r>
              <a:rPr lang="en-US" b="1" dirty="0"/>
              <a:t>external node</a:t>
            </a:r>
            <a:r>
              <a:rPr lang="en-US" dirty="0"/>
              <a:t> is one without child branches, while an </a:t>
            </a:r>
            <a:r>
              <a:rPr lang="en-US" b="1" dirty="0"/>
              <a:t>internal node</a:t>
            </a:r>
            <a:r>
              <a:rPr lang="en-US" dirty="0"/>
              <a:t> has at least one child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52DC7-9A4B-4D80-A708-47F04E9F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3468688"/>
            <a:ext cx="3209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3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u="sng">
                <a:ea typeface="ヒラギノ明朝 Pro W3" pitchFamily="1" charset="-128"/>
              </a:rPr>
              <a:t>Binary Search Tree(BST)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ea typeface="ヒラギノ明朝 Pro W3" pitchFamily="1" charset="-128"/>
              </a:rPr>
              <a:t>Is also a Binary Tree such that: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Every node entry has a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unique</a:t>
            </a:r>
            <a:r>
              <a:rPr lang="en-US" altLang="ja-JP" dirty="0">
                <a:ea typeface="ヒラギノ明朝 Pro W3" pitchFamily="1" charset="-128"/>
              </a:rPr>
              <a:t> key </a:t>
            </a:r>
            <a:r>
              <a:rPr lang="en-US" altLang="ja-JP" dirty="0">
                <a:solidFill>
                  <a:srgbClr val="0000FF"/>
                </a:solidFill>
                <a:ea typeface="ヒラギノ明朝 Pro W3" pitchFamily="1" charset="-128"/>
              </a:rPr>
              <a:t>(i.e. no duplication item).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All 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left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less</a:t>
            </a:r>
            <a:r>
              <a:rPr lang="en-US" altLang="ja-JP" dirty="0">
                <a:ea typeface="ヒラギノ明朝 Pro W3" pitchFamily="1" charset="-128"/>
              </a:rPr>
              <a:t> than the key of the  root node.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All </a:t>
            </a:r>
            <a:r>
              <a:rPr lang="en-US" altLang="ja-JP" dirty="0">
                <a:ea typeface="ヒラギノ明朝 Pro W3" pitchFamily="1" charset="-128"/>
              </a:rPr>
              <a:t>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right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greater</a:t>
            </a:r>
            <a:r>
              <a:rPr lang="en-US" altLang="ja-JP" dirty="0">
                <a:ea typeface="ヒラギノ明朝 Pro W3" pitchFamily="1" charset="-128"/>
              </a:rPr>
              <a:t> than the key of the root node.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1:</a:t>
            </a:r>
            <a:endParaRPr lang="en-AU" altLang="ja-JP" sz="3600" b="1" i="1" u="sng">
              <a:solidFill>
                <a:schemeClr val="tx2"/>
              </a:solidFill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1471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1471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1472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1472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3352800" y="4572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an integer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315200" y="4114800"/>
            <a:ext cx="1600200" cy="64135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3600" dirty="0">
                <a:solidFill>
                  <a:srgbClr val="090409"/>
                </a:solidFill>
              </a:rPr>
              <a:t>Sue</a:t>
            </a:r>
          </a:p>
        </p:txBody>
      </p:sp>
      <p:sp>
        <p:nvSpPr>
          <p:cNvPr id="116739" name="Text Box 23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2:</a:t>
            </a:r>
          </a:p>
        </p:txBody>
      </p:sp>
      <p:sp>
        <p:nvSpPr>
          <p:cNvPr id="116740" name="Text Box 24"/>
          <p:cNvSpPr txBox="1">
            <a:spLocks noChangeArrowheads="1"/>
          </p:cNvSpPr>
          <p:nvPr/>
        </p:nvSpPr>
        <p:spPr bwMode="auto">
          <a:xfrm>
            <a:off x="3352800" y="4572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 string</a:t>
            </a:r>
            <a:endParaRPr lang="en-AU" altLang="ja-JP" sz="3600">
              <a:solidFill>
                <a:srgbClr val="FF0000"/>
              </a:solidFill>
            </a:endParaRPr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 flipH="1">
            <a:off x="2895600" y="2438400"/>
            <a:ext cx="9144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 flipH="1">
            <a:off x="1371600" y="3429000"/>
            <a:ext cx="609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2819400" y="3505200"/>
            <a:ext cx="4572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1143000" y="4495800"/>
            <a:ext cx="3048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953000" y="2438400"/>
            <a:ext cx="990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791200" y="3581400"/>
            <a:ext cx="4572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>
            <a:off x="2971800" y="4572000"/>
            <a:ext cx="3048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4876800" y="4572000"/>
            <a:ext cx="3810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5715000" y="4572000"/>
            <a:ext cx="5334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6705600" y="3505200"/>
            <a:ext cx="8382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810000" y="18288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 dirty="0">
                <a:solidFill>
                  <a:srgbClr val="090409"/>
                </a:solidFill>
              </a:rPr>
              <a:t>Fred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828800" y="2819400"/>
            <a:ext cx="13716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 Dan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943600" y="28956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Mary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609600" y="3886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Alan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2895600" y="39624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Eve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9144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Bill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3622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Eric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4953000" y="39624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Kate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191000" y="50292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Greg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943600" y="5029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Len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610C9-AF09-4489-B8DA-1B166AFB8F25}" type="datetime1">
              <a:rPr lang="en-US" altLang="ja-JP" smtClean="0"/>
              <a:pPr/>
              <a:t>5/7/2020</a:t>
            </a:fld>
            <a:endParaRPr lang="en-US" altLang="ja-JP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6400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r>
              <a:rPr lang="en-US" altLang="ja-JP" sz="2400" u="sng" kern="0" dirty="0">
                <a:solidFill>
                  <a:srgbClr val="0000FF"/>
                </a:solidFill>
                <a:latin typeface="Tahoma"/>
                <a:cs typeface="ＭＳ Ｐゴシック" charset="0"/>
              </a:rPr>
              <a:t>Binary search tree construction algorithm:</a:t>
            </a:r>
            <a:r>
              <a:rPr lang="en-US" altLang="ja-JP" sz="2400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 </a:t>
            </a:r>
          </a:p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endParaRPr lang="en-US" altLang="ja-JP" sz="6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Start with a tree containing just one Node (the root).</a:t>
            </a:r>
          </a:p>
          <a:p>
            <a:pPr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To add a new item, do the following until stop: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5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item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&lt;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has a left child then move to the left (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= 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root_item_left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) and repeat. 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+mj-lt"/>
              <a:cs typeface="ＭＳ Ｐゴシック" charset="0"/>
            </a:endParaRP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1724F2"/>
                </a:solidFill>
                <a:latin typeface="+mj-lt"/>
                <a:cs typeface="ＭＳ Ｐゴシック" charset="0"/>
              </a:rPr>
              <a:t>Else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add a new left child with this item. </a:t>
            </a:r>
            <a:r>
              <a:rPr lang="en-US" altLang="ja-JP" sz="2400" kern="0" dirty="0">
                <a:solidFill>
                  <a:srgbClr val="C00000"/>
                </a:solidFill>
                <a:latin typeface="+mj-lt"/>
                <a:cs typeface="ＭＳ Ｐゴシック" charset="0"/>
              </a:rPr>
              <a:t>Stop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item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&gt;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has a right child then move to the right (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= 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root_item_right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).</a:t>
            </a:r>
            <a:endParaRPr lang="en-US" altLang="ja-JP" sz="10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1724F2"/>
                </a:solidFill>
                <a:cs typeface="ＭＳ Ｐゴシック" charset="0"/>
              </a:rPr>
              <a:t>Else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add a new right child with this item. </a:t>
            </a:r>
            <a:r>
              <a:rPr lang="en-US" altLang="ja-JP" sz="2400" dirty="0">
                <a:solidFill>
                  <a:srgbClr val="C00000"/>
                </a:solidFill>
                <a:cs typeface="ＭＳ Ｐゴシック" charset="0"/>
              </a:rPr>
              <a:t>Stop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.</a:t>
            </a: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400" dirty="0">
              <a:solidFill>
                <a:srgbClr val="090409"/>
              </a:solidFill>
              <a:cs typeface="ＭＳ Ｐゴシック" charset="0"/>
            </a:endParaRPr>
          </a:p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sz="2400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  <a:p>
            <a:pPr marL="914400" lvl="2" indent="0" eaLnBrk="1" hangingPunct="1">
              <a:buClr>
                <a:srgbClr val="FF0000"/>
              </a:buClr>
              <a:buFontTx/>
              <a:buNone/>
              <a:defRPr/>
            </a:pPr>
            <a:endParaRPr lang="en-US" altLang="ja-JP" sz="24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24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28B4-F39A-492B-911E-129549F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AC9-64CD-4AEC-BED2-ABCC099F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data structure</a:t>
            </a:r>
          </a:p>
          <a:p>
            <a:r>
              <a:rPr lang="en-US" dirty="0"/>
              <a:t>Searching as fast as in ordered array</a:t>
            </a:r>
          </a:p>
          <a:p>
            <a:r>
              <a:rPr lang="en-US" dirty="0"/>
              <a:t>Insertion and deletion as fast as in linked list</a:t>
            </a:r>
          </a:p>
          <a:p>
            <a:r>
              <a:rPr lang="en-US" dirty="0"/>
              <a:t> Simple and fast</a:t>
            </a:r>
          </a:p>
          <a:p>
            <a:r>
              <a:rPr lang="en-US" altLang="en-US" dirty="0"/>
              <a:t>A tree can be implemented (stored in memory) as an </a:t>
            </a:r>
            <a:r>
              <a:rPr lang="en-US" altLang="en-US" dirty="0">
                <a:solidFill>
                  <a:srgbClr val="0070C0"/>
                </a:solidFill>
              </a:rPr>
              <a:t>array or a linked list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24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55713"/>
            <a:ext cx="90678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09600"/>
            <a:ext cx="67056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8756B-DBAF-457D-A6A7-C9B9ABADCF82}" type="datetime1">
              <a:rPr lang="ja-JP" altLang="en-US" smtClean="0"/>
              <a:pPr/>
              <a:t>2020/5/7</a:t>
            </a:fld>
            <a:endParaRPr lang="en-US" altLang="ja-JP"/>
          </a:p>
        </p:txBody>
      </p:sp>
      <p:sp>
        <p:nvSpPr>
          <p:cNvPr id="12083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083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270DF2-13FC-44BF-82C2-343BED7089C1}" type="slidenum">
              <a:rPr lang="ja-JP" altLang="en-US"/>
              <a:pPr/>
              <a:t>51</a:t>
            </a:fld>
            <a:endParaRPr lang="en-US" altLang="ja-JP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76200"/>
            <a:ext cx="7543800" cy="1371600"/>
          </a:xfrm>
        </p:spPr>
        <p:txBody>
          <a:bodyPr/>
          <a:lstStyle/>
          <a:p>
            <a:r>
              <a:rPr lang="en-US" altLang="ja-JP"/>
              <a:t>Exercises : 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14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/>
              <a:t>Construct a binary search tree for the words </a:t>
            </a:r>
            <a:r>
              <a:rPr lang="en-US" altLang="ja-JP" sz="2400">
                <a:solidFill>
                  <a:srgbClr val="0000FF"/>
                </a:solidFill>
              </a:rPr>
              <a:t>mathematics, physics, geography, zoology, meteorology, geology, psychology</a:t>
            </a:r>
            <a:r>
              <a:rPr lang="en-US" altLang="ja-JP" sz="2400"/>
              <a:t>, and </a:t>
            </a:r>
            <a:r>
              <a:rPr lang="en-US" altLang="ja-JP" sz="2400">
                <a:solidFill>
                  <a:srgbClr val="0000FF"/>
                </a:solidFill>
              </a:rPr>
              <a:t>chemistry</a:t>
            </a:r>
            <a:r>
              <a:rPr lang="en-US" altLang="ja-JP" sz="2400"/>
              <a:t> 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>
                <a:solidFill>
                  <a:srgbClr val="090409"/>
                </a:solidFill>
              </a:rPr>
              <a:t>Build a binary search tree for the words </a:t>
            </a:r>
            <a:r>
              <a:rPr lang="en-US" altLang="ja-JP" sz="2400" i="1">
                <a:solidFill>
                  <a:srgbClr val="FF3300"/>
                </a:solidFill>
              </a:rPr>
              <a:t>banana, peach, apple, pear, coconut, mango, </a:t>
            </a:r>
            <a:r>
              <a:rPr lang="en-US" altLang="ja-JP" sz="2400">
                <a:solidFill>
                  <a:srgbClr val="090409"/>
                </a:solidFill>
              </a:rPr>
              <a:t>and</a:t>
            </a:r>
            <a:r>
              <a:rPr lang="en-US" altLang="ja-JP" sz="2400" i="1">
                <a:solidFill>
                  <a:srgbClr val="FF3300"/>
                </a:solidFill>
              </a:rPr>
              <a:t> papaya</a:t>
            </a:r>
            <a:r>
              <a:rPr lang="en-US" altLang="ja-JP" sz="2400">
                <a:solidFill>
                  <a:srgbClr val="FF3300"/>
                </a:solidFill>
              </a:rPr>
              <a:t> </a:t>
            </a:r>
            <a:r>
              <a:rPr lang="en-US" altLang="ja-JP" sz="2400">
                <a:solidFill>
                  <a:srgbClr val="090409"/>
                </a:solidFill>
              </a:rPr>
              <a:t>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>
              <a:solidFill>
                <a:srgbClr val="090409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ja-JP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付プレースホルダー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00873F-F337-4941-8DC6-3CAA4D6A3A23}" type="datetime1">
              <a:rPr lang="ja-JP" altLang="en-US" smtClean="0"/>
              <a:pPr/>
              <a:t>2020/5/7</a:t>
            </a:fld>
            <a:endParaRPr lang="en-US" altLang="ja-JP"/>
          </a:p>
        </p:txBody>
      </p:sp>
      <p:sp>
        <p:nvSpPr>
          <p:cNvPr id="121859" name="フッター プレースホルダー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18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CE348-E7E8-4B0E-9ED2-4509F0BCEBBC}" type="slidenum">
              <a:rPr lang="ja-JP" altLang="en-US"/>
              <a:pPr/>
              <a:t>52</a:t>
            </a:fld>
            <a:endParaRPr lang="en-US" altLang="ja-JP"/>
          </a:p>
        </p:txBody>
      </p:sp>
      <p:pic>
        <p:nvPicPr>
          <p:cNvPr id="1218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447800"/>
            <a:ext cx="81645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b="1"/>
              <a:t>Answer 1: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ea typeface="+mj-ea"/>
                <a:cs typeface="+mj-cs"/>
              </a:rPr>
              <a:t>Insert a node into a BST (example) 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2908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2912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2916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2920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1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2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3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2924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5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6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7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8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9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0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1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2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3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4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5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6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7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8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9" name="Oval 59"/>
          <p:cNvSpPr>
            <a:spLocks noChangeArrowheads="1"/>
          </p:cNvSpPr>
          <p:nvPr/>
        </p:nvSpPr>
        <p:spPr bwMode="auto">
          <a:xfrm>
            <a:off x="9906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40" name="Text Box 61"/>
          <p:cNvSpPr txBox="1">
            <a:spLocks noChangeArrowheads="1"/>
          </p:cNvSpPr>
          <p:nvPr/>
        </p:nvSpPr>
        <p:spPr bwMode="auto">
          <a:xfrm>
            <a:off x="9906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2941" name="Line 62"/>
          <p:cNvSpPr>
            <a:spLocks noChangeShapeType="1"/>
          </p:cNvSpPr>
          <p:nvPr/>
        </p:nvSpPr>
        <p:spPr bwMode="auto">
          <a:xfrm flipH="1">
            <a:off x="990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2" name="Line 63"/>
          <p:cNvSpPr>
            <a:spLocks noChangeShapeType="1"/>
          </p:cNvSpPr>
          <p:nvPr/>
        </p:nvSpPr>
        <p:spPr bwMode="auto">
          <a:xfrm>
            <a:off x="1371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3" name="Line 64"/>
          <p:cNvSpPr>
            <a:spLocks noChangeShapeType="1"/>
          </p:cNvSpPr>
          <p:nvPr/>
        </p:nvSpPr>
        <p:spPr bwMode="auto">
          <a:xfrm>
            <a:off x="9144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4" name="Line 65"/>
          <p:cNvSpPr>
            <a:spLocks noChangeShapeType="1"/>
          </p:cNvSpPr>
          <p:nvPr/>
        </p:nvSpPr>
        <p:spPr bwMode="auto">
          <a:xfrm flipV="1">
            <a:off x="1447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AU" altLang="ja-JP"/>
              <a:t>Insert (example )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494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495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495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4960" name="Oval 32"/>
          <p:cNvSpPr>
            <a:spLocks noChangeArrowheads="1"/>
          </p:cNvSpPr>
          <p:nvPr/>
        </p:nvSpPr>
        <p:spPr bwMode="auto">
          <a:xfrm>
            <a:off x="2819400" y="4800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496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496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497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7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7" name="Oval 59"/>
          <p:cNvSpPr>
            <a:spLocks noChangeArrowheads="1"/>
          </p:cNvSpPr>
          <p:nvPr/>
        </p:nvSpPr>
        <p:spPr bwMode="auto">
          <a:xfrm>
            <a:off x="11430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88" name="Text Box 61"/>
          <p:cNvSpPr txBox="1">
            <a:spLocks noChangeArrowheads="1"/>
          </p:cNvSpPr>
          <p:nvPr/>
        </p:nvSpPr>
        <p:spPr bwMode="auto">
          <a:xfrm>
            <a:off x="11430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4989" name="Line 62"/>
          <p:cNvSpPr>
            <a:spLocks noChangeShapeType="1"/>
          </p:cNvSpPr>
          <p:nvPr/>
        </p:nvSpPr>
        <p:spPr bwMode="auto">
          <a:xfrm flipH="1">
            <a:off x="1143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0" name="Line 63"/>
          <p:cNvSpPr>
            <a:spLocks noChangeShapeType="1"/>
          </p:cNvSpPr>
          <p:nvPr/>
        </p:nvSpPr>
        <p:spPr bwMode="auto">
          <a:xfrm>
            <a:off x="1524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1" name="Line 64"/>
          <p:cNvSpPr>
            <a:spLocks noChangeShapeType="1"/>
          </p:cNvSpPr>
          <p:nvPr/>
        </p:nvSpPr>
        <p:spPr bwMode="auto">
          <a:xfrm>
            <a:off x="1066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2" name="Line 65"/>
          <p:cNvSpPr>
            <a:spLocks noChangeShapeType="1"/>
          </p:cNvSpPr>
          <p:nvPr/>
        </p:nvSpPr>
        <p:spPr bwMode="auto">
          <a:xfrm flipV="1">
            <a:off x="16002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0" name="Oval 6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1" name="Line 67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2" name="Oval 6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3" name="Line 6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4" name="Oval 70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5" name="Line 71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6" name="Oval 72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096000" y="5334000"/>
            <a:ext cx="228600" cy="457200"/>
            <a:chOff x="3840" y="3360"/>
            <a:chExt cx="144" cy="288"/>
          </a:xfrm>
        </p:grpSpPr>
        <p:sp>
          <p:nvSpPr>
            <p:cNvPr id="125008" name="Line 74"/>
            <p:cNvSpPr>
              <a:spLocks noChangeShapeType="1"/>
            </p:cNvSpPr>
            <p:nvPr/>
          </p:nvSpPr>
          <p:spPr bwMode="auto">
            <a:xfrm flipH="1">
              <a:off x="3888" y="336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Line 75"/>
            <p:cNvSpPr>
              <a:spLocks noChangeShapeType="1"/>
            </p:cNvSpPr>
            <p:nvPr/>
          </p:nvSpPr>
          <p:spPr bwMode="auto">
            <a:xfrm>
              <a:off x="3840" y="355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638800" y="5562600"/>
            <a:ext cx="685800" cy="1066800"/>
            <a:chOff x="2544" y="3456"/>
            <a:chExt cx="432" cy="672"/>
          </a:xfrm>
        </p:grpSpPr>
        <p:sp>
          <p:nvSpPr>
            <p:cNvPr id="125002" name="Oval 77"/>
            <p:cNvSpPr>
              <a:spLocks noChangeArrowheads="1"/>
            </p:cNvSpPr>
            <p:nvPr/>
          </p:nvSpPr>
          <p:spPr bwMode="auto">
            <a:xfrm>
              <a:off x="2544" y="3456"/>
              <a:ext cx="384" cy="384"/>
            </a:xfrm>
            <a:prstGeom prst="ellipse">
              <a:avLst/>
            </a:prstGeom>
            <a:solidFill>
              <a:srgbClr val="CC0000"/>
            </a:solidFill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>
                <a:solidFill>
                  <a:srgbClr val="090409"/>
                </a:solidFill>
              </a:endParaRPr>
            </a:p>
          </p:txBody>
        </p:sp>
        <p:sp>
          <p:nvSpPr>
            <p:cNvPr id="125003" name="Text Box 78"/>
            <p:cNvSpPr txBox="1">
              <a:spLocks noChangeArrowheads="1"/>
            </p:cNvSpPr>
            <p:nvPr/>
          </p:nvSpPr>
          <p:spPr bwMode="auto">
            <a:xfrm>
              <a:off x="2544" y="3504"/>
              <a:ext cx="384" cy="28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rgbClr val="090409"/>
                  </a:solidFill>
                </a:rPr>
                <a:t>57</a:t>
              </a:r>
            </a:p>
          </p:txBody>
        </p:sp>
        <p:sp>
          <p:nvSpPr>
            <p:cNvPr id="125004" name="Line 79"/>
            <p:cNvSpPr>
              <a:spLocks noChangeShapeType="1"/>
            </p:cNvSpPr>
            <p:nvPr/>
          </p:nvSpPr>
          <p:spPr bwMode="auto">
            <a:xfrm flipH="1">
              <a:off x="259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5" name="Line 80"/>
            <p:cNvSpPr>
              <a:spLocks noChangeShapeType="1"/>
            </p:cNvSpPr>
            <p:nvPr/>
          </p:nvSpPr>
          <p:spPr bwMode="auto">
            <a:xfrm>
              <a:off x="283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6" name="Line 81"/>
            <p:cNvSpPr>
              <a:spLocks noChangeShapeType="1"/>
            </p:cNvSpPr>
            <p:nvPr/>
          </p:nvSpPr>
          <p:spPr bwMode="auto">
            <a:xfrm>
              <a:off x="2544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7" name="Line 82"/>
            <p:cNvSpPr>
              <a:spLocks noChangeShapeType="1"/>
            </p:cNvSpPr>
            <p:nvPr/>
          </p:nvSpPr>
          <p:spPr bwMode="auto">
            <a:xfrm flipV="1">
              <a:off x="2880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30" grpId="0" animBg="1"/>
      <p:bldP spid="804931" grpId="0" animBg="1"/>
      <p:bldP spid="804932" grpId="0" animBg="1"/>
      <p:bldP spid="804933" grpId="0" animBg="1"/>
      <p:bldP spid="804934" grpId="0" animBg="1"/>
      <p:bldP spid="804935" grpId="0" animBg="1"/>
      <p:bldP spid="8049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Search: Checklist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3640138"/>
          </a:xfrm>
        </p:spPr>
        <p:txBody>
          <a:bodyPr/>
          <a:lstStyle/>
          <a:p>
            <a:pPr eaLnBrk="1" hangingPunct="1"/>
            <a:r>
              <a:rPr lang="en-AU" altLang="ja-JP" sz="2800"/>
              <a:t>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less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left sub-tree</a:t>
            </a:r>
            <a:r>
              <a:rPr lang="en-AU" altLang="ja-JP" sz="2800"/>
              <a:t>.</a:t>
            </a:r>
          </a:p>
          <a:p>
            <a:pPr eaLnBrk="1" hangingPunct="1"/>
            <a:r>
              <a:rPr lang="en-AU" altLang="ja-JP" sz="2800"/>
              <a:t>else, 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greater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right sub-tree</a:t>
            </a:r>
            <a:r>
              <a:rPr lang="en-AU" altLang="ja-JP" sz="2800">
                <a:solidFill>
                  <a:srgbClr val="FF66FF"/>
                </a:solidFill>
              </a:rPr>
              <a:t>.</a:t>
            </a:r>
            <a:endParaRPr lang="en-AU" altLang="ja-JP" sz="2800"/>
          </a:p>
          <a:p>
            <a:pPr eaLnBrk="1" hangingPunct="1"/>
            <a:r>
              <a:rPr lang="en-AU" altLang="ja-JP" sz="2800"/>
              <a:t>returns:</a:t>
            </a:r>
          </a:p>
          <a:p>
            <a:pPr lvl="1" eaLnBrk="1" hangingPunct="1"/>
            <a:r>
              <a:rPr lang="en-AU" altLang="ja-JP"/>
              <a:t>if found, </a:t>
            </a:r>
            <a:r>
              <a:rPr lang="en-AU" altLang="ja-JP">
                <a:solidFill>
                  <a:srgbClr val="FF0000"/>
                </a:solidFill>
              </a:rPr>
              <a:t>pointer</a:t>
            </a:r>
            <a:r>
              <a:rPr lang="en-AU" altLang="ja-JP"/>
              <a:t> to node containing target key.</a:t>
            </a:r>
          </a:p>
          <a:p>
            <a:pPr lvl="1" eaLnBrk="1" hangingPunct="1"/>
            <a:r>
              <a:rPr lang="en-AU" altLang="ja-JP"/>
              <a:t>otherwise,</a:t>
            </a:r>
            <a:r>
              <a:rPr lang="en-AU" altLang="ja-JP">
                <a:solidFill>
                  <a:srgbClr val="FF0000"/>
                </a:solidFill>
              </a:rPr>
              <a:t> NULL</a:t>
            </a:r>
            <a:r>
              <a:rPr lang="en-AU" altLang="ja-JP"/>
              <a:t> pointer.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9044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9052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9056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9060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9064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7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9068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29083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29084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09021" name="Oval 61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3" name="Oval 6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5" name="Oval 65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7" name="Oval 67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2" name="Oval 68"/>
          <p:cNvSpPr>
            <a:spLocks noChangeArrowheads="1"/>
          </p:cNvSpPr>
          <p:nvPr/>
        </p:nvSpPr>
        <p:spPr bwMode="auto">
          <a:xfrm>
            <a:off x="5638800" y="5562600"/>
            <a:ext cx="609600" cy="609600"/>
          </a:xfrm>
          <a:prstGeom prst="ellips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5638800" y="5638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H="1">
            <a:off x="5715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>
            <a:off x="6096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>
            <a:off x="56388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61722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4" name="AutoShape 74"/>
          <p:cNvSpPr>
            <a:spLocks noChangeArrowheads="1"/>
          </p:cNvSpPr>
          <p:nvPr/>
        </p:nvSpPr>
        <p:spPr bwMode="auto">
          <a:xfrm>
            <a:off x="7391400" y="5638800"/>
            <a:ext cx="1524000" cy="838200"/>
          </a:xfrm>
          <a:prstGeom prst="wedgeRectCallout">
            <a:avLst>
              <a:gd name="adj1" fmla="val -93125"/>
              <a:gd name="adj2" fmla="val -109468"/>
            </a:avLst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chemeClr val="bg1"/>
                </a:solidFill>
              </a:rPr>
              <a:t> found</a:t>
            </a:r>
          </a:p>
        </p:txBody>
      </p:sp>
      <p:sp>
        <p:nvSpPr>
          <p:cNvPr id="129099" name="Text Box 75"/>
          <p:cNvSpPr txBox="1">
            <a:spLocks noChangeArrowheads="1"/>
          </p:cNvSpPr>
          <p:nvPr/>
        </p:nvSpPr>
        <p:spPr bwMode="auto">
          <a:xfrm>
            <a:off x="8782050" y="6553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12CBC2D-4097-42FE-AABB-1E299A762AF6}" type="slidenum">
              <a:rPr lang="en-US" altLang="ja-JP" sz="1400">
                <a:solidFill>
                  <a:schemeClr val="tx2"/>
                </a:solidFill>
              </a:rPr>
              <a:pPr/>
              <a:t>56</a:t>
            </a:fld>
            <a:endParaRPr lang="en-US" altLang="ja-JP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1" grpId="0" animBg="1"/>
      <p:bldP spid="809022" grpId="0" animBg="1"/>
      <p:bldP spid="809023" grpId="0" animBg="1"/>
      <p:bldP spid="809024" grpId="0" animBg="1"/>
      <p:bldP spid="809025" grpId="0" animBg="1"/>
      <p:bldP spid="809026" grpId="0" animBg="1"/>
      <p:bldP spid="809027" grpId="0" animBg="1"/>
      <p:bldP spid="80903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267200" y="190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H="1">
            <a:off x="2667000" y="2362200"/>
            <a:ext cx="1676400" cy="3048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2133600" y="25908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H="1">
            <a:off x="1524000" y="3124200"/>
            <a:ext cx="6858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667000" y="3124200"/>
            <a:ext cx="609600" cy="533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6858000" y="31242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1066800" y="3581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34160" name="Oval 16"/>
          <p:cNvSpPr>
            <a:spLocks noChangeArrowheads="1"/>
          </p:cNvSpPr>
          <p:nvPr/>
        </p:nvSpPr>
        <p:spPr bwMode="auto">
          <a:xfrm>
            <a:off x="1066800" y="35052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762000" y="40386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15240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2004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5" name="Line 21"/>
          <p:cNvSpPr>
            <a:spLocks noChangeShapeType="1"/>
          </p:cNvSpPr>
          <p:nvPr/>
        </p:nvSpPr>
        <p:spPr bwMode="auto">
          <a:xfrm flipH="1">
            <a:off x="3048000" y="4114800"/>
            <a:ext cx="2286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37338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4864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 flipH="1">
            <a:off x="5105400" y="4114800"/>
            <a:ext cx="4572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16002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16002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 flipH="1">
            <a:off x="16002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20574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28194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34176" name="Oval 32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2895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3276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48006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34180" name="Oval 36"/>
          <p:cNvSpPr>
            <a:spLocks noChangeArrowheads="1"/>
          </p:cNvSpPr>
          <p:nvPr/>
        </p:nvSpPr>
        <p:spPr bwMode="auto">
          <a:xfrm>
            <a:off x="48006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1" name="Line 37"/>
          <p:cNvSpPr>
            <a:spLocks noChangeShapeType="1"/>
          </p:cNvSpPr>
          <p:nvPr/>
        </p:nvSpPr>
        <p:spPr bwMode="auto">
          <a:xfrm flipH="1">
            <a:off x="4876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82" name="Line 38"/>
          <p:cNvSpPr>
            <a:spLocks noChangeShapeType="1"/>
          </p:cNvSpPr>
          <p:nvPr/>
        </p:nvSpPr>
        <p:spPr bwMode="auto">
          <a:xfrm>
            <a:off x="5257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0960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31112" name="Oval 4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H="1">
            <a:off x="6172200" y="51816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6553200" y="51816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70866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34188" name="Oval 44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9" name="Line 45"/>
          <p:cNvSpPr>
            <a:spLocks noChangeShapeType="1"/>
          </p:cNvSpPr>
          <p:nvPr/>
        </p:nvSpPr>
        <p:spPr bwMode="auto">
          <a:xfrm flipH="1">
            <a:off x="7162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0" name="Line 46"/>
          <p:cNvSpPr>
            <a:spLocks noChangeShapeType="1"/>
          </p:cNvSpPr>
          <p:nvPr/>
        </p:nvSpPr>
        <p:spPr bwMode="auto">
          <a:xfrm>
            <a:off x="7543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>
            <a:off x="685800" y="44196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152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3" name="Line 49"/>
          <p:cNvSpPr>
            <a:spLocks noChangeShapeType="1"/>
          </p:cNvSpPr>
          <p:nvPr/>
        </p:nvSpPr>
        <p:spPr bwMode="auto">
          <a:xfrm>
            <a:off x="28194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4" name="Line 50"/>
          <p:cNvSpPr>
            <a:spLocks noChangeShapeType="1"/>
          </p:cNvSpPr>
          <p:nvPr/>
        </p:nvSpPr>
        <p:spPr bwMode="auto">
          <a:xfrm>
            <a:off x="4800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>
            <a:off x="70866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 flipV="1">
            <a:off x="39624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2133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8" name="Line 54"/>
          <p:cNvSpPr>
            <a:spLocks noChangeShapeType="1"/>
          </p:cNvSpPr>
          <p:nvPr/>
        </p:nvSpPr>
        <p:spPr bwMode="auto">
          <a:xfrm flipV="1">
            <a:off x="33528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V="1"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28" name="Line 56"/>
          <p:cNvSpPr>
            <a:spLocks noChangeShapeType="1"/>
          </p:cNvSpPr>
          <p:nvPr/>
        </p:nvSpPr>
        <p:spPr bwMode="auto">
          <a:xfrm flipV="1"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Line 57"/>
          <p:cNvSpPr>
            <a:spLocks noChangeShapeType="1"/>
          </p:cNvSpPr>
          <p:nvPr/>
        </p:nvSpPr>
        <p:spPr bwMode="auto">
          <a:xfrm flipV="1"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30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1131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31132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811069" name="Oval 61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1070" name="Line 62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1" name="Oval 63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2" name="Line 64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3" name="Oval 65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4" name="Line 6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5" name="Oval 67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2" name="Oval 68"/>
          <p:cNvSpPr>
            <a:spLocks noChangeArrowheads="1"/>
          </p:cNvSpPr>
          <p:nvPr/>
        </p:nvSpPr>
        <p:spPr bwMode="auto">
          <a:xfrm>
            <a:off x="5638800" y="5410200"/>
            <a:ext cx="609600" cy="6096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5638800" y="5486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 flipH="1">
            <a:off x="5715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>
            <a:off x="6096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>
            <a:off x="56388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7" name="Line 73"/>
          <p:cNvSpPr>
            <a:spLocks noChangeShapeType="1"/>
          </p:cNvSpPr>
          <p:nvPr/>
        </p:nvSpPr>
        <p:spPr bwMode="auto">
          <a:xfrm flipV="1">
            <a:off x="61722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1082" name="AutoShape 74"/>
          <p:cNvSpPr>
            <a:spLocks noChangeArrowheads="1"/>
          </p:cNvSpPr>
          <p:nvPr/>
        </p:nvSpPr>
        <p:spPr bwMode="auto">
          <a:xfrm>
            <a:off x="7391400" y="5486400"/>
            <a:ext cx="1524000" cy="838200"/>
          </a:xfrm>
          <a:prstGeom prst="wedgeRectCallout">
            <a:avLst>
              <a:gd name="adj1" fmla="val -87917"/>
              <a:gd name="adj2" fmla="val -33713"/>
            </a:avLst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rgbClr val="090409"/>
                </a:solidFill>
              </a:rPr>
              <a:t> failed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553200" y="5181600"/>
            <a:ext cx="228600" cy="457200"/>
            <a:chOff x="4224" y="3456"/>
            <a:chExt cx="144" cy="288"/>
          </a:xfrm>
        </p:grpSpPr>
        <p:sp>
          <p:nvSpPr>
            <p:cNvPr id="131148" name="Line 76"/>
            <p:cNvSpPr>
              <a:spLocks noChangeShapeType="1"/>
            </p:cNvSpPr>
            <p:nvPr/>
          </p:nvSpPr>
          <p:spPr bwMode="auto">
            <a:xfrm>
              <a:off x="4224" y="3456"/>
              <a:ext cx="9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9" name="Line 77"/>
            <p:cNvSpPr>
              <a:spLocks noChangeShapeType="1"/>
            </p:cNvSpPr>
            <p:nvPr/>
          </p:nvSpPr>
          <p:spPr bwMode="auto">
            <a:xfrm flipV="1">
              <a:off x="4272" y="3648"/>
              <a:ext cx="96" cy="9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69" grpId="0" animBg="1"/>
      <p:bldP spid="811070" grpId="0" animBg="1"/>
      <p:bldP spid="811071" grpId="0" animBg="1"/>
      <p:bldP spid="811072" grpId="0" animBg="1"/>
      <p:bldP spid="811073" grpId="0" animBg="1"/>
      <p:bldP spid="811074" grpId="0" animBg="1"/>
      <p:bldP spid="811075" grpId="0" animBg="1"/>
      <p:bldP spid="81108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Traversal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</p:spPr>
        <p:txBody>
          <a:bodyPr/>
          <a:lstStyle/>
          <a:p>
            <a:pPr eaLnBrk="1" hangingPunct="1"/>
            <a:r>
              <a:rPr lang="en-AU" altLang="ja-JP" b="1"/>
              <a:t>Systematic way of visiting all the nodes.</a:t>
            </a:r>
          </a:p>
          <a:p>
            <a:pPr eaLnBrk="1" hangingPunct="1"/>
            <a:r>
              <a:rPr lang="en-AU" altLang="ja-JP" b="1"/>
              <a:t>Methods:</a:t>
            </a:r>
          </a:p>
          <a:p>
            <a:pPr lvl="1" eaLnBrk="1" hangingPunct="1"/>
            <a:r>
              <a:rPr lang="en-AU" altLang="ja-JP" b="1"/>
              <a:t>Inorder</a:t>
            </a:r>
          </a:p>
          <a:p>
            <a:pPr lvl="1" eaLnBrk="1" hangingPunct="1"/>
            <a:r>
              <a:rPr lang="en-AU" altLang="ja-JP" b="1"/>
              <a:t>Postorder</a:t>
            </a:r>
          </a:p>
          <a:p>
            <a:pPr lvl="1" eaLnBrk="1" hangingPunct="1"/>
            <a:r>
              <a:rPr lang="en-AU" altLang="ja-JP" b="1"/>
              <a:t>Preorder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They all traverse the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left subtree before the right subtree</a:t>
            </a:r>
            <a:r>
              <a:rPr lang="en-US" altLang="ja-JP" b="1">
                <a:ea typeface="ヒラギノ明朝 Pro W3" pitchFamily="1" charset="-128"/>
              </a:rPr>
              <a:t>.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 name of the traversal method depends on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when the node is visited.</a:t>
            </a:r>
            <a:endParaRPr lang="en-AU" altLang="ja-JP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3"/>
          <p:cNvGrpSpPr>
            <a:grpSpLocks/>
          </p:cNvGrpSpPr>
          <p:nvPr/>
        </p:nvGrpSpPr>
        <p:grpSpPr bwMode="auto">
          <a:xfrm>
            <a:off x="2743200" y="3621088"/>
            <a:ext cx="3962400" cy="1585912"/>
            <a:chOff x="1728" y="864"/>
            <a:chExt cx="2496" cy="999"/>
          </a:xfrm>
        </p:grpSpPr>
        <p:grpSp>
          <p:nvGrpSpPr>
            <p:cNvPr id="135176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291"/>
              <a:chOff x="4176" y="1104"/>
              <a:chExt cx="240" cy="291"/>
            </a:xfrm>
          </p:grpSpPr>
          <p:sp>
            <p:nvSpPr>
              <p:cNvPr id="135188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9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7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291"/>
              <a:chOff x="4176" y="1104"/>
              <a:chExt cx="240" cy="291"/>
            </a:xfrm>
          </p:grpSpPr>
          <p:sp>
            <p:nvSpPr>
              <p:cNvPr id="13518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8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291"/>
              <a:chOff x="4176" y="1104"/>
              <a:chExt cx="240" cy="291"/>
            </a:xfrm>
          </p:grpSpPr>
          <p:sp>
            <p:nvSpPr>
              <p:cNvPr id="135184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5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sp>
          <p:nvSpPr>
            <p:cNvPr id="135179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0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1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a</a:t>
              </a:r>
            </a:p>
          </p:txBody>
        </p:sp>
        <p:sp>
          <p:nvSpPr>
            <p:cNvPr id="135182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b</a:t>
              </a:r>
            </a:p>
          </p:txBody>
        </p:sp>
        <p:sp>
          <p:nvSpPr>
            <p:cNvPr id="135183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c</a:t>
              </a:r>
            </a:p>
          </p:txBody>
        </p:sp>
      </p:grp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38862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41910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a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44958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 c</a:t>
            </a:r>
          </a:p>
        </p:txBody>
      </p:sp>
      <p:sp>
        <p:nvSpPr>
          <p:cNvPr id="1351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37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ja-JP" dirty="0" err="1">
                <a:ea typeface="ヒラギノ明朝 Pro W3" pitchFamily="1" charset="-128"/>
              </a:rPr>
              <a:t>Inorder</a:t>
            </a:r>
            <a:r>
              <a:rPr lang="en-US" altLang="ja-JP" dirty="0">
                <a:ea typeface="ヒラギノ明朝 Pro W3" pitchFamily="1" charset="-128"/>
              </a:rPr>
              <a:t> Traversal (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Lfet_</a:t>
            </a:r>
            <a:r>
              <a:rPr lang="en-US" altLang="ja-JP" dirty="0" err="1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_Right</a:t>
            </a:r>
            <a:r>
              <a:rPr lang="en-US" altLang="ja-JP" dirty="0">
                <a:ea typeface="ヒラギノ明朝 Pro W3" pitchFamily="1" charset="-128"/>
              </a:rPr>
              <a:t>)</a:t>
            </a:r>
          </a:p>
        </p:txBody>
      </p:sp>
      <p:sp>
        <p:nvSpPr>
          <p:cNvPr id="13517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2" grpId="0" autoUpdateAnimBg="0"/>
      <p:bldP spid="236563" grpId="0" autoUpdateAnimBg="0"/>
      <p:bldP spid="2365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0C1-61B4-44B7-87C9-93469F40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33C3-6C0B-49E9-AFAB-6D81054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tree is an acyclic graph or graph having no cycles.</a:t>
            </a:r>
          </a:p>
          <a:p>
            <a:pPr marL="0" indent="0">
              <a:buNone/>
            </a:pPr>
            <a:r>
              <a:rPr lang="en-US" sz="2800" dirty="0"/>
              <a:t>A tree is an abstract model of a hierarchical structure that consists of nodes with a parent-child relationship.</a:t>
            </a:r>
          </a:p>
          <a:p>
            <a:pPr marL="0" indent="0">
              <a:buNone/>
            </a:pPr>
            <a:r>
              <a:rPr lang="en-US" sz="2800" dirty="0"/>
              <a:t>• Tree is a sequence of nodes</a:t>
            </a:r>
          </a:p>
          <a:p>
            <a:pPr marL="0" indent="0">
              <a:buNone/>
            </a:pPr>
            <a:r>
              <a:rPr lang="en-US" sz="2800" dirty="0"/>
              <a:t>• There is a starting node known as a root node</a:t>
            </a:r>
          </a:p>
          <a:p>
            <a:pPr marL="0" indent="0">
              <a:buNone/>
            </a:pPr>
            <a:r>
              <a:rPr lang="en-US" sz="2800" dirty="0"/>
              <a:t>• Every node other than the root has a parent node.</a:t>
            </a:r>
          </a:p>
          <a:p>
            <a:pPr marL="0" indent="0">
              <a:buNone/>
            </a:pPr>
            <a:r>
              <a:rPr lang="en-US" sz="2800" dirty="0"/>
              <a:t>• Nodes may have any number of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D5983-2709-4566-9865-0F19AEDC2024}"/>
              </a:ext>
            </a:extLst>
          </p:cNvPr>
          <p:cNvSpPr/>
          <p:nvPr/>
        </p:nvSpPr>
        <p:spPr>
          <a:xfrm>
            <a:off x="723900" y="116738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78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858963"/>
            <a:ext cx="5562600" cy="3322637"/>
            <a:chOff x="720" y="864"/>
            <a:chExt cx="3504" cy="2093"/>
          </a:xfrm>
        </p:grpSpPr>
        <p:grpSp>
          <p:nvGrpSpPr>
            <p:cNvPr id="136206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6253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7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6251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2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8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6249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0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09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1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6247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8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2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6245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6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4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6243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4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5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6241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2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6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7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6239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8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20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623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21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2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3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6224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6225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6226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6227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6228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6229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6230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6231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623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6235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6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3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3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3048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3352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3657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3962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4267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4572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4876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23292" name="Text Box 60"/>
          <p:cNvSpPr txBox="1">
            <a:spLocks noChangeArrowheads="1"/>
          </p:cNvSpPr>
          <p:nvPr/>
        </p:nvSpPr>
        <p:spPr bwMode="auto">
          <a:xfrm>
            <a:off x="5181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>
            <a:off x="5486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3294" name="Text Box 62"/>
          <p:cNvSpPr txBox="1">
            <a:spLocks noChangeArrowheads="1"/>
          </p:cNvSpPr>
          <p:nvPr/>
        </p:nvSpPr>
        <p:spPr bwMode="auto">
          <a:xfrm>
            <a:off x="5791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utoUpdateAnimBg="0"/>
      <p:bldP spid="223286" grpId="0" autoUpdateAnimBg="0"/>
      <p:bldP spid="223287" grpId="0" autoUpdateAnimBg="0"/>
      <p:bldP spid="223288" grpId="0" autoUpdateAnimBg="0"/>
      <p:bldP spid="223289" grpId="0" autoUpdateAnimBg="0"/>
      <p:bldP spid="223290" grpId="0" autoUpdateAnimBg="0"/>
      <p:bldP spid="223291" grpId="0" autoUpdateAnimBg="0"/>
      <p:bldP spid="223292" grpId="0" autoUpdateAnimBg="0"/>
      <p:bldP spid="223293" grpId="0" autoUpdateAnimBg="0"/>
      <p:bldP spid="22329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3"/>
          <p:cNvGrpSpPr>
            <a:grpSpLocks/>
          </p:cNvGrpSpPr>
          <p:nvPr/>
        </p:nvGrpSpPr>
        <p:grpSpPr bwMode="auto">
          <a:xfrm>
            <a:off x="2743200" y="4064000"/>
            <a:ext cx="3962400" cy="1646238"/>
            <a:chOff x="1728" y="864"/>
            <a:chExt cx="2496" cy="1037"/>
          </a:xfrm>
        </p:grpSpPr>
        <p:grpSp>
          <p:nvGrpSpPr>
            <p:cNvPr id="137224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7236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7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5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723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6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7232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3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7227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8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9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7230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7231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40386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43434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46482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Postorder Traversal (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Lfet_Right_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7223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8" grpId="0" autoUpdateAnimBg="0"/>
      <p:bldP spid="235539" grpId="0" autoUpdateAnimBg="0"/>
      <p:bldP spid="23554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Postorder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38254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8301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2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5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8299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0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6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8297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8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57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58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59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8295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6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0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8293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4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2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8291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2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3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8289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0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4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5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8287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8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6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67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8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8285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6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827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827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827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827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827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827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827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827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8280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8283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4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81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3200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3505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3810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4114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4419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4724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5029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5334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5638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5943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1" grpId="0" autoUpdateAnimBg="0"/>
      <p:bldP spid="227382" grpId="0" autoUpdateAnimBg="0"/>
      <p:bldP spid="227383" grpId="0" autoUpdateAnimBg="0"/>
      <p:bldP spid="227384" grpId="0" autoUpdateAnimBg="0"/>
      <p:bldP spid="227385" grpId="0" autoUpdateAnimBg="0"/>
      <p:bldP spid="227386" grpId="0" autoUpdateAnimBg="0"/>
      <p:bldP spid="227387" grpId="0" autoUpdateAnimBg="0"/>
      <p:bldP spid="227388" grpId="0" autoUpdateAnimBg="0"/>
      <p:bldP spid="227389" grpId="0" autoUpdateAnimBg="0"/>
      <p:bldP spid="2273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65"/>
          <p:cNvGrpSpPr>
            <a:grpSpLocks/>
          </p:cNvGrpSpPr>
          <p:nvPr/>
        </p:nvGrpSpPr>
        <p:grpSpPr bwMode="auto">
          <a:xfrm>
            <a:off x="2743200" y="3951288"/>
            <a:ext cx="3962400" cy="1646237"/>
            <a:chOff x="1728" y="864"/>
            <a:chExt cx="2496" cy="1037"/>
          </a:xfrm>
        </p:grpSpPr>
        <p:grpSp>
          <p:nvGrpSpPr>
            <p:cNvPr id="139272" name="Group 23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9284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5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3" name="Group 30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9282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3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4" name="Group 35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9280" name="Oval 3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1" name="Text Box 3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9275" name="Line 38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39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9278" name="Text Box 41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9279" name="Text Box 42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4038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 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4343400" y="5486400"/>
            <a:ext cx="38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  </a:t>
            </a:r>
          </a:p>
        </p:txBody>
      </p:sp>
      <p:sp>
        <p:nvSpPr>
          <p:cNvPr id="220217" name="Text Box 57"/>
          <p:cNvSpPr txBox="1">
            <a:spLocks noChangeArrowheads="1"/>
          </p:cNvSpPr>
          <p:nvPr/>
        </p:nvSpPr>
        <p:spPr bwMode="auto">
          <a:xfrm>
            <a:off x="4648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1392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Preorder Traversal (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_Lfet_Right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927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5" grpId="0" autoUpdateAnimBg="0"/>
      <p:bldP spid="220216" grpId="0" autoUpdateAnimBg="0"/>
      <p:bldP spid="22021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Preorder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40302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40349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50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3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40347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8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4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40345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6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0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40343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4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8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4034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0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4033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11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40337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8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2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3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40335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6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033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7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0320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0321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40322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0323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40324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40325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40326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40327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40328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4033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2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3352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3657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3962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4267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4572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4876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5181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486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5791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6096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9" grpId="0" autoUpdateAnimBg="0"/>
      <p:bldP spid="234550" grpId="0" autoUpdateAnimBg="0"/>
      <p:bldP spid="234551" grpId="0" autoUpdateAnimBg="0"/>
      <p:bldP spid="234552" grpId="0" autoUpdateAnimBg="0"/>
      <p:bldP spid="234553" grpId="0" autoUpdateAnimBg="0"/>
      <p:bldP spid="234554" grpId="0" autoUpdateAnimBg="0"/>
      <p:bldP spid="234555" grpId="0" autoUpdateAnimBg="0"/>
      <p:bldP spid="234556" grpId="0" autoUpdateAnimBg="0"/>
      <p:bldP spid="234557" grpId="0" autoUpdateAnimBg="0"/>
      <p:bldP spid="2345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ja-JP"/>
              <a:t>Some Examples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1676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b="1"/>
              <a:t>preorder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86200" y="2133600"/>
            <a:ext cx="1295400" cy="1189038"/>
            <a:chOff x="2448" y="864"/>
            <a:chExt cx="816" cy="749"/>
          </a:xfrm>
        </p:grpSpPr>
        <p:grpSp>
          <p:nvGrpSpPr>
            <p:cNvPr id="142393" name="Group 8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400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401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94" name="Group 11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98" name="Oval 1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9" name="Text Box 1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95" name="Text Box 16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96" name="Text Box 17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97" name="Line 19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629400" y="2133600"/>
            <a:ext cx="1295400" cy="1189038"/>
            <a:chOff x="4176" y="816"/>
            <a:chExt cx="816" cy="749"/>
          </a:xfrm>
        </p:grpSpPr>
        <p:grpSp>
          <p:nvGrpSpPr>
            <p:cNvPr id="142384" name="Group 20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91" name="Oval 2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2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85" name="Group 23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89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0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86" name="Text Box 26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87" name="Text Box 27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88" name="Line 30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838200" y="35814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inorder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   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962400" y="3581400"/>
            <a:ext cx="1295400" cy="1189038"/>
            <a:chOff x="2448" y="864"/>
            <a:chExt cx="816" cy="749"/>
          </a:xfrm>
        </p:grpSpPr>
        <p:grpSp>
          <p:nvGrpSpPr>
            <p:cNvPr id="142375" name="Group 34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82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3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76" name="Group 37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80" name="Oval 3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1" name="Text Box 3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8" name="Text Box 41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79" name="Line 42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6705600" y="3581400"/>
            <a:ext cx="1295400" cy="1189038"/>
            <a:chOff x="4176" y="816"/>
            <a:chExt cx="816" cy="749"/>
          </a:xfrm>
        </p:grpSpPr>
        <p:grpSp>
          <p:nvGrpSpPr>
            <p:cNvPr id="142366" name="Group 44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73" name="Oval 4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4" name="Text Box 4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67" name="Group 47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71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2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68" name="Text Box 50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9" name="Text Box 51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0" name="Line 52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45" name="Rectangle 53"/>
          <p:cNvSpPr>
            <a:spLocks noChangeArrowheads="1"/>
          </p:cNvSpPr>
          <p:nvPr/>
        </p:nvSpPr>
        <p:spPr bwMode="auto">
          <a:xfrm>
            <a:off x="762000" y="5029200"/>
            <a:ext cx="182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postorder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886200" y="5029200"/>
            <a:ext cx="1295400" cy="1189038"/>
            <a:chOff x="2448" y="864"/>
            <a:chExt cx="816" cy="749"/>
          </a:xfrm>
        </p:grpSpPr>
        <p:grpSp>
          <p:nvGrpSpPr>
            <p:cNvPr id="142357" name="Group 55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64" name="Oval 5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5" name="Text Box 5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58" name="Group 58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62" name="Oval 5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3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9" name="Text Box 61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60" name="Text Box 62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1" name="Line 63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6629400" y="5029200"/>
            <a:ext cx="1295400" cy="1189038"/>
            <a:chOff x="4176" y="816"/>
            <a:chExt cx="816" cy="749"/>
          </a:xfrm>
        </p:grpSpPr>
        <p:grpSp>
          <p:nvGrpSpPr>
            <p:cNvPr id="142348" name="Group 65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55" name="Oval 6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6" name="Text Box 6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49" name="Group 68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53" name="Oval 6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4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0" name="Text Box 71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51" name="Text Box 72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52" name="Line 73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624" grpId="0" autoUpdateAnimBg="0"/>
      <p:bldP spid="23864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ja-JP" sz="3600" b="1" u="sng">
                <a:solidFill>
                  <a:srgbClr val="090409"/>
                </a:solidFill>
              </a:rPr>
              <a:t>Exercise:</a:t>
            </a:r>
            <a:br>
              <a:rPr lang="en-US" altLang="ja-JP" sz="3600" b="1" u="sng">
                <a:solidFill>
                  <a:srgbClr val="090409"/>
                </a:solidFill>
              </a:rPr>
            </a:br>
            <a:r>
              <a:rPr lang="en-US" altLang="ja-JP" sz="3200" b="1" u="sng">
                <a:solidFill>
                  <a:srgbClr val="090409"/>
                </a:solidFill>
              </a:rPr>
              <a:t>Find the sequences for Preorder, Inorder and Postorder Traversal </a:t>
            </a:r>
          </a:p>
        </p:txBody>
      </p:sp>
      <p:grpSp>
        <p:nvGrpSpPr>
          <p:cNvPr id="143363" name="Group 55"/>
          <p:cNvGrpSpPr>
            <a:grpSpLocks/>
          </p:cNvGrpSpPr>
          <p:nvPr/>
        </p:nvGrpSpPr>
        <p:grpSpPr bwMode="auto">
          <a:xfrm>
            <a:off x="1447800" y="1828800"/>
            <a:ext cx="7086600" cy="4572000"/>
            <a:chOff x="1284" y="1056"/>
            <a:chExt cx="3324" cy="2640"/>
          </a:xfrm>
        </p:grpSpPr>
        <p:grpSp>
          <p:nvGrpSpPr>
            <p:cNvPr id="143365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143383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143387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88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89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0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2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4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5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6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7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8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0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1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2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4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5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6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7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8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0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1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12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143384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5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6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143366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3367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143368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3369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143370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143371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143372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143373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143374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143375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143376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143377" name="Rectangle 49"/>
            <p:cNvSpPr>
              <a:spLocks noChangeArrowheads="1"/>
            </p:cNvSpPr>
            <p:nvPr/>
          </p:nvSpPr>
          <p:spPr bwMode="auto">
            <a:xfrm>
              <a:off x="1284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143378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143379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143380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81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143382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143364" name="Rectangle 49"/>
          <p:cNvSpPr>
            <a:spLocks noChangeArrowheads="1"/>
          </p:cNvSpPr>
          <p:nvPr/>
        </p:nvSpPr>
        <p:spPr bwMode="auto">
          <a:xfrm>
            <a:off x="2982913" y="4987925"/>
            <a:ext cx="9207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5F9696-41AC-4822-846E-00BDB978A6E0}" type="datetime1">
              <a:rPr lang="ja-JP" altLang="en-US" smtClean="0"/>
              <a:pPr/>
              <a:t>2020/5/7</a:t>
            </a:fld>
            <a:endParaRPr lang="en-US" altLang="ja-JP"/>
          </a:p>
        </p:txBody>
      </p:sp>
      <p:sp>
        <p:nvSpPr>
          <p:cNvPr id="14438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4438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E9A89B-717A-4E8D-A9CF-7788B82038DC}" type="slidenum">
              <a:rPr lang="ja-JP" altLang="en-US"/>
              <a:pPr/>
              <a:t>67</a:t>
            </a:fld>
            <a:endParaRPr lang="en-US" altLang="ja-JP"/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/>
              <a:t>Answer: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2133600"/>
            <a:ext cx="7894637" cy="3640138"/>
          </a:xfrm>
        </p:spPr>
        <p:txBody>
          <a:bodyPr/>
          <a:lstStyle/>
          <a:p>
            <a:r>
              <a:rPr lang="en-US" altLang="ja-JP">
                <a:solidFill>
                  <a:srgbClr val="090409"/>
                </a:solidFill>
              </a:rPr>
              <a:t>Preorder: </a:t>
            </a:r>
            <a:r>
              <a:rPr lang="en-US" altLang="ja-JP" b="1">
                <a:solidFill>
                  <a:srgbClr val="090409"/>
                </a:solidFill>
              </a:rPr>
              <a:t>a b e j k n o p f c d g l m h i</a:t>
            </a:r>
          </a:p>
          <a:p>
            <a:endParaRPr lang="en-US" altLang="ja-JP" sz="10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Inorder: </a:t>
            </a:r>
            <a:r>
              <a:rPr lang="en-US" altLang="ja-JP" sz="3600" b="1">
                <a:solidFill>
                  <a:srgbClr val="090409"/>
                </a:solidFill>
              </a:rPr>
              <a:t>j e n k o p b f a c l g m d h i</a:t>
            </a:r>
          </a:p>
          <a:p>
            <a:endParaRPr lang="en-US" altLang="ja-JP" sz="9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Postorder: </a:t>
            </a:r>
            <a:r>
              <a:rPr lang="en-US" altLang="ja-JP" sz="3600" b="1">
                <a:solidFill>
                  <a:srgbClr val="090409"/>
                </a:solidFill>
              </a:rPr>
              <a:t>j n o p k e f b c l m g h i d 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Inorder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5428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5432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5436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5440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5444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5448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5452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0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1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2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3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4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3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4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5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6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7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8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9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0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1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2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5544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5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5542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3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5540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1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5538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9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5536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7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5534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5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5532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3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5530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1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5528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9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5526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7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5524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5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5522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3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3048000"/>
            <a:ext cx="762000" cy="3149600"/>
            <a:chOff x="672" y="2016"/>
            <a:chExt cx="480" cy="1984"/>
          </a:xfrm>
        </p:grpSpPr>
        <p:sp>
          <p:nvSpPr>
            <p:cNvPr id="145520" name="Text Box 106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5521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2286000" y="2133600"/>
            <a:ext cx="609600" cy="4064000"/>
            <a:chOff x="1440" y="1440"/>
            <a:chExt cx="384" cy="2560"/>
          </a:xfrm>
        </p:grpSpPr>
        <p:sp>
          <p:nvSpPr>
            <p:cNvPr id="145518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9" name="Text Box 110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676400" y="4114800"/>
            <a:ext cx="685800" cy="2082800"/>
            <a:chOff x="1056" y="2688"/>
            <a:chExt cx="432" cy="1312"/>
          </a:xfrm>
        </p:grpSpPr>
        <p:sp>
          <p:nvSpPr>
            <p:cNvPr id="145516" name="Text Box 112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5517" name="Oval 113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5514" name="Oval 115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5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895600" y="4114800"/>
            <a:ext cx="685800" cy="2082800"/>
            <a:chOff x="1824" y="2688"/>
            <a:chExt cx="432" cy="1312"/>
          </a:xfrm>
        </p:grpSpPr>
        <p:sp>
          <p:nvSpPr>
            <p:cNvPr id="145512" name="Text Box 118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5513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4114800" y="1371600"/>
            <a:ext cx="914400" cy="4826000"/>
            <a:chOff x="2592" y="960"/>
            <a:chExt cx="576" cy="3040"/>
          </a:xfrm>
        </p:grpSpPr>
        <p:sp>
          <p:nvSpPr>
            <p:cNvPr id="145510" name="Oval 121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1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5508" name="Oval 124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9" name="Text Box 125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838200" cy="2082800"/>
            <a:chOff x="2976" y="2688"/>
            <a:chExt cx="528" cy="1312"/>
          </a:xfrm>
        </p:grpSpPr>
        <p:sp>
          <p:nvSpPr>
            <p:cNvPr id="145506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5507" name="Oval 128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5943600" y="4114800"/>
            <a:ext cx="914400" cy="2082800"/>
            <a:chOff x="3744" y="2688"/>
            <a:chExt cx="576" cy="1312"/>
          </a:xfrm>
        </p:grpSpPr>
        <p:sp>
          <p:nvSpPr>
            <p:cNvPr id="145504" name="Text Box 130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5505" name="Oval 131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5502" name="Oval 133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3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5500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1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3" grpId="0" animBg="1"/>
      <p:bldP spid="420924" grpId="0" animBg="1"/>
      <p:bldP spid="420925" grpId="0" animBg="1"/>
      <p:bldP spid="420926" grpId="0" animBg="1"/>
      <p:bldP spid="420927" grpId="0" animBg="1"/>
      <p:bldP spid="420928" grpId="0" animBg="1"/>
      <p:bldP spid="420929" grpId="0" animBg="1"/>
      <p:bldP spid="420930" grpId="0" animBg="1"/>
      <p:bldP spid="420931" grpId="0" animBg="1"/>
      <p:bldP spid="4209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Postorder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7462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7472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7476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7480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7488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7492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7496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7500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19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0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1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2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3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4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5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6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7592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3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7590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1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758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7586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7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7584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5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7582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3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7580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1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7578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9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757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7574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5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7572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3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7570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1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219200" y="3048000"/>
            <a:ext cx="1066800" cy="3149600"/>
            <a:chOff x="768" y="2016"/>
            <a:chExt cx="672" cy="1984"/>
          </a:xfrm>
        </p:grpSpPr>
        <p:sp>
          <p:nvSpPr>
            <p:cNvPr id="147568" name="Text Box 106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7569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066800" y="4114800"/>
            <a:ext cx="1295400" cy="2082800"/>
            <a:chOff x="672" y="2688"/>
            <a:chExt cx="816" cy="1312"/>
          </a:xfrm>
        </p:grpSpPr>
        <p:sp>
          <p:nvSpPr>
            <p:cNvPr id="147566" name="Text Box 109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7567" name="Oval 110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2895600" y="3124200"/>
            <a:ext cx="1066800" cy="3073400"/>
            <a:chOff x="1824" y="2064"/>
            <a:chExt cx="672" cy="1936"/>
          </a:xfrm>
        </p:grpSpPr>
        <p:sp>
          <p:nvSpPr>
            <p:cNvPr id="147564" name="Text Box 112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47565" name="Oval 113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2286000" y="2133600"/>
            <a:ext cx="1828800" cy="4064000"/>
            <a:chOff x="1440" y="1440"/>
            <a:chExt cx="1152" cy="2560"/>
          </a:xfrm>
        </p:grpSpPr>
        <p:sp>
          <p:nvSpPr>
            <p:cNvPr id="147562" name="Oval 115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63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286000" y="4114800"/>
            <a:ext cx="1295400" cy="2082800"/>
            <a:chOff x="1440" y="2688"/>
            <a:chExt cx="816" cy="1312"/>
          </a:xfrm>
        </p:grpSpPr>
        <p:sp>
          <p:nvSpPr>
            <p:cNvPr id="147560" name="Text Box 118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7561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7558" name="Oval 121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9" name="Text Box 122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114800" y="4114800"/>
            <a:ext cx="1447800" cy="2082800"/>
            <a:chOff x="2592" y="2688"/>
            <a:chExt cx="912" cy="1312"/>
          </a:xfrm>
        </p:grpSpPr>
        <p:sp>
          <p:nvSpPr>
            <p:cNvPr id="147556" name="Text Box 124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7557" name="Oval 125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2133600" cy="2082800"/>
            <a:chOff x="2976" y="2688"/>
            <a:chExt cx="1344" cy="1312"/>
          </a:xfrm>
        </p:grpSpPr>
        <p:sp>
          <p:nvSpPr>
            <p:cNvPr id="147554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7555" name="Oval 128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7552" name="Oval 130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3" name="Text Box 131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5943600" y="3124200"/>
            <a:ext cx="1905000" cy="3073400"/>
            <a:chOff x="3744" y="2064"/>
            <a:chExt cx="1200" cy="1936"/>
          </a:xfrm>
        </p:grpSpPr>
        <p:sp>
          <p:nvSpPr>
            <p:cNvPr id="147550" name="Text Box 133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89</a:t>
              </a:r>
            </a:p>
          </p:txBody>
        </p:sp>
        <p:sp>
          <p:nvSpPr>
            <p:cNvPr id="147551" name="Oval 134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4419600" y="1371600"/>
            <a:ext cx="3352800" cy="4826000"/>
            <a:chOff x="2784" y="960"/>
            <a:chExt cx="2112" cy="3040"/>
          </a:xfrm>
        </p:grpSpPr>
        <p:sp>
          <p:nvSpPr>
            <p:cNvPr id="147548" name="Oval 13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49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19" grpId="0" animBg="1"/>
      <p:bldP spid="425020" grpId="0" animBg="1"/>
      <p:bldP spid="425021" grpId="0" animBg="1"/>
      <p:bldP spid="425022" grpId="0" animBg="1"/>
      <p:bldP spid="425023" grpId="0" animBg="1"/>
      <p:bldP spid="425024" grpId="0" animBg="1"/>
      <p:bldP spid="425025" grpId="0" animBg="1"/>
      <p:bldP spid="425026" grpId="0" animBg="1"/>
      <p:bldP spid="425027" grpId="0" animBg="1"/>
      <p:bldP spid="4250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/>
          <p:cNvSpPr>
            <a:spLocks noChangeArrowheads="1"/>
          </p:cNvSpPr>
          <p:nvPr/>
        </p:nvSpPr>
        <p:spPr bwMode="auto">
          <a:xfrm>
            <a:off x="762000" y="381000"/>
            <a:ext cx="7086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800" b="1" u="sng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Tree Data Structure:</a:t>
            </a:r>
          </a:p>
          <a:p>
            <a:pPr marL="457200" indent="-457200" algn="just" eaLnBrk="1" hangingPunct="1">
              <a:buFont typeface="Wingdings" charset="2"/>
              <a:buChar char="l"/>
              <a:defRPr/>
            </a:pPr>
            <a:endParaRPr lang="en-US" altLang="ja-JP" sz="2800" dirty="0">
              <a:solidFill>
                <a:schemeClr val="accent6">
                  <a:lumMod val="50000"/>
                </a:schemeClr>
              </a:solidFill>
              <a:latin typeface="Helvetica" charset="0"/>
              <a:ea typeface="MS PGothic" charset="0"/>
              <a:cs typeface="Times New Roman" charset="0"/>
            </a:endParaRPr>
          </a:p>
          <a:p>
            <a:pPr marL="457200" indent="-457200" algn="just" eaLnBrk="1" hangingPunct="1">
              <a:defRPr/>
            </a:pPr>
            <a:r>
              <a:rPr lang="en-US" altLang="ja-JP" sz="2800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4114800" y="3276600"/>
            <a:ext cx="457200" cy="457200"/>
            <a:chOff x="1152" y="1440"/>
            <a:chExt cx="288" cy="288"/>
          </a:xfrm>
        </p:grpSpPr>
        <p:sp>
          <p:nvSpPr>
            <p:cNvPr id="54303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4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dirty="0">
                  <a:latin typeface="Helvetica" charset="0"/>
                </a:rPr>
                <a:t>A</a:t>
              </a:r>
            </a:p>
          </p:txBody>
        </p:sp>
      </p:grpSp>
      <p:grpSp>
        <p:nvGrpSpPr>
          <p:cNvPr id="54276" name="Group 7"/>
          <p:cNvGrpSpPr>
            <a:grpSpLocks/>
          </p:cNvGrpSpPr>
          <p:nvPr/>
        </p:nvGrpSpPr>
        <p:grpSpPr bwMode="auto">
          <a:xfrm>
            <a:off x="2743200" y="4038600"/>
            <a:ext cx="457200" cy="457200"/>
            <a:chOff x="1248" y="1536"/>
            <a:chExt cx="288" cy="288"/>
          </a:xfrm>
        </p:grpSpPr>
        <p:sp>
          <p:nvSpPr>
            <p:cNvPr id="54301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2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4277" name="Oval 10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78" name="Text Box 11"/>
          <p:cNvSpPr txBox="1">
            <a:spLocks noChangeArrowheads="1"/>
          </p:cNvSpPr>
          <p:nvPr/>
        </p:nvSpPr>
        <p:spPr bwMode="auto">
          <a:xfrm>
            <a:off x="22860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4279" name="Oval 12"/>
          <p:cNvSpPr>
            <a:spLocks noChangeArrowheads="1"/>
          </p:cNvSpPr>
          <p:nvPr/>
        </p:nvSpPr>
        <p:spPr bwMode="auto">
          <a:xfrm>
            <a:off x="5486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0" name="Text Box 13"/>
          <p:cNvSpPr txBox="1">
            <a:spLocks noChangeArrowheads="1"/>
          </p:cNvSpPr>
          <p:nvPr/>
        </p:nvSpPr>
        <p:spPr bwMode="auto">
          <a:xfrm>
            <a:off x="5562600" y="5805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4281" name="Group 14"/>
          <p:cNvGrpSpPr>
            <a:grpSpLocks/>
          </p:cNvGrpSpPr>
          <p:nvPr/>
        </p:nvGrpSpPr>
        <p:grpSpPr bwMode="auto">
          <a:xfrm>
            <a:off x="5486400" y="4038600"/>
            <a:ext cx="457200" cy="457200"/>
            <a:chOff x="1248" y="1536"/>
            <a:chExt cx="288" cy="288"/>
          </a:xfrm>
        </p:grpSpPr>
        <p:sp>
          <p:nvSpPr>
            <p:cNvPr id="54299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4282" name="Group 17"/>
          <p:cNvGrpSpPr>
            <a:grpSpLocks/>
          </p:cNvGrpSpPr>
          <p:nvPr/>
        </p:nvGrpSpPr>
        <p:grpSpPr bwMode="auto">
          <a:xfrm>
            <a:off x="3352800" y="4953000"/>
            <a:ext cx="457200" cy="457200"/>
            <a:chOff x="1248" y="1536"/>
            <a:chExt cx="288" cy="288"/>
          </a:xfrm>
        </p:grpSpPr>
        <p:sp>
          <p:nvSpPr>
            <p:cNvPr id="542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2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4283" name="Oval 20"/>
          <p:cNvSpPr>
            <a:spLocks noChangeArrowheads="1"/>
          </p:cNvSpPr>
          <p:nvPr/>
        </p:nvSpPr>
        <p:spPr bwMode="auto">
          <a:xfrm>
            <a:off x="6096000" y="4876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4" name="Text Box 21"/>
          <p:cNvSpPr txBox="1">
            <a:spLocks noChangeArrowheads="1"/>
          </p:cNvSpPr>
          <p:nvPr/>
        </p:nvSpPr>
        <p:spPr bwMode="auto">
          <a:xfrm>
            <a:off x="6172200" y="4891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4285" name="Oval 22"/>
          <p:cNvSpPr>
            <a:spLocks noChangeArrowheads="1"/>
          </p:cNvSpPr>
          <p:nvPr/>
        </p:nvSpPr>
        <p:spPr bwMode="auto">
          <a:xfrm>
            <a:off x="3048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6" name="Text Box 23"/>
          <p:cNvSpPr txBox="1">
            <a:spLocks noChangeArrowheads="1"/>
          </p:cNvSpPr>
          <p:nvPr/>
        </p:nvSpPr>
        <p:spPr bwMode="auto">
          <a:xfrm>
            <a:off x="3124200" y="5881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4287" name="Oval 24"/>
          <p:cNvSpPr>
            <a:spLocks noChangeArrowheads="1"/>
          </p:cNvSpPr>
          <p:nvPr/>
        </p:nvSpPr>
        <p:spPr bwMode="auto">
          <a:xfrm>
            <a:off x="6705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8" name="Text Box 25"/>
          <p:cNvSpPr txBox="1">
            <a:spLocks noChangeArrowheads="1"/>
          </p:cNvSpPr>
          <p:nvPr/>
        </p:nvSpPr>
        <p:spPr bwMode="auto">
          <a:xfrm>
            <a:off x="6781800" y="5805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4289" name="Line 26"/>
          <p:cNvSpPr>
            <a:spLocks noChangeShapeType="1"/>
          </p:cNvSpPr>
          <p:nvPr/>
        </p:nvSpPr>
        <p:spPr bwMode="auto">
          <a:xfrm flipH="1">
            <a:off x="3124200" y="3581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>
            <a:off x="4572000" y="3581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8"/>
          <p:cNvSpPr>
            <a:spLocks noChangeShapeType="1"/>
          </p:cNvSpPr>
          <p:nvPr/>
        </p:nvSpPr>
        <p:spPr bwMode="auto">
          <a:xfrm flipH="1">
            <a:off x="2514600" y="4419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9"/>
          <p:cNvSpPr>
            <a:spLocks noChangeShapeType="1"/>
          </p:cNvSpPr>
          <p:nvPr/>
        </p:nvSpPr>
        <p:spPr bwMode="auto">
          <a:xfrm>
            <a:off x="3124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30"/>
          <p:cNvSpPr>
            <a:spLocks noChangeShapeType="1"/>
          </p:cNvSpPr>
          <p:nvPr/>
        </p:nvSpPr>
        <p:spPr bwMode="auto">
          <a:xfrm flipH="1">
            <a:off x="32766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31"/>
          <p:cNvSpPr>
            <a:spLocks noChangeShapeType="1"/>
          </p:cNvSpPr>
          <p:nvPr/>
        </p:nvSpPr>
        <p:spPr bwMode="auto">
          <a:xfrm>
            <a:off x="5867400" y="441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Line 32"/>
          <p:cNvSpPr>
            <a:spLocks noChangeShapeType="1"/>
          </p:cNvSpPr>
          <p:nvPr/>
        </p:nvSpPr>
        <p:spPr bwMode="auto">
          <a:xfrm flipH="1">
            <a:off x="5791200" y="5257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33"/>
          <p:cNvSpPr>
            <a:spLocks noChangeShapeType="1"/>
          </p:cNvSpPr>
          <p:nvPr/>
        </p:nvSpPr>
        <p:spPr bwMode="auto">
          <a:xfrm>
            <a:off x="6477000" y="5257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Preorder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9528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9532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9536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9540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9544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5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9548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0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1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2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3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4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5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6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7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8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9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0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1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2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7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0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9640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41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9638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9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9636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7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9634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5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9632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3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9630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1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9628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9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9626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7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9624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9622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9620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1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9618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1371600"/>
            <a:ext cx="3962400" cy="4826000"/>
            <a:chOff x="672" y="960"/>
            <a:chExt cx="2496" cy="3040"/>
          </a:xfrm>
        </p:grpSpPr>
        <p:sp>
          <p:nvSpPr>
            <p:cNvPr id="149616" name="Oval 10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7" name="Text Box 107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676400" y="2133600"/>
            <a:ext cx="1219200" cy="4064000"/>
            <a:chOff x="1056" y="1440"/>
            <a:chExt cx="768" cy="2560"/>
          </a:xfrm>
        </p:grpSpPr>
        <p:sp>
          <p:nvSpPr>
            <p:cNvPr id="149614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5" name="Text Box 110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219200" y="3048000"/>
            <a:ext cx="1676400" cy="3149600"/>
            <a:chOff x="768" y="2016"/>
            <a:chExt cx="1056" cy="1984"/>
          </a:xfrm>
        </p:grpSpPr>
        <p:sp>
          <p:nvSpPr>
            <p:cNvPr id="149612" name="Oval 112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3" name="Text Box 113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1752600" y="4114800"/>
            <a:ext cx="1752600" cy="2082800"/>
            <a:chOff x="1104" y="2688"/>
            <a:chExt cx="1104" cy="1312"/>
          </a:xfrm>
        </p:grpSpPr>
        <p:sp>
          <p:nvSpPr>
            <p:cNvPr id="149610" name="Oval 115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1" name="Text Box 116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9608" name="Oval 118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9" name="Text Box 119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2971800" y="4114800"/>
            <a:ext cx="1752600" cy="2082800"/>
            <a:chOff x="1872" y="2688"/>
            <a:chExt cx="1104" cy="1312"/>
          </a:xfrm>
        </p:grpSpPr>
        <p:sp>
          <p:nvSpPr>
            <p:cNvPr id="149606" name="Oval 121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7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724400" y="2133600"/>
            <a:ext cx="2362200" cy="4064000"/>
            <a:chOff x="2976" y="1440"/>
            <a:chExt cx="1488" cy="2560"/>
          </a:xfrm>
        </p:grpSpPr>
        <p:sp>
          <p:nvSpPr>
            <p:cNvPr id="149604" name="Oval 124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5" name="Text Box 125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9602" name="Oval 127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3" name="Text Box 128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4953000" y="4114800"/>
            <a:ext cx="1600200" cy="2082800"/>
            <a:chOff x="3120" y="2688"/>
            <a:chExt cx="1008" cy="1312"/>
          </a:xfrm>
        </p:grpSpPr>
        <p:sp>
          <p:nvSpPr>
            <p:cNvPr id="149600" name="Oval 130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1" name="Text Box 131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248400" y="4114800"/>
            <a:ext cx="914400" cy="2082800"/>
            <a:chOff x="3936" y="2688"/>
            <a:chExt cx="576" cy="1312"/>
          </a:xfrm>
        </p:grpSpPr>
        <p:sp>
          <p:nvSpPr>
            <p:cNvPr id="149598" name="Oval 133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9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9596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7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27" grpId="0" animBg="1"/>
      <p:bldP spid="416828" grpId="0" animBg="1"/>
      <p:bldP spid="416829" grpId="0" animBg="1"/>
      <p:bldP spid="416830" grpId="0" animBg="1"/>
      <p:bldP spid="416831" grpId="0" animBg="1"/>
      <p:bldP spid="416832" grpId="0" animBg="1"/>
      <p:bldP spid="416833" grpId="0" animBg="1"/>
      <p:bldP spid="416834" grpId="0" animBg="1"/>
      <p:bldP spid="416835" grpId="0" animBg="1"/>
      <p:bldP spid="4168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Deleting a node in BST</a:t>
            </a:r>
          </a:p>
        </p:txBody>
      </p:sp>
      <p:sp>
        <p:nvSpPr>
          <p:cNvPr id="84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472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As is common with many data structures, the hardest operation is deletion.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Once we have found the node to be deleted, we need to consider several possibilities.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is a </a:t>
            </a:r>
            <a:r>
              <a:rPr lang="en-US" altLang="ja-JP" sz="2400" i="1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leaf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it can be deleted immediately.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has one child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the node can be deleted after its parent adjusts a pointer to bypass the node and connect to </a:t>
            </a:r>
            <a:r>
              <a:rPr lang="en-US" altLang="ja-JP" sz="2400" dirty="0" err="1">
                <a:latin typeface="Helvetica" charset="0"/>
                <a:ea typeface="+mn-ea"/>
                <a:cs typeface="Times New Roman" charset="0"/>
              </a:rPr>
              <a:t>inorder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 successor.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The complicated case is when the node to be deleted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has both left and right </a:t>
            </a:r>
            <a:r>
              <a:rPr lang="en-US" altLang="ja-JP" sz="2400" dirty="0" err="1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subtrees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. The strategy is to replace the data of this node with the 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smallest data of the right </a:t>
            </a:r>
            <a:r>
              <a:rPr lang="en-US" altLang="ja-JP" sz="2400" dirty="0" err="1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subtree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 and recursively delete that node</a:t>
            </a:r>
            <a:r>
              <a:rPr lang="en-US" altLang="ja-JP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B36115-A76F-4E96-A8E1-6AD38D975884}" type="datetime1">
              <a:rPr lang="en-US" altLang="ja-JP" smtClean="0"/>
              <a:pPr/>
              <a:t>5/7/2020</a:t>
            </a:fld>
            <a:endParaRPr lang="en-US" altLang="ja-JP"/>
          </a:p>
        </p:txBody>
      </p:sp>
      <p:sp>
        <p:nvSpPr>
          <p:cNvPr id="153603" name="フッター プレースホルダー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ja-JP">
                <a:latin typeface="Times New Roman" pitchFamily="18" charset="0"/>
                <a:ea typeface="MS PGothic" pitchFamily="34" charset="-128"/>
              </a:rPr>
              <a:t>Dr. Kazi A. Kalpoma</a:t>
            </a:r>
            <a:endParaRPr lang="ja-JP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604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D23DFD-329D-48E9-B51A-A8C1DB8C2C2F}" type="slidenum">
              <a:rPr lang="en-US" altLang="ja-JP"/>
              <a:pPr/>
              <a:t>72</a:t>
            </a:fld>
            <a:endParaRPr lang="en-US" altLang="ja-JP"/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2133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3608" name="Oval 6"/>
          <p:cNvSpPr>
            <a:spLocks noChangeArrowheads="1"/>
          </p:cNvSpPr>
          <p:nvPr/>
        </p:nvSpPr>
        <p:spPr bwMode="auto">
          <a:xfrm>
            <a:off x="4267200" y="1066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09" name="Line 7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8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Oval 9"/>
          <p:cNvSpPr>
            <a:spLocks noChangeArrowheads="1"/>
          </p:cNvSpPr>
          <p:nvPr/>
        </p:nvSpPr>
        <p:spPr bwMode="auto">
          <a:xfrm>
            <a:off x="2133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2" name="Line 10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1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Oval 12"/>
          <p:cNvSpPr>
            <a:spLocks noChangeArrowheads="1"/>
          </p:cNvSpPr>
          <p:nvPr/>
        </p:nvSpPr>
        <p:spPr bwMode="auto">
          <a:xfrm>
            <a:off x="6324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5" name="Line 1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Text Box 15"/>
          <p:cNvSpPr txBox="1">
            <a:spLocks noChangeArrowheads="1"/>
          </p:cNvSpPr>
          <p:nvPr/>
        </p:nvSpPr>
        <p:spPr bwMode="auto">
          <a:xfrm>
            <a:off x="10668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3618" name="Oval 16"/>
          <p:cNvSpPr>
            <a:spLocks noChangeArrowheads="1"/>
          </p:cNvSpPr>
          <p:nvPr/>
        </p:nvSpPr>
        <p:spPr bwMode="auto">
          <a:xfrm>
            <a:off x="10668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9" name="Line 17"/>
          <p:cNvSpPr>
            <a:spLocks noChangeShapeType="1"/>
          </p:cNvSpPr>
          <p:nvPr/>
        </p:nvSpPr>
        <p:spPr bwMode="auto">
          <a:xfrm flipH="1">
            <a:off x="76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0" name="Line 18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Text Box 19"/>
          <p:cNvSpPr txBox="1">
            <a:spLocks noChangeArrowheads="1"/>
          </p:cNvSpPr>
          <p:nvPr/>
        </p:nvSpPr>
        <p:spPr bwMode="auto">
          <a:xfrm>
            <a:off x="3200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3622" name="Oval 20"/>
          <p:cNvSpPr>
            <a:spLocks noChangeArrowheads="1"/>
          </p:cNvSpPr>
          <p:nvPr/>
        </p:nvSpPr>
        <p:spPr bwMode="auto">
          <a:xfrm>
            <a:off x="3200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3" name="Line 21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4" name="Line 22"/>
          <p:cNvSpPr>
            <a:spLocks noChangeShapeType="1"/>
          </p:cNvSpPr>
          <p:nvPr/>
        </p:nvSpPr>
        <p:spPr bwMode="auto">
          <a:xfrm>
            <a:off x="3733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5" name="Text Box 23"/>
          <p:cNvSpPr txBox="1">
            <a:spLocks noChangeArrowheads="1"/>
          </p:cNvSpPr>
          <p:nvPr/>
        </p:nvSpPr>
        <p:spPr bwMode="auto">
          <a:xfrm>
            <a:off x="5486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3626" name="Oval 24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7" name="Line 25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Line 26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9" name="Text Box 27"/>
          <p:cNvSpPr txBox="1">
            <a:spLocks noChangeArrowheads="1"/>
          </p:cNvSpPr>
          <p:nvPr/>
        </p:nvSpPr>
        <p:spPr bwMode="auto">
          <a:xfrm>
            <a:off x="16002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3630" name="Oval 28"/>
          <p:cNvSpPr>
            <a:spLocks noChangeArrowheads="1"/>
          </p:cNvSpPr>
          <p:nvPr/>
        </p:nvSpPr>
        <p:spPr bwMode="auto">
          <a:xfrm>
            <a:off x="16002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1" name="Line 29"/>
          <p:cNvSpPr>
            <a:spLocks noChangeShapeType="1"/>
          </p:cNvSpPr>
          <p:nvPr/>
        </p:nvSpPr>
        <p:spPr bwMode="auto">
          <a:xfrm flipH="1">
            <a:off x="1600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2" name="Line 30"/>
          <p:cNvSpPr>
            <a:spLocks noChangeShapeType="1"/>
          </p:cNvSpPr>
          <p:nvPr/>
        </p:nvSpPr>
        <p:spPr bwMode="auto">
          <a:xfrm>
            <a:off x="20574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Oval 32"/>
          <p:cNvSpPr>
            <a:spLocks noChangeArrowheads="1"/>
          </p:cNvSpPr>
          <p:nvPr/>
        </p:nvSpPr>
        <p:spPr bwMode="auto">
          <a:xfrm>
            <a:off x="28194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4" name="Line 33"/>
          <p:cNvSpPr>
            <a:spLocks noChangeShapeType="1"/>
          </p:cNvSpPr>
          <p:nvPr/>
        </p:nvSpPr>
        <p:spPr bwMode="auto">
          <a:xfrm flipH="1">
            <a:off x="2895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5" name="Line 34"/>
          <p:cNvSpPr>
            <a:spLocks noChangeShapeType="1"/>
          </p:cNvSpPr>
          <p:nvPr/>
        </p:nvSpPr>
        <p:spPr bwMode="auto">
          <a:xfrm>
            <a:off x="3276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6" name="Text Box 35"/>
          <p:cNvSpPr txBox="1"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3637" name="Oval 36"/>
          <p:cNvSpPr>
            <a:spLocks noChangeArrowheads="1"/>
          </p:cNvSpPr>
          <p:nvPr/>
        </p:nvSpPr>
        <p:spPr bwMode="auto">
          <a:xfrm>
            <a:off x="48006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8" name="Line 37"/>
          <p:cNvSpPr>
            <a:spLocks noChangeShapeType="1"/>
          </p:cNvSpPr>
          <p:nvPr/>
        </p:nvSpPr>
        <p:spPr bwMode="auto">
          <a:xfrm flipH="1">
            <a:off x="4876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9" name="Line 38"/>
          <p:cNvSpPr>
            <a:spLocks noChangeShapeType="1"/>
          </p:cNvSpPr>
          <p:nvPr/>
        </p:nvSpPr>
        <p:spPr bwMode="auto">
          <a:xfrm>
            <a:off x="5257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0" name="Text Box 39"/>
          <p:cNvSpPr txBox="1">
            <a:spLocks noChangeArrowheads="1"/>
          </p:cNvSpPr>
          <p:nvPr/>
        </p:nvSpPr>
        <p:spPr bwMode="auto">
          <a:xfrm>
            <a:off x="60960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3641" name="Oval 40"/>
          <p:cNvSpPr>
            <a:spLocks noChangeArrowheads="1"/>
          </p:cNvSpPr>
          <p:nvPr/>
        </p:nvSpPr>
        <p:spPr bwMode="auto">
          <a:xfrm>
            <a:off x="60960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2" name="Line 41"/>
          <p:cNvSpPr>
            <a:spLocks noChangeShapeType="1"/>
          </p:cNvSpPr>
          <p:nvPr/>
        </p:nvSpPr>
        <p:spPr bwMode="auto">
          <a:xfrm flipH="1">
            <a:off x="6172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3" name="Line 42"/>
          <p:cNvSpPr>
            <a:spLocks noChangeShapeType="1"/>
          </p:cNvSpPr>
          <p:nvPr/>
        </p:nvSpPr>
        <p:spPr bwMode="auto">
          <a:xfrm>
            <a:off x="6553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4" name="Text Box 43"/>
          <p:cNvSpPr txBox="1">
            <a:spLocks noChangeArrowheads="1"/>
          </p:cNvSpPr>
          <p:nvPr/>
        </p:nvSpPr>
        <p:spPr bwMode="auto">
          <a:xfrm>
            <a:off x="70866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3645" name="Oval 44"/>
          <p:cNvSpPr>
            <a:spLocks noChangeArrowheads="1"/>
          </p:cNvSpPr>
          <p:nvPr/>
        </p:nvSpPr>
        <p:spPr bwMode="auto">
          <a:xfrm>
            <a:off x="70866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6" name="Line 45"/>
          <p:cNvSpPr>
            <a:spLocks noChangeShapeType="1"/>
          </p:cNvSpPr>
          <p:nvPr/>
        </p:nvSpPr>
        <p:spPr bwMode="auto">
          <a:xfrm flipH="1">
            <a:off x="7162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7" name="Line 46"/>
          <p:cNvSpPr>
            <a:spLocks noChangeShapeType="1"/>
          </p:cNvSpPr>
          <p:nvPr/>
        </p:nvSpPr>
        <p:spPr bwMode="auto">
          <a:xfrm>
            <a:off x="7543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8" name="Line 47"/>
          <p:cNvSpPr>
            <a:spLocks noChangeShapeType="1"/>
          </p:cNvSpPr>
          <p:nvPr/>
        </p:nvSpPr>
        <p:spPr bwMode="auto">
          <a:xfrm>
            <a:off x="685800" y="3657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9" name="Line 48"/>
          <p:cNvSpPr>
            <a:spLocks noChangeShapeType="1"/>
          </p:cNvSpPr>
          <p:nvPr/>
        </p:nvSpPr>
        <p:spPr bwMode="auto">
          <a:xfrm>
            <a:off x="152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0" name="Line 49"/>
          <p:cNvSpPr>
            <a:spLocks noChangeShapeType="1"/>
          </p:cNvSpPr>
          <p:nvPr/>
        </p:nvSpPr>
        <p:spPr bwMode="auto">
          <a:xfrm>
            <a:off x="281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1" name="Line 50"/>
          <p:cNvSpPr>
            <a:spLocks noChangeShapeType="1"/>
          </p:cNvSpPr>
          <p:nvPr/>
        </p:nvSpPr>
        <p:spPr bwMode="auto">
          <a:xfrm>
            <a:off x="4800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2" name="Line 51"/>
          <p:cNvSpPr>
            <a:spLocks noChangeShapeType="1"/>
          </p:cNvSpPr>
          <p:nvPr/>
        </p:nvSpPr>
        <p:spPr bwMode="auto">
          <a:xfrm>
            <a:off x="6096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3" name="Line 52"/>
          <p:cNvSpPr>
            <a:spLocks noChangeShapeType="1"/>
          </p:cNvSpPr>
          <p:nvPr/>
        </p:nvSpPr>
        <p:spPr bwMode="auto">
          <a:xfrm>
            <a:off x="70866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4" name="Line 53"/>
          <p:cNvSpPr>
            <a:spLocks noChangeShapeType="1"/>
          </p:cNvSpPr>
          <p:nvPr/>
        </p:nvSpPr>
        <p:spPr bwMode="auto">
          <a:xfrm flipV="1">
            <a:off x="39624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5" name="Line 54"/>
          <p:cNvSpPr>
            <a:spLocks noChangeShapeType="1"/>
          </p:cNvSpPr>
          <p:nvPr/>
        </p:nvSpPr>
        <p:spPr bwMode="auto">
          <a:xfrm flipV="1">
            <a:off x="2133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6" name="Line 55"/>
          <p:cNvSpPr>
            <a:spLocks noChangeShapeType="1"/>
          </p:cNvSpPr>
          <p:nvPr/>
        </p:nvSpPr>
        <p:spPr bwMode="auto">
          <a:xfrm flipV="1">
            <a:off x="33528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7" name="Line 56"/>
          <p:cNvSpPr>
            <a:spLocks noChangeShapeType="1"/>
          </p:cNvSpPr>
          <p:nvPr/>
        </p:nvSpPr>
        <p:spPr bwMode="auto">
          <a:xfrm flipV="1">
            <a:off x="533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8" name="Line 57"/>
          <p:cNvSpPr>
            <a:spLocks noChangeShapeType="1"/>
          </p:cNvSpPr>
          <p:nvPr/>
        </p:nvSpPr>
        <p:spPr bwMode="auto">
          <a:xfrm flipV="1">
            <a:off x="662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9" name="Line 58"/>
          <p:cNvSpPr>
            <a:spLocks noChangeShapeType="1"/>
          </p:cNvSpPr>
          <p:nvPr/>
        </p:nvSpPr>
        <p:spPr bwMode="auto">
          <a:xfrm flipV="1">
            <a:off x="76200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276600"/>
            <a:ext cx="457200" cy="533400"/>
            <a:chOff x="528" y="2352"/>
            <a:chExt cx="288" cy="336"/>
          </a:xfrm>
        </p:grpSpPr>
        <p:sp>
          <p:nvSpPr>
            <p:cNvPr id="15371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4419600"/>
            <a:ext cx="228600" cy="457200"/>
            <a:chOff x="1056" y="3072"/>
            <a:chExt cx="144" cy="288"/>
          </a:xfrm>
        </p:grpSpPr>
        <p:sp>
          <p:nvSpPr>
            <p:cNvPr id="15371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4419600"/>
            <a:ext cx="228600" cy="457200"/>
            <a:chOff x="1872" y="3072"/>
            <a:chExt cx="144" cy="288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4419600"/>
            <a:ext cx="228600" cy="457200"/>
            <a:chOff x="3120" y="3072"/>
            <a:chExt cx="144" cy="288"/>
          </a:xfrm>
        </p:grpSpPr>
        <p:sp>
          <p:nvSpPr>
            <p:cNvPr id="15371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4419600"/>
            <a:ext cx="228600" cy="457200"/>
            <a:chOff x="3936" y="3072"/>
            <a:chExt cx="144" cy="288"/>
          </a:xfrm>
        </p:grpSpPr>
        <p:sp>
          <p:nvSpPr>
            <p:cNvPr id="15370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3429000"/>
            <a:ext cx="228600" cy="457200"/>
            <a:chOff x="4560" y="2448"/>
            <a:chExt cx="144" cy="288"/>
          </a:xfrm>
        </p:grpSpPr>
        <p:sp>
          <p:nvSpPr>
            <p:cNvPr id="15370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352800"/>
            <a:ext cx="381000" cy="533400"/>
            <a:chOff x="2448" y="2400"/>
            <a:chExt cx="240" cy="336"/>
          </a:xfrm>
        </p:grpSpPr>
        <p:sp>
          <p:nvSpPr>
            <p:cNvPr id="15370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4419600"/>
            <a:ext cx="228600" cy="457200"/>
            <a:chOff x="1392" y="3072"/>
            <a:chExt cx="144" cy="288"/>
          </a:xfrm>
        </p:grpSpPr>
        <p:sp>
          <p:nvSpPr>
            <p:cNvPr id="15370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4419600"/>
            <a:ext cx="228600" cy="457200"/>
            <a:chOff x="2160" y="3072"/>
            <a:chExt cx="144" cy="288"/>
          </a:xfrm>
        </p:grpSpPr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4419600"/>
            <a:ext cx="228600" cy="457200"/>
            <a:chOff x="3408" y="3072"/>
            <a:chExt cx="144" cy="288"/>
          </a:xfrm>
        </p:grpSpPr>
        <p:sp>
          <p:nvSpPr>
            <p:cNvPr id="15369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4419600"/>
            <a:ext cx="228600" cy="457200"/>
            <a:chOff x="4224" y="3072"/>
            <a:chExt cx="144" cy="288"/>
          </a:xfrm>
        </p:grpSpPr>
        <p:sp>
          <p:nvSpPr>
            <p:cNvPr id="15369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3429000"/>
            <a:ext cx="228600" cy="457200"/>
            <a:chOff x="4848" y="2448"/>
            <a:chExt cx="144" cy="288"/>
          </a:xfrm>
        </p:grpSpPr>
        <p:sp>
          <p:nvSpPr>
            <p:cNvPr id="15369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2" name="Text Box 19"/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5368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Example of BST</a:t>
            </a:r>
            <a:endParaRPr kumimoji="1" lang="ja-JP" altLang="en-US" sz="2800" b="1" u="sng">
              <a:solidFill>
                <a:srgbClr val="090409"/>
              </a:solidFill>
            </a:endParaRPr>
          </a:p>
        </p:txBody>
      </p:sp>
      <p:sp>
        <p:nvSpPr>
          <p:cNvPr id="153684" name="テキスト ボックス 107"/>
          <p:cNvSpPr txBox="1">
            <a:spLocks noChangeArrowheads="1"/>
          </p:cNvSpPr>
          <p:nvPr/>
        </p:nvSpPr>
        <p:spPr bwMode="auto">
          <a:xfrm>
            <a:off x="3376613" y="39624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5" name="テキスト ボックス 107"/>
          <p:cNvSpPr txBox="1">
            <a:spLocks noChangeArrowheads="1"/>
          </p:cNvSpPr>
          <p:nvPr/>
        </p:nvSpPr>
        <p:spPr bwMode="auto">
          <a:xfrm>
            <a:off x="990600" y="41148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6" name="テキスト ボックス 107"/>
          <p:cNvSpPr txBox="1">
            <a:spLocks noChangeArrowheads="1"/>
          </p:cNvSpPr>
          <p:nvPr/>
        </p:nvSpPr>
        <p:spPr bwMode="auto">
          <a:xfrm>
            <a:off x="4268788" y="424815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7" name="テキスト ボックス 107"/>
          <p:cNvSpPr txBox="1">
            <a:spLocks noChangeArrowheads="1"/>
          </p:cNvSpPr>
          <p:nvPr/>
        </p:nvSpPr>
        <p:spPr bwMode="auto">
          <a:xfrm>
            <a:off x="6707188" y="41148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8" name="テキスト ボックス 107"/>
          <p:cNvSpPr txBox="1">
            <a:spLocks noChangeArrowheads="1"/>
          </p:cNvSpPr>
          <p:nvPr/>
        </p:nvSpPr>
        <p:spPr bwMode="auto">
          <a:xfrm>
            <a:off x="7696200" y="31242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9" name="テキスト ボックス 107"/>
          <p:cNvSpPr txBox="1">
            <a:spLocks noChangeArrowheads="1"/>
          </p:cNvSpPr>
          <p:nvPr/>
        </p:nvSpPr>
        <p:spPr bwMode="auto">
          <a:xfrm>
            <a:off x="3733800" y="2800350"/>
            <a:ext cx="1189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0" name="テキスト ボックス 107"/>
          <p:cNvSpPr txBox="1">
            <a:spLocks noChangeArrowheads="1"/>
          </p:cNvSpPr>
          <p:nvPr/>
        </p:nvSpPr>
        <p:spPr bwMode="auto">
          <a:xfrm>
            <a:off x="1630363" y="2952750"/>
            <a:ext cx="1189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1" name="テキスト ボックス 107"/>
          <p:cNvSpPr txBox="1">
            <a:spLocks noChangeArrowheads="1"/>
          </p:cNvSpPr>
          <p:nvPr/>
        </p:nvSpPr>
        <p:spPr bwMode="auto">
          <a:xfrm>
            <a:off x="4830763" y="10668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2" name="テキスト ボックス 107"/>
          <p:cNvSpPr txBox="1">
            <a:spLocks noChangeArrowheads="1"/>
          </p:cNvSpPr>
          <p:nvPr/>
        </p:nvSpPr>
        <p:spPr bwMode="auto">
          <a:xfrm>
            <a:off x="6862763" y="19050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3" name="テキスト ボックス 107"/>
          <p:cNvSpPr txBox="1">
            <a:spLocks noChangeArrowheads="1"/>
          </p:cNvSpPr>
          <p:nvPr/>
        </p:nvSpPr>
        <p:spPr bwMode="auto">
          <a:xfrm>
            <a:off x="2667000" y="1905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4" name="テキスト ボックス 107"/>
          <p:cNvSpPr txBox="1">
            <a:spLocks noChangeArrowheads="1"/>
          </p:cNvSpPr>
          <p:nvPr/>
        </p:nvSpPr>
        <p:spPr bwMode="auto">
          <a:xfrm>
            <a:off x="5943600" y="2667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3"/>
          <p:cNvSpPr txBox="1">
            <a:spLocks noChangeArrowheads="1"/>
          </p:cNvSpPr>
          <p:nvPr/>
        </p:nvSpPr>
        <p:spPr bwMode="auto">
          <a:xfrm>
            <a:off x="2133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4267200" y="1752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4628" name="Text Box 5"/>
          <p:cNvSpPr txBox="1">
            <a:spLocks noChangeArrowheads="1"/>
          </p:cNvSpPr>
          <p:nvPr/>
        </p:nvSpPr>
        <p:spPr bwMode="auto">
          <a:xfrm>
            <a:off x="6324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4629" name="Oval 6"/>
          <p:cNvSpPr>
            <a:spLocks noChangeArrowheads="1"/>
          </p:cNvSpPr>
          <p:nvPr/>
        </p:nvSpPr>
        <p:spPr bwMode="auto">
          <a:xfrm>
            <a:off x="4267200" y="1676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0" name="Line 7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8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Oval 9"/>
          <p:cNvSpPr>
            <a:spLocks noChangeArrowheads="1"/>
          </p:cNvSpPr>
          <p:nvPr/>
        </p:nvSpPr>
        <p:spPr bwMode="auto">
          <a:xfrm>
            <a:off x="2133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3" name="Line 10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1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2"/>
          <p:cNvSpPr>
            <a:spLocks noChangeArrowheads="1"/>
          </p:cNvSpPr>
          <p:nvPr/>
        </p:nvSpPr>
        <p:spPr bwMode="auto">
          <a:xfrm>
            <a:off x="6324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6" name="Line 1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Line 1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Text Box 15"/>
          <p:cNvSpPr txBox="1">
            <a:spLocks noChangeArrowheads="1"/>
          </p:cNvSpPr>
          <p:nvPr/>
        </p:nvSpPr>
        <p:spPr bwMode="auto">
          <a:xfrm>
            <a:off x="1066800" y="3429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4639" name="Oval 16"/>
          <p:cNvSpPr>
            <a:spLocks noChangeArrowheads="1"/>
          </p:cNvSpPr>
          <p:nvPr/>
        </p:nvSpPr>
        <p:spPr bwMode="auto">
          <a:xfrm>
            <a:off x="1066800" y="3352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0" name="Line 17"/>
          <p:cNvSpPr>
            <a:spLocks noChangeShapeType="1"/>
          </p:cNvSpPr>
          <p:nvPr/>
        </p:nvSpPr>
        <p:spPr bwMode="auto">
          <a:xfrm flipH="1">
            <a:off x="762000" y="3886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Line 18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Text Box 19"/>
          <p:cNvSpPr txBox="1">
            <a:spLocks noChangeArrowheads="1"/>
          </p:cNvSpPr>
          <p:nvPr/>
        </p:nvSpPr>
        <p:spPr bwMode="auto">
          <a:xfrm>
            <a:off x="3200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4643" name="Oval 20"/>
          <p:cNvSpPr>
            <a:spLocks noChangeArrowheads="1"/>
          </p:cNvSpPr>
          <p:nvPr/>
        </p:nvSpPr>
        <p:spPr bwMode="auto">
          <a:xfrm>
            <a:off x="3200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4" name="Line 21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22"/>
          <p:cNvSpPr>
            <a:spLocks noChangeShapeType="1"/>
          </p:cNvSpPr>
          <p:nvPr/>
        </p:nvSpPr>
        <p:spPr bwMode="auto">
          <a:xfrm>
            <a:off x="3733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Text Box 23"/>
          <p:cNvSpPr txBox="1">
            <a:spLocks noChangeArrowheads="1"/>
          </p:cNvSpPr>
          <p:nvPr/>
        </p:nvSpPr>
        <p:spPr bwMode="auto">
          <a:xfrm>
            <a:off x="5486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4647" name="Oval 24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8" name="Line 25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9" name="Line 26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0" name="Text Box 27"/>
          <p:cNvSpPr txBox="1">
            <a:spLocks noChangeArrowheads="1"/>
          </p:cNvSpPr>
          <p:nvPr/>
        </p:nvSpPr>
        <p:spPr bwMode="auto">
          <a:xfrm>
            <a:off x="16002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4651" name="Oval 28"/>
          <p:cNvSpPr>
            <a:spLocks noChangeArrowheads="1"/>
          </p:cNvSpPr>
          <p:nvPr/>
        </p:nvSpPr>
        <p:spPr bwMode="auto">
          <a:xfrm>
            <a:off x="16002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2" name="Line 29"/>
          <p:cNvSpPr>
            <a:spLocks noChangeShapeType="1"/>
          </p:cNvSpPr>
          <p:nvPr/>
        </p:nvSpPr>
        <p:spPr bwMode="auto">
          <a:xfrm flipH="1">
            <a:off x="1600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3" name="Line 30"/>
          <p:cNvSpPr>
            <a:spLocks noChangeShapeType="1"/>
          </p:cNvSpPr>
          <p:nvPr/>
        </p:nvSpPr>
        <p:spPr bwMode="auto">
          <a:xfrm>
            <a:off x="20574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2819400" y="4419600"/>
            <a:ext cx="609600" cy="609600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5" name="Line 33"/>
          <p:cNvSpPr>
            <a:spLocks noChangeShapeType="1"/>
          </p:cNvSpPr>
          <p:nvPr/>
        </p:nvSpPr>
        <p:spPr bwMode="auto">
          <a:xfrm flipH="1">
            <a:off x="2895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Line 34"/>
          <p:cNvSpPr>
            <a:spLocks noChangeShapeType="1"/>
          </p:cNvSpPr>
          <p:nvPr/>
        </p:nvSpPr>
        <p:spPr bwMode="auto">
          <a:xfrm>
            <a:off x="3276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Text Box 35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4658" name="Oval 36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9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0" name="Line 38"/>
          <p:cNvSpPr>
            <a:spLocks noChangeShapeType="1"/>
          </p:cNvSpPr>
          <p:nvPr/>
        </p:nvSpPr>
        <p:spPr bwMode="auto">
          <a:xfrm>
            <a:off x="5257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1" name="Text Box 39"/>
          <p:cNvSpPr txBox="1">
            <a:spLocks noChangeArrowheads="1"/>
          </p:cNvSpPr>
          <p:nvPr/>
        </p:nvSpPr>
        <p:spPr bwMode="auto">
          <a:xfrm>
            <a:off x="60960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4662" name="Oval 4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3" name="Line 41"/>
          <p:cNvSpPr>
            <a:spLocks noChangeShapeType="1"/>
          </p:cNvSpPr>
          <p:nvPr/>
        </p:nvSpPr>
        <p:spPr bwMode="auto">
          <a:xfrm flipH="1">
            <a:off x="6172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4" name="Line 42"/>
          <p:cNvSpPr>
            <a:spLocks noChangeShapeType="1"/>
          </p:cNvSpPr>
          <p:nvPr/>
        </p:nvSpPr>
        <p:spPr bwMode="auto">
          <a:xfrm>
            <a:off x="6553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5" name="Text Box 43"/>
          <p:cNvSpPr txBox="1">
            <a:spLocks noChangeArrowheads="1"/>
          </p:cNvSpPr>
          <p:nvPr/>
        </p:nvSpPr>
        <p:spPr bwMode="auto">
          <a:xfrm>
            <a:off x="70866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4666" name="Oval 44"/>
          <p:cNvSpPr>
            <a:spLocks noChangeArrowheads="1"/>
          </p:cNvSpPr>
          <p:nvPr/>
        </p:nvSpPr>
        <p:spPr bwMode="auto">
          <a:xfrm>
            <a:off x="70866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7" name="Line 45"/>
          <p:cNvSpPr>
            <a:spLocks noChangeShapeType="1"/>
          </p:cNvSpPr>
          <p:nvPr/>
        </p:nvSpPr>
        <p:spPr bwMode="auto">
          <a:xfrm flipH="1">
            <a:off x="7162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8" name="Line 46"/>
          <p:cNvSpPr>
            <a:spLocks noChangeShapeType="1"/>
          </p:cNvSpPr>
          <p:nvPr/>
        </p:nvSpPr>
        <p:spPr bwMode="auto">
          <a:xfrm>
            <a:off x="7543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9" name="Line 47"/>
          <p:cNvSpPr>
            <a:spLocks noChangeShapeType="1"/>
          </p:cNvSpPr>
          <p:nvPr/>
        </p:nvSpPr>
        <p:spPr bwMode="auto">
          <a:xfrm>
            <a:off x="685800" y="4267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0" name="Line 48"/>
          <p:cNvSpPr>
            <a:spLocks noChangeShapeType="1"/>
          </p:cNvSpPr>
          <p:nvPr/>
        </p:nvSpPr>
        <p:spPr bwMode="auto">
          <a:xfrm>
            <a:off x="152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1" name="Line 49"/>
          <p:cNvSpPr>
            <a:spLocks noChangeShapeType="1"/>
          </p:cNvSpPr>
          <p:nvPr/>
        </p:nvSpPr>
        <p:spPr bwMode="auto">
          <a:xfrm>
            <a:off x="281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2" name="Line 50"/>
          <p:cNvSpPr>
            <a:spLocks noChangeShapeType="1"/>
          </p:cNvSpPr>
          <p:nvPr/>
        </p:nvSpPr>
        <p:spPr bwMode="auto">
          <a:xfrm>
            <a:off x="4800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3" name="Line 51"/>
          <p:cNvSpPr>
            <a:spLocks noChangeShapeType="1"/>
          </p:cNvSpPr>
          <p:nvPr/>
        </p:nvSpPr>
        <p:spPr bwMode="auto">
          <a:xfrm>
            <a:off x="6096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4" name="Line 52"/>
          <p:cNvSpPr>
            <a:spLocks noChangeShapeType="1"/>
          </p:cNvSpPr>
          <p:nvPr/>
        </p:nvSpPr>
        <p:spPr bwMode="auto">
          <a:xfrm>
            <a:off x="70866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5" name="Line 53"/>
          <p:cNvSpPr>
            <a:spLocks noChangeShapeType="1"/>
          </p:cNvSpPr>
          <p:nvPr/>
        </p:nvSpPr>
        <p:spPr bwMode="auto">
          <a:xfrm flipV="1">
            <a:off x="39624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Line 54"/>
          <p:cNvSpPr>
            <a:spLocks noChangeShapeType="1"/>
          </p:cNvSpPr>
          <p:nvPr/>
        </p:nvSpPr>
        <p:spPr bwMode="auto">
          <a:xfrm flipV="1">
            <a:off x="2133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7" name="Line 55"/>
          <p:cNvSpPr>
            <a:spLocks noChangeShapeType="1"/>
          </p:cNvSpPr>
          <p:nvPr/>
        </p:nvSpPr>
        <p:spPr bwMode="auto">
          <a:xfrm flipV="1">
            <a:off x="33528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8" name="Line 56"/>
          <p:cNvSpPr>
            <a:spLocks noChangeShapeType="1"/>
          </p:cNvSpPr>
          <p:nvPr/>
        </p:nvSpPr>
        <p:spPr bwMode="auto">
          <a:xfrm flipV="1">
            <a:off x="533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9" name="Line 57"/>
          <p:cNvSpPr>
            <a:spLocks noChangeShapeType="1"/>
          </p:cNvSpPr>
          <p:nvPr/>
        </p:nvSpPr>
        <p:spPr bwMode="auto">
          <a:xfrm flipV="1">
            <a:off x="662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80" name="Line 58"/>
          <p:cNvSpPr>
            <a:spLocks noChangeShapeType="1"/>
          </p:cNvSpPr>
          <p:nvPr/>
        </p:nvSpPr>
        <p:spPr bwMode="auto">
          <a:xfrm flipV="1">
            <a:off x="76200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886200"/>
            <a:ext cx="457200" cy="533400"/>
            <a:chOff x="528" y="2352"/>
            <a:chExt cx="288" cy="336"/>
          </a:xfrm>
        </p:grpSpPr>
        <p:sp>
          <p:nvSpPr>
            <p:cNvPr id="15472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5029200"/>
            <a:ext cx="228600" cy="457200"/>
            <a:chOff x="1056" y="3072"/>
            <a:chExt cx="144" cy="288"/>
          </a:xfrm>
        </p:grpSpPr>
        <p:sp>
          <p:nvSpPr>
            <p:cNvPr id="15472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5029200"/>
            <a:ext cx="228600" cy="457200"/>
            <a:chOff x="1872" y="3072"/>
            <a:chExt cx="144" cy="288"/>
          </a:xfrm>
        </p:grpSpPr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5029200"/>
            <a:ext cx="228600" cy="457200"/>
            <a:chOff x="3120" y="3072"/>
            <a:chExt cx="144" cy="288"/>
          </a:xfrm>
        </p:grpSpPr>
        <p:sp>
          <p:nvSpPr>
            <p:cNvPr id="15472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5029200"/>
            <a:ext cx="228600" cy="457200"/>
            <a:chOff x="3936" y="3072"/>
            <a:chExt cx="144" cy="288"/>
          </a:xfrm>
        </p:grpSpPr>
        <p:sp>
          <p:nvSpPr>
            <p:cNvPr id="15471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4038600"/>
            <a:ext cx="228600" cy="457200"/>
            <a:chOff x="4560" y="2448"/>
            <a:chExt cx="144" cy="288"/>
          </a:xfrm>
        </p:grpSpPr>
        <p:sp>
          <p:nvSpPr>
            <p:cNvPr id="15471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962400"/>
            <a:ext cx="381000" cy="533400"/>
            <a:chOff x="2448" y="2400"/>
            <a:chExt cx="240" cy="336"/>
          </a:xfrm>
        </p:grpSpPr>
        <p:sp>
          <p:nvSpPr>
            <p:cNvPr id="15471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5029200"/>
            <a:ext cx="228600" cy="457200"/>
            <a:chOff x="1392" y="3072"/>
            <a:chExt cx="144" cy="288"/>
          </a:xfrm>
        </p:grpSpPr>
        <p:sp>
          <p:nvSpPr>
            <p:cNvPr id="15471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5029200"/>
            <a:ext cx="228600" cy="457200"/>
            <a:chOff x="2160" y="3072"/>
            <a:chExt cx="144" cy="288"/>
          </a:xfrm>
        </p:grpSpPr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5029200"/>
            <a:ext cx="228600" cy="457200"/>
            <a:chOff x="3408" y="3072"/>
            <a:chExt cx="144" cy="288"/>
          </a:xfrm>
        </p:grpSpPr>
        <p:sp>
          <p:nvSpPr>
            <p:cNvPr id="15470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5029200"/>
            <a:ext cx="228600" cy="457200"/>
            <a:chOff x="4224" y="3072"/>
            <a:chExt cx="144" cy="288"/>
          </a:xfrm>
        </p:grpSpPr>
        <p:sp>
          <p:nvSpPr>
            <p:cNvPr id="15470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4038600"/>
            <a:ext cx="228600" cy="457200"/>
            <a:chOff x="4848" y="2448"/>
            <a:chExt cx="144" cy="288"/>
          </a:xfrm>
        </p:grpSpPr>
        <p:sp>
          <p:nvSpPr>
            <p:cNvPr id="15470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70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5822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1. Deleted node 33</a:t>
            </a:r>
            <a:r>
              <a:rPr kumimoji="1" lang="en-US" altLang="ja-JP" sz="2800" b="1">
                <a:solidFill>
                  <a:srgbClr val="090409"/>
                </a:solidFill>
              </a:rPr>
              <a:t>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is a </a:t>
            </a:r>
            <a:r>
              <a:rPr lang="en-US" altLang="ja-JP" sz="2800" i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leaf</a:t>
            </a:r>
            <a:r>
              <a:rPr kumimoji="1" lang="en-US" altLang="ja-JP" sz="2800" b="1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154704" name="テキスト ボックス 107"/>
          <p:cNvSpPr txBox="1">
            <a:spLocks noChangeArrowheads="1"/>
          </p:cNvSpPr>
          <p:nvPr/>
        </p:nvSpPr>
        <p:spPr bwMode="auto">
          <a:xfrm>
            <a:off x="3376613" y="4572000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Leaf node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http://www.cs.cmu.edu/~adamchik/15-121/lectures/Trees/pix/del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546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6503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2. Deleted node 9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has one child</a:t>
            </a:r>
            <a:r>
              <a:rPr kumimoji="1" lang="en-US" altLang="ja-JP" sz="2800" b="1" u="sng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 u="sng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1744663"/>
            <a:ext cx="2209800" cy="36941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this node can be deleted after its parent adjusts a pointer to bypass the node and connect to </a:t>
            </a:r>
            <a:r>
              <a:rPr lang="en-US" altLang="ja-JP" dirty="0" err="1">
                <a:latin typeface="Helvetica" charset="0"/>
                <a:cs typeface="Times New Roman" pitchFamily="18" charset="0"/>
              </a:rPr>
              <a:t>inorder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 successor. </a:t>
            </a:r>
          </a:p>
          <a:p>
            <a:pPr eaLnBrk="1" hangingPunct="1">
              <a:defRPr/>
            </a:pPr>
            <a:endParaRPr lang="en-US" altLang="ja-JP" dirty="0">
              <a:latin typeface="Helvetica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(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successor of a node is the next node in 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traversal of the Binary Tree</a:t>
            </a:r>
            <a:r>
              <a:rPr lang="en-US" altLang="ja-JP" dirty="0"/>
              <a:t>.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テキスト ボックス 4"/>
          <p:cNvSpPr txBox="1">
            <a:spLocks noChangeArrowheads="1"/>
          </p:cNvSpPr>
          <p:nvPr/>
        </p:nvSpPr>
        <p:spPr bwMode="auto">
          <a:xfrm>
            <a:off x="152400" y="695325"/>
            <a:ext cx="869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3. Deleted node 31</a:t>
            </a:r>
            <a:r>
              <a:rPr kumimoji="1" lang="en-US" altLang="ja-JP" sz="2800" b="1">
                <a:solidFill>
                  <a:srgbClr val="090409"/>
                </a:solidFill>
              </a:rPr>
              <a:t> </a:t>
            </a:r>
            <a:r>
              <a:rPr kumimoji="1" lang="en-US" altLang="ja-JP" sz="2400" b="1">
                <a:solidFill>
                  <a:srgbClr val="C00000"/>
                </a:solidFill>
              </a:rPr>
              <a:t>(</a:t>
            </a:r>
            <a:r>
              <a:rPr kumimoji="1" lang="en-US" altLang="ja-JP" sz="2400" b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4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has both left and right subtrees</a:t>
            </a:r>
            <a:r>
              <a:rPr kumimoji="1" lang="en-US" altLang="ja-JP" sz="2400" b="1">
                <a:solidFill>
                  <a:srgbClr val="C00000"/>
                </a:solidFill>
                <a:cs typeface="Times New Roman" pitchFamily="18" charset="0"/>
              </a:rPr>
              <a:t>)</a:t>
            </a:r>
            <a:endParaRPr kumimoji="1" lang="ja-JP" altLang="en-US" sz="2400" b="1">
              <a:solidFill>
                <a:srgbClr val="C00000"/>
              </a:solidFill>
              <a:cs typeface="Times New Roman" pitchFamily="18" charset="0"/>
            </a:endParaRPr>
          </a:p>
        </p:txBody>
      </p:sp>
      <p:pic>
        <p:nvPicPr>
          <p:cNvPr id="156675" name="Picture 2" descr="http://www.cs.cmu.edu/~adamchik/15-121/lectures/Trees/pix/del0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981200"/>
            <a:ext cx="6873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tangle 97"/>
          <p:cNvSpPr/>
          <p:nvPr/>
        </p:nvSpPr>
        <p:spPr>
          <a:xfrm>
            <a:off x="1752600" y="4154488"/>
            <a:ext cx="14478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Helvetica" charset="0"/>
                <a:cs typeface="Times New Roman" charset="0"/>
              </a:rPr>
              <a:t>and delete this node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1828800" y="4114800"/>
            <a:ext cx="304800" cy="1174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010400" y="2008188"/>
            <a:ext cx="1981200" cy="34782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000" dirty="0">
                <a:latin typeface="Helvetica" charset="0"/>
                <a:cs typeface="Times New Roman" pitchFamily="18" charset="0"/>
              </a:rPr>
              <a:t>The strategy is 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to replace the data of this node with the smallest/largest data of the right/left </a:t>
            </a:r>
            <a:r>
              <a:rPr lang="en-US" altLang="ja-JP" sz="2000" dirty="0" err="1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subtree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 and </a:t>
            </a:r>
            <a:r>
              <a:rPr lang="en-US" altLang="ja-JP" sz="2000" dirty="0">
                <a:solidFill>
                  <a:srgbClr val="3366FF"/>
                </a:solidFill>
                <a:latin typeface="Helvetica" charset="0"/>
                <a:cs typeface="Times New Roman" pitchFamily="18" charset="0"/>
              </a:rPr>
              <a:t>recursively delete that node.</a:t>
            </a:r>
            <a:endParaRPr 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Binary Tree implementation</a:t>
            </a:r>
            <a:br>
              <a:rPr lang="en-AU" sz="4800" dirty="0">
                <a:ea typeface="+mj-ea"/>
                <a:cs typeface="+mj-cs"/>
              </a:rPr>
            </a:br>
            <a:r>
              <a:rPr lang="en-AU" sz="4800" dirty="0">
                <a:ea typeface="+mj-ea"/>
                <a:cs typeface="+mj-cs"/>
              </a:rPr>
              <a:t>by linked list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3962400" y="2971800"/>
            <a:ext cx="609600" cy="609600"/>
          </a:xfrm>
          <a:prstGeom prst="ellipse">
            <a:avLst/>
          </a:prstGeom>
          <a:solidFill>
            <a:srgbClr val="339966"/>
          </a:solidFill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 flipH="1">
            <a:off x="3581400" y="3505200"/>
            <a:ext cx="4572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4495800" y="3505200"/>
            <a:ext cx="3810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4800600" y="1828800"/>
            <a:ext cx="1524000" cy="685800"/>
          </a:xfrm>
          <a:prstGeom prst="wedgeRectCallout">
            <a:avLst>
              <a:gd name="adj1" fmla="val -81773"/>
              <a:gd name="adj2" fmla="val 1523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entry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6019800" y="3886200"/>
            <a:ext cx="2438400" cy="1295400"/>
          </a:xfrm>
          <a:prstGeom prst="wedgeRectCallout">
            <a:avLst>
              <a:gd name="adj1" fmla="val -93491"/>
              <a:gd name="adj2" fmla="val -36889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right 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457200" y="4114800"/>
            <a:ext cx="2438400" cy="1295400"/>
          </a:xfrm>
          <a:prstGeom prst="wedgeRectCallout">
            <a:avLst>
              <a:gd name="adj1" fmla="val 76889"/>
              <a:gd name="adj2" fmla="val -5502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left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2209800"/>
            <a:ext cx="8001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b="1">
                <a:latin typeface="Courier New" pitchFamily="49" charset="0"/>
              </a:rPr>
              <a:t>struct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TreeNode</a:t>
            </a:r>
          </a:p>
          <a:p>
            <a:r>
              <a:rPr lang="en-US" altLang="ja-JP" b="1">
                <a:latin typeface="Courier New" pitchFamily="49" charset="0"/>
              </a:rPr>
              <a:t>{</a:t>
            </a:r>
          </a:p>
          <a:p>
            <a:r>
              <a:rPr lang="en-US" altLang="ja-JP" b="1">
                <a:latin typeface="Courier New" pitchFamily="49" charset="0"/>
              </a:rPr>
              <a:t>   float  key;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   TreeNode*  leftPtr;</a:t>
            </a:r>
          </a:p>
          <a:p>
            <a:r>
              <a:rPr lang="en-US" altLang="ja-JP" b="1">
                <a:latin typeface="Courier New" pitchFamily="49" charset="0"/>
              </a:rPr>
              <a:t>   TreeNode*  rightPtr;</a:t>
            </a:r>
          </a:p>
          <a:p>
            <a:r>
              <a:rPr lang="en-US" altLang="ja-JP" b="1">
                <a:latin typeface="Courier New" pitchFamily="49" charset="0"/>
              </a:rPr>
              <a:t>};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struct TreeNode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TNode</a:t>
            </a:r>
            <a:r>
              <a:rPr lang="en-US" altLang="ja-JP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altLang="ja-JP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Data type of a Tree Node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1722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solidFill>
                  <a:srgbClr val="FF0000"/>
                </a:solidFill>
                <a:ea typeface="+mj-ea"/>
              </a:rPr>
              <a:t>makeTreeNode</a:t>
            </a:r>
            <a:r>
              <a:rPr lang="en-US" altLang="ja-JP" sz="2400" dirty="0">
                <a:ea typeface="+mj-ea"/>
              </a:rPr>
              <a:t>(float value)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 new (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);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if (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== NULL)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</a:t>
            </a:r>
            <a:r>
              <a:rPr lang="en-US" altLang="ja-JP" sz="2400" dirty="0" err="1">
                <a:ea typeface="+mj-ea"/>
              </a:rPr>
              <a:t>cout</a:t>
            </a:r>
            <a:r>
              <a:rPr lang="en-US" altLang="ja-JP" sz="2400" dirty="0">
                <a:ea typeface="+mj-ea"/>
              </a:rPr>
              <a:t>&lt;&lt; "Out of memory;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return 0;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else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-&gt;key = value;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leftPtr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rightPtr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return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}</a:t>
            </a:r>
            <a:endParaRPr lang="ja-JP" altLang="en-US" sz="2400" dirty="0">
              <a:ea typeface="+mj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4008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(TreeNode* nodePtr, float item)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 	if (nodePtr == NULL)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 = </a:t>
            </a:r>
            <a:r>
              <a:rPr lang="en-US" altLang="ja-JP" sz="2300">
                <a:solidFill>
                  <a:srgbClr val="FF0000"/>
                </a:solidFill>
              </a:rPr>
              <a:t>makeTreeNode</a:t>
            </a:r>
            <a:r>
              <a:rPr lang="en-US" altLang="ja-JP" sz="2300"/>
              <a:t>(item);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&lt;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nodePtr-&gt;leftPtr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(nodePtr-&gt;leftPtr,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&gt;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		nodePtr-&gt;rightPtr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(nodePtr-&gt;rightPtr,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return nodePtr;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81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5329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30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5301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5327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8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5302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5304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5306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5325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5307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5323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4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5308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9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5310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1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5312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3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5314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3410" name="Line 34"/>
          <p:cNvSpPr>
            <a:spLocks noChangeShapeType="1"/>
          </p:cNvSpPr>
          <p:nvPr/>
        </p:nvSpPr>
        <p:spPr bwMode="auto">
          <a:xfrm>
            <a:off x="2514600" y="4572000"/>
            <a:ext cx="609600" cy="5334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cout&lt;&lt;</a:t>
            </a:r>
            <a:r>
              <a:rPr lang="ja-JP" altLang="en-US" sz="2000" b="1">
                <a:solidFill>
                  <a:srgbClr val="3333CC"/>
                </a:solidFill>
              </a:rPr>
              <a:t>“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Enter number of items </a:t>
            </a:r>
            <a:r>
              <a:rPr lang="ja-JP" altLang="en-US" sz="2000" b="1">
                <a:solidFill>
                  <a:srgbClr val="3333CC"/>
                </a:solidFill>
              </a:rPr>
              <a:t>”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cin&gt;&gt;n;</a:t>
            </a:r>
          </a:p>
          <a:p>
            <a:endParaRPr lang="en-US" altLang="ja-JP" sz="2000" b="1">
              <a:solidFill>
                <a:srgbClr val="3333CC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for (i = 0; i &lt; n; i++) {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cin&gt;&gt;item;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rootPtr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</a:rPr>
              <a:t>= insert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(rootPtr, item);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…and so on… */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Insert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タイトル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search</a:t>
            </a:r>
            <a:r>
              <a:rPr lang="en-US" altLang="ja-JP" sz="2300"/>
              <a:t>(TreeNode* </a:t>
            </a:r>
            <a:r>
              <a:rPr lang="en-US" altLang="ja-JP" sz="2300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, float target)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	if (nodePtr != NULL)</a:t>
            </a:r>
            <a:br>
              <a:rPr lang="en-US" altLang="ja-JP" sz="2300"/>
            </a:br>
            <a:r>
              <a:rPr lang="en-US" altLang="ja-JP" sz="2300"/>
              <a:t>  	{</a:t>
            </a:r>
            <a:br>
              <a:rPr lang="en-US" altLang="ja-JP" sz="2300"/>
            </a:br>
            <a:r>
              <a:rPr lang="en-US" altLang="ja-JP" sz="2300"/>
              <a:t>   		 if (target &lt; nodePtr-&gt;key)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 			nodePtr = search(nodePtr-&gt;leftPtr,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   		else if (target &gt; nodePtr-&gt;key) 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			 nodePtr = search(nodePtr-&gt;rightPtr,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	 }</a:t>
            </a:r>
            <a:br>
              <a:rPr lang="en-US" altLang="ja-JP" sz="2300"/>
            </a:br>
            <a:r>
              <a:rPr lang="en-US" altLang="ja-JP" sz="2300"/>
              <a:t>  	return </a:t>
            </a:r>
            <a:r>
              <a:rPr lang="en-US" altLang="ja-JP" sz="2300" b="1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838200" y="844550"/>
            <a:ext cx="7543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cout&lt;&lt;</a:t>
            </a:r>
            <a:r>
              <a:rPr lang="ja-JP" altLang="en-US" sz="2000" b="1">
                <a:solidFill>
                  <a:schemeClr val="accent2"/>
                </a:solidFill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Enter target </a:t>
            </a:r>
            <a:r>
              <a:rPr lang="ja-JP" altLang="en-US" sz="2000" b="1">
                <a:solidFill>
                  <a:schemeClr val="accent2"/>
                </a:solidFill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 cin&gt;&gt;item;</a:t>
            </a:r>
          </a:p>
          <a:p>
            <a:endParaRPr lang="en-US" altLang="ja-JP" sz="2000" b="1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TreeNode* itemptr= search(rootptr, item);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if (itemptr == NULL)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was not found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found\n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/* …and so on… */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Search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ptr-&gt;key;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69018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9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8965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69016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7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8966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7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69014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5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8968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9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69012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3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8970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69010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1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8971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2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3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69008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9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8974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6900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8975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69004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5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68976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7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9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69002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3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68980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1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2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3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4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5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6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7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8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0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1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4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5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8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9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69988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0042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3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9989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0040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1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9990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1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0038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9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9992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3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0036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7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9994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0034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5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9995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7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0032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3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9998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0030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1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9999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0028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9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0000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1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2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03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0026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7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0004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5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6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7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0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1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4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5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8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9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1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2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3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4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5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preorder(TreeNode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</a:t>
            </a:r>
            <a:r>
              <a:rPr lang="en-US" altLang="zh-TW" sz="2100" b="1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1013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1066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7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1014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1064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5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1015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6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1062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3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1017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8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1060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1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1019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105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1020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2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1056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7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1023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1054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5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1024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1052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3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1025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6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1050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1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1029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0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1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2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3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5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6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9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0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2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3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4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7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8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52400" y="330200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800" b="1" u="sng"/>
              <a:t>An array implementation of a Complete Binary Tree:</a:t>
            </a:r>
          </a:p>
        </p:txBody>
      </p:sp>
      <p:sp>
        <p:nvSpPr>
          <p:cNvPr id="172035" name="Oval 3"/>
          <p:cNvSpPr>
            <a:spLocks noChangeArrowheads="1"/>
          </p:cNvSpPr>
          <p:nvPr/>
        </p:nvSpPr>
        <p:spPr bwMode="auto">
          <a:xfrm>
            <a:off x="2187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1501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2949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83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1" name="Freeform 9"/>
          <p:cNvSpPr>
            <a:spLocks/>
          </p:cNvSpPr>
          <p:nvPr/>
        </p:nvSpPr>
        <p:spPr bwMode="auto">
          <a:xfrm>
            <a:off x="1958975" y="1755775"/>
            <a:ext cx="288925" cy="301625"/>
          </a:xfrm>
          <a:custGeom>
            <a:avLst/>
            <a:gdLst>
              <a:gd name="T0" fmla="*/ 2147483646 w 182"/>
              <a:gd name="T1" fmla="*/ 0 h 190"/>
              <a:gd name="T2" fmla="*/ 0 w 182"/>
              <a:gd name="T3" fmla="*/ 2147483646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 flipH="1">
            <a:off x="1196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3" name="Freeform 11"/>
          <p:cNvSpPr>
            <a:spLocks/>
          </p:cNvSpPr>
          <p:nvPr/>
        </p:nvSpPr>
        <p:spPr bwMode="auto">
          <a:xfrm>
            <a:off x="18827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644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5" name="Freeform 13"/>
          <p:cNvSpPr>
            <a:spLocks/>
          </p:cNvSpPr>
          <p:nvPr/>
        </p:nvSpPr>
        <p:spPr bwMode="auto">
          <a:xfrm>
            <a:off x="2797175" y="2392363"/>
            <a:ext cx="244475" cy="350837"/>
          </a:xfrm>
          <a:custGeom>
            <a:avLst/>
            <a:gdLst>
              <a:gd name="T0" fmla="*/ 2147483646 w 154"/>
              <a:gd name="T1" fmla="*/ 0 h 221"/>
              <a:gd name="T2" fmla="*/ 0 w 154"/>
              <a:gd name="T3" fmla="*/ 2147483646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2263775" y="137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0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577975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1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025775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838200" y="2833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1882775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2568575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029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Number the nodes (</a:t>
            </a:r>
            <a:r>
              <a:rPr lang="en-US" altLang="ja-JP">
                <a:solidFill>
                  <a:srgbClr val="FF0000"/>
                </a:solidFill>
              </a:rPr>
              <a:t>starting at 0</a:t>
            </a:r>
            <a:r>
              <a:rPr lang="en-US" altLang="ja-JP"/>
              <a:t>) by levels, from top to bottom and left to right within  level 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2286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2819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3352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3886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4419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4953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2362200" y="4500563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0</a:t>
            </a:r>
            <a:r>
              <a:rPr lang="en-US" altLang="ja-JP"/>
              <a:t>       1        2        3        4      5      6   ……        </a:t>
            </a:r>
            <a:endParaRPr lang="en-US" altLang="ja-JP" b="1"/>
          </a:p>
        </p:txBody>
      </p:sp>
      <p:sp>
        <p:nvSpPr>
          <p:cNvPr id="172060" name="Freeform 28"/>
          <p:cNvSpPr>
            <a:spLocks/>
          </p:cNvSpPr>
          <p:nvPr/>
        </p:nvSpPr>
        <p:spPr bwMode="auto">
          <a:xfrm>
            <a:off x="2922588" y="4981575"/>
            <a:ext cx="914400" cy="357188"/>
          </a:xfrm>
          <a:custGeom>
            <a:avLst/>
            <a:gdLst>
              <a:gd name="T0" fmla="*/ 0 w 576"/>
              <a:gd name="T1" fmla="*/ 2147483646 h 225"/>
              <a:gd name="T2" fmla="*/ 2147483646 w 576"/>
              <a:gd name="T3" fmla="*/ 2147483646 h 225"/>
              <a:gd name="T4" fmla="*/ 2147483646 w 576"/>
              <a:gd name="T5" fmla="*/ 2147483646 h 225"/>
              <a:gd name="T6" fmla="*/ 2147483646 w 576"/>
              <a:gd name="T7" fmla="*/ 2147483646 h 225"/>
              <a:gd name="T8" fmla="*/ 2147483646 w 576"/>
              <a:gd name="T9" fmla="*/ 2147483646 h 225"/>
              <a:gd name="T10" fmla="*/ 2147483646 w 576"/>
              <a:gd name="T11" fmla="*/ 2147483646 h 225"/>
              <a:gd name="T12" fmla="*/ 2147483646 w 576"/>
              <a:gd name="T13" fmla="*/ 2147483646 h 225"/>
              <a:gd name="T14" fmla="*/ 2147483646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1" name="Freeform 29"/>
          <p:cNvSpPr>
            <a:spLocks/>
          </p:cNvSpPr>
          <p:nvPr/>
        </p:nvSpPr>
        <p:spPr bwMode="auto">
          <a:xfrm>
            <a:off x="4264025" y="5000625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6 w 914"/>
              <a:gd name="T3" fmla="*/ 2147483646 h 198"/>
              <a:gd name="T4" fmla="*/ 2147483646 w 914"/>
              <a:gd name="T5" fmla="*/ 2147483646 h 198"/>
              <a:gd name="T6" fmla="*/ 2147483646 w 914"/>
              <a:gd name="T7" fmla="*/ 2147483646 h 198"/>
              <a:gd name="T8" fmla="*/ 2147483646 w 914"/>
              <a:gd name="T9" fmla="*/ 2147483646 h 198"/>
              <a:gd name="T10" fmla="*/ 2147483646 w 914"/>
              <a:gd name="T11" fmla="*/ 2147483646 h 198"/>
              <a:gd name="T12" fmla="*/ 2147483646 w 914"/>
              <a:gd name="T13" fmla="*/ 2147483646 h 198"/>
              <a:gd name="T14" fmla="*/ 2147483646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2" name="Text Box 30"/>
          <p:cNvSpPr txBox="1">
            <a:spLocks noChangeArrowheads="1"/>
          </p:cNvSpPr>
          <p:nvPr/>
        </p:nvSpPr>
        <p:spPr bwMode="auto">
          <a:xfrm>
            <a:off x="44196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2 nodes</a:t>
            </a:r>
          </a:p>
        </p:txBody>
      </p:sp>
      <p:sp>
        <p:nvSpPr>
          <p:cNvPr id="172063" name="Text Box 31"/>
          <p:cNvSpPr txBox="1">
            <a:spLocks noChangeArrowheads="1"/>
          </p:cNvSpPr>
          <p:nvPr/>
        </p:nvSpPr>
        <p:spPr bwMode="auto">
          <a:xfrm>
            <a:off x="27432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1 nodes</a:t>
            </a:r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2133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1752600" y="5567363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Root</a:t>
            </a: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5486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7" name="Freeform 35"/>
          <p:cNvSpPr>
            <a:spLocks/>
          </p:cNvSpPr>
          <p:nvPr/>
        </p:nvSpPr>
        <p:spPr bwMode="auto">
          <a:xfrm>
            <a:off x="3124200" y="4125913"/>
            <a:ext cx="1011238" cy="298450"/>
          </a:xfrm>
          <a:custGeom>
            <a:avLst/>
            <a:gdLst>
              <a:gd name="T0" fmla="*/ 0 w 637"/>
              <a:gd name="T1" fmla="*/ 2147483646 h 188"/>
              <a:gd name="T2" fmla="*/ 2147483646 w 637"/>
              <a:gd name="T3" fmla="*/ 2147483646 h 188"/>
              <a:gd name="T4" fmla="*/ 2147483646 w 637"/>
              <a:gd name="T5" fmla="*/ 2147483646 h 188"/>
              <a:gd name="T6" fmla="*/ 2147483646 w 637"/>
              <a:gd name="T7" fmla="*/ 2147483646 h 188"/>
              <a:gd name="T8" fmla="*/ 2147483646 w 637"/>
              <a:gd name="T9" fmla="*/ 2147483646 h 188"/>
              <a:gd name="T10" fmla="*/ 2147483646 w 637"/>
              <a:gd name="T11" fmla="*/ 2147483646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8" name="Freeform 36"/>
          <p:cNvSpPr>
            <a:spLocks/>
          </p:cNvSpPr>
          <p:nvPr/>
        </p:nvSpPr>
        <p:spPr bwMode="auto">
          <a:xfrm>
            <a:off x="3581400" y="4103688"/>
            <a:ext cx="1066800" cy="315912"/>
          </a:xfrm>
          <a:custGeom>
            <a:avLst/>
            <a:gdLst>
              <a:gd name="T0" fmla="*/ 0 w 672"/>
              <a:gd name="T1" fmla="*/ 2147483646 h 199"/>
              <a:gd name="T2" fmla="*/ 2147483646 w 672"/>
              <a:gd name="T3" fmla="*/ 2147483646 h 199"/>
              <a:gd name="T4" fmla="*/ 2147483646 w 672"/>
              <a:gd name="T5" fmla="*/ 2147483646 h 199"/>
              <a:gd name="T6" fmla="*/ 2147483646 w 672"/>
              <a:gd name="T7" fmla="*/ 2147483646 h 199"/>
              <a:gd name="T8" fmla="*/ 2147483646 w 672"/>
              <a:gd name="T9" fmla="*/ 2147483646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9" name="Text Box 37"/>
          <p:cNvSpPr txBox="1">
            <a:spLocks noChangeArrowheads="1"/>
          </p:cNvSpPr>
          <p:nvPr/>
        </p:nvSpPr>
        <p:spPr bwMode="auto">
          <a:xfrm>
            <a:off x="2057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to 2</a:t>
            </a:r>
            <a:r>
              <a:rPr lang="en-US" altLang="ja-JP" i="1">
                <a:solidFill>
                  <a:srgbClr val="FF0000"/>
                </a:solidFill>
              </a:rPr>
              <a:t>i+1</a:t>
            </a:r>
            <a:r>
              <a:rPr lang="en-US" altLang="ja-JP">
                <a:solidFill>
                  <a:srgbClr val="FF0000"/>
                </a:solidFill>
              </a:rPr>
              <a:t>, 2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+2)</a:t>
            </a:r>
            <a:r>
              <a:rPr lang="en-US" altLang="ja-JP" i="1">
                <a:solidFill>
                  <a:srgbClr val="FF0000"/>
                </a:solidFill>
              </a:rPr>
              <a:t> 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172070" name="Oval 7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71" name="Freeform 11"/>
          <p:cNvSpPr>
            <a:spLocks/>
          </p:cNvSpPr>
          <p:nvPr/>
        </p:nvSpPr>
        <p:spPr bwMode="auto">
          <a:xfrm>
            <a:off x="33305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72" name="正方形/長方形 1"/>
          <p:cNvSpPr>
            <a:spLocks noChangeArrowheads="1"/>
          </p:cNvSpPr>
          <p:nvPr/>
        </p:nvSpPr>
        <p:spPr bwMode="auto">
          <a:xfrm>
            <a:off x="3352800" y="28003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143000" y="152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4000" i="1" u="sng">
                <a:solidFill>
                  <a:schemeClr val="hlink"/>
                </a:solidFill>
                <a:latin typeface="Georgia" pitchFamily="18" charset="0"/>
                <a:ea typeface="PMingLiU" pitchFamily="18" charset="-120"/>
              </a:rPr>
              <a:t>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81000" y="1447800"/>
            <a:ext cx="851535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 nodes (depth =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log</a:t>
            </a:r>
            <a:r>
              <a:rPr lang="en-US" altLang="zh-TW" sz="2000" dirty="0"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 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+ 1) is represented sequentially, then for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any node with index 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0&lt;=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n-1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we have: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parent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(i-1)/2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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!=0.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=0,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is at the root and has no parent.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leftChild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left child.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4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rightChild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+2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i+2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+2&gt;n,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right child.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タイトル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115300" cy="1371600"/>
          </a:xfrm>
        </p:spPr>
        <p:txBody>
          <a:bodyPr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Binary Tree as an array</a:t>
            </a:r>
            <a:endParaRPr lang="ja-JP" altLang="en-US">
              <a:ea typeface="ヒラギノ明朝 Pro W3" pitchFamily="1" charset="-128"/>
            </a:endParaRPr>
          </a:p>
        </p:txBody>
      </p:sp>
      <p:pic>
        <p:nvPicPr>
          <p:cNvPr id="175107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3134" b="-33134"/>
          <a:stretch>
            <a:fillRect/>
          </a:stretch>
        </p:blipFill>
        <p:spPr>
          <a:xfrm>
            <a:off x="520700" y="2590800"/>
            <a:ext cx="8242300" cy="4187825"/>
          </a:xfrm>
        </p:spPr>
      </p:pic>
      <p:sp>
        <p:nvSpPr>
          <p:cNvPr id="175108" name="テキスト ボックス 35"/>
          <p:cNvSpPr txBox="1">
            <a:spLocks noChangeArrowheads="1"/>
          </p:cNvSpPr>
          <p:nvPr/>
        </p:nvSpPr>
        <p:spPr bwMode="auto">
          <a:xfrm>
            <a:off x="3962400" y="1752600"/>
            <a:ext cx="4800600" cy="1708150"/>
          </a:xfrm>
          <a:prstGeom prst="rect">
            <a:avLst/>
          </a:prstGeom>
          <a:solidFill>
            <a:schemeClr val="bg1"/>
          </a:solidFill>
          <a:ln w="9525">
            <a:solidFill>
              <a:srgbClr val="09040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2100" b="1"/>
              <a:t>Parent                </a:t>
            </a:r>
            <a:r>
              <a:rPr lang="en-US" altLang="ja-JP" sz="2100" b="1"/>
              <a:t>left Child    righ Child</a:t>
            </a:r>
            <a:endParaRPr kumimoji="1" lang="en-US" altLang="ja-JP" sz="2100" b="1"/>
          </a:p>
          <a:p>
            <a:pPr eaLnBrk="1" hangingPunct="1"/>
            <a:r>
              <a:rPr lang="en-US" altLang="ja-JP" sz="2100" b="1"/>
              <a:t>     i                        2i+1           </a:t>
            </a:r>
            <a:r>
              <a:rPr kumimoji="1" lang="en-US" altLang="ja-JP" sz="2100" b="1"/>
              <a:t>2i+2 </a:t>
            </a:r>
            <a:endParaRPr lang="en-US" altLang="ja-JP" sz="2100" b="1"/>
          </a:p>
          <a:p>
            <a:pPr eaLnBrk="1" hangingPunct="1"/>
            <a:endParaRPr lang="en-US" altLang="ja-JP" sz="2100" b="1"/>
          </a:p>
          <a:p>
            <a:pPr marL="0" lvl="1" eaLnBrk="1" hangingPunct="1"/>
            <a:r>
              <a:rPr lang="en-US" altLang="ja-JP" sz="2100" b="1">
                <a:latin typeface="Comic Sans MS" pitchFamily="66" charset="0"/>
                <a:sym typeface="Symbol" pitchFamily="18" charset="2"/>
              </a:rPr>
              <a:t>(i-1)/2              i</a:t>
            </a:r>
          </a:p>
          <a:p>
            <a:pPr eaLnBrk="1" hangingPunct="1"/>
            <a:endParaRPr kumimoji="1" lang="ja-JP" altLang="en-US" sz="2100" b="1"/>
          </a:p>
        </p:txBody>
      </p:sp>
      <p:cxnSp>
        <p:nvCxnSpPr>
          <p:cNvPr id="4" name="直線コネクタ 3"/>
          <p:cNvCxnSpPr>
            <a:stCxn id="175108" idx="1"/>
            <a:endCxn id="175108" idx="3"/>
          </p:cNvCxnSpPr>
          <p:nvPr/>
        </p:nvCxnSpPr>
        <p:spPr>
          <a:xfrm>
            <a:off x="3962400" y="2606675"/>
            <a:ext cx="48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334000" y="1752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Tree[i];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77156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7210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11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7157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7208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9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7158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59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7206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7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7160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1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7204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5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7162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7202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3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7163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5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7200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1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7166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7198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9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7167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7196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7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7168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71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7194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5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7172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4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5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6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8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9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0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1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2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3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4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6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7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8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9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0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1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2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3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737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734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737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735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735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735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7373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735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7371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2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735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735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736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736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58" name="Freeform 34"/>
          <p:cNvSpPr>
            <a:spLocks/>
          </p:cNvSpPr>
          <p:nvPr/>
        </p:nvSpPr>
        <p:spPr bwMode="auto">
          <a:xfrm>
            <a:off x="2895600" y="2514600"/>
            <a:ext cx="1295400" cy="685800"/>
          </a:xfrm>
          <a:custGeom>
            <a:avLst/>
            <a:gdLst>
              <a:gd name="T0" fmla="*/ 2147483646 w 816"/>
              <a:gd name="T1" fmla="*/ 0 h 432"/>
              <a:gd name="T2" fmla="*/ 2147483646 w 816"/>
              <a:gd name="T3" fmla="*/ 2147483646 h 432"/>
              <a:gd name="T4" fmla="*/ 0 w 816"/>
              <a:gd name="T5" fmla="*/ 2147483646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816" y="0"/>
                </a:moveTo>
                <a:cubicBezTo>
                  <a:pt x="572" y="12"/>
                  <a:pt x="328" y="24"/>
                  <a:pt x="192" y="96"/>
                </a:cubicBezTo>
                <a:cubicBezTo>
                  <a:pt x="56" y="168"/>
                  <a:pt x="28" y="300"/>
                  <a:pt x="0" y="432"/>
                </a:cubicBezTo>
              </a:path>
            </a:pathLst>
          </a:cu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Tree[i];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78180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8234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5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8181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8232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3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8182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3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8230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1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8184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5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8228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9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8186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8226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7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8187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88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9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8224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5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8190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8222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3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8191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8220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1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8192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3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4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95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8218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19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8196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7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8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9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0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1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2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3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5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6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7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8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9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0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1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2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3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4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5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6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7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preorder(int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Tree[i]</a:t>
            </a:r>
            <a:r>
              <a:rPr lang="en-US" altLang="zh-TW" sz="2100" b="1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predorder(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9205" name="Group 69"/>
          <p:cNvGrpSpPr>
            <a:grpSpLocks/>
          </p:cNvGrpSpPr>
          <p:nvPr/>
        </p:nvGrpSpPr>
        <p:grpSpPr bwMode="auto">
          <a:xfrm>
            <a:off x="4800600" y="1768475"/>
            <a:ext cx="4038600" cy="4632325"/>
            <a:chOff x="4800600" y="1768475"/>
            <a:chExt cx="4038600" cy="4632325"/>
          </a:xfrm>
        </p:grpSpPr>
        <p:grpSp>
          <p:nvGrpSpPr>
            <p:cNvPr id="179206" name="Group 3"/>
            <p:cNvGrpSpPr>
              <a:grpSpLocks/>
            </p:cNvGrpSpPr>
            <p:nvPr/>
          </p:nvGrpSpPr>
          <p:grpSpPr bwMode="auto">
            <a:xfrm>
              <a:off x="7507288" y="1768475"/>
              <a:ext cx="571500" cy="569913"/>
              <a:chOff x="2664" y="1090"/>
              <a:chExt cx="360" cy="359"/>
            </a:xfrm>
          </p:grpSpPr>
          <p:sp>
            <p:nvSpPr>
              <p:cNvPr id="179259" name="Oval 4"/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60" name="Rectangle 5"/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0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+</a:t>
                </a:r>
              </a:p>
            </p:txBody>
          </p:sp>
        </p:grpSp>
        <p:grpSp>
          <p:nvGrpSpPr>
            <p:cNvPr id="179207" name="Group 6"/>
            <p:cNvGrpSpPr>
              <a:grpSpLocks/>
            </p:cNvGrpSpPr>
            <p:nvPr/>
          </p:nvGrpSpPr>
          <p:grpSpPr bwMode="auto">
            <a:xfrm>
              <a:off x="6896100" y="2667001"/>
              <a:ext cx="571500" cy="708024"/>
              <a:chOff x="2279" y="1659"/>
              <a:chExt cx="360" cy="446"/>
            </a:xfrm>
          </p:grpSpPr>
          <p:sp>
            <p:nvSpPr>
              <p:cNvPr id="179257" name="Oval 7"/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4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8" name="Rectangle 8"/>
              <p:cNvSpPr>
                <a:spLocks noChangeArrowheads="1"/>
              </p:cNvSpPr>
              <p:nvPr/>
            </p:nvSpPr>
            <p:spPr bwMode="auto">
              <a:xfrm>
                <a:off x="2348" y="1659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sp>
          <p:nvSpPr>
            <p:cNvPr id="179208" name="Line 9"/>
            <p:cNvSpPr>
              <a:spLocks noChangeShapeType="1"/>
            </p:cNvSpPr>
            <p:nvPr/>
          </p:nvSpPr>
          <p:spPr bwMode="auto">
            <a:xfrm flipH="1">
              <a:off x="7278688" y="2327275"/>
              <a:ext cx="34131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09" name="Group 10"/>
            <p:cNvGrpSpPr>
              <a:grpSpLocks/>
            </p:cNvGrpSpPr>
            <p:nvPr/>
          </p:nvGrpSpPr>
          <p:grpSpPr bwMode="auto">
            <a:xfrm>
              <a:off x="4887913" y="5373688"/>
              <a:ext cx="571500" cy="569912"/>
              <a:chOff x="1014" y="3361"/>
              <a:chExt cx="360" cy="359"/>
            </a:xfrm>
          </p:grpSpPr>
          <p:sp>
            <p:nvSpPr>
              <p:cNvPr id="179255" name="Oval 11"/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6" name="Rectangle 12"/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79210" name="Line 13"/>
            <p:cNvSpPr>
              <a:spLocks noChangeShapeType="1"/>
            </p:cNvSpPr>
            <p:nvPr/>
          </p:nvSpPr>
          <p:spPr bwMode="auto">
            <a:xfrm flipH="1">
              <a:off x="5203825" y="5027613"/>
              <a:ext cx="439738" cy="3429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1" name="Group 14"/>
            <p:cNvGrpSpPr>
              <a:grpSpLocks/>
            </p:cNvGrpSpPr>
            <p:nvPr/>
          </p:nvGrpSpPr>
          <p:grpSpPr bwMode="auto">
            <a:xfrm>
              <a:off x="6211888" y="3581399"/>
              <a:ext cx="571500" cy="708024"/>
              <a:chOff x="1848" y="2232"/>
              <a:chExt cx="360" cy="446"/>
            </a:xfrm>
          </p:grpSpPr>
          <p:sp>
            <p:nvSpPr>
              <p:cNvPr id="179253" name="Oval 15"/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4" name="Rectangle 16"/>
              <p:cNvSpPr>
                <a:spLocks noChangeArrowheads="1"/>
              </p:cNvSpPr>
              <p:nvPr/>
            </p:nvSpPr>
            <p:spPr bwMode="auto">
              <a:xfrm>
                <a:off x="1917" y="2232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grpSp>
          <p:nvGrpSpPr>
            <p:cNvPr id="179212" name="Group 17"/>
            <p:cNvGrpSpPr>
              <a:grpSpLocks/>
            </p:cNvGrpSpPr>
            <p:nvPr/>
          </p:nvGrpSpPr>
          <p:grpSpPr bwMode="auto">
            <a:xfrm>
              <a:off x="5532438" y="4502150"/>
              <a:ext cx="571500" cy="569913"/>
              <a:chOff x="1420" y="2812"/>
              <a:chExt cx="360" cy="359"/>
            </a:xfrm>
          </p:grpSpPr>
          <p:sp>
            <p:nvSpPr>
              <p:cNvPr id="179251" name="Oval 18"/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2" name="Rectangle 19"/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1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2400" b="1">
                    <a:solidFill>
                      <a:schemeClr val="tx2"/>
                    </a:solidFill>
                    <a:ea typeface="PMingLiU" pitchFamily="18" charset="-120"/>
                  </a:rPr>
                  <a:t>/</a:t>
                </a:r>
              </a:p>
            </p:txBody>
          </p:sp>
        </p:grpSp>
        <p:sp>
          <p:nvSpPr>
            <p:cNvPr id="179213" name="Line 20"/>
            <p:cNvSpPr>
              <a:spLocks noChangeShapeType="1"/>
            </p:cNvSpPr>
            <p:nvPr/>
          </p:nvSpPr>
          <p:spPr bwMode="auto">
            <a:xfrm flipH="1">
              <a:off x="6496050" y="3211513"/>
              <a:ext cx="4921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Line 21"/>
            <p:cNvSpPr>
              <a:spLocks noChangeShapeType="1"/>
            </p:cNvSpPr>
            <p:nvPr/>
          </p:nvSpPr>
          <p:spPr bwMode="auto">
            <a:xfrm flipH="1">
              <a:off x="5816600" y="4125913"/>
              <a:ext cx="490538" cy="3778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5" name="Group 22"/>
            <p:cNvGrpSpPr>
              <a:grpSpLocks/>
            </p:cNvGrpSpPr>
            <p:nvPr/>
          </p:nvGrpSpPr>
          <p:grpSpPr bwMode="auto">
            <a:xfrm>
              <a:off x="8170863" y="2686050"/>
              <a:ext cx="571500" cy="569913"/>
              <a:chOff x="3082" y="1668"/>
              <a:chExt cx="360" cy="359"/>
            </a:xfrm>
          </p:grpSpPr>
          <p:sp>
            <p:nvSpPr>
              <p:cNvPr id="179249" name="Oval 23"/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0" name="Rectangle 24"/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1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179216" name="Group 25"/>
            <p:cNvGrpSpPr>
              <a:grpSpLocks/>
            </p:cNvGrpSpPr>
            <p:nvPr/>
          </p:nvGrpSpPr>
          <p:grpSpPr bwMode="auto">
            <a:xfrm>
              <a:off x="7507288" y="3587750"/>
              <a:ext cx="571500" cy="569913"/>
              <a:chOff x="2664" y="2236"/>
              <a:chExt cx="360" cy="359"/>
            </a:xfrm>
          </p:grpSpPr>
          <p:sp>
            <p:nvSpPr>
              <p:cNvPr id="179247" name="Oval 26"/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8" name="Rectangle 27"/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179217" name="Group 28"/>
            <p:cNvGrpSpPr>
              <a:grpSpLocks/>
            </p:cNvGrpSpPr>
            <p:nvPr/>
          </p:nvGrpSpPr>
          <p:grpSpPr bwMode="auto">
            <a:xfrm>
              <a:off x="6878638" y="4471988"/>
              <a:ext cx="571500" cy="569912"/>
              <a:chOff x="2268" y="2793"/>
              <a:chExt cx="360" cy="359"/>
            </a:xfrm>
          </p:grpSpPr>
          <p:sp>
            <p:nvSpPr>
              <p:cNvPr id="179245" name="Oval 29"/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6" name="Rectangle 30"/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C</a:t>
                </a:r>
              </a:p>
            </p:txBody>
          </p:sp>
        </p:grpSp>
        <p:sp>
          <p:nvSpPr>
            <p:cNvPr id="179218" name="Line 31"/>
            <p:cNvSpPr>
              <a:spLocks noChangeShapeType="1"/>
            </p:cNvSpPr>
            <p:nvPr/>
          </p:nvSpPr>
          <p:spPr bwMode="auto">
            <a:xfrm>
              <a:off x="7977188" y="2309813"/>
              <a:ext cx="4413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9" name="Line 32"/>
            <p:cNvSpPr>
              <a:spLocks noChangeShapeType="1"/>
            </p:cNvSpPr>
            <p:nvPr/>
          </p:nvSpPr>
          <p:spPr bwMode="auto">
            <a:xfrm>
              <a:off x="7313613" y="3228975"/>
              <a:ext cx="458787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33"/>
            <p:cNvSpPr>
              <a:spLocks noChangeShapeType="1"/>
            </p:cNvSpPr>
            <p:nvPr/>
          </p:nvSpPr>
          <p:spPr bwMode="auto">
            <a:xfrm>
              <a:off x="6718300" y="4078288"/>
              <a:ext cx="390525" cy="3746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21" name="Group 34"/>
            <p:cNvGrpSpPr>
              <a:grpSpLocks/>
            </p:cNvGrpSpPr>
            <p:nvPr/>
          </p:nvGrpSpPr>
          <p:grpSpPr bwMode="auto">
            <a:xfrm>
              <a:off x="6164263" y="5372100"/>
              <a:ext cx="571500" cy="569913"/>
              <a:chOff x="1818" y="3360"/>
              <a:chExt cx="360" cy="359"/>
            </a:xfrm>
          </p:grpSpPr>
          <p:sp>
            <p:nvSpPr>
              <p:cNvPr id="179243" name="Oval 35"/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4" name="Rectangle 36"/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79222" name="Line 37"/>
            <p:cNvSpPr>
              <a:spLocks noChangeShapeType="1"/>
            </p:cNvSpPr>
            <p:nvPr/>
          </p:nvSpPr>
          <p:spPr bwMode="auto">
            <a:xfrm>
              <a:off x="5969000" y="5030788"/>
              <a:ext cx="425450" cy="322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40"/>
            <p:cNvSpPr>
              <a:spLocks noChangeShapeType="1"/>
            </p:cNvSpPr>
            <p:nvPr/>
          </p:nvSpPr>
          <p:spPr bwMode="auto">
            <a:xfrm flipH="1">
              <a:off x="4846638" y="5949950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4" name="Line 41"/>
            <p:cNvSpPr>
              <a:spLocks noChangeShapeType="1"/>
            </p:cNvSpPr>
            <p:nvPr/>
          </p:nvSpPr>
          <p:spPr bwMode="auto">
            <a:xfrm>
              <a:off x="5287963" y="5932488"/>
              <a:ext cx="169862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5" name="Line 44"/>
            <p:cNvSpPr>
              <a:spLocks noChangeShapeType="1"/>
            </p:cNvSpPr>
            <p:nvPr/>
          </p:nvSpPr>
          <p:spPr bwMode="auto">
            <a:xfrm flipH="1">
              <a:off x="6138863" y="5967413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Line 45"/>
            <p:cNvSpPr>
              <a:spLocks noChangeShapeType="1"/>
            </p:cNvSpPr>
            <p:nvPr/>
          </p:nvSpPr>
          <p:spPr bwMode="auto">
            <a:xfrm>
              <a:off x="6580188" y="5949950"/>
              <a:ext cx="16986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7" name="Line 48"/>
            <p:cNvSpPr>
              <a:spLocks noChangeShapeType="1"/>
            </p:cNvSpPr>
            <p:nvPr/>
          </p:nvSpPr>
          <p:spPr bwMode="auto">
            <a:xfrm flipH="1">
              <a:off x="6853238" y="50482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8" name="Line 49"/>
            <p:cNvSpPr>
              <a:spLocks noChangeShapeType="1"/>
            </p:cNvSpPr>
            <p:nvPr/>
          </p:nvSpPr>
          <p:spPr bwMode="auto">
            <a:xfrm>
              <a:off x="7261225" y="5030788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9" name="Line 52"/>
            <p:cNvSpPr>
              <a:spLocks noChangeShapeType="1"/>
            </p:cNvSpPr>
            <p:nvPr/>
          </p:nvSpPr>
          <p:spPr bwMode="auto">
            <a:xfrm flipH="1">
              <a:off x="7481888" y="41465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0" name="Line 53"/>
            <p:cNvSpPr>
              <a:spLocks noChangeShapeType="1"/>
            </p:cNvSpPr>
            <p:nvPr/>
          </p:nvSpPr>
          <p:spPr bwMode="auto">
            <a:xfrm>
              <a:off x="7923213" y="41465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1" name="Line 56"/>
            <p:cNvSpPr>
              <a:spLocks noChangeShapeType="1"/>
            </p:cNvSpPr>
            <p:nvPr/>
          </p:nvSpPr>
          <p:spPr bwMode="auto">
            <a:xfrm flipH="1">
              <a:off x="8128000" y="3262313"/>
              <a:ext cx="238125" cy="1349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2" name="Line 57"/>
            <p:cNvSpPr>
              <a:spLocks noChangeShapeType="1"/>
            </p:cNvSpPr>
            <p:nvPr/>
          </p:nvSpPr>
          <p:spPr bwMode="auto">
            <a:xfrm>
              <a:off x="8535988" y="32448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Minus 59"/>
            <p:cNvSpPr/>
            <p:nvPr/>
          </p:nvSpPr>
          <p:spPr>
            <a:xfrm>
              <a:off x="48006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1" name="Minus 60"/>
            <p:cNvSpPr/>
            <p:nvPr/>
          </p:nvSpPr>
          <p:spPr>
            <a:xfrm>
              <a:off x="54102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0960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705600" y="6324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67818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73914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73914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80772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80772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86868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5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6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4166</Words>
  <Application>Microsoft Office PowerPoint</Application>
  <PresentationFormat>On-screen Show (4:3)</PresentationFormat>
  <Paragraphs>1013</Paragraphs>
  <Slides>91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Arial</vt:lpstr>
      <vt:lpstr>Calibri</vt:lpstr>
      <vt:lpstr>Comic Sans MS</vt:lpstr>
      <vt:lpstr>Courier New</vt:lpstr>
      <vt:lpstr>Garamond</vt:lpstr>
      <vt:lpstr>Georgia</vt:lpstr>
      <vt:lpstr>Helvetica</vt:lpstr>
      <vt:lpstr>Monotype Sorts</vt:lpstr>
      <vt:lpstr>Tahoma</vt:lpstr>
      <vt:lpstr>Times New Roman</vt:lpstr>
      <vt:lpstr>Verdana</vt:lpstr>
      <vt:lpstr>Wingdings</vt:lpstr>
      <vt:lpstr>Office Theme</vt:lpstr>
      <vt:lpstr>エレガント</vt:lpstr>
      <vt:lpstr>1_エレガント</vt:lpstr>
      <vt:lpstr>2_エレガント</vt:lpstr>
      <vt:lpstr> Data Structures</vt:lpstr>
      <vt:lpstr>Tree</vt:lpstr>
      <vt:lpstr>Tree Data Structures</vt:lpstr>
      <vt:lpstr>Common use of Tree data structure</vt:lpstr>
      <vt:lpstr>Characteristics of trees</vt:lpstr>
      <vt:lpstr>Tree Data Structures</vt:lpstr>
      <vt:lpstr>PowerPoint Presentation</vt:lpstr>
      <vt:lpstr>Not a Tree</vt:lpstr>
      <vt:lpstr>Not a Tree</vt:lpstr>
      <vt:lpstr>Not a Tree</vt:lpstr>
      <vt:lpstr>Some Key Terms: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m-array Trees  A Tree is an m-array Tree when each of its node has no more than m children.  </vt:lpstr>
      <vt:lpstr>Binary Tree (BT)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Level &amp; Depth of a Binary Tree</vt:lpstr>
      <vt:lpstr>Level of a Binary Tree Node</vt:lpstr>
      <vt:lpstr>Height </vt:lpstr>
      <vt:lpstr>Height</vt:lpstr>
      <vt:lpstr>PowerPoint Presentation</vt:lpstr>
      <vt:lpstr>PowerPoint Presentation</vt:lpstr>
      <vt:lpstr>PowerPoint Presentation</vt:lpstr>
      <vt:lpstr>Types of Binary Tree</vt:lpstr>
      <vt:lpstr>Complete Binary Tree</vt:lpstr>
      <vt:lpstr>Perfect Binary Trees</vt:lpstr>
      <vt:lpstr>PowerPoint Presentation</vt:lpstr>
      <vt:lpstr>Full Binary Tree </vt:lpstr>
      <vt:lpstr>Skewed Binary Tree </vt:lpstr>
      <vt:lpstr>Extended Binary Tree </vt:lpstr>
      <vt:lpstr>Binary Search Tree(BST) </vt:lpstr>
      <vt:lpstr>PowerPoint Presentation</vt:lpstr>
      <vt:lpstr>PowerPoint Presentation</vt:lpstr>
      <vt:lpstr>PowerPoint Presentation</vt:lpstr>
      <vt:lpstr>PowerPoint Presentation</vt:lpstr>
      <vt:lpstr>Exercises : </vt:lpstr>
      <vt:lpstr>Answer 1:</vt:lpstr>
      <vt:lpstr>Insert a node into a BST (example) </vt:lpstr>
      <vt:lpstr>Insert (example )</vt:lpstr>
      <vt:lpstr>Search: Checklist</vt:lpstr>
      <vt:lpstr>Search</vt:lpstr>
      <vt:lpstr>Search</vt:lpstr>
      <vt:lpstr>Traversal</vt:lpstr>
      <vt:lpstr>Inorder Traversal (Lfet_Node_Right)</vt:lpstr>
      <vt:lpstr>Inorder Example</vt:lpstr>
      <vt:lpstr>Postorder Traversal (Lfet_Right_Node)</vt:lpstr>
      <vt:lpstr>Postorder Example</vt:lpstr>
      <vt:lpstr>Preorder Traversal (Node_Lfet_Right)</vt:lpstr>
      <vt:lpstr>Preorder Example</vt:lpstr>
      <vt:lpstr>Some Examples</vt:lpstr>
      <vt:lpstr>Exercise: Find the sequences for Preorder, Inorder and Postorder Traversal </vt:lpstr>
      <vt:lpstr>Answer:</vt:lpstr>
      <vt:lpstr>Example: Inorder</vt:lpstr>
      <vt:lpstr>Example: Postorder</vt:lpstr>
      <vt:lpstr>Example: Preorder</vt:lpstr>
      <vt:lpstr>Deleting a node in BST</vt:lpstr>
      <vt:lpstr>PowerPoint Presentation</vt:lpstr>
      <vt:lpstr>PowerPoint Presentation</vt:lpstr>
      <vt:lpstr>PowerPoint Presentation</vt:lpstr>
      <vt:lpstr>PowerPoint Presentation</vt:lpstr>
      <vt:lpstr>Binary Tree implementation by linked list</vt:lpstr>
      <vt:lpstr>Data type of a Tree Node</vt:lpstr>
      <vt:lpstr>TreeNode* makeTreeNode(float value) {     TreeNode* newNodePtr = new (TreeNode);  if (newNodePtr == NULL)     {         cout&lt;&lt; "Out of memory;         return 0;     }  else     {         newNodePtr-&gt;key = value;         newNodePtr-&gt;leftPtr = NULL;         newNodePtr-&gt;rightPtr = NULL;     }    return newNodePtr; }</vt:lpstr>
      <vt:lpstr>TreeNode* insert(TreeNode* nodePtr, float item) {     if (nodePtr == NULL)      {        nodePtr = makeTreeNode(item);     }     else if (item &lt; nodePtr-&gt;key)      {        nodePtr-&gt;leftPtr = insert(nodePtr-&gt;leftPtr, item);     }     else if (item &gt; nodePtr-&gt;key)      {       nodePtr-&gt;rightPtr = insert(nodePtr-&gt;rightPtr, item);     }    return nodePtr; }</vt:lpstr>
      <vt:lpstr>PowerPoint Presentation</vt:lpstr>
      <vt:lpstr>TreeNode* search(TreeNode* nodePtr, float target) {    if (nodePtr != NULL)    {       if (target &lt; nodePtr-&gt;key)       {          nodePtr = search(nodePtr-&gt;leftPtr, target);       }       else if (target &gt; nodePtr-&gt;key)        {          nodePtr = search(nodePtr-&gt;rightPtr, target);       }    }    return nodePtr;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 as an array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 Data Structures</dc:title>
  <dc:creator>Israt Zarin</dc:creator>
  <cp:lastModifiedBy>Israt Zarin</cp:lastModifiedBy>
  <cp:revision>12</cp:revision>
  <dcterms:created xsi:type="dcterms:W3CDTF">2020-04-06T14:52:28Z</dcterms:created>
  <dcterms:modified xsi:type="dcterms:W3CDTF">2020-05-07T09:21:49Z</dcterms:modified>
</cp:coreProperties>
</file>