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51" autoAdjust="0"/>
    <p:restoredTop sz="94660"/>
  </p:normalViewPr>
  <p:slideViewPr>
    <p:cSldViewPr snapToGrid="0">
      <p:cViewPr varScale="1">
        <p:scale>
          <a:sx n="68" d="100"/>
          <a:sy n="68" d="100"/>
        </p:scale>
        <p:origin x="88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A404-FA33-49D9-A0BF-4EBE180C3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0EBBE6-BC4E-49B4-B118-B6A198DEA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FCBCF8-0759-43DE-AB70-32FB81497207}"/>
              </a:ext>
            </a:extLst>
          </p:cNvPr>
          <p:cNvSpPr>
            <a:spLocks noGrp="1"/>
          </p:cNvSpPr>
          <p:nvPr>
            <p:ph type="dt" sz="half" idx="10"/>
          </p:nvPr>
        </p:nvSpPr>
        <p:spPr/>
        <p:txBody>
          <a:bodyPr/>
          <a:lstStyle/>
          <a:p>
            <a:fld id="{1140D365-4777-40C3-A677-A04F761BF0D4}" type="datetimeFigureOut">
              <a:rPr lang="en-US" smtClean="0"/>
              <a:t>7/27/2023</a:t>
            </a:fld>
            <a:endParaRPr lang="en-US"/>
          </a:p>
        </p:txBody>
      </p:sp>
      <p:sp>
        <p:nvSpPr>
          <p:cNvPr id="5" name="Footer Placeholder 4">
            <a:extLst>
              <a:ext uri="{FF2B5EF4-FFF2-40B4-BE49-F238E27FC236}">
                <a16:creationId xmlns:a16="http://schemas.microsoft.com/office/drawing/2014/main" id="{F607FE98-F991-4A13-8D32-0292611821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17925-C267-48E8-8AEF-F044DE3ECAC2}"/>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643066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41B1-57DF-4B88-9F7D-B5A10DE43F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E02273-14AA-4CCE-8074-794D43544A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95121-F2BC-4F22-BFF2-5F5EBDC8B487}"/>
              </a:ext>
            </a:extLst>
          </p:cNvPr>
          <p:cNvSpPr>
            <a:spLocks noGrp="1"/>
          </p:cNvSpPr>
          <p:nvPr>
            <p:ph type="dt" sz="half" idx="10"/>
          </p:nvPr>
        </p:nvSpPr>
        <p:spPr/>
        <p:txBody>
          <a:bodyPr/>
          <a:lstStyle/>
          <a:p>
            <a:fld id="{1140D365-4777-40C3-A677-A04F761BF0D4}" type="datetimeFigureOut">
              <a:rPr lang="en-US" smtClean="0"/>
              <a:t>7/27/2023</a:t>
            </a:fld>
            <a:endParaRPr lang="en-US"/>
          </a:p>
        </p:txBody>
      </p:sp>
      <p:sp>
        <p:nvSpPr>
          <p:cNvPr id="5" name="Footer Placeholder 4">
            <a:extLst>
              <a:ext uri="{FF2B5EF4-FFF2-40B4-BE49-F238E27FC236}">
                <a16:creationId xmlns:a16="http://schemas.microsoft.com/office/drawing/2014/main" id="{127BE864-463D-414F-AA04-3F2D4F1AF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079F92-1A05-4DDE-A8C6-F6B0B17D3C77}"/>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72636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8D91E9-D7F6-4805-B065-084E3E84D1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05E2DE-7D3B-433A-8E5C-A5BCBBD106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77A6F-A1E7-4C91-AC52-D53C737212EF}"/>
              </a:ext>
            </a:extLst>
          </p:cNvPr>
          <p:cNvSpPr>
            <a:spLocks noGrp="1"/>
          </p:cNvSpPr>
          <p:nvPr>
            <p:ph type="dt" sz="half" idx="10"/>
          </p:nvPr>
        </p:nvSpPr>
        <p:spPr/>
        <p:txBody>
          <a:bodyPr/>
          <a:lstStyle/>
          <a:p>
            <a:fld id="{1140D365-4777-40C3-A677-A04F761BF0D4}" type="datetimeFigureOut">
              <a:rPr lang="en-US" smtClean="0"/>
              <a:t>7/27/2023</a:t>
            </a:fld>
            <a:endParaRPr lang="en-US"/>
          </a:p>
        </p:txBody>
      </p:sp>
      <p:sp>
        <p:nvSpPr>
          <p:cNvPr id="5" name="Footer Placeholder 4">
            <a:extLst>
              <a:ext uri="{FF2B5EF4-FFF2-40B4-BE49-F238E27FC236}">
                <a16:creationId xmlns:a16="http://schemas.microsoft.com/office/drawing/2014/main" id="{055BD239-6A7B-456A-A906-4411B25171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FAED44-9B49-4CEC-9FB2-611423C21FAF}"/>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385423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8C95F-DDEF-44B5-A3DD-E6D64B920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09388-5AB6-4B06-AA55-55AF2A25D6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77D118-06A1-4AF0-8373-89220048C8E5}"/>
              </a:ext>
            </a:extLst>
          </p:cNvPr>
          <p:cNvSpPr>
            <a:spLocks noGrp="1"/>
          </p:cNvSpPr>
          <p:nvPr>
            <p:ph type="dt" sz="half" idx="10"/>
          </p:nvPr>
        </p:nvSpPr>
        <p:spPr/>
        <p:txBody>
          <a:bodyPr/>
          <a:lstStyle/>
          <a:p>
            <a:fld id="{1140D365-4777-40C3-A677-A04F761BF0D4}" type="datetimeFigureOut">
              <a:rPr lang="en-US" smtClean="0"/>
              <a:t>7/27/2023</a:t>
            </a:fld>
            <a:endParaRPr lang="en-US"/>
          </a:p>
        </p:txBody>
      </p:sp>
      <p:sp>
        <p:nvSpPr>
          <p:cNvPr id="5" name="Footer Placeholder 4">
            <a:extLst>
              <a:ext uri="{FF2B5EF4-FFF2-40B4-BE49-F238E27FC236}">
                <a16:creationId xmlns:a16="http://schemas.microsoft.com/office/drawing/2014/main" id="{E936DD0B-EB7E-4841-8795-5EB8DBD2B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0F070-01DC-4B95-A777-B50D137E687D}"/>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64695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AE9D-312A-441F-82A7-603359B7F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B574A2-CA00-492B-94A4-584FC06843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DD2BB5-23EB-4EA4-B6F4-BBF1EE920DC4}"/>
              </a:ext>
            </a:extLst>
          </p:cNvPr>
          <p:cNvSpPr>
            <a:spLocks noGrp="1"/>
          </p:cNvSpPr>
          <p:nvPr>
            <p:ph type="dt" sz="half" idx="10"/>
          </p:nvPr>
        </p:nvSpPr>
        <p:spPr/>
        <p:txBody>
          <a:bodyPr/>
          <a:lstStyle/>
          <a:p>
            <a:fld id="{1140D365-4777-40C3-A677-A04F761BF0D4}" type="datetimeFigureOut">
              <a:rPr lang="en-US" smtClean="0"/>
              <a:t>7/27/2023</a:t>
            </a:fld>
            <a:endParaRPr lang="en-US"/>
          </a:p>
        </p:txBody>
      </p:sp>
      <p:sp>
        <p:nvSpPr>
          <p:cNvPr id="5" name="Footer Placeholder 4">
            <a:extLst>
              <a:ext uri="{FF2B5EF4-FFF2-40B4-BE49-F238E27FC236}">
                <a16:creationId xmlns:a16="http://schemas.microsoft.com/office/drawing/2014/main" id="{21BB11CF-49C0-45F2-8D62-DA7D2BEDA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34F3D-02A4-425E-96ED-BADDCCDBBE5C}"/>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351715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F82AE-ABBA-4B9D-9E5E-DEF8DB5817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1FAFA-86A8-4093-A810-9AC20562A9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F1689F-F83D-498A-8EB4-BC4616C9CF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7FD51A-2585-4340-95A9-6CC306B5C056}"/>
              </a:ext>
            </a:extLst>
          </p:cNvPr>
          <p:cNvSpPr>
            <a:spLocks noGrp="1"/>
          </p:cNvSpPr>
          <p:nvPr>
            <p:ph type="dt" sz="half" idx="10"/>
          </p:nvPr>
        </p:nvSpPr>
        <p:spPr/>
        <p:txBody>
          <a:bodyPr/>
          <a:lstStyle/>
          <a:p>
            <a:fld id="{1140D365-4777-40C3-A677-A04F761BF0D4}" type="datetimeFigureOut">
              <a:rPr lang="en-US" smtClean="0"/>
              <a:t>7/27/2023</a:t>
            </a:fld>
            <a:endParaRPr lang="en-US"/>
          </a:p>
        </p:txBody>
      </p:sp>
      <p:sp>
        <p:nvSpPr>
          <p:cNvPr id="6" name="Footer Placeholder 5">
            <a:extLst>
              <a:ext uri="{FF2B5EF4-FFF2-40B4-BE49-F238E27FC236}">
                <a16:creationId xmlns:a16="http://schemas.microsoft.com/office/drawing/2014/main" id="{1E1A82A7-AB38-4CF4-A912-55A948583C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11B295-6C4D-4550-945F-D0E48A05B8B1}"/>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5055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09A7-07A6-4C9D-8875-22705610F8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D93E9E-433A-4A68-A03C-503AB03668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71F4F4-2498-4007-BAB7-7ABFE51318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F6C3F2-B167-4D74-96FD-57128C5878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8098CA-67FC-4CA2-BB8D-D5532B5942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6AC44E-AFD0-4A41-A686-1821FDF23DA0}"/>
              </a:ext>
            </a:extLst>
          </p:cNvPr>
          <p:cNvSpPr>
            <a:spLocks noGrp="1"/>
          </p:cNvSpPr>
          <p:nvPr>
            <p:ph type="dt" sz="half" idx="10"/>
          </p:nvPr>
        </p:nvSpPr>
        <p:spPr/>
        <p:txBody>
          <a:bodyPr/>
          <a:lstStyle/>
          <a:p>
            <a:fld id="{1140D365-4777-40C3-A677-A04F761BF0D4}" type="datetimeFigureOut">
              <a:rPr lang="en-US" smtClean="0"/>
              <a:t>7/27/2023</a:t>
            </a:fld>
            <a:endParaRPr lang="en-US"/>
          </a:p>
        </p:txBody>
      </p:sp>
      <p:sp>
        <p:nvSpPr>
          <p:cNvPr id="8" name="Footer Placeholder 7">
            <a:extLst>
              <a:ext uri="{FF2B5EF4-FFF2-40B4-BE49-F238E27FC236}">
                <a16:creationId xmlns:a16="http://schemas.microsoft.com/office/drawing/2014/main" id="{472022A6-1438-4C56-9857-00E2819394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BCD5E1-AEF2-4E30-A172-FD2434083912}"/>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317394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2D95-4A3A-4D55-8BCC-01A2E621F3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F09A76-82CC-490A-BB61-AB2061E4EA1D}"/>
              </a:ext>
            </a:extLst>
          </p:cNvPr>
          <p:cNvSpPr>
            <a:spLocks noGrp="1"/>
          </p:cNvSpPr>
          <p:nvPr>
            <p:ph type="dt" sz="half" idx="10"/>
          </p:nvPr>
        </p:nvSpPr>
        <p:spPr/>
        <p:txBody>
          <a:bodyPr/>
          <a:lstStyle/>
          <a:p>
            <a:fld id="{1140D365-4777-40C3-A677-A04F761BF0D4}" type="datetimeFigureOut">
              <a:rPr lang="en-US" smtClean="0"/>
              <a:t>7/27/2023</a:t>
            </a:fld>
            <a:endParaRPr lang="en-US"/>
          </a:p>
        </p:txBody>
      </p:sp>
      <p:sp>
        <p:nvSpPr>
          <p:cNvPr id="4" name="Footer Placeholder 3">
            <a:extLst>
              <a:ext uri="{FF2B5EF4-FFF2-40B4-BE49-F238E27FC236}">
                <a16:creationId xmlns:a16="http://schemas.microsoft.com/office/drawing/2014/main" id="{7413849F-C32D-4100-A682-2605D9AC3F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1B44F6-DD18-402A-B933-3E01E5D2078D}"/>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413165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7B52E6-C1EA-4991-90F7-93118FD19B84}"/>
              </a:ext>
            </a:extLst>
          </p:cNvPr>
          <p:cNvSpPr>
            <a:spLocks noGrp="1"/>
          </p:cNvSpPr>
          <p:nvPr>
            <p:ph type="dt" sz="half" idx="10"/>
          </p:nvPr>
        </p:nvSpPr>
        <p:spPr/>
        <p:txBody>
          <a:bodyPr/>
          <a:lstStyle/>
          <a:p>
            <a:fld id="{1140D365-4777-40C3-A677-A04F761BF0D4}" type="datetimeFigureOut">
              <a:rPr lang="en-US" smtClean="0"/>
              <a:t>7/27/2023</a:t>
            </a:fld>
            <a:endParaRPr lang="en-US"/>
          </a:p>
        </p:txBody>
      </p:sp>
      <p:sp>
        <p:nvSpPr>
          <p:cNvPr id="3" name="Footer Placeholder 2">
            <a:extLst>
              <a:ext uri="{FF2B5EF4-FFF2-40B4-BE49-F238E27FC236}">
                <a16:creationId xmlns:a16="http://schemas.microsoft.com/office/drawing/2014/main" id="{CE524E9C-C232-49CD-A887-0778D346CD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AB390A-8474-45F5-811B-0CC32D806CF6}"/>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1934410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81EBA-6AB0-4271-8066-401CDF5E01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A6EF9F-182A-4D1E-A0FB-9DEACAF51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A1A073-BD85-47BC-A3BE-498F25910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466A5E-00B4-427F-838A-238FF7B37BE3}"/>
              </a:ext>
            </a:extLst>
          </p:cNvPr>
          <p:cNvSpPr>
            <a:spLocks noGrp="1"/>
          </p:cNvSpPr>
          <p:nvPr>
            <p:ph type="dt" sz="half" idx="10"/>
          </p:nvPr>
        </p:nvSpPr>
        <p:spPr/>
        <p:txBody>
          <a:bodyPr/>
          <a:lstStyle/>
          <a:p>
            <a:fld id="{1140D365-4777-40C3-A677-A04F761BF0D4}" type="datetimeFigureOut">
              <a:rPr lang="en-US" smtClean="0"/>
              <a:t>7/27/2023</a:t>
            </a:fld>
            <a:endParaRPr lang="en-US"/>
          </a:p>
        </p:txBody>
      </p:sp>
      <p:sp>
        <p:nvSpPr>
          <p:cNvPr id="6" name="Footer Placeholder 5">
            <a:extLst>
              <a:ext uri="{FF2B5EF4-FFF2-40B4-BE49-F238E27FC236}">
                <a16:creationId xmlns:a16="http://schemas.microsoft.com/office/drawing/2014/main" id="{E3DF19BD-476E-4DFF-8A92-273D659DF1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6ED96-6C5F-49CB-8611-B9270BC7462F}"/>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24226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D615-AFFF-4DA7-A1D1-179FE3BC84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ACBD3F-10DE-48A6-8E46-33E084E718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4660E1-DDDA-49F5-949D-DD6D6094CE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33E9EB-6FE8-4D21-AFCB-67F7194BD95A}"/>
              </a:ext>
            </a:extLst>
          </p:cNvPr>
          <p:cNvSpPr>
            <a:spLocks noGrp="1"/>
          </p:cNvSpPr>
          <p:nvPr>
            <p:ph type="dt" sz="half" idx="10"/>
          </p:nvPr>
        </p:nvSpPr>
        <p:spPr/>
        <p:txBody>
          <a:bodyPr/>
          <a:lstStyle/>
          <a:p>
            <a:fld id="{1140D365-4777-40C3-A677-A04F761BF0D4}" type="datetimeFigureOut">
              <a:rPr lang="en-US" smtClean="0"/>
              <a:t>7/27/2023</a:t>
            </a:fld>
            <a:endParaRPr lang="en-US"/>
          </a:p>
        </p:txBody>
      </p:sp>
      <p:sp>
        <p:nvSpPr>
          <p:cNvPr id="6" name="Footer Placeholder 5">
            <a:extLst>
              <a:ext uri="{FF2B5EF4-FFF2-40B4-BE49-F238E27FC236}">
                <a16:creationId xmlns:a16="http://schemas.microsoft.com/office/drawing/2014/main" id="{026B0063-699A-40E5-919F-BB4C23DD69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E80A50-78CA-4E74-86CA-70F790D9B787}"/>
              </a:ext>
            </a:extLst>
          </p:cNvPr>
          <p:cNvSpPr>
            <a:spLocks noGrp="1"/>
          </p:cNvSpPr>
          <p:nvPr>
            <p:ph type="sldNum" sz="quarter" idx="12"/>
          </p:nvPr>
        </p:nvSpPr>
        <p:spPr/>
        <p:txBody>
          <a:bodyPr/>
          <a:lstStyle/>
          <a:p>
            <a:fld id="{936D2B7C-13FF-408C-B8AA-3A825EC6ACF2}" type="slidenum">
              <a:rPr lang="en-US" smtClean="0"/>
              <a:t>‹#›</a:t>
            </a:fld>
            <a:endParaRPr lang="en-US"/>
          </a:p>
        </p:txBody>
      </p:sp>
    </p:spTree>
    <p:extLst>
      <p:ext uri="{BB962C8B-B14F-4D97-AF65-F5344CB8AC3E}">
        <p14:creationId xmlns:p14="http://schemas.microsoft.com/office/powerpoint/2010/main" val="632651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2D710F-173C-4658-896A-3CFD39FB9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8B5358-C4B6-455C-A329-5AE0B6AD1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744E0-93DF-4096-8485-939AA974B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0D365-4777-40C3-A677-A04F761BF0D4}" type="datetimeFigureOut">
              <a:rPr lang="en-US" smtClean="0"/>
              <a:t>7/27/2023</a:t>
            </a:fld>
            <a:endParaRPr lang="en-US"/>
          </a:p>
        </p:txBody>
      </p:sp>
      <p:sp>
        <p:nvSpPr>
          <p:cNvPr id="5" name="Footer Placeholder 4">
            <a:extLst>
              <a:ext uri="{FF2B5EF4-FFF2-40B4-BE49-F238E27FC236}">
                <a16:creationId xmlns:a16="http://schemas.microsoft.com/office/drawing/2014/main" id="{8E15C414-2619-408C-86FA-A61689922C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376CF3-91B1-4FEC-BA61-E8C3D60336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6D2B7C-13FF-408C-B8AA-3A825EC6ACF2}" type="slidenum">
              <a:rPr lang="en-US" smtClean="0"/>
              <a:t>‹#›</a:t>
            </a:fld>
            <a:endParaRPr lang="en-US"/>
          </a:p>
        </p:txBody>
      </p:sp>
    </p:spTree>
    <p:extLst>
      <p:ext uri="{BB962C8B-B14F-4D97-AF65-F5344CB8AC3E}">
        <p14:creationId xmlns:p14="http://schemas.microsoft.com/office/powerpoint/2010/main" val="7681369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309A-0C4A-4186-AEBB-FDFF5F39EAEA}"/>
              </a:ext>
            </a:extLst>
          </p:cNvPr>
          <p:cNvSpPr>
            <a:spLocks noGrp="1"/>
          </p:cNvSpPr>
          <p:nvPr>
            <p:ph type="ctrTitle"/>
          </p:nvPr>
        </p:nvSpPr>
        <p:spPr>
          <a:xfrm>
            <a:off x="1622474" y="1463039"/>
            <a:ext cx="9144000" cy="879305"/>
          </a:xfrm>
        </p:spPr>
        <p:txBody>
          <a:bodyPr>
            <a:normAutofit fontScale="90000"/>
          </a:bodyPr>
          <a:lstStyle/>
          <a:p>
            <a:r>
              <a:rPr lang="en-US" b="1" dirty="0">
                <a:latin typeface="Arial" panose="020B0604020202020204" pitchFamily="34" charset="0"/>
                <a:cs typeface="Arial" panose="020B0604020202020204" pitchFamily="34" charset="0"/>
              </a:rPr>
              <a:t>Data structure &amp; Algorithm</a:t>
            </a:r>
          </a:p>
        </p:txBody>
      </p:sp>
      <p:sp>
        <p:nvSpPr>
          <p:cNvPr id="3" name="Subtitle 2">
            <a:extLst>
              <a:ext uri="{FF2B5EF4-FFF2-40B4-BE49-F238E27FC236}">
                <a16:creationId xmlns:a16="http://schemas.microsoft.com/office/drawing/2014/main" id="{128663ED-0BB6-4E59-A7B7-7940974B26A3}"/>
              </a:ext>
            </a:extLst>
          </p:cNvPr>
          <p:cNvSpPr>
            <a:spLocks noGrp="1"/>
          </p:cNvSpPr>
          <p:nvPr>
            <p:ph type="subTitle" idx="1"/>
          </p:nvPr>
        </p:nvSpPr>
        <p:spPr>
          <a:xfrm>
            <a:off x="1524000" y="2859894"/>
            <a:ext cx="9144000" cy="1655762"/>
          </a:xfrm>
        </p:spPr>
        <p:txBody>
          <a:bodyPr/>
          <a:lstStyle/>
          <a:p>
            <a:r>
              <a:rPr lang="en-US" dirty="0">
                <a:latin typeface="Arial" panose="020B0604020202020204" pitchFamily="34" charset="0"/>
                <a:cs typeface="Arial" panose="020B0604020202020204" pitchFamily="34" charset="0"/>
              </a:rPr>
              <a:t>Alamin</a:t>
            </a:r>
          </a:p>
          <a:p>
            <a:r>
              <a:rPr lang="en-US" dirty="0">
                <a:latin typeface="Arial" panose="020B0604020202020204" pitchFamily="34" charset="0"/>
                <a:cs typeface="Arial" panose="020B0604020202020204" pitchFamily="34" charset="0"/>
              </a:rPr>
              <a:t>MSCS</a:t>
            </a:r>
          </a:p>
          <a:p>
            <a:r>
              <a:rPr lang="en-US" dirty="0">
                <a:latin typeface="Arial" panose="020B0604020202020204" pitchFamily="34" charset="0"/>
                <a:cs typeface="Arial" panose="020B0604020202020204" pitchFamily="34" charset="0"/>
              </a:rPr>
              <a:t>American International University of Bangladesh (AIUB)</a:t>
            </a:r>
          </a:p>
        </p:txBody>
      </p:sp>
    </p:spTree>
    <p:extLst>
      <p:ext uri="{BB962C8B-B14F-4D97-AF65-F5344CB8AC3E}">
        <p14:creationId xmlns:p14="http://schemas.microsoft.com/office/powerpoint/2010/main" val="1920602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526063"/>
            <a:ext cx="10515600" cy="42557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latin typeface="Arial" panose="020B0604020202020204" pitchFamily="34" charset="0"/>
                <a:cs typeface="Arial" panose="020B0604020202020204" pitchFamily="34" charset="0"/>
              </a:rPr>
              <a:t>Graphs:</a:t>
            </a:r>
          </a:p>
          <a:p>
            <a:pPr algn="just"/>
            <a:r>
              <a:rPr lang="en-US" sz="1800" dirty="0">
                <a:latin typeface="Arial" panose="020B0604020202020204" pitchFamily="34" charset="0"/>
                <a:cs typeface="Arial" panose="020B0604020202020204" pitchFamily="34" charset="0"/>
              </a:rPr>
              <a:t>Use graphs when you have complex relationships between data elements, like social networks, road networks, or project dependencies.</a:t>
            </a:r>
          </a:p>
          <a:p>
            <a:pPr algn="just"/>
            <a:r>
              <a:rPr lang="en-US" sz="1800" dirty="0">
                <a:latin typeface="Arial" panose="020B0604020202020204" pitchFamily="34" charset="0"/>
                <a:cs typeface="Arial" panose="020B0604020202020204" pitchFamily="34" charset="0"/>
              </a:rPr>
              <a:t>Suitable for tasks like pathfinding (Dijkstra's algorithm, A*), network flow, and graph traversal (BFS, DFS).</a:t>
            </a:r>
          </a:p>
          <a:p>
            <a:pPr marL="0" indent="0" algn="just">
              <a:buNone/>
            </a:pPr>
            <a:r>
              <a:rPr lang="en-US" sz="1800" b="1" dirty="0">
                <a:latin typeface="Arial" panose="020B0604020202020204" pitchFamily="34" charset="0"/>
                <a:cs typeface="Arial" panose="020B0604020202020204" pitchFamily="34" charset="0"/>
              </a:rPr>
              <a:t>Hash Tables:</a:t>
            </a:r>
          </a:p>
          <a:p>
            <a:pPr algn="just"/>
            <a:r>
              <a:rPr lang="en-US" sz="1800" dirty="0">
                <a:latin typeface="Arial" panose="020B0604020202020204" pitchFamily="34" charset="0"/>
                <a:cs typeface="Arial" panose="020B0604020202020204" pitchFamily="34" charset="0"/>
              </a:rPr>
              <a:t>Use hash tables when you need fast key-value pair lookups.</a:t>
            </a:r>
          </a:p>
          <a:p>
            <a:pPr algn="just"/>
            <a:r>
              <a:rPr lang="en-US" sz="1800" dirty="0">
                <a:latin typeface="Arial" panose="020B0604020202020204" pitchFamily="34" charset="0"/>
                <a:cs typeface="Arial" panose="020B0604020202020204" pitchFamily="34" charset="0"/>
              </a:rPr>
              <a:t>Suitable for implementing associative arrays, databases, caches, and symbol tables.</a:t>
            </a:r>
          </a:p>
          <a:p>
            <a:pPr marL="0" indent="0" algn="just">
              <a:buNone/>
            </a:pPr>
            <a:r>
              <a:rPr lang="en-US" sz="1800" b="1" dirty="0">
                <a:latin typeface="Arial" panose="020B0604020202020204" pitchFamily="34" charset="0"/>
                <a:cs typeface="Arial" panose="020B0604020202020204" pitchFamily="34" charset="0"/>
              </a:rPr>
              <a:t>Heaps:</a:t>
            </a:r>
          </a:p>
          <a:p>
            <a:pPr algn="just"/>
            <a:r>
              <a:rPr lang="en-US" sz="1800" dirty="0">
                <a:latin typeface="Arial" panose="020B0604020202020204" pitchFamily="34" charset="0"/>
                <a:cs typeface="Arial" panose="020B0604020202020204" pitchFamily="34" charset="0"/>
              </a:rPr>
              <a:t>Use heaps when you need efficient access to the smallest (or largest) element in a collection.</a:t>
            </a:r>
          </a:p>
          <a:p>
            <a:pPr algn="just"/>
            <a:r>
              <a:rPr lang="en-US" sz="1800" dirty="0">
                <a:latin typeface="Arial" panose="020B0604020202020204" pitchFamily="34" charset="0"/>
                <a:cs typeface="Arial" panose="020B0604020202020204" pitchFamily="34" charset="0"/>
              </a:rPr>
              <a:t>Suitable for priority queues, scheduling algorithms, and graph algorithms like Dijkstra's with a priority queue.</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Where to use which data structure?</a:t>
            </a:r>
          </a:p>
        </p:txBody>
      </p:sp>
    </p:spTree>
    <p:extLst>
      <p:ext uri="{BB962C8B-B14F-4D97-AF65-F5344CB8AC3E}">
        <p14:creationId xmlns:p14="http://schemas.microsoft.com/office/powerpoint/2010/main" val="869293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9A29C-F6B4-406F-AB2D-291704A86D6F}"/>
              </a:ext>
            </a:extLst>
          </p:cNvPr>
          <p:cNvSpPr>
            <a:spLocks noGrp="1"/>
          </p:cNvSpPr>
          <p:nvPr>
            <p:ph type="title"/>
          </p:nvPr>
        </p:nvSpPr>
        <p:spPr>
          <a:xfrm>
            <a:off x="950741" y="2766218"/>
            <a:ext cx="10515600" cy="1325563"/>
          </a:xfrm>
        </p:spPr>
        <p:txBody>
          <a:bodyPr/>
          <a:lstStyle/>
          <a:p>
            <a:pPr algn="ctr"/>
            <a:r>
              <a:rPr lang="en-US" b="1" dirty="0"/>
              <a:t>Thank You</a:t>
            </a:r>
          </a:p>
        </p:txBody>
      </p:sp>
    </p:spTree>
    <p:extLst>
      <p:ext uri="{BB962C8B-B14F-4D97-AF65-F5344CB8AC3E}">
        <p14:creationId xmlns:p14="http://schemas.microsoft.com/office/powerpoint/2010/main" val="760401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EB5F-4A71-4D27-B319-F0CB9B060D31}"/>
              </a:ext>
            </a:extLst>
          </p:cNvPr>
          <p:cNvSpPr>
            <a:spLocks noGrp="1"/>
          </p:cNvSpPr>
          <p:nvPr>
            <p:ph type="title"/>
          </p:nvPr>
        </p:nvSpPr>
        <p:spPr>
          <a:xfrm>
            <a:off x="1007012" y="365125"/>
            <a:ext cx="5365652" cy="1325563"/>
          </a:xfrm>
        </p:spPr>
        <p:txBody>
          <a:bodyPr/>
          <a:lstStyle/>
          <a:p>
            <a:r>
              <a:rPr lang="en-US" b="1" dirty="0">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C046796C-8A9A-49A2-97D1-AB6496A3772C}"/>
              </a:ext>
            </a:extLst>
          </p:cNvPr>
          <p:cNvSpPr>
            <a:spLocks noGrp="1"/>
          </p:cNvSpPr>
          <p:nvPr>
            <p:ph idx="1"/>
          </p:nvPr>
        </p:nvSpPr>
        <p:spPr>
          <a:xfrm>
            <a:off x="838200" y="1690688"/>
            <a:ext cx="7081911" cy="2585890"/>
          </a:xfrm>
        </p:spPr>
        <p:txBody>
          <a:bodyPr/>
          <a:lstStyle/>
          <a:p>
            <a:r>
              <a:rPr lang="en-US" dirty="0">
                <a:latin typeface="Arial" panose="020B0604020202020204" pitchFamily="34" charset="0"/>
                <a:cs typeface="Arial" panose="020B0604020202020204" pitchFamily="34" charset="0"/>
              </a:rPr>
              <a:t>What is data structure &amp; algorithm?</a:t>
            </a:r>
          </a:p>
          <a:p>
            <a:r>
              <a:rPr lang="en-US" dirty="0">
                <a:latin typeface="Arial" panose="020B0604020202020204" pitchFamily="34" charset="0"/>
                <a:cs typeface="Arial" panose="020B0604020202020204" pitchFamily="34" charset="0"/>
              </a:rPr>
              <a:t>What is data structure?</a:t>
            </a:r>
          </a:p>
          <a:p>
            <a:r>
              <a:rPr lang="en-US" dirty="0">
                <a:latin typeface="Arial" panose="020B0604020202020204" pitchFamily="34" charset="0"/>
                <a:cs typeface="Arial" panose="020B0604020202020204" pitchFamily="34" charset="0"/>
              </a:rPr>
              <a:t>Why we need data structure?</a:t>
            </a:r>
          </a:p>
          <a:p>
            <a:r>
              <a:rPr lang="en-US" dirty="0">
                <a:latin typeface="Arial" panose="020B0604020202020204" pitchFamily="34" charset="0"/>
                <a:cs typeface="Arial" panose="020B0604020202020204" pitchFamily="34" charset="0"/>
              </a:rPr>
              <a:t>Types of data structure?</a:t>
            </a:r>
          </a:p>
          <a:p>
            <a:r>
              <a:rPr lang="en-US" dirty="0">
                <a:latin typeface="Arial" panose="020B0604020202020204" pitchFamily="34" charset="0"/>
                <a:cs typeface="Arial" panose="020B0604020202020204" pitchFamily="34" charset="0"/>
              </a:rPr>
              <a:t>Where to use which data structure?</a:t>
            </a:r>
          </a:p>
        </p:txBody>
      </p:sp>
    </p:spTree>
    <p:extLst>
      <p:ext uri="{BB962C8B-B14F-4D97-AF65-F5344CB8AC3E}">
        <p14:creationId xmlns:p14="http://schemas.microsoft.com/office/powerpoint/2010/main" val="1269715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FFC-EB35-41FF-AF56-D0CE5A73A852}"/>
              </a:ext>
            </a:extLst>
          </p:cNvPr>
          <p:cNvSpPr>
            <a:spLocks noGrp="1"/>
          </p:cNvSpPr>
          <p:nvPr>
            <p:ph type="title"/>
          </p:nvPr>
        </p:nvSpPr>
        <p:spPr>
          <a:xfrm>
            <a:off x="1063284" y="365125"/>
            <a:ext cx="6673948" cy="1325563"/>
          </a:xfrm>
        </p:spPr>
        <p:txBody>
          <a:bodyPr>
            <a:normAutofit/>
          </a:bodyPr>
          <a:lstStyle/>
          <a:p>
            <a:r>
              <a:rPr lang="en-US" sz="2800" b="1" dirty="0">
                <a:latin typeface="Arial" panose="020B0604020202020204" pitchFamily="34" charset="0"/>
                <a:cs typeface="Arial" panose="020B0604020202020204" pitchFamily="34" charset="0"/>
              </a:rPr>
              <a:t>What is data structure &amp; algorithm?</a:t>
            </a:r>
          </a:p>
        </p:txBody>
      </p:sp>
      <p:sp>
        <p:nvSpPr>
          <p:cNvPr id="3" name="Content Placeholder 2">
            <a:extLst>
              <a:ext uri="{FF2B5EF4-FFF2-40B4-BE49-F238E27FC236}">
                <a16:creationId xmlns:a16="http://schemas.microsoft.com/office/drawing/2014/main" id="{781D95DD-8BD1-477E-B19D-506968ECD878}"/>
              </a:ext>
            </a:extLst>
          </p:cNvPr>
          <p:cNvSpPr>
            <a:spLocks noGrp="1"/>
          </p:cNvSpPr>
          <p:nvPr>
            <p:ph idx="1"/>
          </p:nvPr>
        </p:nvSpPr>
        <p:spPr>
          <a:xfrm>
            <a:off x="838200" y="1825625"/>
            <a:ext cx="10515600" cy="2605698"/>
          </a:xfrm>
        </p:spPr>
        <p:txBody>
          <a:bodyPr>
            <a:normAutofit/>
          </a:bodyPr>
          <a:lstStyle/>
          <a:p>
            <a:pPr algn="just"/>
            <a:r>
              <a:rPr lang="en-US" sz="2000" dirty="0">
                <a:latin typeface="Arial" panose="020B0604020202020204" pitchFamily="34" charset="0"/>
                <a:cs typeface="Arial" panose="020B0604020202020204" pitchFamily="34" charset="0"/>
              </a:rPr>
              <a:t>DSA is defined as a combination of two separate yet interrelated topics – Data Structure and Algorithms. DSA is one of the most important skills that every computer science student must-have. It is often seen that people with good knowledge of these technologies are better programmers than others.</a:t>
            </a:r>
          </a:p>
        </p:txBody>
      </p:sp>
      <p:pic>
        <p:nvPicPr>
          <p:cNvPr id="5" name="Picture 4">
            <a:extLst>
              <a:ext uri="{FF2B5EF4-FFF2-40B4-BE49-F238E27FC236}">
                <a16:creationId xmlns:a16="http://schemas.microsoft.com/office/drawing/2014/main" id="{DBEA1F90-4C78-41C8-A055-4383A9052FB4}"/>
              </a:ext>
            </a:extLst>
          </p:cNvPr>
          <p:cNvPicPr>
            <a:picLocks noChangeAspect="1"/>
          </p:cNvPicPr>
          <p:nvPr/>
        </p:nvPicPr>
        <p:blipFill>
          <a:blip r:embed="rId2"/>
          <a:stretch>
            <a:fillRect/>
          </a:stretch>
        </p:blipFill>
        <p:spPr>
          <a:xfrm>
            <a:off x="2933700" y="3128474"/>
            <a:ext cx="6324600" cy="3295650"/>
          </a:xfrm>
          <a:prstGeom prst="rect">
            <a:avLst/>
          </a:prstGeom>
          <a:ln>
            <a:solidFill>
              <a:schemeClr val="tx1"/>
            </a:solidFill>
          </a:ln>
        </p:spPr>
      </p:pic>
    </p:spTree>
    <p:extLst>
      <p:ext uri="{BB962C8B-B14F-4D97-AF65-F5344CB8AC3E}">
        <p14:creationId xmlns:p14="http://schemas.microsoft.com/office/powerpoint/2010/main" val="286864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FFC-EB35-41FF-AF56-D0CE5A73A852}"/>
              </a:ext>
            </a:extLst>
          </p:cNvPr>
          <p:cNvSpPr>
            <a:spLocks noGrp="1"/>
          </p:cNvSpPr>
          <p:nvPr>
            <p:ph type="title"/>
          </p:nvPr>
        </p:nvSpPr>
        <p:spPr>
          <a:xfrm>
            <a:off x="1063284" y="365125"/>
            <a:ext cx="6673948" cy="1325563"/>
          </a:xfrm>
        </p:spPr>
        <p:txBody>
          <a:bodyPr>
            <a:normAutofit/>
          </a:bodyPr>
          <a:lstStyle/>
          <a:p>
            <a:r>
              <a:rPr lang="en-US" sz="2800" b="1" dirty="0">
                <a:latin typeface="Arial" panose="020B0604020202020204" pitchFamily="34" charset="0"/>
                <a:cs typeface="Arial" panose="020B0604020202020204" pitchFamily="34" charset="0"/>
              </a:rPr>
              <a:t>What is data structure?</a:t>
            </a:r>
          </a:p>
        </p:txBody>
      </p:sp>
      <p:sp>
        <p:nvSpPr>
          <p:cNvPr id="3" name="Content Placeholder 2">
            <a:extLst>
              <a:ext uri="{FF2B5EF4-FFF2-40B4-BE49-F238E27FC236}">
                <a16:creationId xmlns:a16="http://schemas.microsoft.com/office/drawing/2014/main" id="{781D95DD-8BD1-477E-B19D-506968ECD878}"/>
              </a:ext>
            </a:extLst>
          </p:cNvPr>
          <p:cNvSpPr>
            <a:spLocks noGrp="1"/>
          </p:cNvSpPr>
          <p:nvPr>
            <p:ph idx="1"/>
          </p:nvPr>
        </p:nvSpPr>
        <p:spPr>
          <a:xfrm>
            <a:off x="838200" y="1825625"/>
            <a:ext cx="10515600" cy="973846"/>
          </a:xfrm>
        </p:spPr>
        <p:txBody>
          <a:bodyPr>
            <a:normAutofit/>
          </a:bodyPr>
          <a:lstStyle/>
          <a:p>
            <a:pPr algn="just"/>
            <a:r>
              <a:rPr lang="en-US" sz="2000" dirty="0">
                <a:latin typeface="Arial" panose="020B0604020202020204" pitchFamily="34" charset="0"/>
                <a:cs typeface="Arial" panose="020B0604020202020204" pitchFamily="34" charset="0"/>
              </a:rPr>
              <a:t>A data structure is a way of organizing and storing data in a computer or a programming language, enabling efficient access, manipulation, and management of the information it contains.</a:t>
            </a:r>
          </a:p>
        </p:txBody>
      </p:sp>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838200" y="3953022"/>
            <a:ext cx="10515600" cy="15250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2000" dirty="0">
                <a:latin typeface="Arial" panose="020B0604020202020204" pitchFamily="34" charset="0"/>
                <a:cs typeface="Arial" panose="020B0604020202020204" pitchFamily="34" charset="0"/>
              </a:rPr>
              <a:t>Data structures are essential in computer science and programming because they provide a </a:t>
            </a:r>
            <a:r>
              <a:rPr lang="en-US" sz="2000" b="1" dirty="0">
                <a:latin typeface="Arial" panose="020B0604020202020204" pitchFamily="34" charset="0"/>
                <a:cs typeface="Arial" panose="020B0604020202020204" pitchFamily="34" charset="0"/>
              </a:rPr>
              <a:t>systematic</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organized approach </a:t>
            </a:r>
            <a:r>
              <a:rPr lang="en-US" sz="2000" dirty="0">
                <a:latin typeface="Arial" panose="020B0604020202020204" pitchFamily="34" charset="0"/>
                <a:cs typeface="Arial" panose="020B0604020202020204" pitchFamily="34" charset="0"/>
              </a:rPr>
              <a:t>to storing and managing data, allowing for efficient operations and problem-solving. Without data structures, the handling of information would be chaotic and inefficient, leading to significant challenges in designing algorithms, </a:t>
            </a:r>
            <a:r>
              <a:rPr lang="en-US" sz="2000" b="1" dirty="0">
                <a:latin typeface="Arial" panose="020B0604020202020204" pitchFamily="34" charset="0"/>
                <a:cs typeface="Arial" panose="020B0604020202020204" pitchFamily="34" charset="0"/>
              </a:rPr>
              <a:t>managing memory</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processing data</a:t>
            </a:r>
            <a:r>
              <a:rPr lang="en-US" sz="2000" dirty="0">
                <a:latin typeface="Arial" panose="020B0604020202020204" pitchFamily="34" charset="0"/>
                <a:cs typeface="Arial" panose="020B0604020202020204" pitchFamily="34" charset="0"/>
              </a:rPr>
              <a:t>.</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63284" y="2732685"/>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Why we need data structure?</a:t>
            </a:r>
          </a:p>
        </p:txBody>
      </p:sp>
    </p:spTree>
    <p:extLst>
      <p:ext uri="{BB962C8B-B14F-4D97-AF65-F5344CB8AC3E}">
        <p14:creationId xmlns:p14="http://schemas.microsoft.com/office/powerpoint/2010/main" val="445043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652672"/>
            <a:ext cx="10515600" cy="48782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1800" dirty="0">
                <a:latin typeface="Arial" panose="020B0604020202020204" pitchFamily="34" charset="0"/>
                <a:cs typeface="Arial" panose="020B0604020202020204" pitchFamily="34" charset="0"/>
              </a:rPr>
              <a:t>Imagine a scenario where data is randomly scattered throughout the computer's memory with no specific order or structure. In such a situation, searching for a specific piece of information or performing common operations like insertion, deletion, or sorting would be extremely time-consuming and error-prone. Data structures address this problem by defining rules and techniques for organizing data in a logical manner, ensuring that the data can be accessed and modified with ease and speed.</a:t>
            </a:r>
          </a:p>
          <a:p>
            <a:pPr marL="457200" indent="-457200" algn="just">
              <a:buFont typeface="+mj-lt"/>
              <a:buAutoNum type="arabicPeriod"/>
            </a:pPr>
            <a:r>
              <a:rPr lang="en-US" sz="1800" dirty="0">
                <a:latin typeface="Arial" panose="020B0604020202020204" pitchFamily="34" charset="0"/>
                <a:cs typeface="Arial" panose="020B0604020202020204" pitchFamily="34" charset="0"/>
              </a:rPr>
              <a:t>By utilizing data structures, programmers can optimize their algorithms and design efficient solutions for various computational problems. For instance, using an appropriate data structure, such as arrays, linked lists, trees, or hash tables, allows for faster searching, sorting, and retrieval of data, reducing the time and resources needed to perform specific tasks. Additionally, data structures help manage memory efficiently by allocating memory space as required and deallocating it when no longer needed, preventing memory wastage and fragmentation.</a:t>
            </a:r>
          </a:p>
          <a:p>
            <a:pPr marL="457200" indent="-457200" algn="just">
              <a:buFont typeface="+mj-lt"/>
              <a:buAutoNum type="arabicPeriod"/>
            </a:pPr>
            <a:r>
              <a:rPr lang="en-US" sz="1800" dirty="0">
                <a:latin typeface="Arial" panose="020B0604020202020204" pitchFamily="34" charset="0"/>
                <a:cs typeface="Arial" panose="020B0604020202020204" pitchFamily="34" charset="0"/>
              </a:rPr>
              <a:t>Furthermore, data structures facilitate the creation of reusable and modular code, as they provide standardized methods for interacting with the stored data. This modularity enhances code readability and maintainability, making it easier for developers to collaborate and improve software over time.</a:t>
            </a:r>
          </a:p>
          <a:p>
            <a:pPr marL="457200" indent="-457200" algn="just">
              <a:buFont typeface="+mj-lt"/>
              <a:buAutoNum type="arabicPeriod"/>
            </a:pPr>
            <a:endParaRPr lang="en-US" sz="20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358706" y="330663"/>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Why we need data structure?</a:t>
            </a:r>
          </a:p>
        </p:txBody>
      </p:sp>
    </p:spTree>
    <p:extLst>
      <p:ext uri="{BB962C8B-B14F-4D97-AF65-F5344CB8AC3E}">
        <p14:creationId xmlns:p14="http://schemas.microsoft.com/office/powerpoint/2010/main" val="1083345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9D71E5D7-0ABA-46A8-9CF0-4E4D26AF9BE7}"/>
              </a:ext>
            </a:extLst>
          </p:cNvPr>
          <p:cNvSpPr txBox="1">
            <a:spLocks/>
          </p:cNvSpPr>
          <p:nvPr/>
        </p:nvSpPr>
        <p:spPr>
          <a:xfrm>
            <a:off x="1724466" y="379974"/>
            <a:ext cx="6673948" cy="8932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Types of data structure?</a:t>
            </a:r>
          </a:p>
        </p:txBody>
      </p:sp>
      <p:pic>
        <p:nvPicPr>
          <p:cNvPr id="1026" name="Picture 2" descr="Lightbox">
            <a:extLst>
              <a:ext uri="{FF2B5EF4-FFF2-40B4-BE49-F238E27FC236}">
                <a16:creationId xmlns:a16="http://schemas.microsoft.com/office/drawing/2014/main" id="{34445336-CBC9-4FB6-B3C4-0DC7DCEE9D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2224" y="1656225"/>
            <a:ext cx="8921070" cy="4871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56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652672"/>
            <a:ext cx="10515600" cy="48782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solidFill>
                  <a:srgbClr val="00B050"/>
                </a:solidFill>
                <a:latin typeface="Arial" panose="020B0604020202020204" pitchFamily="34" charset="0"/>
                <a:cs typeface="Arial" panose="020B0604020202020204" pitchFamily="34" charset="0"/>
              </a:rPr>
              <a:t>Linear data structure: </a:t>
            </a:r>
            <a:r>
              <a:rPr lang="en-US" sz="1800" dirty="0">
                <a:latin typeface="Arial" panose="020B0604020202020204" pitchFamily="34" charset="0"/>
                <a:cs typeface="Arial" panose="020B0604020202020204" pitchFamily="34" charset="0"/>
              </a:rPr>
              <a:t>Data structure in which data elements are arranged sequentially or linearly, where each element is attached to its previous and next adjacent elements, is called a linear data structure. </a:t>
            </a:r>
            <a:r>
              <a:rPr lang="en-US" sz="1800" b="1" dirty="0">
                <a:latin typeface="Arial" panose="020B0604020202020204" pitchFamily="34" charset="0"/>
                <a:cs typeface="Arial" panose="020B0604020202020204" pitchFamily="34" charset="0"/>
              </a:rPr>
              <a:t>Examples of linear data structures are array, stack, queue, linked list, etc.</a:t>
            </a:r>
          </a:p>
          <a:p>
            <a:pPr marL="0" indent="0" algn="just">
              <a:buNone/>
            </a:pPr>
            <a:endParaRPr lang="en-US" sz="1800" b="1" dirty="0">
              <a:latin typeface="Arial" panose="020B0604020202020204" pitchFamily="34" charset="0"/>
              <a:cs typeface="Arial" panose="020B0604020202020204" pitchFamily="34" charset="0"/>
            </a:endParaRPr>
          </a:p>
          <a:p>
            <a:pPr lvl="1" algn="just"/>
            <a:r>
              <a:rPr lang="en-US" sz="1800" b="1" dirty="0">
                <a:solidFill>
                  <a:srgbClr val="FF0000"/>
                </a:solidFill>
                <a:latin typeface="Arial" panose="020B0604020202020204" pitchFamily="34" charset="0"/>
                <a:cs typeface="Arial" panose="020B0604020202020204" pitchFamily="34" charset="0"/>
              </a:rPr>
              <a:t>Static data structure: </a:t>
            </a:r>
            <a:r>
              <a:rPr lang="en-US" sz="1800" dirty="0">
                <a:latin typeface="Arial" panose="020B0604020202020204" pitchFamily="34" charset="0"/>
                <a:cs typeface="Arial" panose="020B0604020202020204" pitchFamily="34" charset="0"/>
              </a:rPr>
              <a:t>Static data structure has a fixed memory size. It is easier to access the elements in a static data structure. </a:t>
            </a:r>
            <a:r>
              <a:rPr lang="en-US" sz="1800" b="1" dirty="0">
                <a:latin typeface="Arial" panose="020B0604020202020204" pitchFamily="34" charset="0"/>
                <a:cs typeface="Arial" panose="020B0604020202020204" pitchFamily="34" charset="0"/>
              </a:rPr>
              <a:t>An example of this data structure is an array.</a:t>
            </a:r>
          </a:p>
          <a:p>
            <a:pPr marL="457200" lvl="1" indent="0" algn="just">
              <a:buNone/>
            </a:pPr>
            <a:endParaRPr lang="en-US" sz="1800" b="1" dirty="0">
              <a:latin typeface="Arial" panose="020B0604020202020204" pitchFamily="34" charset="0"/>
              <a:cs typeface="Arial" panose="020B0604020202020204" pitchFamily="34" charset="0"/>
            </a:endParaRPr>
          </a:p>
          <a:p>
            <a:pPr lvl="1" algn="just"/>
            <a:r>
              <a:rPr lang="en-US" sz="1800" b="1" dirty="0">
                <a:solidFill>
                  <a:srgbClr val="FF0000"/>
                </a:solidFill>
                <a:latin typeface="Arial" panose="020B0604020202020204" pitchFamily="34" charset="0"/>
                <a:cs typeface="Arial" panose="020B0604020202020204" pitchFamily="34" charset="0"/>
              </a:rPr>
              <a:t>Dynamic data structure: </a:t>
            </a:r>
            <a:r>
              <a:rPr lang="en-US" sz="1800" dirty="0">
                <a:latin typeface="Arial" panose="020B0604020202020204" pitchFamily="34" charset="0"/>
                <a:cs typeface="Arial" panose="020B0604020202020204" pitchFamily="34" charset="0"/>
              </a:rPr>
              <a:t>In dynamic data structure, the size is not fixed. It can be randomly updated during the runtime which may be considered efficient concerning the memory (space) complexity of the code.</a:t>
            </a:r>
            <a:r>
              <a:rPr lang="en-US" sz="1400" dirty="0">
                <a:latin typeface="Arial" panose="020B0604020202020204" pitchFamily="34" charset="0"/>
                <a:cs typeface="Arial" panose="020B0604020202020204" pitchFamily="34" charset="0"/>
              </a:rPr>
              <a:t> </a:t>
            </a:r>
            <a:r>
              <a:rPr lang="en-US" sz="1800" b="1" dirty="0">
                <a:latin typeface="Arial" panose="020B0604020202020204" pitchFamily="34" charset="0"/>
                <a:cs typeface="Arial" panose="020B0604020202020204" pitchFamily="34" charset="0"/>
              </a:rPr>
              <a:t>Examples of this data structure are queue, stack, etc.</a:t>
            </a:r>
          </a:p>
          <a:p>
            <a:pPr lvl="1" algn="just"/>
            <a:endParaRPr lang="en-US" sz="1800" dirty="0">
              <a:latin typeface="Arial" panose="020B0604020202020204" pitchFamily="34" charset="0"/>
              <a:cs typeface="Arial" panose="020B0604020202020204" pitchFamily="34" charset="0"/>
            </a:endParaRPr>
          </a:p>
          <a:p>
            <a:pPr marL="0" indent="0" algn="just">
              <a:buNone/>
            </a:pPr>
            <a:r>
              <a:rPr lang="en-US" sz="1800" b="1" dirty="0">
                <a:solidFill>
                  <a:srgbClr val="00B050"/>
                </a:solidFill>
                <a:latin typeface="Arial" panose="020B0604020202020204" pitchFamily="34" charset="0"/>
                <a:cs typeface="Arial" panose="020B0604020202020204" pitchFamily="34" charset="0"/>
              </a:rPr>
              <a:t>Non-linear data structure: </a:t>
            </a:r>
            <a:r>
              <a:rPr lang="en-US" sz="1800" dirty="0">
                <a:latin typeface="Arial" panose="020B0604020202020204" pitchFamily="34" charset="0"/>
                <a:cs typeface="Arial" panose="020B0604020202020204" pitchFamily="34" charset="0"/>
              </a:rPr>
              <a:t>Data structures where data elements are not placed sequentially or linearly are called non-linear data structures. In a non-linear data structure, we can’t traverse all the elements in a single run only. </a:t>
            </a:r>
          </a:p>
          <a:p>
            <a:pPr marL="0" indent="0" algn="just">
              <a:buNone/>
            </a:pPr>
            <a:r>
              <a:rPr lang="en-US" sz="1800" b="1" dirty="0">
                <a:latin typeface="Arial" panose="020B0604020202020204" pitchFamily="34" charset="0"/>
                <a:cs typeface="Arial" panose="020B0604020202020204" pitchFamily="34" charset="0"/>
              </a:rPr>
              <a:t>Examples of non-linear data structures are trees and graphs.</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Types of data structure?</a:t>
            </a:r>
          </a:p>
        </p:txBody>
      </p:sp>
    </p:spTree>
    <p:extLst>
      <p:ext uri="{BB962C8B-B14F-4D97-AF65-F5344CB8AC3E}">
        <p14:creationId xmlns:p14="http://schemas.microsoft.com/office/powerpoint/2010/main" val="1077663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652672"/>
            <a:ext cx="10515600" cy="487821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latin typeface="Arial" panose="020B0604020202020204" pitchFamily="34" charset="0"/>
                <a:cs typeface="Arial" panose="020B0604020202020204" pitchFamily="34" charset="0"/>
              </a:rPr>
              <a:t>The choice of data structure depends on the specific requirements and characteristics of the problem or task you are trying to solve. Each data structure has its own strengths and weaknesses, and selecting the right one can significantly impact the efficiency and performance of your program. Here are some guidelines on where to use which data structure:</a:t>
            </a:r>
          </a:p>
          <a:p>
            <a:pPr marL="0" indent="0" algn="just">
              <a:buNone/>
            </a:pPr>
            <a:r>
              <a:rPr lang="en-US" sz="1800" b="1" dirty="0">
                <a:latin typeface="Arial" panose="020B0604020202020204" pitchFamily="34" charset="0"/>
                <a:cs typeface="Arial" panose="020B0604020202020204" pitchFamily="34" charset="0"/>
              </a:rPr>
              <a:t>Arrays:</a:t>
            </a:r>
          </a:p>
          <a:p>
            <a:pPr algn="just"/>
            <a:r>
              <a:rPr lang="en-US" sz="1800" dirty="0">
                <a:latin typeface="Arial" panose="020B0604020202020204" pitchFamily="34" charset="0"/>
                <a:cs typeface="Arial" panose="020B0604020202020204" pitchFamily="34" charset="0"/>
              </a:rPr>
              <a:t>Use arrays when you have a fixed size of data and need direct access to elements using an index.</a:t>
            </a:r>
          </a:p>
          <a:p>
            <a:pPr algn="just"/>
            <a:r>
              <a:rPr lang="en-US" sz="1800" dirty="0">
                <a:latin typeface="Arial" panose="020B0604020202020204" pitchFamily="34" charset="0"/>
                <a:cs typeface="Arial" panose="020B0604020202020204" pitchFamily="34" charset="0"/>
              </a:rPr>
              <a:t>Suitable for simple lists or collections where elements are accessed frequently by their positions.</a:t>
            </a:r>
          </a:p>
          <a:p>
            <a:pPr algn="just"/>
            <a:r>
              <a:rPr lang="en-US" sz="1800" dirty="0">
                <a:latin typeface="Arial" panose="020B0604020202020204" pitchFamily="34" charset="0"/>
                <a:cs typeface="Arial" panose="020B0604020202020204" pitchFamily="34" charset="0"/>
              </a:rPr>
              <a:t>They offer constant time access to elements, but insertion and deletion can be inefficient.</a:t>
            </a:r>
          </a:p>
          <a:p>
            <a:pPr marL="0" indent="0" algn="just">
              <a:buNone/>
            </a:pPr>
            <a:r>
              <a:rPr lang="en-US" sz="1800" b="1" dirty="0">
                <a:latin typeface="Arial" panose="020B0604020202020204" pitchFamily="34" charset="0"/>
                <a:cs typeface="Arial" panose="020B0604020202020204" pitchFamily="34" charset="0"/>
              </a:rPr>
              <a:t>Linked-List:</a:t>
            </a:r>
          </a:p>
          <a:p>
            <a:pPr algn="just"/>
            <a:r>
              <a:rPr lang="en-US" sz="1800" dirty="0">
                <a:latin typeface="Arial" panose="020B0604020202020204" pitchFamily="34" charset="0"/>
                <a:cs typeface="Arial" panose="020B0604020202020204" pitchFamily="34" charset="0"/>
              </a:rPr>
              <a:t>Use linked lists when you require dynamic memory allocation and can tolerate slower element access but faster insertion and deletion.</a:t>
            </a:r>
          </a:p>
          <a:p>
            <a:pPr algn="just"/>
            <a:r>
              <a:rPr lang="en-US" sz="1800" dirty="0">
                <a:latin typeface="Arial" panose="020B0604020202020204" pitchFamily="34" charset="0"/>
                <a:cs typeface="Arial" panose="020B0604020202020204" pitchFamily="34" charset="0"/>
              </a:rPr>
              <a:t> Suitable for situations where you frequently insert or remove elements from the beginning, middle, or end of the list.</a:t>
            </a: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Where to use which data structure?</a:t>
            </a:r>
          </a:p>
        </p:txBody>
      </p:sp>
    </p:spTree>
    <p:extLst>
      <p:ext uri="{BB962C8B-B14F-4D97-AF65-F5344CB8AC3E}">
        <p14:creationId xmlns:p14="http://schemas.microsoft.com/office/powerpoint/2010/main" val="132641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772EE466-CDA9-4290-98F9-4A4CEC0A1E73}"/>
              </a:ext>
            </a:extLst>
          </p:cNvPr>
          <p:cNvSpPr txBox="1">
            <a:spLocks/>
          </p:cNvSpPr>
          <p:nvPr/>
        </p:nvSpPr>
        <p:spPr>
          <a:xfrm>
            <a:off x="1049216" y="1526063"/>
            <a:ext cx="10515600" cy="40306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b="1" dirty="0">
                <a:latin typeface="Arial" panose="020B0604020202020204" pitchFamily="34" charset="0"/>
                <a:cs typeface="Arial" panose="020B0604020202020204" pitchFamily="34" charset="0"/>
              </a:rPr>
              <a:t>Stack:</a:t>
            </a:r>
          </a:p>
          <a:p>
            <a:pPr algn="just"/>
            <a:r>
              <a:rPr lang="en-US" sz="1800" dirty="0">
                <a:latin typeface="Arial" panose="020B0604020202020204" pitchFamily="34" charset="0"/>
                <a:cs typeface="Arial" panose="020B0604020202020204" pitchFamily="34" charset="0"/>
              </a:rPr>
              <a:t>Use stacks when you need a Last-In-First-Out (LIFO) data structure.</a:t>
            </a:r>
          </a:p>
          <a:p>
            <a:pPr algn="just"/>
            <a:r>
              <a:rPr lang="en-US" sz="1800" dirty="0">
                <a:latin typeface="Arial" panose="020B0604020202020204" pitchFamily="34" charset="0"/>
                <a:cs typeface="Arial" panose="020B0604020202020204" pitchFamily="34" charset="0"/>
              </a:rPr>
              <a:t>Suitable for implementing function calls, parsing expressions, and undo functionalities.</a:t>
            </a:r>
          </a:p>
          <a:p>
            <a:pPr marL="0" indent="0" algn="just">
              <a:buNone/>
            </a:pPr>
            <a:r>
              <a:rPr lang="en-US" sz="1800" b="1" dirty="0">
                <a:latin typeface="Arial" panose="020B0604020202020204" pitchFamily="34" charset="0"/>
                <a:cs typeface="Arial" panose="020B0604020202020204" pitchFamily="34" charset="0"/>
              </a:rPr>
              <a:t>Queues:</a:t>
            </a:r>
          </a:p>
          <a:p>
            <a:pPr algn="just"/>
            <a:r>
              <a:rPr lang="en-US" sz="1800" dirty="0">
                <a:latin typeface="Arial" panose="020B0604020202020204" pitchFamily="34" charset="0"/>
                <a:cs typeface="Arial" panose="020B0604020202020204" pitchFamily="34" charset="0"/>
              </a:rPr>
              <a:t>Use queues when you need a First-In-First-Out (FIFO) data structure.</a:t>
            </a:r>
          </a:p>
          <a:p>
            <a:pPr algn="just"/>
            <a:r>
              <a:rPr lang="en-US" sz="1800" dirty="0">
                <a:latin typeface="Arial" panose="020B0604020202020204" pitchFamily="34" charset="0"/>
                <a:cs typeface="Arial" panose="020B0604020202020204" pitchFamily="34" charset="0"/>
              </a:rPr>
              <a:t>Suitable for tasks like scheduling, task management, breadth-first search, etc.</a:t>
            </a:r>
          </a:p>
          <a:p>
            <a:pPr marL="0" indent="0" algn="just">
              <a:buNone/>
            </a:pPr>
            <a:r>
              <a:rPr lang="en-US" sz="1800" b="1" dirty="0">
                <a:latin typeface="Arial" panose="020B0604020202020204" pitchFamily="34" charset="0"/>
                <a:cs typeface="Arial" panose="020B0604020202020204" pitchFamily="34" charset="0"/>
              </a:rPr>
              <a:t>Trees:</a:t>
            </a:r>
          </a:p>
          <a:p>
            <a:pPr algn="just"/>
            <a:r>
              <a:rPr lang="en-US" sz="1800" dirty="0">
                <a:latin typeface="Arial" panose="020B0604020202020204" pitchFamily="34" charset="0"/>
                <a:cs typeface="Arial" panose="020B0604020202020204" pitchFamily="34" charset="0"/>
              </a:rPr>
              <a:t>Use trees when you need hierarchical data representation, like in directory structures, hierarchical databases, or parsing expressions.</a:t>
            </a:r>
          </a:p>
          <a:p>
            <a:pPr algn="just"/>
            <a:r>
              <a:rPr lang="en-US" sz="1800" dirty="0">
                <a:latin typeface="Arial" panose="020B0604020202020204" pitchFamily="34" charset="0"/>
                <a:cs typeface="Arial" panose="020B0604020202020204" pitchFamily="34" charset="0"/>
              </a:rPr>
              <a:t>Suitable for implementing binary search trees (BST) for efficient searching, insertion, and deletion.</a:t>
            </a:r>
          </a:p>
          <a:p>
            <a:pPr marL="0" indent="0" algn="just">
              <a:buNone/>
            </a:pPr>
            <a:endParaRPr lang="en-US" sz="1800" dirty="0">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9D71E5D7-0ABA-46A8-9CF0-4E4D26AF9BE7}"/>
              </a:ext>
            </a:extLst>
          </p:cNvPr>
          <p:cNvSpPr txBox="1">
            <a:spLocks/>
          </p:cNvSpPr>
          <p:nvPr/>
        </p:nvSpPr>
        <p:spPr>
          <a:xfrm>
            <a:off x="1049216" y="327110"/>
            <a:ext cx="6673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Arial" panose="020B0604020202020204" pitchFamily="34" charset="0"/>
                <a:cs typeface="Arial" panose="020B0604020202020204" pitchFamily="34" charset="0"/>
              </a:rPr>
              <a:t>Where to use which data structure?</a:t>
            </a:r>
          </a:p>
        </p:txBody>
      </p:sp>
    </p:spTree>
    <p:extLst>
      <p:ext uri="{BB962C8B-B14F-4D97-AF65-F5344CB8AC3E}">
        <p14:creationId xmlns:p14="http://schemas.microsoft.com/office/powerpoint/2010/main" val="2216026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1024</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Data structure &amp; Algorithm</vt:lpstr>
      <vt:lpstr>Outline</vt:lpstr>
      <vt:lpstr>What is data structure &amp; algorithm?</vt:lpstr>
      <vt:lpstr>What is data structure?</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dc:title>
  <dc:creator>Al Amin</dc:creator>
  <cp:lastModifiedBy>Al Amin</cp:lastModifiedBy>
  <cp:revision>13</cp:revision>
  <dcterms:created xsi:type="dcterms:W3CDTF">2023-07-27T08:28:10Z</dcterms:created>
  <dcterms:modified xsi:type="dcterms:W3CDTF">2023-07-27T09:06:32Z</dcterms:modified>
</cp:coreProperties>
</file>