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74" r:id="rId5"/>
    <p:sldId id="261" r:id="rId6"/>
    <p:sldId id="268" r:id="rId7"/>
    <p:sldId id="263" r:id="rId8"/>
    <p:sldId id="264" r:id="rId9"/>
    <p:sldId id="265" r:id="rId10"/>
    <p:sldId id="266" r:id="rId11"/>
    <p:sldId id="273" r:id="rId12"/>
    <p:sldId id="267" r:id="rId13"/>
    <p:sldId id="271" r:id="rId14"/>
    <p:sldId id="270" r:id="rId15"/>
    <p:sldId id="272" r:id="rId16"/>
    <p:sldId id="260" r:id="rId17"/>
    <p:sldId id="25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94660"/>
  </p:normalViewPr>
  <p:slideViewPr>
    <p:cSldViewPr snapToGrid="0">
      <p:cViewPr varScale="1">
        <p:scale>
          <a:sx n="105" d="100"/>
          <a:sy n="105" d="100"/>
        </p:scale>
        <p:origin x="12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F25D7-A056-4806-B71F-130CE78E7078}" type="datetimeFigureOut">
              <a:rPr lang="en-GB" smtClean="0"/>
              <a:t>01/08/2025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3D04B-705D-4A11-9596-E5D0B2D701B7}" type="slidenum">
              <a:rPr lang="en-GB" smtClean="0"/>
              <a:t>‹#›</a:t>
            </a:fld>
            <a:endParaRPr lang="en-GB"/>
          </a:p>
        </p:txBody>
      </p:sp>
    </p:spTree>
    <p:extLst>
      <p:ext uri="{BB962C8B-B14F-4D97-AF65-F5344CB8AC3E}">
        <p14:creationId xmlns:p14="http://schemas.microsoft.com/office/powerpoint/2010/main" val="124161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3</a:t>
            </a:fld>
            <a:endParaRPr lang="en-GB"/>
          </a:p>
        </p:txBody>
      </p:sp>
    </p:spTree>
    <p:extLst>
      <p:ext uri="{BB962C8B-B14F-4D97-AF65-F5344CB8AC3E}">
        <p14:creationId xmlns:p14="http://schemas.microsoft.com/office/powerpoint/2010/main" val="3626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5</a:t>
            </a:fld>
            <a:endParaRPr lang="en-GB"/>
          </a:p>
        </p:txBody>
      </p:sp>
    </p:spTree>
    <p:extLst>
      <p:ext uri="{BB962C8B-B14F-4D97-AF65-F5344CB8AC3E}">
        <p14:creationId xmlns:p14="http://schemas.microsoft.com/office/powerpoint/2010/main" val="198749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6</a:t>
            </a:fld>
            <a:endParaRPr lang="en-GB"/>
          </a:p>
        </p:txBody>
      </p:sp>
    </p:spTree>
    <p:extLst>
      <p:ext uri="{BB962C8B-B14F-4D97-AF65-F5344CB8AC3E}">
        <p14:creationId xmlns:p14="http://schemas.microsoft.com/office/powerpoint/2010/main" val="379681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7</a:t>
            </a:fld>
            <a:endParaRPr lang="en-GB"/>
          </a:p>
        </p:txBody>
      </p:sp>
    </p:spTree>
    <p:extLst>
      <p:ext uri="{BB962C8B-B14F-4D97-AF65-F5344CB8AC3E}">
        <p14:creationId xmlns:p14="http://schemas.microsoft.com/office/powerpoint/2010/main" val="288444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8</a:t>
            </a:fld>
            <a:endParaRPr lang="en-GB"/>
          </a:p>
        </p:txBody>
      </p:sp>
    </p:spTree>
    <p:extLst>
      <p:ext uri="{BB962C8B-B14F-4D97-AF65-F5344CB8AC3E}">
        <p14:creationId xmlns:p14="http://schemas.microsoft.com/office/powerpoint/2010/main" val="351054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9</a:t>
            </a:fld>
            <a:endParaRPr lang="en-GB"/>
          </a:p>
        </p:txBody>
      </p:sp>
    </p:spTree>
    <p:extLst>
      <p:ext uri="{BB962C8B-B14F-4D97-AF65-F5344CB8AC3E}">
        <p14:creationId xmlns:p14="http://schemas.microsoft.com/office/powerpoint/2010/main" val="169305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10</a:t>
            </a:fld>
            <a:endParaRPr lang="en-GB"/>
          </a:p>
        </p:txBody>
      </p:sp>
    </p:spTree>
    <p:extLst>
      <p:ext uri="{BB962C8B-B14F-4D97-AF65-F5344CB8AC3E}">
        <p14:creationId xmlns:p14="http://schemas.microsoft.com/office/powerpoint/2010/main" val="208649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301A-277E-442D-B9AE-791ADD7DF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2800A3-94FA-440E-8313-4DC87DF53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68B050-3B74-4558-AE7C-1C43B4D5E120}"/>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81B185C7-980D-4A78-8E20-C33B566BA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D6A6B3-18BA-4D3F-A1CF-E9545C75197A}"/>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861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3F77-6A09-4058-9850-2C6445A86A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30FBF0-584D-4A2D-A898-F93DF3A3A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E5E56-3C0B-427D-BEB2-0BA8CFCEAA9A}"/>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E1E10B9F-DA65-41E1-A83F-C2CD1187E6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56FD2E-3AD4-40BB-AF37-4D4888898163}"/>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412659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975C5-88E2-4887-9483-4C5240B1E6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DAE66-C1B4-46E1-8832-CBC56AD7F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AF3B5-788B-4644-90E4-D1E07198EDA9}"/>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B4FB3DF4-8765-4360-A4E0-9719E8A563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F090F6-8D3C-41D1-885E-AE62CD347BCD}"/>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1434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ACC0-7FF8-4A0C-A461-4B32D15D70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D4DCC5-CD47-4D01-BE35-0635D27EE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498799-EBF4-43E1-8111-DF759F585448}"/>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0DEB7799-DC0A-42A0-B8D7-9A5353CFC3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9A74F-DCEC-430D-800E-1FFCC8B85ECC}"/>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32418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920-3FEF-4DB1-9BD2-220598C56E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3E555-3AFF-4FEC-814A-169B7348F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917FA-C6B2-43B2-A870-82B29F7197FC}"/>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B17998B6-70B2-4FB2-8CD7-B86BD7A78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0C9AF-02F6-47F4-9DB3-B6C21A9B8311}"/>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0472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CD8-DAA5-40D5-A48B-3E37C41EB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6F7C74-24C5-4E80-AB6B-FD317B0CE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1FFAFF-BA18-40A2-AA27-C5635CB2B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22BCDB-A28E-4B1B-BC13-D955577B0F70}"/>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6" name="Footer Placeholder 5">
            <a:extLst>
              <a:ext uri="{FF2B5EF4-FFF2-40B4-BE49-F238E27FC236}">
                <a16:creationId xmlns:a16="http://schemas.microsoft.com/office/drawing/2014/main" id="{29E14166-6AF4-4AE5-83D6-D7113F1186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D1F207-9624-4B2B-BC13-A7405CFA8F38}"/>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9412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0BD7-AE41-4195-A0CC-7A52DB1ECA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2B851A-DBFE-4464-A786-5B7F9B1AF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9CCFF-31EB-4C2E-BBA9-6369C2243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E182DE-DB82-415D-86BA-77541287A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0AFBA-A255-4C41-9007-0A039A5C7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20706B-3717-455A-A4E0-9E767DEBA671}"/>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8" name="Footer Placeholder 7">
            <a:extLst>
              <a:ext uri="{FF2B5EF4-FFF2-40B4-BE49-F238E27FC236}">
                <a16:creationId xmlns:a16="http://schemas.microsoft.com/office/drawing/2014/main" id="{95D8CC3F-1BA5-4C5D-BDC4-1AFDCDC2BE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AD52D0-2B2F-472B-8946-DE0A2F170362}"/>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968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D86D-7CA8-4B49-BE14-CB4190B92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85751A-969B-4125-9135-F7090E074216}"/>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4" name="Footer Placeholder 3">
            <a:extLst>
              <a:ext uri="{FF2B5EF4-FFF2-40B4-BE49-F238E27FC236}">
                <a16:creationId xmlns:a16="http://schemas.microsoft.com/office/drawing/2014/main" id="{E0098824-DE35-4ABC-8C90-4B44A4A726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A167EE-0AA7-4412-8162-0CACD63D02D9}"/>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09330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A8241-1C14-46D6-BA77-D215F4002644}"/>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3" name="Footer Placeholder 2">
            <a:extLst>
              <a:ext uri="{FF2B5EF4-FFF2-40B4-BE49-F238E27FC236}">
                <a16:creationId xmlns:a16="http://schemas.microsoft.com/office/drawing/2014/main" id="{7A644446-60A8-4863-9E96-C5DC234818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A7822A-9DD9-4015-9FB1-F038FD336AB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33256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56ED-60DC-449D-981E-B45163F53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14542B-6B5A-43F4-A37D-C933CD1DA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9BC9E-080A-4316-A72D-6A9F17FE8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8C4D4-7461-4475-B082-AA09088648BB}"/>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6" name="Footer Placeholder 5">
            <a:extLst>
              <a:ext uri="{FF2B5EF4-FFF2-40B4-BE49-F238E27FC236}">
                <a16:creationId xmlns:a16="http://schemas.microsoft.com/office/drawing/2014/main" id="{DAC920EC-0FF9-4481-A31C-4F6F1477B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99AB2-44C6-42AD-8397-ECE69C2E164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8571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A6F9-4687-4082-B895-DC7C8F7DC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5BCFD1-BCCA-4512-A754-948404087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0438A9-924E-418A-BCF3-F3D8F3234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D7C12-3063-4D10-98ED-ED135208909E}"/>
              </a:ext>
            </a:extLst>
          </p:cNvPr>
          <p:cNvSpPr>
            <a:spLocks noGrp="1"/>
          </p:cNvSpPr>
          <p:nvPr>
            <p:ph type="dt" sz="half" idx="10"/>
          </p:nvPr>
        </p:nvSpPr>
        <p:spPr/>
        <p:txBody>
          <a:bodyPr/>
          <a:lstStyle/>
          <a:p>
            <a:fld id="{832005E5-BA8D-4043-A0D1-8E94E9F30C16}" type="datetimeFigureOut">
              <a:rPr lang="en-GB" smtClean="0"/>
              <a:t>01/08/2025</a:t>
            </a:fld>
            <a:endParaRPr lang="en-GB"/>
          </a:p>
        </p:txBody>
      </p:sp>
      <p:sp>
        <p:nvSpPr>
          <p:cNvPr id="6" name="Footer Placeholder 5">
            <a:extLst>
              <a:ext uri="{FF2B5EF4-FFF2-40B4-BE49-F238E27FC236}">
                <a16:creationId xmlns:a16="http://schemas.microsoft.com/office/drawing/2014/main" id="{2EDB529A-B2EC-411A-9931-478BD6633F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10B24E-6D5D-4A32-88F9-8CC077C87E57}"/>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8511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50A13-58D4-4614-90EC-56752CD10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4D000D-7D49-4EEF-A6D8-9E712E18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41BF3-5048-49B1-AD4F-6B3EC41D0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005E5-BA8D-4043-A0D1-8E94E9F30C16}" type="datetimeFigureOut">
              <a:rPr lang="en-GB" smtClean="0"/>
              <a:t>01/08/2025</a:t>
            </a:fld>
            <a:endParaRPr lang="en-GB"/>
          </a:p>
        </p:txBody>
      </p:sp>
      <p:sp>
        <p:nvSpPr>
          <p:cNvPr id="5" name="Footer Placeholder 4">
            <a:extLst>
              <a:ext uri="{FF2B5EF4-FFF2-40B4-BE49-F238E27FC236}">
                <a16:creationId xmlns:a16="http://schemas.microsoft.com/office/drawing/2014/main" id="{5C702BFD-03F5-47F7-B8F4-6EE690249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878C65-CAC1-481E-8984-6BF6C5AC2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51069-59FB-4DFE-A911-2B6B2CEEAD37}" type="slidenum">
              <a:rPr lang="en-GB" smtClean="0"/>
              <a:t>‹#›</a:t>
            </a:fld>
            <a:endParaRPr lang="en-GB"/>
          </a:p>
        </p:txBody>
      </p:sp>
    </p:spTree>
    <p:extLst>
      <p:ext uri="{BB962C8B-B14F-4D97-AF65-F5344CB8AC3E}">
        <p14:creationId xmlns:p14="http://schemas.microsoft.com/office/powerpoint/2010/main" val="409686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types-of-graph-in-data-structure" TargetMode="External"/><Relationship Id="rId2" Type="http://schemas.openxmlformats.org/officeDocument/2006/relationships/hyperlink" Target="https://www.geeksforgeeks.org/graph-data-structure-and-algorithms/?ref=outind" TargetMode="External"/><Relationship Id="rId1" Type="http://schemas.openxmlformats.org/officeDocument/2006/relationships/slideLayout" Target="../slideLayouts/slideLayout1.xml"/><Relationship Id="rId5" Type="http://schemas.openxmlformats.org/officeDocument/2006/relationships/hyperlink" Target="https://byjus.com/maths/graph-theory/" TargetMode="External"/><Relationship Id="rId4" Type="http://schemas.openxmlformats.org/officeDocument/2006/relationships/hyperlink" Target="https://www.programiz.com/dsa/spanning-tree-and-minimum-spanning-tre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business graph and charts">
            <a:extLst>
              <a:ext uri="{FF2B5EF4-FFF2-40B4-BE49-F238E27FC236}">
                <a16:creationId xmlns:a16="http://schemas.microsoft.com/office/drawing/2014/main" id="{70D298FB-5858-3CAD-A6F5-41786D9B8BA9}"/>
              </a:ext>
            </a:extLst>
          </p:cNvPr>
          <p:cNvPicPr>
            <a:picLocks noChangeAspect="1"/>
          </p:cNvPicPr>
          <p:nvPr/>
        </p:nvPicPr>
        <p:blipFill>
          <a:blip r:embed="rId2"/>
          <a:srcRect l="17503" r="23636" b="2478"/>
          <a:stretch>
            <a:fillRect/>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0" y="4872922"/>
            <a:ext cx="4023359" cy="1208141"/>
          </a:xfrm>
        </p:spPr>
        <p:txBody>
          <a:bodyPr>
            <a:normAutofit/>
          </a:bodyPr>
          <a:lstStyle/>
          <a:p>
            <a:pPr algn="l"/>
            <a:r>
              <a:rPr lang="fr-FR" sz="1800" b="1" dirty="0"/>
              <a:t>Course Instructor : Al Amin</a:t>
            </a:r>
          </a:p>
          <a:p>
            <a:pPr algn="l"/>
            <a:r>
              <a:rPr lang="fr-FR" sz="1800" b="1" dirty="0"/>
              <a:t>Email: alamin@uttarauniversity.edu.bd</a:t>
            </a:r>
          </a:p>
          <a:p>
            <a:pPr algn="l"/>
            <a:endParaRPr lang="en-GB" sz="1800" b="1" dirty="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85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Freeform: Shape 205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Freeform: Shape 205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208141"/>
          </a:xfrm>
        </p:spPr>
        <p:txBody>
          <a:bodyPr>
            <a:normAutofit/>
          </a:bodyPr>
          <a:lstStyle/>
          <a:p>
            <a:pPr marL="342900" indent="-342900" algn="just">
              <a:buFont typeface="Arial" panose="020B0604020202020204" pitchFamily="34" charset="0"/>
              <a:buChar char="•"/>
            </a:pPr>
            <a:r>
              <a:rPr lang="en-GB" sz="1600" b="1" dirty="0"/>
              <a:t>Adjacency List: </a:t>
            </a:r>
            <a:r>
              <a:rPr lang="en-GB" sz="1600" dirty="0"/>
              <a:t>This graph is represented as a collection of linked lists. There is an array of pointer which points to the edges connected to that vertex.</a:t>
            </a:r>
          </a:p>
        </p:txBody>
      </p:sp>
      <p:sp>
        <p:nvSpPr>
          <p:cNvPr id="2061" name="Rectangle 20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Lightbox">
            <a:extLst>
              <a:ext uri="{FF2B5EF4-FFF2-40B4-BE49-F238E27FC236}">
                <a16:creationId xmlns:a16="http://schemas.microsoft.com/office/drawing/2014/main" id="{3C7171E0-E039-49B1-9CE3-92FCDB52BB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82657"/>
            <a:ext cx="6408836" cy="394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1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77355-3991-F17E-6CB3-C7EC2B391E4E}"/>
              </a:ext>
            </a:extLst>
          </p:cNvPr>
          <p:cNvSpPr>
            <a:spLocks noGrp="1"/>
          </p:cNvSpPr>
          <p:nvPr>
            <p:ph type="title"/>
          </p:nvPr>
        </p:nvSpPr>
        <p:spPr>
          <a:xfrm>
            <a:off x="1043631" y="809898"/>
            <a:ext cx="9942716" cy="1554480"/>
          </a:xfrm>
        </p:spPr>
        <p:txBody>
          <a:bodyPr anchor="ctr">
            <a:normAutofit/>
          </a:bodyPr>
          <a:lstStyle/>
          <a:p>
            <a:r>
              <a:rPr lang="en-GB" sz="4800"/>
              <a:t>Graph Operations</a:t>
            </a:r>
          </a:p>
        </p:txBody>
      </p:sp>
      <p:sp>
        <p:nvSpPr>
          <p:cNvPr id="3" name="Content Placeholder 2">
            <a:extLst>
              <a:ext uri="{FF2B5EF4-FFF2-40B4-BE49-F238E27FC236}">
                <a16:creationId xmlns:a16="http://schemas.microsoft.com/office/drawing/2014/main" id="{6D3AE42F-7C12-9405-0613-927F0447EDF8}"/>
              </a:ext>
            </a:extLst>
          </p:cNvPr>
          <p:cNvSpPr>
            <a:spLocks noGrp="1"/>
          </p:cNvSpPr>
          <p:nvPr>
            <p:ph idx="1"/>
          </p:nvPr>
        </p:nvSpPr>
        <p:spPr>
          <a:xfrm>
            <a:off x="1045028" y="3017522"/>
            <a:ext cx="9941319" cy="3124658"/>
          </a:xfrm>
        </p:spPr>
        <p:txBody>
          <a:bodyPr anchor="ctr">
            <a:normAutofit/>
          </a:bodyPr>
          <a:lstStyle/>
          <a:p>
            <a:r>
              <a:rPr lang="en-GB" sz="2400" dirty="0"/>
              <a:t>There are two types of graph operations:</a:t>
            </a:r>
          </a:p>
          <a:p>
            <a:pPr lvl="1"/>
            <a:r>
              <a:rPr lang="en-GB" dirty="0"/>
              <a:t>Insertion</a:t>
            </a:r>
          </a:p>
          <a:p>
            <a:pPr lvl="1"/>
            <a:r>
              <a:rPr lang="en-GB" dirty="0"/>
              <a:t>Deletion</a:t>
            </a:r>
          </a:p>
          <a:p>
            <a:pPr lvl="1"/>
            <a:r>
              <a:rPr lang="en-GB" dirty="0"/>
              <a:t>Traverse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13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dirty="0">
                <a:solidFill>
                  <a:schemeClr val="tx1"/>
                </a:solidFill>
                <a:latin typeface="+mj-lt"/>
                <a:ea typeface="+mj-ea"/>
                <a:cs typeface="+mj-cs"/>
              </a:rPr>
              <a:t>Graph Algorithms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29576"/>
            <a:ext cx="6224335" cy="6828423"/>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Graph Traversal Algorithms:</a:t>
            </a:r>
          </a:p>
          <a:p>
            <a:pPr marL="914400" lvl="1" indent="-342900" algn="just">
              <a:buFont typeface="Wingdings" panose="05000000000000000000" pitchFamily="2" charset="2"/>
              <a:buChar char="Ø"/>
            </a:pPr>
            <a:r>
              <a:rPr lang="en-US" sz="1900" b="1" dirty="0">
                <a:solidFill>
                  <a:srgbClr val="00B0F0"/>
                </a:solidFill>
              </a:rPr>
              <a:t>Depth-First Search (DFS):</a:t>
            </a:r>
            <a:r>
              <a:rPr lang="en-US" sz="1900" b="1" dirty="0"/>
              <a:t> </a:t>
            </a:r>
            <a:r>
              <a:rPr lang="en-GB" sz="1900" dirty="0"/>
              <a:t>Explores as far as possible along each branch before backtracking. Used for pathfinding, detecting cycles, and topological sorting.</a:t>
            </a:r>
            <a:endParaRPr lang="en-US" sz="1900" dirty="0"/>
          </a:p>
          <a:p>
            <a:pPr marL="914400" lvl="1" indent="-342900" algn="just">
              <a:buFont typeface="Wingdings" panose="05000000000000000000" pitchFamily="2" charset="2"/>
              <a:buChar char="Ø"/>
            </a:pPr>
            <a:r>
              <a:rPr lang="en-GB" sz="1900" b="1" dirty="0">
                <a:solidFill>
                  <a:srgbClr val="00B0F0"/>
                </a:solidFill>
              </a:rPr>
              <a:t>Breadth-First Search (BFS):</a:t>
            </a:r>
            <a:r>
              <a:rPr lang="en-GB" sz="1900" b="1" dirty="0"/>
              <a:t> </a:t>
            </a:r>
            <a:r>
              <a:rPr lang="en-GB" sz="1900" dirty="0"/>
              <a:t>Explores all neighbors at the current depth before moving to the next level. Ideal for shortest path in unweighted graphs and connected components</a:t>
            </a:r>
            <a:r>
              <a:rPr lang="en-US" sz="1900" dirty="0"/>
              <a:t>.</a:t>
            </a:r>
          </a:p>
          <a:p>
            <a:pPr marL="914400" lvl="1" indent="-342900" algn="just">
              <a:buFont typeface="Wingdings" panose="05000000000000000000" pitchFamily="2" charset="2"/>
              <a:buChar char="Ø"/>
            </a:pPr>
            <a:r>
              <a:rPr lang="en-GB" sz="1900" b="1" dirty="0">
                <a:solidFill>
                  <a:srgbClr val="00B0F0"/>
                </a:solidFill>
              </a:rPr>
              <a:t>Bidirectional Search:</a:t>
            </a:r>
            <a:r>
              <a:rPr lang="en-GB" sz="1900" b="1" dirty="0"/>
              <a:t> </a:t>
            </a:r>
            <a:r>
              <a:rPr lang="en-GB" sz="1900" dirty="0"/>
              <a:t>Runs two BFS searches (from source and target) simultaneously to find the shortest path faster in large graphs.</a:t>
            </a:r>
            <a:endParaRPr lang="en-US" sz="1900" dirty="0"/>
          </a:p>
        </p:txBody>
      </p:sp>
    </p:spTree>
    <p:extLst>
      <p:ext uri="{BB962C8B-B14F-4D97-AF65-F5344CB8AC3E}">
        <p14:creationId xmlns:p14="http://schemas.microsoft.com/office/powerpoint/2010/main" val="1963817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a:solidFill>
                  <a:schemeClr val="tx1"/>
                </a:solidFill>
                <a:latin typeface="+mj-lt"/>
                <a:ea typeface="+mj-ea"/>
                <a:cs typeface="+mj-cs"/>
              </a:rPr>
              <a:t>Graph Algorithms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29576"/>
            <a:ext cx="6224335" cy="6828423"/>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Shortest Path Algorithms:</a:t>
            </a:r>
          </a:p>
          <a:p>
            <a:pPr marL="914400" lvl="1" indent="-342900" algn="just">
              <a:buFont typeface="Wingdings" panose="05000000000000000000" pitchFamily="2" charset="2"/>
              <a:buChar char="Ø"/>
            </a:pPr>
            <a:r>
              <a:rPr lang="en-US" sz="1900" b="1" dirty="0">
                <a:solidFill>
                  <a:srgbClr val="00B0F0"/>
                </a:solidFill>
              </a:rPr>
              <a:t>Dijkstra’s Algorithm:</a:t>
            </a:r>
            <a:r>
              <a:rPr lang="en-US" sz="1900" b="1" dirty="0"/>
              <a:t> </a:t>
            </a:r>
            <a:r>
              <a:rPr lang="en-US" sz="1900" dirty="0"/>
              <a:t>Finds the shortest path from a source vertex to all other vertices in a weighted graph (</a:t>
            </a:r>
            <a:r>
              <a:rPr lang="en-US" sz="1900" b="1" dirty="0">
                <a:solidFill>
                  <a:srgbClr val="FF0000"/>
                </a:solidFill>
              </a:rPr>
              <a:t>non-negative weights</a:t>
            </a:r>
            <a:r>
              <a:rPr lang="en-US" sz="1900" dirty="0"/>
              <a:t>).</a:t>
            </a:r>
          </a:p>
          <a:p>
            <a:pPr marL="914400" lvl="1" indent="-342900" algn="just">
              <a:buFont typeface="Wingdings" panose="05000000000000000000" pitchFamily="2" charset="2"/>
              <a:buChar char="Ø"/>
            </a:pPr>
            <a:r>
              <a:rPr lang="en-US" sz="1900" b="1" dirty="0">
                <a:solidFill>
                  <a:srgbClr val="00B0F0"/>
                </a:solidFill>
              </a:rPr>
              <a:t>Bellman-Ford Algorithm:</a:t>
            </a:r>
            <a:r>
              <a:rPr lang="en-US" sz="1900" b="1" dirty="0"/>
              <a:t> </a:t>
            </a:r>
            <a:r>
              <a:rPr lang="en-US" sz="1900" dirty="0"/>
              <a:t>Finds shortest paths in graphs that may have negative weights.</a:t>
            </a:r>
          </a:p>
          <a:p>
            <a:pPr marL="914400" lvl="1" indent="-342900" algn="just">
              <a:buFont typeface="Wingdings" panose="05000000000000000000" pitchFamily="2" charset="2"/>
              <a:buChar char="Ø"/>
            </a:pPr>
            <a:r>
              <a:rPr lang="en-US" sz="1900" b="1" dirty="0">
                <a:solidFill>
                  <a:srgbClr val="00B0F0"/>
                </a:solidFill>
              </a:rPr>
              <a:t>Floyd-</a:t>
            </a:r>
            <a:r>
              <a:rPr lang="en-US" sz="1900" b="1" dirty="0" err="1">
                <a:solidFill>
                  <a:srgbClr val="00B0F0"/>
                </a:solidFill>
              </a:rPr>
              <a:t>Warshall</a:t>
            </a:r>
            <a:r>
              <a:rPr lang="en-US" sz="1900" b="1" dirty="0">
                <a:solidFill>
                  <a:srgbClr val="00B0F0"/>
                </a:solidFill>
              </a:rPr>
              <a:t> Algorithm:</a:t>
            </a:r>
            <a:r>
              <a:rPr lang="en-US" sz="1900" b="1" dirty="0"/>
              <a:t> </a:t>
            </a:r>
            <a:r>
              <a:rPr lang="en-US" sz="1900" dirty="0"/>
              <a:t>Computes shortest paths between all pairs of vertices, typically used in dense graphs.</a:t>
            </a:r>
          </a:p>
          <a:p>
            <a:pPr marL="914400" lvl="1" indent="-342900" algn="just">
              <a:buFont typeface="Wingdings" panose="05000000000000000000" pitchFamily="2" charset="2"/>
              <a:buChar char="Ø"/>
            </a:pPr>
            <a:r>
              <a:rPr lang="en-GB" sz="1900" b="1" dirty="0">
                <a:solidFill>
                  <a:srgbClr val="00B0F0"/>
                </a:solidFill>
              </a:rPr>
              <a:t>A* Algorithm:</a:t>
            </a:r>
            <a:r>
              <a:rPr lang="en-GB" sz="1900" dirty="0"/>
              <a:t> A heuristic-based search for shortest paths, often used in pathfinding (e.g., games, robotics) by combining actual costs and estimated costs to the goal.</a:t>
            </a:r>
          </a:p>
          <a:p>
            <a:pPr marL="914400" lvl="1" indent="-342900" algn="just">
              <a:buFont typeface="Wingdings" panose="05000000000000000000" pitchFamily="2" charset="2"/>
              <a:buChar char="Ø"/>
            </a:pPr>
            <a:r>
              <a:rPr lang="en-GB" sz="1900" b="1" dirty="0">
                <a:solidFill>
                  <a:srgbClr val="00B0F0"/>
                </a:solidFill>
              </a:rPr>
              <a:t>Johnson’s Algorithm:</a:t>
            </a:r>
            <a:r>
              <a:rPr lang="en-GB" sz="1900" dirty="0"/>
              <a:t> Finds all-pairs shortest paths in sparse graphs with negative weights by combining Bellman-Ford and Dijkstra’s.</a:t>
            </a:r>
            <a:endParaRPr lang="en-US" sz="1900" dirty="0"/>
          </a:p>
        </p:txBody>
      </p:sp>
    </p:spTree>
    <p:extLst>
      <p:ext uri="{BB962C8B-B14F-4D97-AF65-F5344CB8AC3E}">
        <p14:creationId xmlns:p14="http://schemas.microsoft.com/office/powerpoint/2010/main" val="366155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a:solidFill>
                  <a:schemeClr val="tx1"/>
                </a:solidFill>
                <a:latin typeface="+mj-lt"/>
                <a:ea typeface="+mj-ea"/>
                <a:cs typeface="+mj-cs"/>
              </a:rPr>
              <a:t>Graph Algorithms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Minimum Spanning Tree (MST): </a:t>
            </a:r>
            <a:r>
              <a:rPr lang="en-US" sz="1900" dirty="0"/>
              <a:t>A spanning tree connects all vertices in a graph without cycles and with the minimum possible total edge weight.</a:t>
            </a:r>
          </a:p>
          <a:p>
            <a:pPr marL="800100" lvl="1" indent="-228600" algn="just">
              <a:buFont typeface="Arial" panose="020B0604020202020204" pitchFamily="34" charset="0"/>
              <a:buChar char="•"/>
            </a:pPr>
            <a:r>
              <a:rPr lang="en-US" sz="1900" b="1" dirty="0">
                <a:solidFill>
                  <a:srgbClr val="00B0F0"/>
                </a:solidFill>
              </a:rPr>
              <a:t>Prim’s Algorithm:</a:t>
            </a:r>
            <a:r>
              <a:rPr lang="en-US" sz="1900" b="1" dirty="0"/>
              <a:t> </a:t>
            </a:r>
            <a:r>
              <a:rPr lang="en-US" sz="1900" dirty="0"/>
              <a:t>Builds the MST by starting from a single vertex and adding the minimum edge to grow the tree.</a:t>
            </a:r>
          </a:p>
          <a:p>
            <a:pPr marL="800100" lvl="1" indent="-228600" algn="just">
              <a:buFont typeface="Arial" panose="020B0604020202020204" pitchFamily="34" charset="0"/>
              <a:buChar char="•"/>
            </a:pPr>
            <a:r>
              <a:rPr lang="en-US" sz="1900" b="1" dirty="0">
                <a:solidFill>
                  <a:srgbClr val="00B0F0"/>
                </a:solidFill>
              </a:rPr>
              <a:t>Kruskal’s Algorithm:</a:t>
            </a:r>
            <a:r>
              <a:rPr lang="en-US" sz="1900" b="1" dirty="0"/>
              <a:t> </a:t>
            </a:r>
            <a:r>
              <a:rPr lang="en-US" sz="1900" dirty="0"/>
              <a:t>Builds the MST by selecting edges in order of increasing weight, ensuring no cycles are formed.</a:t>
            </a:r>
          </a:p>
        </p:txBody>
      </p:sp>
    </p:spTree>
    <p:extLst>
      <p:ext uri="{BB962C8B-B14F-4D97-AF65-F5344CB8AC3E}">
        <p14:creationId xmlns:p14="http://schemas.microsoft.com/office/powerpoint/2010/main" val="426428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a:solidFill>
                  <a:schemeClr val="tx1"/>
                </a:solidFill>
                <a:latin typeface="+mj-lt"/>
                <a:ea typeface="+mj-ea"/>
                <a:cs typeface="+mj-cs"/>
              </a:rPr>
              <a:t>Graph Algorithms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Topological Sorting: </a:t>
            </a:r>
            <a:r>
              <a:rPr lang="en-GB" sz="1900" dirty="0"/>
              <a:t>Used in directed acyclic graphs (DAGs) to order nodes such that if there’s an edge from </a:t>
            </a:r>
            <a:r>
              <a:rPr lang="en-GB" sz="1900" b="1" dirty="0">
                <a:solidFill>
                  <a:srgbClr val="FF0000"/>
                </a:solidFill>
              </a:rPr>
              <a:t>u</a:t>
            </a:r>
            <a:r>
              <a:rPr lang="en-GB" sz="1900" dirty="0"/>
              <a:t> to </a:t>
            </a:r>
            <a:r>
              <a:rPr lang="en-GB" sz="1900" b="1" dirty="0">
                <a:solidFill>
                  <a:srgbClr val="FF0000"/>
                </a:solidFill>
              </a:rPr>
              <a:t>v, u</a:t>
            </a:r>
            <a:r>
              <a:rPr lang="en-GB" sz="1900" dirty="0"/>
              <a:t> comes before </a:t>
            </a:r>
            <a:r>
              <a:rPr lang="en-GB" sz="1900" b="1" dirty="0">
                <a:solidFill>
                  <a:srgbClr val="FF0000"/>
                </a:solidFill>
              </a:rPr>
              <a:t>v</a:t>
            </a:r>
            <a:r>
              <a:rPr lang="en-GB" sz="1900" dirty="0"/>
              <a:t>.</a:t>
            </a:r>
            <a:endParaRPr lang="en-US" sz="1900" dirty="0"/>
          </a:p>
          <a:p>
            <a:pPr marL="800100" lvl="1" indent="-228600" algn="just">
              <a:buFont typeface="Arial" panose="020B0604020202020204" pitchFamily="34" charset="0"/>
              <a:buChar char="•"/>
            </a:pPr>
            <a:r>
              <a:rPr lang="en-GB" sz="1900" b="1" dirty="0">
                <a:solidFill>
                  <a:srgbClr val="00B0F0"/>
                </a:solidFill>
              </a:rPr>
              <a:t>DFS-based Topological Sort:</a:t>
            </a:r>
            <a:r>
              <a:rPr lang="en-GB" sz="1900" b="1" dirty="0"/>
              <a:t> </a:t>
            </a:r>
            <a:r>
              <a:rPr lang="en-GB" sz="1900" dirty="0"/>
              <a:t>Uses DFS to produce a linear ordering of nodes.</a:t>
            </a:r>
          </a:p>
          <a:p>
            <a:pPr marL="800100" lvl="1" indent="-228600" algn="just">
              <a:buFont typeface="Arial" panose="020B0604020202020204" pitchFamily="34" charset="0"/>
              <a:buChar char="•"/>
            </a:pPr>
            <a:r>
              <a:rPr lang="en-GB" sz="1900" b="1" dirty="0">
                <a:solidFill>
                  <a:srgbClr val="00B0F0"/>
                </a:solidFill>
              </a:rPr>
              <a:t>Kahn’s Algorithm:</a:t>
            </a:r>
            <a:r>
              <a:rPr lang="en-GB" sz="1900" b="1" dirty="0"/>
              <a:t> </a:t>
            </a:r>
            <a:r>
              <a:rPr lang="en-GB" sz="1900" dirty="0"/>
              <a:t>Uses in-degree of nodes, repeatedly removing nodes with zero in-degree to build the ordering.</a:t>
            </a:r>
          </a:p>
        </p:txBody>
      </p:sp>
    </p:spTree>
    <p:extLst>
      <p:ext uri="{BB962C8B-B14F-4D97-AF65-F5344CB8AC3E}">
        <p14:creationId xmlns:p14="http://schemas.microsoft.com/office/powerpoint/2010/main" val="55704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solidFill>
                  <a:schemeClr val="tx1"/>
                </a:solidFill>
                <a:latin typeface="+mj-lt"/>
                <a:ea typeface="+mj-ea"/>
                <a:cs typeface="+mj-cs"/>
              </a:rPr>
              <a:t>Applications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marL="342900" indent="-228600" algn="just">
              <a:buFont typeface="Arial" panose="020B0604020202020204" pitchFamily="34" charset="0"/>
              <a:buChar char="•"/>
            </a:pPr>
            <a:r>
              <a:rPr lang="en-US" sz="1400" b="1" dirty="0"/>
              <a:t>Social Networks: </a:t>
            </a:r>
            <a:r>
              <a:rPr lang="en-US" sz="1400" dirty="0"/>
              <a:t>In platforms like Facebook, Twitter, and LinkedIn, users are represented as nodes, and their connections (friends, followers, or colleagues) as edges. Graphs are ideal for tasks like friend recommendations, finding influencers, or community detection.</a:t>
            </a:r>
          </a:p>
          <a:p>
            <a:pPr marL="342900" indent="-228600" algn="just">
              <a:buFont typeface="Arial" panose="020B0604020202020204" pitchFamily="34" charset="0"/>
              <a:buChar char="•"/>
            </a:pPr>
            <a:r>
              <a:rPr lang="en-US" sz="1400" b="1" dirty="0"/>
              <a:t>Navigation and Mapping: </a:t>
            </a:r>
            <a:r>
              <a:rPr lang="en-US" sz="1400" dirty="0"/>
              <a:t>In </a:t>
            </a:r>
            <a:r>
              <a:rPr lang="en-US" sz="1400" b="1" dirty="0"/>
              <a:t>GPS</a:t>
            </a:r>
            <a:r>
              <a:rPr lang="en-US" sz="1400" dirty="0"/>
              <a:t> systems and mapping applications (like Google Maps), locations are represented as nodes, and roads as edges with weights (such as distance or time). Graphs make it easy to calculate shortest paths, optimize routes, and find nearby places.</a:t>
            </a:r>
          </a:p>
          <a:p>
            <a:pPr marL="342900" indent="-228600" algn="just">
              <a:buFont typeface="Arial" panose="020B0604020202020204" pitchFamily="34" charset="0"/>
              <a:buChar char="•"/>
            </a:pPr>
            <a:r>
              <a:rPr lang="en-US" sz="1400" b="1" dirty="0"/>
              <a:t>Search Engines: </a:t>
            </a:r>
            <a:r>
              <a:rPr lang="en-US" sz="1400" dirty="0"/>
              <a:t>Graphs help represent relationships between web pages, with each page as a node and hyperlinks as directed edges. PageRank, Google's algorithm, is a graph-based algorithm that ranks pages based on their relevance.</a:t>
            </a:r>
          </a:p>
          <a:p>
            <a:pPr marL="342900" indent="-228600" algn="just">
              <a:buFont typeface="Arial" panose="020B0604020202020204" pitchFamily="34" charset="0"/>
              <a:buChar char="•"/>
            </a:pPr>
            <a:r>
              <a:rPr lang="en-US" sz="1400" b="1" dirty="0"/>
              <a:t>Recommendation Systems: </a:t>
            </a:r>
            <a:r>
              <a:rPr lang="en-US" sz="1400" dirty="0"/>
              <a:t>Graphs are used in recommendation engines (e.g., Netflix, Amazon) where users and products form nodes, and edges represent interactions (such as viewing or purchasing). Graphs help recommend similar items or suggest items based on social connections or similar tastes.</a:t>
            </a:r>
          </a:p>
          <a:p>
            <a:pPr marL="342900" indent="-228600" algn="just">
              <a:buFont typeface="Arial" panose="020B0604020202020204" pitchFamily="34" charset="0"/>
              <a:buChar char="•"/>
            </a:pPr>
            <a:r>
              <a:rPr lang="en-US" sz="1400" b="1" dirty="0"/>
              <a:t>Computer Networks:</a:t>
            </a:r>
            <a:r>
              <a:rPr lang="en-US" sz="1400" dirty="0"/>
              <a:t> Network routers and devices form a graph, with devices as nodes and connections as edges. Graphs help in routing algorithms, load balancing, and optimizing network performance.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216818" y="750886"/>
            <a:ext cx="9758363" cy="3501074"/>
          </a:xfrm>
        </p:spPr>
        <p:txBody>
          <a:bodyPr>
            <a:normAutofit/>
          </a:bodyPr>
          <a:lstStyle/>
          <a:p>
            <a:pPr algn="just"/>
            <a:r>
              <a:rPr lang="en-GB" b="1" dirty="0"/>
              <a:t>References:</a:t>
            </a:r>
          </a:p>
          <a:p>
            <a:pPr marL="342900" indent="-342900" algn="just">
              <a:buFont typeface="Arial" panose="020B0604020202020204" pitchFamily="34" charset="0"/>
              <a:buChar char="•"/>
            </a:pPr>
            <a:r>
              <a:rPr lang="en-GB" sz="1800" dirty="0">
                <a:hlinkClick r:id="rId2"/>
              </a:rPr>
              <a:t>https://www.geeksforgeeks.org/graph-data-structure-and-algorithms/?ref=outind</a:t>
            </a:r>
            <a:endParaRPr lang="en-GB" sz="1800" dirty="0"/>
          </a:p>
          <a:p>
            <a:pPr marL="342900" indent="-342900" algn="just">
              <a:buFont typeface="Arial" panose="020B0604020202020204" pitchFamily="34" charset="0"/>
              <a:buChar char="•"/>
            </a:pPr>
            <a:r>
              <a:rPr lang="en-GB" sz="1800" dirty="0">
                <a:hlinkClick r:id="rId3"/>
              </a:rPr>
              <a:t>https://www.javatpoint.com/types-of-graph-in-data-structure</a:t>
            </a:r>
            <a:endParaRPr lang="en-GB" sz="1800" dirty="0"/>
          </a:p>
          <a:p>
            <a:pPr marL="342900" indent="-342900" algn="just">
              <a:buFont typeface="Arial" panose="020B0604020202020204" pitchFamily="34" charset="0"/>
              <a:buChar char="•"/>
            </a:pPr>
            <a:r>
              <a:rPr lang="en-GB" sz="1800" dirty="0">
                <a:hlinkClick r:id="rId4"/>
              </a:rPr>
              <a:t>https://www.programiz.com/dsa/spanning-tree-and-minimum-spanning-tree</a:t>
            </a:r>
            <a:endParaRPr lang="en-GB" sz="1800" dirty="0"/>
          </a:p>
          <a:p>
            <a:pPr marL="342900" indent="-342900" algn="just">
              <a:buFont typeface="Arial" panose="020B0604020202020204" pitchFamily="34" charset="0"/>
              <a:buChar char="•"/>
            </a:pPr>
            <a:r>
              <a:rPr lang="en-GB" sz="1800" dirty="0">
                <a:hlinkClick r:id="rId5"/>
              </a:rPr>
              <a:t>https://byjus.com/maths/graph-theory/</a:t>
            </a:r>
            <a:endParaRPr lang="en-GB" sz="1800" dirty="0"/>
          </a:p>
          <a:p>
            <a:pPr marL="342900" indent="-342900" algn="just">
              <a:buFont typeface="Arial" panose="020B0604020202020204" pitchFamily="34" charset="0"/>
              <a:buChar char="•"/>
            </a:pPr>
            <a:endParaRPr lang="en-GB" dirty="0"/>
          </a:p>
        </p:txBody>
      </p:sp>
    </p:spTree>
    <p:extLst>
      <p:ext uri="{BB962C8B-B14F-4D97-AF65-F5344CB8AC3E}">
        <p14:creationId xmlns:p14="http://schemas.microsoft.com/office/powerpoint/2010/main" val="139581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E9AFF749-DD1D-1D2F-72BF-D5AD2AB1B654}"/>
              </a:ext>
            </a:extLst>
          </p:cNvPr>
          <p:cNvPicPr>
            <a:picLocks noChangeAspect="1"/>
          </p:cNvPicPr>
          <p:nvPr/>
        </p:nvPicPr>
        <p:blipFill>
          <a:blip r:embed="rId2"/>
          <a:srcRect r="5200"/>
          <a:stretch>
            <a:fillRect/>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709CE8-4692-2504-51CE-55A5A6A4772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08638" y="386930"/>
            <a:ext cx="9236700" cy="1188950"/>
          </a:xfrm>
        </p:spPr>
        <p:txBody>
          <a:bodyPr vert="horz" lIns="91440" tIns="45720" rIns="91440" bIns="45720" rtlCol="0" anchor="b">
            <a:normAutofit/>
          </a:bodyPr>
          <a:lstStyle/>
          <a:p>
            <a:pPr algn="l"/>
            <a:r>
              <a:rPr lang="en-US" sz="5400" b="1" kern="1200">
                <a:solidFill>
                  <a:schemeClr val="tx1"/>
                </a:solidFill>
                <a:latin typeface="+mj-lt"/>
                <a:ea typeface="+mj-ea"/>
                <a:cs typeface="+mj-cs"/>
              </a:rPr>
              <a:t>Table of content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793660" y="2288613"/>
            <a:ext cx="10143668" cy="4147845"/>
          </a:xfrm>
        </p:spPr>
        <p:txBody>
          <a:bodyPr vert="horz" lIns="91440" tIns="45720" rIns="91440" bIns="45720" rtlCol="0" anchor="ctr">
            <a:normAutofit/>
          </a:bodyPr>
          <a:lstStyle/>
          <a:p>
            <a:pPr marL="342900" indent="-228600" algn="l">
              <a:buFont typeface="Arial" panose="020B0604020202020204" pitchFamily="34" charset="0"/>
              <a:buChar char="•"/>
            </a:pPr>
            <a:r>
              <a:rPr lang="en-US" sz="2000" dirty="0"/>
              <a:t>Introduction Of Graph</a:t>
            </a:r>
          </a:p>
          <a:p>
            <a:pPr marL="342900" indent="-228600" algn="l">
              <a:buFont typeface="Arial" panose="020B0604020202020204" pitchFamily="34" charset="0"/>
              <a:buChar char="•"/>
            </a:pPr>
            <a:r>
              <a:rPr lang="en-US" sz="2000" dirty="0"/>
              <a:t>Difference between Tree and Graph Data Structure</a:t>
            </a:r>
          </a:p>
          <a:p>
            <a:pPr marL="342900" indent="-228600" algn="l">
              <a:buFont typeface="Arial" panose="020B0604020202020204" pitchFamily="34" charset="0"/>
              <a:buChar char="•"/>
            </a:pPr>
            <a:r>
              <a:rPr lang="en-US" sz="2000" dirty="0"/>
              <a:t>Types Of Graph</a:t>
            </a:r>
          </a:p>
          <a:p>
            <a:pPr marL="342900" indent="-228600" algn="l">
              <a:buFont typeface="Arial" panose="020B0604020202020204" pitchFamily="34" charset="0"/>
              <a:buChar char="•"/>
            </a:pPr>
            <a:r>
              <a:rPr lang="en-US" sz="2000" dirty="0"/>
              <a:t>Terminologies Of Graph</a:t>
            </a:r>
          </a:p>
          <a:p>
            <a:pPr marL="342900" indent="-228600" algn="l">
              <a:buFont typeface="Arial" panose="020B0604020202020204" pitchFamily="34" charset="0"/>
              <a:buChar char="•"/>
            </a:pPr>
            <a:r>
              <a:rPr lang="en-US" sz="2000" dirty="0"/>
              <a:t>Graph Representation</a:t>
            </a:r>
          </a:p>
          <a:p>
            <a:pPr marL="342900" indent="-228600" algn="l">
              <a:buFont typeface="Arial" panose="020B0604020202020204" pitchFamily="34" charset="0"/>
              <a:buChar char="•"/>
            </a:pPr>
            <a:r>
              <a:rPr lang="en-US" sz="2000" dirty="0"/>
              <a:t>Graph Operations</a:t>
            </a:r>
          </a:p>
          <a:p>
            <a:pPr marL="342900" indent="-228600" algn="l">
              <a:buFont typeface="Arial" panose="020B0604020202020204" pitchFamily="34" charset="0"/>
              <a:buChar char="•"/>
            </a:pPr>
            <a:r>
              <a:rPr lang="en-US" sz="2000" dirty="0"/>
              <a:t>Graph Algorithms</a:t>
            </a:r>
          </a:p>
          <a:p>
            <a:pPr marL="342900" indent="-228600" algn="l">
              <a:buFont typeface="Arial" panose="020B0604020202020204" pitchFamily="34" charset="0"/>
              <a:buChar char="•"/>
            </a:pPr>
            <a:r>
              <a:rPr lang="en-US" sz="2000" dirty="0"/>
              <a:t>Applications Of Graph</a:t>
            </a:r>
          </a:p>
          <a:p>
            <a:pPr marL="342900" indent="-228600" algn="l">
              <a:buFont typeface="Arial" panose="020B0604020202020204" pitchFamily="34" charset="0"/>
              <a:buChar char="•"/>
            </a:pPr>
            <a:endParaRPr lang="en-US" sz="2000" dirty="0"/>
          </a:p>
          <a:p>
            <a:pPr marL="342900"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405755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What is 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208141"/>
          </a:xfrm>
        </p:spPr>
        <p:txBody>
          <a:bodyPr>
            <a:normAutofit/>
          </a:bodyPr>
          <a:lstStyle/>
          <a:p>
            <a:pPr marL="342900" indent="-342900" algn="just">
              <a:buFont typeface="Arial" panose="020B0604020202020204" pitchFamily="34" charset="0"/>
              <a:buChar char="•"/>
            </a:pPr>
            <a:r>
              <a:rPr lang="en-GB" sz="1100" dirty="0"/>
              <a:t>Graph is a </a:t>
            </a:r>
            <a:r>
              <a:rPr lang="en-GB" sz="1100" b="1" dirty="0"/>
              <a:t>non-linear data structure </a:t>
            </a:r>
            <a:r>
              <a:rPr lang="en-GB" sz="1100" dirty="0"/>
              <a:t>consisting of vertices and edges. The vertices are sometimes also referred to as </a:t>
            </a:r>
            <a:r>
              <a:rPr lang="en-GB" sz="1100" b="1" dirty="0"/>
              <a:t>nodes</a:t>
            </a:r>
            <a:r>
              <a:rPr lang="en-GB" sz="1100" dirty="0"/>
              <a:t> and the edges are lines that connect any two nodes in the graph. More formally a Graph is composed of a set of vertices </a:t>
            </a:r>
            <a:r>
              <a:rPr lang="en-GB" sz="1100" b="1" dirty="0"/>
              <a:t>( V ) </a:t>
            </a:r>
            <a:r>
              <a:rPr lang="en-GB" sz="1100" dirty="0"/>
              <a:t>and a set of edges </a:t>
            </a:r>
            <a:r>
              <a:rPr lang="en-GB" sz="1100" b="1" dirty="0"/>
              <a:t>( E )</a:t>
            </a:r>
            <a:r>
              <a:rPr lang="en-GB" sz="1100" dirty="0"/>
              <a:t>. The graph is denoted by </a:t>
            </a:r>
            <a:r>
              <a:rPr lang="en-GB" sz="1100" b="1" dirty="0"/>
              <a:t>G(V, E)</a:t>
            </a:r>
            <a:r>
              <a:rPr lang="en-GB" sz="1100" dirty="0"/>
              <a:t>.</a:t>
            </a:r>
            <a:endParaRPr lang="en-GB" sz="1100" b="1"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raphs in Data Structure: Types, Representation, Operations - Shiksha Online">
            <a:extLst>
              <a:ext uri="{FF2B5EF4-FFF2-40B4-BE49-F238E27FC236}">
                <a16:creationId xmlns:a16="http://schemas.microsoft.com/office/drawing/2014/main" id="{845CFC54-AA0E-4328-8CFA-4F7D8024BB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1081" y="625684"/>
            <a:ext cx="6195385"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3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3551F-EA59-AA4E-C0B2-021AA6FE5F09}"/>
              </a:ext>
            </a:extLst>
          </p:cNvPr>
          <p:cNvSpPr>
            <a:spLocks noGrp="1"/>
          </p:cNvSpPr>
          <p:nvPr>
            <p:ph type="title"/>
          </p:nvPr>
        </p:nvSpPr>
        <p:spPr>
          <a:xfrm>
            <a:off x="808638" y="386930"/>
            <a:ext cx="9236700" cy="1188950"/>
          </a:xfrm>
        </p:spPr>
        <p:txBody>
          <a:bodyPr anchor="b">
            <a:normAutofit/>
          </a:bodyPr>
          <a:lstStyle/>
          <a:p>
            <a:r>
              <a:rPr lang="en-GB" sz="4200"/>
              <a:t>Difference between Tree and Graph DS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B2346F-AEF1-4AFD-C59B-FCF22B05062B}"/>
              </a:ext>
            </a:extLst>
          </p:cNvPr>
          <p:cNvSpPr>
            <a:spLocks noGrp="1"/>
          </p:cNvSpPr>
          <p:nvPr>
            <p:ph idx="1"/>
          </p:nvPr>
        </p:nvSpPr>
        <p:spPr>
          <a:xfrm>
            <a:off x="793660" y="2599509"/>
            <a:ext cx="10143668" cy="3435531"/>
          </a:xfrm>
        </p:spPr>
        <p:txBody>
          <a:bodyPr anchor="ctr">
            <a:normAutofit/>
          </a:bodyPr>
          <a:lstStyle/>
          <a:p>
            <a:r>
              <a:rPr lang="en-GB" sz="2400"/>
              <a:t>All tree are graph but all graph not tree.</a:t>
            </a:r>
          </a:p>
          <a:p>
            <a:r>
              <a:rPr lang="en-GB" sz="2400"/>
              <a:t>Dssfdfasdfdsaf</a:t>
            </a:r>
          </a:p>
          <a:p>
            <a:r>
              <a:rPr lang="en-GB" sz="2400"/>
              <a:t>Dsfsdfsdf</a:t>
            </a:r>
          </a:p>
          <a:p>
            <a:r>
              <a:rPr lang="en-GB" sz="2400"/>
              <a:t>Asdffffffffffffffffffffffffffffffffffffffffffffffffffffffffffffffffffffffffffffffffffffffffffffff</a:t>
            </a:r>
          </a:p>
          <a:p>
            <a:r>
              <a:rPr lang="en-GB" sz="2400"/>
              <a:t>asdfffffffffffffffffffffffffffffffffffffffffffffffffffffffffffffffffff</a:t>
            </a:r>
          </a:p>
        </p:txBody>
      </p:sp>
    </p:spTree>
    <p:extLst>
      <p:ext uri="{BB962C8B-B14F-4D97-AF65-F5344CB8AC3E}">
        <p14:creationId xmlns:p14="http://schemas.microsoft.com/office/powerpoint/2010/main" val="601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b="1" kern="1200">
                <a:solidFill>
                  <a:schemeClr val="tx1"/>
                </a:solidFill>
                <a:latin typeface="+mj-lt"/>
                <a:ea typeface="+mj-ea"/>
                <a:cs typeface="+mj-cs"/>
              </a:rPr>
              <a:t>Types of Graph?</a:t>
            </a:r>
          </a:p>
        </p:txBody>
      </p:sp>
      <p:sp>
        <p:nvSpPr>
          <p:cNvPr id="2057" name="Rectangle 205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645066" y="2031101"/>
            <a:ext cx="4282984" cy="3511943"/>
          </a:xfrm>
        </p:spPr>
        <p:txBody>
          <a:bodyPr vert="horz" lIns="91440" tIns="45720" rIns="91440" bIns="45720" rtlCol="0" anchor="ctr">
            <a:normAutofit/>
          </a:bodyPr>
          <a:lstStyle/>
          <a:p>
            <a:pPr marL="342900" indent="-228600" algn="just">
              <a:buFont typeface="Arial" panose="020B0604020202020204" pitchFamily="34" charset="0"/>
              <a:buChar char="•"/>
            </a:pPr>
            <a:r>
              <a:rPr lang="en-US" sz="1800" dirty="0"/>
              <a:t>Based on </a:t>
            </a:r>
            <a:r>
              <a:rPr lang="en-US" sz="1800" b="1" dirty="0"/>
              <a:t>direction</a:t>
            </a:r>
            <a:r>
              <a:rPr lang="en-US" sz="1800" dirty="0"/>
              <a:t> graph is two types: </a:t>
            </a:r>
          </a:p>
          <a:p>
            <a:pPr marL="800100" lvl="1" indent="-228600" algn="just">
              <a:buFont typeface="Arial" panose="020B0604020202020204" pitchFamily="34" charset="0"/>
              <a:buChar char="•"/>
            </a:pPr>
            <a:r>
              <a:rPr lang="en-US" sz="1800" b="1" dirty="0"/>
              <a:t>Directed Graph</a:t>
            </a:r>
          </a:p>
          <a:p>
            <a:pPr marL="800100" lvl="1" indent="-228600" algn="just">
              <a:buFont typeface="Arial" panose="020B0604020202020204" pitchFamily="34" charset="0"/>
              <a:buChar char="•"/>
            </a:pPr>
            <a:r>
              <a:rPr lang="en-US" sz="1800" b="1" dirty="0"/>
              <a:t>Undirected Graph</a:t>
            </a:r>
          </a:p>
          <a:p>
            <a:pPr marL="342900" indent="-228600" algn="just">
              <a:buFont typeface="Arial" panose="020B0604020202020204" pitchFamily="34" charset="0"/>
              <a:buChar char="•"/>
            </a:pPr>
            <a:r>
              <a:rPr lang="en-US" sz="1800" b="1" dirty="0"/>
              <a:t>Directed Graph: </a:t>
            </a:r>
            <a:r>
              <a:rPr lang="en-US" sz="1800" dirty="0"/>
              <a:t>In this type of graph, edges have a direction. If there’s an edge from node</a:t>
            </a:r>
            <a:r>
              <a:rPr lang="en-US" sz="1800" b="1" i="1" dirty="0"/>
              <a:t> A </a:t>
            </a:r>
            <a:r>
              <a:rPr lang="en-US" sz="1800" dirty="0"/>
              <a:t>to </a:t>
            </a:r>
            <a:r>
              <a:rPr lang="en-US" sz="1800" b="1" i="1" dirty="0"/>
              <a:t>B</a:t>
            </a:r>
            <a:r>
              <a:rPr lang="en-US" sz="1800" dirty="0"/>
              <a:t>, it can only be traversed from </a:t>
            </a:r>
            <a:r>
              <a:rPr lang="en-US" sz="1800" b="1" i="1" dirty="0"/>
              <a:t>A</a:t>
            </a:r>
            <a:r>
              <a:rPr lang="en-US" sz="1800" dirty="0"/>
              <a:t> to </a:t>
            </a:r>
            <a:r>
              <a:rPr lang="en-US" sz="1800" b="1" i="1" dirty="0"/>
              <a:t>B</a:t>
            </a:r>
            <a:r>
              <a:rPr lang="en-US" sz="1800" dirty="0"/>
              <a:t>, not vice versa.</a:t>
            </a:r>
            <a:endParaRPr lang="en-US" sz="1800" b="1" dirty="0"/>
          </a:p>
          <a:p>
            <a:pPr marL="342900" indent="-228600" algn="just">
              <a:buFont typeface="Arial" panose="020B0604020202020204" pitchFamily="34" charset="0"/>
              <a:buChar char="•"/>
            </a:pPr>
            <a:r>
              <a:rPr lang="en-US" sz="1800" b="1" dirty="0"/>
              <a:t>Undirected Graph: </a:t>
            </a:r>
            <a:r>
              <a:rPr lang="en-US" sz="1800" dirty="0"/>
              <a:t>In this type of graph, edges have no direction. If there’s an edge between nodes </a:t>
            </a:r>
            <a:r>
              <a:rPr lang="en-US" sz="1800" b="1" i="1" dirty="0"/>
              <a:t>A</a:t>
            </a:r>
            <a:r>
              <a:rPr lang="en-US" sz="1800" dirty="0"/>
              <a:t> and </a:t>
            </a:r>
            <a:r>
              <a:rPr lang="en-US" sz="1800" b="1" i="1" dirty="0"/>
              <a:t>B</a:t>
            </a:r>
            <a:r>
              <a:rPr lang="en-US" sz="1800" dirty="0"/>
              <a:t>, it can be traversed in both directions.</a:t>
            </a:r>
            <a:endParaRPr lang="en-US" sz="1800" b="1" dirty="0"/>
          </a:p>
        </p:txBody>
      </p:sp>
      <p:sp>
        <p:nvSpPr>
          <p:cNvPr id="2059" name="Rectangle 205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714A24E5-3FFC-4980-A8A6-0D5754C01A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7738" y="1581949"/>
            <a:ext cx="5628018" cy="346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6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b="1" kern="1200" dirty="0">
                <a:solidFill>
                  <a:schemeClr val="tx1"/>
                </a:solidFill>
                <a:latin typeface="+mj-lt"/>
                <a:ea typeface="+mj-ea"/>
                <a:cs typeface="+mj-cs"/>
              </a:rPr>
              <a:t>Types of Graph?</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645066" y="2031101"/>
            <a:ext cx="4282984" cy="3511943"/>
          </a:xfrm>
        </p:spPr>
        <p:txBody>
          <a:bodyPr vert="horz" lIns="91440" tIns="45720" rIns="91440" bIns="45720" rtlCol="0" anchor="ctr">
            <a:normAutofit/>
          </a:bodyPr>
          <a:lstStyle/>
          <a:p>
            <a:pPr marL="342900" indent="-228600" algn="just">
              <a:buFont typeface="Arial" panose="020B0604020202020204" pitchFamily="34" charset="0"/>
              <a:buChar char="•"/>
            </a:pPr>
            <a:r>
              <a:rPr lang="en-US" sz="1700" dirty="0"/>
              <a:t>Based on </a:t>
            </a:r>
            <a:r>
              <a:rPr lang="en-US" sz="1700" b="1" dirty="0"/>
              <a:t>weight</a:t>
            </a:r>
            <a:r>
              <a:rPr lang="en-US" sz="1700" dirty="0"/>
              <a:t> graph is two types: </a:t>
            </a:r>
          </a:p>
          <a:p>
            <a:pPr marL="800100" lvl="1" indent="-228600" algn="just">
              <a:buFont typeface="Arial" panose="020B0604020202020204" pitchFamily="34" charset="0"/>
              <a:buChar char="•"/>
            </a:pPr>
            <a:r>
              <a:rPr lang="en-US" sz="1700" b="1" dirty="0"/>
              <a:t>Weighted Graph</a:t>
            </a:r>
          </a:p>
          <a:p>
            <a:pPr marL="800100" lvl="1" indent="-228600" algn="just">
              <a:buFont typeface="Arial" panose="020B0604020202020204" pitchFamily="34" charset="0"/>
              <a:buChar char="•"/>
            </a:pPr>
            <a:r>
              <a:rPr lang="en-US" sz="1700" b="1" dirty="0"/>
              <a:t>Unweighted Graph</a:t>
            </a:r>
          </a:p>
          <a:p>
            <a:pPr marL="342900" indent="-228600" algn="just">
              <a:buFont typeface="Arial" panose="020B0604020202020204" pitchFamily="34" charset="0"/>
              <a:buChar char="•"/>
            </a:pPr>
            <a:r>
              <a:rPr lang="en-US" sz="1700" b="1" dirty="0"/>
              <a:t>Weighted Graph: </a:t>
            </a:r>
            <a:r>
              <a:rPr lang="en-US" sz="1700" dirty="0"/>
              <a:t>A graph in which edges have weights or costs associated with them. Example: A road network graph where the weights can represent the distance between two cities.</a:t>
            </a:r>
          </a:p>
          <a:p>
            <a:pPr marL="342900" indent="-228600" algn="just">
              <a:buFont typeface="Arial" panose="020B0604020202020204" pitchFamily="34" charset="0"/>
              <a:buChar char="•"/>
            </a:pPr>
            <a:r>
              <a:rPr lang="en-US" sz="1700" b="1" dirty="0"/>
              <a:t>Unweighted Graph: </a:t>
            </a:r>
            <a:r>
              <a:rPr lang="en-US" sz="1700" dirty="0"/>
              <a:t>A graph in which edges have no weights or costs associated with them. Example: A social network graph where the edges represent friendships.</a:t>
            </a:r>
            <a:endParaRPr lang="en-US" sz="1700" b="1"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F4DB0DB-26DE-11F7-D149-41B82F1C7150}"/>
              </a:ext>
            </a:extLst>
          </p:cNvPr>
          <p:cNvPicPr>
            <a:picLocks noChangeAspect="1"/>
          </p:cNvPicPr>
          <p:nvPr/>
        </p:nvPicPr>
        <p:blipFill>
          <a:blip r:embed="rId3"/>
          <a:stretch>
            <a:fillRect/>
          </a:stretch>
        </p:blipFill>
        <p:spPr>
          <a:xfrm>
            <a:off x="5987738" y="2271382"/>
            <a:ext cx="5628018" cy="2082366"/>
          </a:xfrm>
          <a:prstGeom prst="rect">
            <a:avLst/>
          </a:prstGeom>
        </p:spPr>
      </p:pic>
    </p:spTree>
    <p:extLst>
      <p:ext uri="{BB962C8B-B14F-4D97-AF65-F5344CB8AC3E}">
        <p14:creationId xmlns:p14="http://schemas.microsoft.com/office/powerpoint/2010/main" val="406849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Types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710758"/>
          </a:xfrm>
        </p:spPr>
        <p:txBody>
          <a:bodyPr>
            <a:normAutofit/>
          </a:bodyPr>
          <a:lstStyle/>
          <a:p>
            <a:pPr marL="342900" indent="-342900" algn="just">
              <a:buFont typeface="Arial" panose="020B0604020202020204" pitchFamily="34" charset="0"/>
              <a:buChar char="•"/>
            </a:pPr>
            <a:r>
              <a:rPr lang="en-GB" sz="1600" b="1" dirty="0"/>
              <a:t>Cyclic Graph: </a:t>
            </a:r>
            <a:r>
              <a:rPr lang="en-GB" sz="1600" dirty="0"/>
              <a:t>A cyclic graph contains at least one cycle, which is a path that starts and ends at the same node.</a:t>
            </a:r>
          </a:p>
          <a:p>
            <a:pPr marL="342900" indent="-342900" algn="just">
              <a:buFont typeface="Arial" panose="020B0604020202020204" pitchFamily="34" charset="0"/>
              <a:buChar char="•"/>
            </a:pPr>
            <a:r>
              <a:rPr lang="en-GB" sz="1600" b="1" dirty="0"/>
              <a:t>Acyclic Graph: </a:t>
            </a:r>
            <a:r>
              <a:rPr lang="en-GB" sz="1600" dirty="0"/>
              <a:t>This type of graph has no cycles.</a:t>
            </a:r>
            <a:endParaRPr lang="en-GB" sz="1600" b="1"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0618AADB-7824-8E9C-668C-2679CF5F4AA6}"/>
              </a:ext>
            </a:extLst>
          </p:cNvPr>
          <p:cNvPicPr>
            <a:picLocks noChangeAspect="1"/>
          </p:cNvPicPr>
          <p:nvPr/>
        </p:nvPicPr>
        <p:blipFill>
          <a:blip r:embed="rId3"/>
          <a:stretch>
            <a:fillRect/>
          </a:stretch>
        </p:blipFill>
        <p:spPr>
          <a:xfrm>
            <a:off x="5414356" y="2127685"/>
            <a:ext cx="6408836" cy="2451378"/>
          </a:xfrm>
          <a:prstGeom prst="rect">
            <a:avLst/>
          </a:prstGeom>
        </p:spPr>
      </p:pic>
    </p:spTree>
    <p:extLst>
      <p:ext uri="{BB962C8B-B14F-4D97-AF65-F5344CB8AC3E}">
        <p14:creationId xmlns:p14="http://schemas.microsoft.com/office/powerpoint/2010/main" val="16282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4600" b="1" kern="1200" dirty="0">
                <a:solidFill>
                  <a:schemeClr val="tx1"/>
                </a:solidFill>
                <a:latin typeface="+mj-lt"/>
                <a:ea typeface="+mj-ea"/>
                <a:cs typeface="+mj-cs"/>
              </a:rPr>
              <a:t>Terminologies of Graph?</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Vertex (Node): </a:t>
            </a:r>
            <a:r>
              <a:rPr lang="en-US" sz="1900" dirty="0"/>
              <a:t>An individual element in the graph.</a:t>
            </a:r>
          </a:p>
          <a:p>
            <a:pPr marL="342900" indent="-228600" algn="just">
              <a:buFont typeface="Arial" panose="020B0604020202020204" pitchFamily="34" charset="0"/>
              <a:buChar char="•"/>
            </a:pPr>
            <a:r>
              <a:rPr lang="en-US" sz="1900" b="1" dirty="0"/>
              <a:t>Adjacent nodes:</a:t>
            </a:r>
            <a:r>
              <a:rPr lang="en-US" sz="1900" dirty="0"/>
              <a:t> Node </a:t>
            </a:r>
            <a:r>
              <a:rPr lang="en-US" sz="1900" b="1" i="1" dirty="0"/>
              <a:t>X</a:t>
            </a:r>
            <a:r>
              <a:rPr lang="en-US" sz="1900" dirty="0"/>
              <a:t> is adjacent node </a:t>
            </a:r>
            <a:r>
              <a:rPr lang="en-US" sz="1900" b="1" i="1" dirty="0"/>
              <a:t>Y</a:t>
            </a:r>
            <a:r>
              <a:rPr lang="en-US" sz="1900" dirty="0"/>
              <a:t> if there is an edge from node </a:t>
            </a:r>
            <a:r>
              <a:rPr lang="en-US" sz="1900" b="1" i="1" dirty="0"/>
              <a:t>X</a:t>
            </a:r>
            <a:r>
              <a:rPr lang="en-US" sz="1900" dirty="0"/>
              <a:t> to node </a:t>
            </a:r>
            <a:r>
              <a:rPr lang="en-US" sz="1900" b="1" i="1" dirty="0"/>
              <a:t>Y</a:t>
            </a:r>
            <a:r>
              <a:rPr lang="en-US" sz="1900" dirty="0"/>
              <a:t>.</a:t>
            </a:r>
          </a:p>
          <a:p>
            <a:pPr marL="342900" indent="-228600" algn="just">
              <a:buFont typeface="Arial" panose="020B0604020202020204" pitchFamily="34" charset="0"/>
              <a:buChar char="•"/>
            </a:pPr>
            <a:r>
              <a:rPr lang="en-US" sz="1900" b="1" dirty="0"/>
              <a:t>Edge: </a:t>
            </a:r>
            <a:r>
              <a:rPr lang="en-US" sz="1900" dirty="0"/>
              <a:t>A connection between two vertices. An edge may have a weight associated with it, representing the cost or distance between vertices.</a:t>
            </a:r>
          </a:p>
          <a:p>
            <a:pPr marL="342900" indent="-228600" algn="just">
              <a:buFont typeface="Arial" panose="020B0604020202020204" pitchFamily="34" charset="0"/>
              <a:buChar char="•"/>
            </a:pPr>
            <a:r>
              <a:rPr lang="en-US" sz="1900" b="1" dirty="0"/>
              <a:t>Degree: </a:t>
            </a:r>
            <a:r>
              <a:rPr lang="en-US" sz="1900" dirty="0"/>
              <a:t>The number of edges connected to a vertex. For directed graphs, the in-degree is the number of incoming edges, and the out-degree is the number of outgoing edges.</a:t>
            </a:r>
          </a:p>
          <a:p>
            <a:pPr marL="342900" indent="-228600" algn="just">
              <a:buFont typeface="Arial" panose="020B0604020202020204" pitchFamily="34" charset="0"/>
              <a:buChar char="•"/>
            </a:pPr>
            <a:r>
              <a:rPr lang="en-US" sz="1900" b="1" dirty="0"/>
              <a:t>Path: </a:t>
            </a:r>
            <a:r>
              <a:rPr lang="en-US" sz="1900" dirty="0"/>
              <a:t>A sequence of edges that connect a series of vertices.</a:t>
            </a:r>
          </a:p>
          <a:p>
            <a:pPr marL="342900" indent="-228600" algn="just">
              <a:buFont typeface="Arial" panose="020B0604020202020204" pitchFamily="34" charset="0"/>
              <a:buChar char="•"/>
            </a:pPr>
            <a:r>
              <a:rPr lang="en-US" sz="1900" b="1" dirty="0"/>
              <a:t>Cycle: </a:t>
            </a:r>
            <a:r>
              <a:rPr lang="en-US" sz="1900" dirty="0"/>
              <a:t>A path that starts and ends at the same vertex, with all vertices and edges distinct, except the starting and ending vertex.</a:t>
            </a:r>
          </a:p>
          <a:p>
            <a:pPr marL="342900" indent="-228600" algn="just">
              <a:buFont typeface="Arial" panose="020B0604020202020204" pitchFamily="34" charset="0"/>
              <a:buChar char="•"/>
            </a:pPr>
            <a:r>
              <a:rPr lang="en-US" sz="1900" b="1" dirty="0"/>
              <a:t>Connected Graph: </a:t>
            </a:r>
            <a:r>
              <a:rPr lang="en-US" sz="1900" dirty="0"/>
              <a:t>A graph in which there is a path between every pair of vertices.</a:t>
            </a:r>
          </a:p>
        </p:txBody>
      </p:sp>
    </p:spTree>
    <p:extLst>
      <p:ext uri="{BB962C8B-B14F-4D97-AF65-F5344CB8AC3E}">
        <p14:creationId xmlns:p14="http://schemas.microsoft.com/office/powerpoint/2010/main" val="128593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599609" y="679731"/>
            <a:ext cx="4171994" cy="3736540"/>
          </a:xfrm>
        </p:spPr>
        <p:txBody>
          <a:bodyPr>
            <a:normAutofit/>
          </a:bodyPr>
          <a:lstStyle/>
          <a:p>
            <a:pPr algn="l"/>
            <a:r>
              <a:rPr lang="en-GB" sz="5100" b="1" dirty="0"/>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99609" y="4685288"/>
            <a:ext cx="4171994" cy="1697224"/>
          </a:xfrm>
        </p:spPr>
        <p:txBody>
          <a:bodyPr>
            <a:normAutofit/>
          </a:bodyPr>
          <a:lstStyle/>
          <a:p>
            <a:pPr marL="342900" indent="-342900" algn="just">
              <a:buFont typeface="Arial" panose="020B0604020202020204" pitchFamily="34" charset="0"/>
              <a:buChar char="•"/>
            </a:pPr>
            <a:r>
              <a:rPr lang="en-GB" sz="1400" b="1" dirty="0"/>
              <a:t>Adjacency Matrix: </a:t>
            </a:r>
            <a:r>
              <a:rPr lang="en-GB" sz="1400" dirty="0"/>
              <a:t>In this method, the graph is stored in the form of the 2D matrix where rows and columns denote vertices. Each entry in the matrix represents the weight of the edge between those vertices. </a:t>
            </a:r>
          </a:p>
          <a:p>
            <a:pPr marL="342900" indent="-342900" algn="just">
              <a:buFont typeface="Arial" panose="020B0604020202020204" pitchFamily="34" charset="0"/>
              <a:buChar char="•"/>
            </a:pPr>
            <a:r>
              <a:rPr lang="en-GB" sz="1400" dirty="0"/>
              <a:t>If it is weighted graph, then just put the weight value instead of </a:t>
            </a:r>
            <a:r>
              <a:rPr lang="en-GB" sz="1400" b="1" dirty="0"/>
              <a:t>1</a:t>
            </a:r>
            <a:r>
              <a:rPr lang="en-GB" sz="1400" dirty="0"/>
              <a:t>.</a:t>
            </a:r>
          </a:p>
        </p:txBody>
      </p:sp>
      <p:grpSp>
        <p:nvGrpSpPr>
          <p:cNvPr id="15" name="Group 1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6" name="Straight Connector 1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C6B323-EE2F-4007-876E-4103D2FC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72" y="1648997"/>
            <a:ext cx="5608830" cy="3449430"/>
          </a:xfrm>
          <a:prstGeom prst="rect">
            <a:avLst/>
          </a:prstGeom>
        </p:spPr>
      </p:pic>
    </p:spTree>
    <p:extLst>
      <p:ext uri="{BB962C8B-B14F-4D97-AF65-F5344CB8AC3E}">
        <p14:creationId xmlns:p14="http://schemas.microsoft.com/office/powerpoint/2010/main" val="2752980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1220</Words>
  <Application>Microsoft Office PowerPoint</Application>
  <PresentationFormat>Widescreen</PresentationFormat>
  <Paragraphs>92</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Graph Data Structure</vt:lpstr>
      <vt:lpstr>Table of content</vt:lpstr>
      <vt:lpstr>What is Graph Data Structure?</vt:lpstr>
      <vt:lpstr>Difference between Tree and Graph DS</vt:lpstr>
      <vt:lpstr>Types of Graph?</vt:lpstr>
      <vt:lpstr>Types of Graph?</vt:lpstr>
      <vt:lpstr>Types of Graph?</vt:lpstr>
      <vt:lpstr>Terminologies of Graph?</vt:lpstr>
      <vt:lpstr>Graph Representation</vt:lpstr>
      <vt:lpstr>Graph Representation</vt:lpstr>
      <vt:lpstr>Graph Operations</vt:lpstr>
      <vt:lpstr>Graph Algorithms</vt:lpstr>
      <vt:lpstr>Graph Algorithms</vt:lpstr>
      <vt:lpstr>Graph Algorithms</vt:lpstr>
      <vt:lpstr>Graph Algorithms</vt:lpstr>
      <vt:lpstr>Applications of Graph</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Al Amin</dc:creator>
  <cp:lastModifiedBy>Al Amin</cp:lastModifiedBy>
  <cp:revision>141</cp:revision>
  <dcterms:created xsi:type="dcterms:W3CDTF">2024-11-03T16:40:59Z</dcterms:created>
  <dcterms:modified xsi:type="dcterms:W3CDTF">2025-08-01T02:03:44Z</dcterms:modified>
</cp:coreProperties>
</file>