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94660"/>
  </p:normalViewPr>
  <p:slideViewPr>
    <p:cSldViewPr snapToGrid="0">
      <p:cViewPr varScale="1">
        <p:scale>
          <a:sx n="83" d="100"/>
          <a:sy n="83" d="100"/>
        </p:scale>
        <p:origin x="102"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6D1A-788A-4256-92A3-1BF1D604C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0E840-F411-468D-9185-C5B4222DB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76159F-9E36-4117-8830-40B8FBDFA325}"/>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5" name="Footer Placeholder 4">
            <a:extLst>
              <a:ext uri="{FF2B5EF4-FFF2-40B4-BE49-F238E27FC236}">
                <a16:creationId xmlns:a16="http://schemas.microsoft.com/office/drawing/2014/main" id="{0C1B28BB-D8AA-4C5E-9656-2C30F2F10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B6253-D6A4-490A-9FCA-12A33A9A4737}"/>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64050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FA0A-A4EF-4924-BE52-C50CA7A7B9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CD18B-FEAA-451C-80E5-B25797AE2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16D2A-CF52-4B67-AF57-36D19926DFF5}"/>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5" name="Footer Placeholder 4">
            <a:extLst>
              <a:ext uri="{FF2B5EF4-FFF2-40B4-BE49-F238E27FC236}">
                <a16:creationId xmlns:a16="http://schemas.microsoft.com/office/drawing/2014/main" id="{87970A37-BEE0-45EE-8B6E-1238841CB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9F674-0704-4A2D-BE67-13B869910035}"/>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96070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9640F-F00D-4465-AF92-AA44534044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52B283-AE68-481B-880F-F8C89224B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6F2EF-5BF8-4C30-AF3B-0DB8A8B8EAFC}"/>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5" name="Footer Placeholder 4">
            <a:extLst>
              <a:ext uri="{FF2B5EF4-FFF2-40B4-BE49-F238E27FC236}">
                <a16:creationId xmlns:a16="http://schemas.microsoft.com/office/drawing/2014/main" id="{47A0BF0D-2E5A-48C9-90DC-EDCF1566D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B64CC-5FDB-4406-AD8C-07FAC6C4258E}"/>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43569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7E3F-E5DC-4188-B959-294EEB071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1EA9EF-25C2-4FD4-A402-FA9B3B676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BDBE2-20F8-4C78-B39E-63F0207C6E66}"/>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5" name="Footer Placeholder 4">
            <a:extLst>
              <a:ext uri="{FF2B5EF4-FFF2-40B4-BE49-F238E27FC236}">
                <a16:creationId xmlns:a16="http://schemas.microsoft.com/office/drawing/2014/main" id="{31CCE8B7-7E5C-4CA2-B062-EB5002A7A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BCEDA-E160-4007-BEB4-5D60F0AC3921}"/>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50052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7DC7-F63E-4B4E-8956-2C81F802A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393707-4E7A-469E-BFA5-A0D9D8323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28D2BE-7061-470F-8E9E-DB233F03AEE3}"/>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5" name="Footer Placeholder 4">
            <a:extLst>
              <a:ext uri="{FF2B5EF4-FFF2-40B4-BE49-F238E27FC236}">
                <a16:creationId xmlns:a16="http://schemas.microsoft.com/office/drawing/2014/main" id="{5CBC232F-27BC-4554-8E68-78BF249EE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FFC56-91E0-4D1E-81C1-6E7A519EB980}"/>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197918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7D49-AA53-4EDF-9B20-6840DE001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B0274-E39B-4428-829B-57FDF05FF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7EFBD0-FA71-4427-B788-C67C7291A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78F610-7246-4376-881E-4AAA50A1FA4E}"/>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6" name="Footer Placeholder 5">
            <a:extLst>
              <a:ext uri="{FF2B5EF4-FFF2-40B4-BE49-F238E27FC236}">
                <a16:creationId xmlns:a16="http://schemas.microsoft.com/office/drawing/2014/main" id="{37A541E7-40A6-4464-9C2E-F449C32B9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AAF6E-18E7-40D0-96E9-137943A4EDF5}"/>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27216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DED7-48F3-4E0B-950D-A9D1E4E364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364854-D719-47FB-BDFA-D42418BDF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B5CCF-5B28-4E1F-86A6-246A3FA8DE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65A11C-0AD2-49A4-A563-E7CEB95CB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557C2-F3FC-440F-B0CD-3E1F109EB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C1DF4F-972C-4DBD-B5F2-B374FAA7146F}"/>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8" name="Footer Placeholder 7">
            <a:extLst>
              <a:ext uri="{FF2B5EF4-FFF2-40B4-BE49-F238E27FC236}">
                <a16:creationId xmlns:a16="http://schemas.microsoft.com/office/drawing/2014/main" id="{BC6E1787-042D-43A1-A9E9-319F9F2FD6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1D855-F416-4EC6-AE09-BEBDC387A397}"/>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209324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29DD-9944-412E-AA82-823CC218D0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3345E7-AFD6-4E04-A111-1308A43D49CF}"/>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4" name="Footer Placeholder 3">
            <a:extLst>
              <a:ext uri="{FF2B5EF4-FFF2-40B4-BE49-F238E27FC236}">
                <a16:creationId xmlns:a16="http://schemas.microsoft.com/office/drawing/2014/main" id="{7057E311-A227-4355-A325-D8916C8F7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A8357E-FDE7-4A41-8552-E26AE401FB6F}"/>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282291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0616E-A65A-4906-81E5-89ECA3EFA36F}"/>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3" name="Footer Placeholder 2">
            <a:extLst>
              <a:ext uri="{FF2B5EF4-FFF2-40B4-BE49-F238E27FC236}">
                <a16:creationId xmlns:a16="http://schemas.microsoft.com/office/drawing/2014/main" id="{4D78BB6D-44B6-4FB7-B0D5-0664608FC3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9A94D2-352F-4EBC-9B1B-9875063D46B6}"/>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81267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481B-DA17-4E0C-9DDC-AAB01D158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8E562-8F05-4FF1-896B-95E58D007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A4B6A1-1F07-4FE3-8323-7ABD54D5C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1C2AF-88ED-4C3F-A424-BD5D6C2692EB}"/>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6" name="Footer Placeholder 5">
            <a:extLst>
              <a:ext uri="{FF2B5EF4-FFF2-40B4-BE49-F238E27FC236}">
                <a16:creationId xmlns:a16="http://schemas.microsoft.com/office/drawing/2014/main" id="{99962A2B-9930-4A0E-AC81-8B222DBCD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931D0-BFFC-4F25-9AB7-521A31240B82}"/>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170252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85DB-EB13-47B5-A72F-16941AE96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EBA010-9959-407C-A78C-CC2662A23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B0A1D3-0A8C-4F41-BCA7-6A3571D71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975E8-32C8-4DC1-86F9-BFC915E4FF5A}"/>
              </a:ext>
            </a:extLst>
          </p:cNvPr>
          <p:cNvSpPr>
            <a:spLocks noGrp="1"/>
          </p:cNvSpPr>
          <p:nvPr>
            <p:ph type="dt" sz="half" idx="10"/>
          </p:nvPr>
        </p:nvSpPr>
        <p:spPr/>
        <p:txBody>
          <a:bodyPr/>
          <a:lstStyle/>
          <a:p>
            <a:fld id="{2D8EB905-EBB6-48B4-B888-C05DEA69D18C}" type="datetimeFigureOut">
              <a:rPr lang="en-US" smtClean="0"/>
              <a:t>11/20/2021</a:t>
            </a:fld>
            <a:endParaRPr lang="en-US"/>
          </a:p>
        </p:txBody>
      </p:sp>
      <p:sp>
        <p:nvSpPr>
          <p:cNvPr id="6" name="Footer Placeholder 5">
            <a:extLst>
              <a:ext uri="{FF2B5EF4-FFF2-40B4-BE49-F238E27FC236}">
                <a16:creationId xmlns:a16="http://schemas.microsoft.com/office/drawing/2014/main" id="{3F499801-7288-4F65-BE26-CFBA95A746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A3214-5EF4-4E1D-93DE-FE0D8D92FAC4}"/>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89670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DFBFE9-A79D-4BDE-8E07-B6A8F3856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48FBF6-1F2F-4C64-88C3-90CA9B33D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6BC0F-FDAC-4D0E-84C7-5A0C8F51E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EB905-EBB6-48B4-B888-C05DEA69D18C}" type="datetimeFigureOut">
              <a:rPr lang="en-US" smtClean="0"/>
              <a:t>11/20/2021</a:t>
            </a:fld>
            <a:endParaRPr lang="en-US"/>
          </a:p>
        </p:txBody>
      </p:sp>
      <p:sp>
        <p:nvSpPr>
          <p:cNvPr id="5" name="Footer Placeholder 4">
            <a:extLst>
              <a:ext uri="{FF2B5EF4-FFF2-40B4-BE49-F238E27FC236}">
                <a16:creationId xmlns:a16="http://schemas.microsoft.com/office/drawing/2014/main" id="{5F039D71-703D-4731-8C02-26B7724F7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73EAE-1521-4172-AF89-4F0250F22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A8C1F-D45C-4B7D-B576-D999450E4DE7}" type="slidenum">
              <a:rPr lang="en-US" smtClean="0"/>
              <a:t>‹#›</a:t>
            </a:fld>
            <a:endParaRPr lang="en-US"/>
          </a:p>
        </p:txBody>
      </p:sp>
    </p:spTree>
    <p:extLst>
      <p:ext uri="{BB962C8B-B14F-4D97-AF65-F5344CB8AC3E}">
        <p14:creationId xmlns:p14="http://schemas.microsoft.com/office/powerpoint/2010/main" val="2270512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aspirant.com/2016/09/24/classification-clustering-alogrithm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b/bayes-theorem.asp" TargetMode="External"/><Relationship Id="rId2" Type="http://schemas.openxmlformats.org/officeDocument/2006/relationships/hyperlink" Target="https://www.investopedia.com/terms/p/prior_probability.asp"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3" name="Subtitle 2">
            <a:extLst>
              <a:ext uri="{FF2B5EF4-FFF2-40B4-BE49-F238E27FC236}">
                <a16:creationId xmlns:a16="http://schemas.microsoft.com/office/drawing/2014/main" id="{C69B1D6B-7DF8-4436-99C6-E618A7C6321C}"/>
              </a:ext>
            </a:extLst>
          </p:cNvPr>
          <p:cNvSpPr>
            <a:spLocks noGrp="1"/>
          </p:cNvSpPr>
          <p:nvPr>
            <p:ph type="subTitle" idx="1"/>
          </p:nvPr>
        </p:nvSpPr>
        <p:spPr>
          <a:xfrm>
            <a:off x="1524000" y="1476354"/>
            <a:ext cx="9144000" cy="5025387"/>
          </a:xfrm>
        </p:spPr>
        <p:txBody>
          <a:bodyPr>
            <a:normAutofit/>
          </a:bodyPr>
          <a:lstStyle/>
          <a:p>
            <a:pPr algn="just"/>
            <a:r>
              <a:rPr lang="en-US" sz="2600" b="1" i="0" dirty="0">
                <a:solidFill>
                  <a:srgbClr val="292929"/>
                </a:solidFill>
                <a:effectLst/>
              </a:rPr>
              <a:t>What is naïve bayes?</a:t>
            </a:r>
          </a:p>
          <a:p>
            <a:pPr algn="just"/>
            <a:r>
              <a:rPr lang="en-US" sz="2000" b="0" i="0" dirty="0">
                <a:solidFill>
                  <a:srgbClr val="292929"/>
                </a:solidFill>
                <a:effectLst/>
              </a:rPr>
              <a:t>Naive Bayes classifier is a straightforward and powerful algorithm for the </a:t>
            </a:r>
            <a:r>
              <a:rPr lang="en-US" sz="2000" b="1" i="0" u="none" strike="noStrike" dirty="0">
                <a:solidFill>
                  <a:srgbClr val="3590EA"/>
                </a:solidFill>
                <a:effectLst/>
                <a:hlinkClick r:id="rId2"/>
              </a:rPr>
              <a:t>classification</a:t>
            </a:r>
            <a:r>
              <a:rPr lang="en-US" sz="2000" b="0" i="0" dirty="0">
                <a:solidFill>
                  <a:srgbClr val="292929"/>
                </a:solidFill>
                <a:effectLst/>
              </a:rPr>
              <a:t> task in machine learning. Even if we are working on a data set with millions of records with some attributes, it is suggested to try Naive Bayes approach.</a:t>
            </a:r>
          </a:p>
          <a:p>
            <a:pPr algn="just"/>
            <a:r>
              <a:rPr lang="en-US" sz="2000" b="0" i="0" dirty="0">
                <a:solidFill>
                  <a:srgbClr val="292929"/>
                </a:solidFill>
                <a:effectLst/>
              </a:rPr>
              <a:t>Naive Bayes classifier gives great results when we use it for </a:t>
            </a:r>
            <a:r>
              <a:rPr lang="en-US" sz="2000" b="1" i="0" dirty="0">
                <a:solidFill>
                  <a:srgbClr val="FF0000"/>
                </a:solidFill>
                <a:effectLst/>
              </a:rPr>
              <a:t>textual data analysis.</a:t>
            </a:r>
            <a:r>
              <a:rPr lang="en-US" sz="2000" b="0" i="0" dirty="0">
                <a:solidFill>
                  <a:srgbClr val="292929"/>
                </a:solidFill>
                <a:effectLst/>
              </a:rPr>
              <a:t> Such as Natural Language Processing.</a:t>
            </a:r>
          </a:p>
          <a:p>
            <a:pPr algn="just"/>
            <a:r>
              <a:rPr lang="en-US" sz="2000" b="0" i="0" dirty="0">
                <a:solidFill>
                  <a:srgbClr val="292929"/>
                </a:solidFill>
                <a:effectLst/>
              </a:rPr>
              <a:t>To understand the naive Bayes classifier we need to understand the Bayes theorem. So let’s first discuss the Bayes Theorem.</a:t>
            </a:r>
          </a:p>
          <a:p>
            <a:pPr algn="l"/>
            <a:r>
              <a:rPr lang="en-US" dirty="0"/>
              <a:t>At first you have to know:</a:t>
            </a:r>
          </a:p>
          <a:p>
            <a:pPr marL="457200" indent="-457200" algn="l">
              <a:buFont typeface="+mj-lt"/>
              <a:buAutoNum type="arabicPeriod"/>
            </a:pPr>
            <a:r>
              <a:rPr lang="en-US" sz="2000" dirty="0">
                <a:solidFill>
                  <a:srgbClr val="00B050"/>
                </a:solidFill>
              </a:rPr>
              <a:t>What is probability?</a:t>
            </a:r>
          </a:p>
          <a:p>
            <a:pPr marL="457200" indent="-457200" algn="l">
              <a:buFont typeface="+mj-lt"/>
              <a:buAutoNum type="arabicPeriod"/>
            </a:pPr>
            <a:r>
              <a:rPr lang="en-US" sz="2000" dirty="0">
                <a:solidFill>
                  <a:srgbClr val="00B050"/>
                </a:solidFill>
              </a:rPr>
              <a:t>What is conditional probability?</a:t>
            </a:r>
          </a:p>
        </p:txBody>
      </p:sp>
    </p:spTree>
    <p:extLst>
      <p:ext uri="{BB962C8B-B14F-4D97-AF65-F5344CB8AC3E}">
        <p14:creationId xmlns:p14="http://schemas.microsoft.com/office/powerpoint/2010/main" val="136105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36B003D5-F477-449A-BA92-F8F7E1EAB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75522"/>
            <a:ext cx="9819190" cy="5426220"/>
          </a:xfrm>
          <a:prstGeom prst="rect">
            <a:avLst/>
          </a:prstGeom>
        </p:spPr>
      </p:pic>
    </p:spTree>
    <p:extLst>
      <p:ext uri="{BB962C8B-B14F-4D97-AF65-F5344CB8AC3E}">
        <p14:creationId xmlns:p14="http://schemas.microsoft.com/office/powerpoint/2010/main" val="355944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5" name="Picture 4">
            <a:extLst>
              <a:ext uri="{FF2B5EF4-FFF2-40B4-BE49-F238E27FC236}">
                <a16:creationId xmlns:a16="http://schemas.microsoft.com/office/drawing/2014/main" id="{0ECEC73F-10A0-48B7-9424-1C3D45ABD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1295701"/>
            <a:ext cx="10877550" cy="5076825"/>
          </a:xfrm>
          <a:prstGeom prst="rect">
            <a:avLst/>
          </a:prstGeom>
        </p:spPr>
      </p:pic>
    </p:spTree>
    <p:extLst>
      <p:ext uri="{BB962C8B-B14F-4D97-AF65-F5344CB8AC3E}">
        <p14:creationId xmlns:p14="http://schemas.microsoft.com/office/powerpoint/2010/main" val="96196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1FD43BC8-45D5-45F6-BD68-58E6D2B25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48" y="1075521"/>
            <a:ext cx="11010900" cy="5143500"/>
          </a:xfrm>
          <a:prstGeom prst="rect">
            <a:avLst/>
          </a:prstGeom>
        </p:spPr>
      </p:pic>
    </p:spTree>
    <p:extLst>
      <p:ext uri="{BB962C8B-B14F-4D97-AF65-F5344CB8AC3E}">
        <p14:creationId xmlns:p14="http://schemas.microsoft.com/office/powerpoint/2010/main" val="117589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D0D30-9FAC-4AB3-ACE1-BA377F75D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7" y="223837"/>
            <a:ext cx="11477625" cy="6410325"/>
          </a:xfrm>
          <a:prstGeom prst="rect">
            <a:avLst/>
          </a:prstGeom>
        </p:spPr>
      </p:pic>
    </p:spTree>
    <p:extLst>
      <p:ext uri="{BB962C8B-B14F-4D97-AF65-F5344CB8AC3E}">
        <p14:creationId xmlns:p14="http://schemas.microsoft.com/office/powerpoint/2010/main" val="296190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3" name="Subtitle 2">
            <a:extLst>
              <a:ext uri="{FF2B5EF4-FFF2-40B4-BE49-F238E27FC236}">
                <a16:creationId xmlns:a16="http://schemas.microsoft.com/office/drawing/2014/main" id="{C69B1D6B-7DF8-4436-99C6-E618A7C6321C}"/>
              </a:ext>
            </a:extLst>
          </p:cNvPr>
          <p:cNvSpPr>
            <a:spLocks noGrp="1"/>
          </p:cNvSpPr>
          <p:nvPr>
            <p:ph type="subTitle" idx="1"/>
          </p:nvPr>
        </p:nvSpPr>
        <p:spPr>
          <a:xfrm>
            <a:off x="407719" y="1050408"/>
            <a:ext cx="3475512" cy="719263"/>
          </a:xfrm>
        </p:spPr>
        <p:txBody>
          <a:bodyPr>
            <a:normAutofit/>
          </a:bodyPr>
          <a:lstStyle/>
          <a:p>
            <a:pPr algn="just"/>
            <a:r>
              <a:rPr lang="en-US" sz="2600" b="1" i="0" dirty="0">
                <a:solidFill>
                  <a:srgbClr val="292929"/>
                </a:solidFill>
                <a:effectLst/>
              </a:rPr>
              <a:t>What is probability?</a:t>
            </a:r>
          </a:p>
        </p:txBody>
      </p:sp>
      <p:pic>
        <p:nvPicPr>
          <p:cNvPr id="5" name="Picture 4">
            <a:extLst>
              <a:ext uri="{FF2B5EF4-FFF2-40B4-BE49-F238E27FC236}">
                <a16:creationId xmlns:a16="http://schemas.microsoft.com/office/drawing/2014/main" id="{952FBD3A-28E9-4D36-BD5D-FF5216E1A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769671"/>
            <a:ext cx="5943600" cy="4933950"/>
          </a:xfrm>
          <a:prstGeom prst="rect">
            <a:avLst/>
          </a:prstGeom>
        </p:spPr>
      </p:pic>
    </p:spTree>
    <p:extLst>
      <p:ext uri="{BB962C8B-B14F-4D97-AF65-F5344CB8AC3E}">
        <p14:creationId xmlns:p14="http://schemas.microsoft.com/office/powerpoint/2010/main" val="155890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3" name="Subtitle 2">
            <a:extLst>
              <a:ext uri="{FF2B5EF4-FFF2-40B4-BE49-F238E27FC236}">
                <a16:creationId xmlns:a16="http://schemas.microsoft.com/office/drawing/2014/main" id="{C69B1D6B-7DF8-4436-99C6-E618A7C6321C}"/>
              </a:ext>
            </a:extLst>
          </p:cNvPr>
          <p:cNvSpPr>
            <a:spLocks noGrp="1"/>
          </p:cNvSpPr>
          <p:nvPr>
            <p:ph type="subTitle" idx="1"/>
          </p:nvPr>
        </p:nvSpPr>
        <p:spPr>
          <a:xfrm>
            <a:off x="407718" y="1050408"/>
            <a:ext cx="4674921" cy="445883"/>
          </a:xfrm>
        </p:spPr>
        <p:txBody>
          <a:bodyPr>
            <a:normAutofit lnSpcReduction="10000"/>
          </a:bodyPr>
          <a:lstStyle/>
          <a:p>
            <a:pPr algn="just"/>
            <a:r>
              <a:rPr lang="en-US" sz="2600" b="1" i="0" dirty="0">
                <a:solidFill>
                  <a:srgbClr val="292929"/>
                </a:solidFill>
                <a:effectLst/>
              </a:rPr>
              <a:t>What is conditional probability?</a:t>
            </a:r>
          </a:p>
        </p:txBody>
      </p:sp>
      <p:sp>
        <p:nvSpPr>
          <p:cNvPr id="6" name="Subtitle 2">
            <a:extLst>
              <a:ext uri="{FF2B5EF4-FFF2-40B4-BE49-F238E27FC236}">
                <a16:creationId xmlns:a16="http://schemas.microsoft.com/office/drawing/2014/main" id="{13083B2C-A6B6-49FB-9E49-8FFBD6819280}"/>
              </a:ext>
            </a:extLst>
          </p:cNvPr>
          <p:cNvSpPr txBox="1">
            <a:spLocks/>
          </p:cNvSpPr>
          <p:nvPr/>
        </p:nvSpPr>
        <p:spPr>
          <a:xfrm>
            <a:off x="407718" y="1769670"/>
            <a:ext cx="11135098" cy="2921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4D5156"/>
                </a:solidFill>
                <a:effectLst/>
              </a:rPr>
              <a:t>In probability theory, conditional probability is a measure of the probability of an event occurring, given that another event has already occurred.</a:t>
            </a:r>
          </a:p>
          <a:p>
            <a:pPr algn="just"/>
            <a:r>
              <a:rPr lang="en-US" sz="2000" dirty="0">
                <a:solidFill>
                  <a:srgbClr val="4D5156"/>
                </a:solidFill>
              </a:rPr>
              <a:t>Conditional probability formula is: </a:t>
            </a:r>
            <a:r>
              <a:rPr lang="en-US" sz="1600" b="1" i="0" dirty="0">
                <a:solidFill>
                  <a:srgbClr val="232C39"/>
                </a:solidFill>
                <a:effectLst/>
                <a:latin typeface="Nunito Sans" panose="020B0604020202020204" pitchFamily="2" charset="0"/>
              </a:rPr>
              <a:t>P(A | B) = P(A</a:t>
            </a:r>
            <a:r>
              <a:rPr lang="en-US" sz="1600" b="0" i="0" dirty="0">
                <a:solidFill>
                  <a:srgbClr val="232C39"/>
                </a:solidFill>
                <a:effectLst/>
                <a:latin typeface="Hind" panose="020B0502040204020203" pitchFamily="2" charset="0"/>
              </a:rPr>
              <a:t> ∩</a:t>
            </a:r>
            <a:r>
              <a:rPr lang="en-US" sz="1600" b="1" i="0" dirty="0">
                <a:solidFill>
                  <a:srgbClr val="232C39"/>
                </a:solidFill>
                <a:effectLst/>
                <a:latin typeface="Nunito Sans" panose="020B0604020202020204" pitchFamily="2" charset="0"/>
              </a:rPr>
              <a:t> B) / P(B)</a:t>
            </a:r>
            <a:endParaRPr lang="en-US" sz="2000" b="0" i="0" dirty="0">
              <a:solidFill>
                <a:srgbClr val="4D5156"/>
              </a:solidFill>
              <a:effectLst/>
            </a:endParaRPr>
          </a:p>
          <a:p>
            <a:pPr algn="just"/>
            <a:r>
              <a:rPr lang="en-US" sz="2000" dirty="0">
                <a:solidFill>
                  <a:srgbClr val="4D5156"/>
                </a:solidFill>
              </a:rPr>
              <a:t>Example: If you roll a dice what is probability  to get 5 if </a:t>
            </a:r>
            <a:r>
              <a:rPr lang="en-US" sz="2000" b="1" dirty="0">
                <a:solidFill>
                  <a:srgbClr val="4D5156"/>
                </a:solidFill>
                <a:highlight>
                  <a:srgbClr val="FFFF00"/>
                </a:highlight>
              </a:rPr>
              <a:t>no chance to get any even number</a:t>
            </a:r>
            <a:r>
              <a:rPr lang="en-US" sz="2000" dirty="0">
                <a:solidFill>
                  <a:srgbClr val="4D5156"/>
                </a:solidFill>
              </a:rPr>
              <a:t>?</a:t>
            </a:r>
          </a:p>
          <a:p>
            <a:pPr algn="just"/>
            <a:r>
              <a:rPr lang="en-US" sz="2000" b="1" dirty="0">
                <a:solidFill>
                  <a:srgbClr val="4D5156"/>
                </a:solidFill>
              </a:rPr>
              <a:t>Solution: </a:t>
            </a:r>
            <a:r>
              <a:rPr lang="en-US" sz="2000" dirty="0">
                <a:solidFill>
                  <a:srgbClr val="4D5156"/>
                </a:solidFill>
              </a:rPr>
              <a:t>Since, here given a </a:t>
            </a:r>
            <a:r>
              <a:rPr lang="en-US" sz="2000" b="1" dirty="0">
                <a:solidFill>
                  <a:srgbClr val="4D5156"/>
                </a:solidFill>
              </a:rPr>
              <a:t>condition no chance to get any even number</a:t>
            </a:r>
            <a:r>
              <a:rPr lang="en-US" sz="2000" dirty="0">
                <a:solidFill>
                  <a:srgbClr val="4D5156"/>
                </a:solidFill>
              </a:rPr>
              <a:t> and we know a dice contain 1 to 6 numbers, now if we remove the even number then remaining number will be 1, 3, 5. Now, to for getting 5 probability will be 1/3 =  0.33%.</a:t>
            </a:r>
          </a:p>
          <a:p>
            <a:pPr algn="just"/>
            <a:endParaRPr lang="en-US" sz="2600" b="1" dirty="0">
              <a:solidFill>
                <a:srgbClr val="292929"/>
              </a:solidFill>
            </a:endParaRPr>
          </a:p>
        </p:txBody>
      </p:sp>
    </p:spTree>
    <p:extLst>
      <p:ext uri="{BB962C8B-B14F-4D97-AF65-F5344CB8AC3E}">
        <p14:creationId xmlns:p14="http://schemas.microsoft.com/office/powerpoint/2010/main" val="154245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3083B2C-A6B6-49FB-9E49-8FFBD6819280}"/>
                  </a:ext>
                </a:extLst>
              </p:cNvPr>
              <p:cNvSpPr txBox="1">
                <a:spLocks/>
              </p:cNvSpPr>
              <p:nvPr/>
            </p:nvSpPr>
            <p:spPr>
              <a:xfrm>
                <a:off x="407718" y="1769670"/>
                <a:ext cx="11135098" cy="46073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4D5156"/>
                    </a:solidFill>
                    <a:effectLst/>
                  </a:rPr>
                  <a:t>In naïve bayes theorem provides a way of calculation posterior probability P(</a:t>
                </a:r>
                <a:r>
                  <a:rPr lang="en-US" sz="2000" b="0" i="0" dirty="0" err="1">
                    <a:solidFill>
                      <a:srgbClr val="4D5156"/>
                    </a:solidFill>
                    <a:effectLst/>
                  </a:rPr>
                  <a:t>c|x</a:t>
                </a:r>
                <a:r>
                  <a:rPr lang="en-US" sz="2000" b="0" i="0" dirty="0">
                    <a:solidFill>
                      <a:srgbClr val="4D5156"/>
                    </a:solidFill>
                    <a:effectLst/>
                  </a:rPr>
                  <a:t>) from P(c), P(x) and P(</a:t>
                </a:r>
                <a:r>
                  <a:rPr lang="en-US" sz="2000" b="0" i="0" dirty="0" err="1">
                    <a:solidFill>
                      <a:srgbClr val="4D5156"/>
                    </a:solidFill>
                    <a:effectLst/>
                  </a:rPr>
                  <a:t>x|c</a:t>
                </a:r>
                <a:r>
                  <a:rPr lang="en-US" sz="2000" b="0" i="0" dirty="0">
                    <a:solidFill>
                      <a:srgbClr val="4D5156"/>
                    </a:solidFill>
                    <a:effectLst/>
                  </a:rPr>
                  <a:t>). Look at the equation below:</a:t>
                </a:r>
                <a:endParaRPr lang="en-US" sz="2600" b="1" i="0" dirty="0">
                  <a:solidFill>
                    <a:srgbClr val="292929"/>
                  </a:solidFill>
                  <a:effectLst/>
                </a:endParaRPr>
              </a:p>
              <a:p>
                <a:endParaRPr lang="en-US" sz="2000" b="0" i="0" dirty="0">
                  <a:solidFill>
                    <a:srgbClr val="4D5156"/>
                  </a:solidFill>
                  <a:effectLst/>
                </a:endParaRPr>
              </a:p>
              <a:p>
                <a:r>
                  <a:rPr lang="en-US" sz="2000" b="1" dirty="0">
                    <a:solidFill>
                      <a:srgbClr val="4D5156"/>
                    </a:solidFill>
                  </a:rPr>
                  <a:t>Formula: </a:t>
                </a:r>
                <a14:m>
                  <m:oMath xmlns:m="http://schemas.openxmlformats.org/officeDocument/2006/math">
                    <m:r>
                      <a:rPr lang="en-US" sz="2000" b="1" i="1" smtClean="0">
                        <a:solidFill>
                          <a:srgbClr val="4D5156"/>
                        </a:solidFill>
                        <a:effectLst/>
                        <a:latin typeface="Cambria Math" panose="02040503050406030204" pitchFamily="18" charset="0"/>
                      </a:rPr>
                      <m:t>𝑷</m:t>
                    </m:r>
                    <m:d>
                      <m:dPr>
                        <m:ctrlPr>
                          <a:rPr lang="en-US" sz="2000" b="1" i="1" smtClean="0">
                            <a:solidFill>
                              <a:srgbClr val="4D5156"/>
                            </a:solidFill>
                            <a:effectLst/>
                            <a:latin typeface="Cambria Math" panose="02040503050406030204" pitchFamily="18" charset="0"/>
                          </a:rPr>
                        </m:ctrlPr>
                      </m:dPr>
                      <m:e>
                        <m:r>
                          <a:rPr lang="en-US" sz="2000" b="1" i="1" smtClean="0">
                            <a:solidFill>
                              <a:srgbClr val="4D5156"/>
                            </a:solidFill>
                            <a:effectLst/>
                            <a:latin typeface="Cambria Math" panose="02040503050406030204" pitchFamily="18" charset="0"/>
                          </a:rPr>
                          <m:t>𝒄</m:t>
                        </m:r>
                      </m:e>
                      <m:e>
                        <m:r>
                          <a:rPr lang="en-US" sz="2000" b="1" i="1" smtClean="0">
                            <a:solidFill>
                              <a:srgbClr val="4D5156"/>
                            </a:solidFill>
                            <a:effectLst/>
                            <a:latin typeface="Cambria Math" panose="02040503050406030204" pitchFamily="18" charset="0"/>
                          </a:rPr>
                          <m:t>𝒙</m:t>
                        </m:r>
                      </m:e>
                    </m:d>
                    <m:r>
                      <a:rPr lang="en-US" sz="2000" b="1" i="1" smtClean="0">
                        <a:solidFill>
                          <a:srgbClr val="4D5156"/>
                        </a:solidFill>
                        <a:effectLst/>
                        <a:latin typeface="Cambria Math" panose="02040503050406030204" pitchFamily="18" charset="0"/>
                      </a:rPr>
                      <m:t>= </m:t>
                    </m:r>
                    <m:f>
                      <m:fPr>
                        <m:ctrlPr>
                          <a:rPr lang="en-US" sz="2000" b="1" i="1" smtClean="0">
                            <a:solidFill>
                              <a:srgbClr val="4D5156"/>
                            </a:solidFill>
                            <a:effectLst/>
                            <a:latin typeface="Cambria Math" panose="02040503050406030204" pitchFamily="18" charset="0"/>
                          </a:rPr>
                        </m:ctrlPr>
                      </m:fPr>
                      <m:num>
                        <m:r>
                          <a:rPr lang="en-US" sz="2000" b="1" i="1" smtClean="0">
                            <a:solidFill>
                              <a:srgbClr val="4D5156"/>
                            </a:solidFill>
                            <a:effectLst/>
                            <a:latin typeface="Cambria Math" panose="02040503050406030204" pitchFamily="18" charset="0"/>
                          </a:rPr>
                          <m:t>𝑷</m:t>
                        </m:r>
                        <m:r>
                          <a:rPr lang="en-US" sz="2000" b="1" i="1" smtClean="0">
                            <a:solidFill>
                              <a:srgbClr val="4D5156"/>
                            </a:solidFill>
                            <a:effectLst/>
                            <a:latin typeface="Cambria Math" panose="02040503050406030204" pitchFamily="18" charset="0"/>
                          </a:rPr>
                          <m:t>(</m:t>
                        </m:r>
                        <m:r>
                          <a:rPr lang="en-US" sz="2000" b="1" i="1" smtClean="0">
                            <a:solidFill>
                              <a:srgbClr val="4D5156"/>
                            </a:solidFill>
                            <a:effectLst/>
                            <a:latin typeface="Cambria Math" panose="02040503050406030204" pitchFamily="18" charset="0"/>
                          </a:rPr>
                          <m:t>𝒙</m:t>
                        </m:r>
                        <m:r>
                          <a:rPr lang="en-US" sz="2000" b="1" i="1" smtClean="0">
                            <a:solidFill>
                              <a:srgbClr val="4D5156"/>
                            </a:solidFill>
                            <a:effectLst/>
                            <a:latin typeface="Cambria Math" panose="02040503050406030204" pitchFamily="18" charset="0"/>
                          </a:rPr>
                          <m:t>|</m:t>
                        </m:r>
                        <m:r>
                          <a:rPr lang="en-US" sz="2000" b="1" i="1" smtClean="0">
                            <a:solidFill>
                              <a:srgbClr val="4D5156"/>
                            </a:solidFill>
                            <a:effectLst/>
                            <a:latin typeface="Cambria Math" panose="02040503050406030204" pitchFamily="18" charset="0"/>
                          </a:rPr>
                          <m:t>𝒄</m:t>
                        </m:r>
                        <m:r>
                          <a:rPr lang="en-US" sz="2000" b="1" i="1" smtClean="0">
                            <a:solidFill>
                              <a:srgbClr val="4D5156"/>
                            </a:solidFill>
                            <a:effectLst/>
                            <a:latin typeface="Cambria Math" panose="02040503050406030204" pitchFamily="18" charset="0"/>
                          </a:rPr>
                          <m:t>)×</m:t>
                        </m:r>
                        <m:r>
                          <a:rPr lang="en-US" sz="2000" b="1" i="1" smtClean="0">
                            <a:solidFill>
                              <a:srgbClr val="4D5156"/>
                            </a:solidFill>
                            <a:effectLst/>
                            <a:latin typeface="Cambria Math" panose="02040503050406030204" pitchFamily="18" charset="0"/>
                            <a:ea typeface="Cambria Math" panose="02040503050406030204" pitchFamily="18" charset="0"/>
                          </a:rPr>
                          <m:t>𝑷</m:t>
                        </m:r>
                        <m:r>
                          <a:rPr lang="en-US" sz="2000" b="1" i="1" smtClean="0">
                            <a:solidFill>
                              <a:srgbClr val="4D5156"/>
                            </a:solidFill>
                            <a:effectLst/>
                            <a:latin typeface="Cambria Math" panose="02040503050406030204" pitchFamily="18" charset="0"/>
                            <a:ea typeface="Cambria Math" panose="02040503050406030204" pitchFamily="18" charset="0"/>
                          </a:rPr>
                          <m:t>(</m:t>
                        </m:r>
                        <m:r>
                          <a:rPr lang="en-US" sz="2000" b="1" i="1" smtClean="0">
                            <a:solidFill>
                              <a:srgbClr val="4D5156"/>
                            </a:solidFill>
                            <a:effectLst/>
                            <a:latin typeface="Cambria Math" panose="02040503050406030204" pitchFamily="18" charset="0"/>
                            <a:ea typeface="Cambria Math" panose="02040503050406030204" pitchFamily="18" charset="0"/>
                          </a:rPr>
                          <m:t>𝒄</m:t>
                        </m:r>
                        <m:r>
                          <a:rPr lang="en-US" sz="2000" b="1" i="1" smtClean="0">
                            <a:solidFill>
                              <a:srgbClr val="4D5156"/>
                            </a:solidFill>
                            <a:effectLst/>
                            <a:latin typeface="Cambria Math" panose="02040503050406030204" pitchFamily="18" charset="0"/>
                            <a:ea typeface="Cambria Math" panose="02040503050406030204" pitchFamily="18" charset="0"/>
                          </a:rPr>
                          <m:t>)</m:t>
                        </m:r>
                      </m:num>
                      <m:den>
                        <m:r>
                          <a:rPr lang="en-US" sz="2000" b="1" i="1" smtClean="0">
                            <a:solidFill>
                              <a:srgbClr val="4D5156"/>
                            </a:solidFill>
                            <a:effectLst/>
                            <a:latin typeface="Cambria Math" panose="02040503050406030204" pitchFamily="18" charset="0"/>
                          </a:rPr>
                          <m:t>𝑷</m:t>
                        </m:r>
                        <m:r>
                          <a:rPr lang="en-US" sz="2000" b="1" i="1" smtClean="0">
                            <a:solidFill>
                              <a:srgbClr val="4D5156"/>
                            </a:solidFill>
                            <a:effectLst/>
                            <a:latin typeface="Cambria Math" panose="02040503050406030204" pitchFamily="18" charset="0"/>
                          </a:rPr>
                          <m:t>(</m:t>
                        </m:r>
                        <m:r>
                          <a:rPr lang="en-US" sz="2000" b="1" i="1" smtClean="0">
                            <a:solidFill>
                              <a:srgbClr val="4D5156"/>
                            </a:solidFill>
                            <a:effectLst/>
                            <a:latin typeface="Cambria Math" panose="02040503050406030204" pitchFamily="18" charset="0"/>
                          </a:rPr>
                          <m:t>𝒙</m:t>
                        </m:r>
                        <m:r>
                          <a:rPr lang="en-US" sz="2000" b="1" i="1" smtClean="0">
                            <a:solidFill>
                              <a:srgbClr val="4D5156"/>
                            </a:solidFill>
                            <a:effectLst/>
                            <a:latin typeface="Cambria Math" panose="02040503050406030204" pitchFamily="18" charset="0"/>
                          </a:rPr>
                          <m:t>)</m:t>
                        </m:r>
                      </m:den>
                    </m:f>
                  </m:oMath>
                </a14:m>
                <a:endParaRPr lang="en-US" sz="2000" b="1" i="0" dirty="0">
                  <a:solidFill>
                    <a:srgbClr val="4D5156"/>
                  </a:solidFill>
                  <a:effectLst/>
                </a:endParaRPr>
              </a:p>
              <a:p>
                <a:pPr algn="l"/>
                <a:r>
                  <a:rPr lang="en-US" sz="2000" dirty="0">
                    <a:solidFill>
                      <a:srgbClr val="4D5156"/>
                    </a:solidFill>
                  </a:rPr>
                  <a:t>Above:</a:t>
                </a:r>
              </a:p>
              <a:p>
                <a:pPr marL="342900" indent="-342900" algn="l">
                  <a:buFont typeface="+mj-lt"/>
                  <a:buAutoNum type="arabicParenR"/>
                </a:pPr>
                <a:r>
                  <a:rPr lang="en-US" sz="1800" b="0" i="0" dirty="0">
                    <a:solidFill>
                      <a:srgbClr val="4D5156"/>
                    </a:solidFill>
                    <a:effectLst/>
                  </a:rPr>
                  <a:t>P(</a:t>
                </a:r>
                <a:r>
                  <a:rPr lang="en-US" sz="1800" b="0" i="0" dirty="0" err="1">
                    <a:solidFill>
                      <a:srgbClr val="4D5156"/>
                    </a:solidFill>
                    <a:effectLst/>
                  </a:rPr>
                  <a:t>c|x</a:t>
                </a:r>
                <a:r>
                  <a:rPr lang="en-US" sz="1800" b="0" i="0" dirty="0">
                    <a:solidFill>
                      <a:srgbClr val="4D5156"/>
                    </a:solidFill>
                    <a:effectLst/>
                  </a:rPr>
                  <a:t>) is the posterior probability of class(c, target) given predictor(x, attributes).</a:t>
                </a:r>
              </a:p>
              <a:p>
                <a:pPr marL="342900" indent="-342900" algn="l">
                  <a:buFont typeface="+mj-lt"/>
                  <a:buAutoNum type="arabicParenR"/>
                </a:pPr>
                <a:r>
                  <a:rPr lang="en-US" sz="1800" b="0" i="0" dirty="0">
                    <a:solidFill>
                      <a:srgbClr val="4D5156"/>
                    </a:solidFill>
                    <a:effectLst/>
                  </a:rPr>
                  <a:t>P(c) is the prior probability of class.</a:t>
                </a:r>
              </a:p>
              <a:p>
                <a:pPr marL="342900" indent="-342900" algn="l">
                  <a:buFont typeface="+mj-lt"/>
                  <a:buAutoNum type="arabicParenR"/>
                </a:pPr>
                <a:r>
                  <a:rPr lang="en-US" sz="1800" dirty="0">
                    <a:solidFill>
                      <a:srgbClr val="4D5156"/>
                    </a:solidFill>
                  </a:rPr>
                  <a:t>P(</a:t>
                </a:r>
                <a:r>
                  <a:rPr lang="en-US" sz="1800" dirty="0" err="1">
                    <a:solidFill>
                      <a:srgbClr val="4D5156"/>
                    </a:solidFill>
                  </a:rPr>
                  <a:t>x|c</a:t>
                </a:r>
                <a:r>
                  <a:rPr lang="en-US" sz="1800" dirty="0">
                    <a:solidFill>
                      <a:srgbClr val="4D5156"/>
                    </a:solidFill>
                  </a:rPr>
                  <a:t>) is the likelihood which is the probability of predictor given class.</a:t>
                </a:r>
              </a:p>
              <a:p>
                <a:pPr marL="342900" indent="-342900" algn="l">
                  <a:buFont typeface="+mj-lt"/>
                  <a:buAutoNum type="arabicParenR"/>
                </a:pPr>
                <a:r>
                  <a:rPr lang="en-US" sz="1800" b="0" i="0" dirty="0">
                    <a:solidFill>
                      <a:srgbClr val="4D5156"/>
                    </a:solidFill>
                    <a:effectLst/>
                  </a:rPr>
                  <a:t>P(x) is the prior probability of predictor.</a:t>
                </a:r>
              </a:p>
            </p:txBody>
          </p:sp>
        </mc:Choice>
        <mc:Fallback xmlns="">
          <p:sp>
            <p:nvSpPr>
              <p:cNvPr id="6" name="Subtitle 2">
                <a:extLst>
                  <a:ext uri="{FF2B5EF4-FFF2-40B4-BE49-F238E27FC236}">
                    <a16:creationId xmlns:a16="http://schemas.microsoft.com/office/drawing/2014/main" id="{13083B2C-A6B6-49FB-9E49-8FFBD6819280}"/>
                  </a:ext>
                </a:extLst>
              </p:cNvPr>
              <p:cNvSpPr txBox="1">
                <a:spLocks noRot="1" noChangeAspect="1" noMove="1" noResize="1" noEditPoints="1" noAdjustHandles="1" noChangeArrowheads="1" noChangeShapeType="1" noTextEdit="1"/>
              </p:cNvSpPr>
              <p:nvPr/>
            </p:nvSpPr>
            <p:spPr>
              <a:xfrm>
                <a:off x="407718" y="1769670"/>
                <a:ext cx="11135098" cy="4607379"/>
              </a:xfrm>
              <a:prstGeom prst="rect">
                <a:avLst/>
              </a:prstGeom>
              <a:blipFill>
                <a:blip r:embed="rId2"/>
                <a:stretch>
                  <a:fillRect l="-602" t="-1323" r="-547"/>
                </a:stretch>
              </a:blipFill>
            </p:spPr>
            <p:txBody>
              <a:bodyPr/>
              <a:lstStyle/>
              <a:p>
                <a:r>
                  <a:rPr lang="en-US">
                    <a:noFill/>
                  </a:rPr>
                  <a:t> </a:t>
                </a:r>
              </a:p>
            </p:txBody>
          </p:sp>
        </mc:Fallback>
      </mc:AlternateContent>
    </p:spTree>
    <p:extLst>
      <p:ext uri="{BB962C8B-B14F-4D97-AF65-F5344CB8AC3E}">
        <p14:creationId xmlns:p14="http://schemas.microsoft.com/office/powerpoint/2010/main" val="12369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6" name="Subtitle 2">
            <a:extLst>
              <a:ext uri="{FF2B5EF4-FFF2-40B4-BE49-F238E27FC236}">
                <a16:creationId xmlns:a16="http://schemas.microsoft.com/office/drawing/2014/main" id="{13083B2C-A6B6-49FB-9E49-8FFBD6819280}"/>
              </a:ext>
            </a:extLst>
          </p:cNvPr>
          <p:cNvSpPr txBox="1">
            <a:spLocks/>
          </p:cNvSpPr>
          <p:nvPr/>
        </p:nvSpPr>
        <p:spPr>
          <a:xfrm>
            <a:off x="407718" y="1211529"/>
            <a:ext cx="11135098" cy="5290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0" dirty="0">
                <a:solidFill>
                  <a:srgbClr val="111111"/>
                </a:solidFill>
                <a:effectLst/>
              </a:rPr>
              <a:t>What Is a Posterior Probability?</a:t>
            </a:r>
          </a:p>
          <a:p>
            <a:pPr algn="l"/>
            <a:r>
              <a:rPr lang="en-US" sz="2000" b="0" i="0" dirty="0">
                <a:solidFill>
                  <a:srgbClr val="111111"/>
                </a:solidFill>
                <a:effectLst/>
              </a:rPr>
              <a:t>A posterior probability, in Bayesian statistics, is the revised or updated probability of an event occurring after taking into consideration new information. The posterior probability is calculated by updating the </a:t>
            </a:r>
            <a:r>
              <a:rPr lang="en-US" sz="2000" b="0" i="0" u="sng" dirty="0">
                <a:solidFill>
                  <a:srgbClr val="2C40D0"/>
                </a:solidFill>
                <a:effectLst/>
                <a:hlinkClick r:id="rId2"/>
              </a:rPr>
              <a:t>prior probability</a:t>
            </a:r>
            <a:r>
              <a:rPr lang="en-US" sz="2000" b="0" i="0" dirty="0">
                <a:solidFill>
                  <a:srgbClr val="111111"/>
                </a:solidFill>
                <a:effectLst/>
              </a:rPr>
              <a:t> using </a:t>
            </a:r>
            <a:r>
              <a:rPr lang="en-US" sz="2000" b="0" i="0" u="sng" dirty="0">
                <a:solidFill>
                  <a:srgbClr val="2C40D0"/>
                </a:solidFill>
                <a:effectLst/>
                <a:hlinkClick r:id="rId3"/>
              </a:rPr>
              <a:t>Bayes' theorem</a:t>
            </a:r>
            <a:r>
              <a:rPr lang="en-US" sz="2000" b="1" i="0" dirty="0">
                <a:solidFill>
                  <a:srgbClr val="FF0000"/>
                </a:solidFill>
                <a:effectLst/>
              </a:rPr>
              <a:t>. In statistical terms, the posterior probability is the probability of event A occurring given that event B has occurred.</a:t>
            </a:r>
          </a:p>
          <a:p>
            <a:pPr algn="l"/>
            <a:endParaRPr lang="en-US" sz="2000" b="1" i="0" dirty="0">
              <a:solidFill>
                <a:srgbClr val="FF0000"/>
              </a:solidFill>
              <a:effectLst/>
            </a:endParaRPr>
          </a:p>
          <a:p>
            <a:pPr algn="l"/>
            <a:r>
              <a:rPr lang="en-US" sz="2800" b="1" i="0" dirty="0">
                <a:solidFill>
                  <a:srgbClr val="111111"/>
                </a:solidFill>
                <a:effectLst/>
              </a:rPr>
              <a:t>What Is Prior Probability?</a:t>
            </a:r>
          </a:p>
          <a:p>
            <a:pPr algn="l"/>
            <a:r>
              <a:rPr lang="en-US" sz="2000" b="0" i="0" dirty="0">
                <a:solidFill>
                  <a:srgbClr val="111111"/>
                </a:solidFill>
                <a:effectLst/>
              </a:rPr>
              <a:t>Prior probability, in Bayesian statistical inference, is the probability of an event before new data is collected. This is the best rational assessment of the probability of an outcome based on the current knowledge before an experiment is performed.</a:t>
            </a:r>
          </a:p>
          <a:p>
            <a:pPr algn="l"/>
            <a:r>
              <a:rPr lang="en-US" sz="2800" b="1" dirty="0">
                <a:solidFill>
                  <a:srgbClr val="111111"/>
                </a:solidFill>
              </a:rPr>
              <a:t>What is likelihood?</a:t>
            </a:r>
          </a:p>
          <a:p>
            <a:pPr algn="l"/>
            <a:r>
              <a:rPr lang="en-US" sz="2000" b="0" i="0" dirty="0">
                <a:solidFill>
                  <a:srgbClr val="202124"/>
                </a:solidFill>
                <a:effectLst/>
              </a:rPr>
              <a:t>Likelihood function is a fundamental concept in statistical inference. It </a:t>
            </a:r>
            <a:r>
              <a:rPr lang="en-US" sz="2000" b="1" i="0" dirty="0">
                <a:solidFill>
                  <a:srgbClr val="202124"/>
                </a:solidFill>
                <a:effectLst/>
              </a:rPr>
              <a:t>indicates how likely a particular population is to produce an observed sample</a:t>
            </a:r>
            <a:r>
              <a:rPr lang="en-US" sz="2000" b="0" i="0" dirty="0">
                <a:solidFill>
                  <a:srgbClr val="202124"/>
                </a:solidFill>
                <a:effectLst/>
              </a:rPr>
              <a:t>.</a:t>
            </a:r>
            <a:endParaRPr lang="en-US" sz="2800" b="0" i="0" dirty="0">
              <a:solidFill>
                <a:srgbClr val="111111"/>
              </a:solidFill>
              <a:effectLst/>
            </a:endParaRPr>
          </a:p>
          <a:p>
            <a:pPr algn="l"/>
            <a:endParaRPr lang="en-US" sz="2000" b="1" i="0" dirty="0">
              <a:solidFill>
                <a:srgbClr val="FF0000"/>
              </a:solidFill>
              <a:effectLst/>
            </a:endParaRPr>
          </a:p>
        </p:txBody>
      </p:sp>
    </p:spTree>
    <p:extLst>
      <p:ext uri="{BB962C8B-B14F-4D97-AF65-F5344CB8AC3E}">
        <p14:creationId xmlns:p14="http://schemas.microsoft.com/office/powerpoint/2010/main" val="109794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E677401A-B749-4535-A07D-B681EF8AC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06421"/>
            <a:ext cx="8715375" cy="4646592"/>
          </a:xfrm>
          <a:prstGeom prst="rect">
            <a:avLst/>
          </a:prstGeom>
        </p:spPr>
      </p:pic>
    </p:spTree>
    <p:extLst>
      <p:ext uri="{BB962C8B-B14F-4D97-AF65-F5344CB8AC3E}">
        <p14:creationId xmlns:p14="http://schemas.microsoft.com/office/powerpoint/2010/main" val="20135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5" name="Picture 4">
            <a:extLst>
              <a:ext uri="{FF2B5EF4-FFF2-40B4-BE49-F238E27FC236}">
                <a16:creationId xmlns:a16="http://schemas.microsoft.com/office/drawing/2014/main" id="{EB0AFA23-E0D2-4513-A33D-7D5B3DB1F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77341"/>
            <a:ext cx="9420225" cy="4419600"/>
          </a:xfrm>
          <a:prstGeom prst="rect">
            <a:avLst/>
          </a:prstGeom>
        </p:spPr>
      </p:pic>
    </p:spTree>
    <p:extLst>
      <p:ext uri="{BB962C8B-B14F-4D97-AF65-F5344CB8AC3E}">
        <p14:creationId xmlns:p14="http://schemas.microsoft.com/office/powerpoint/2010/main" val="7485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B5DA314E-347E-4805-A16D-3F9AF53AB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10" y="1342663"/>
            <a:ext cx="9382246" cy="5159078"/>
          </a:xfrm>
          <a:prstGeom prst="rect">
            <a:avLst/>
          </a:prstGeom>
        </p:spPr>
      </p:pic>
    </p:spTree>
    <p:extLst>
      <p:ext uri="{BB962C8B-B14F-4D97-AF65-F5344CB8AC3E}">
        <p14:creationId xmlns:p14="http://schemas.microsoft.com/office/powerpoint/2010/main" val="319178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3083B2C-A6B6-49FB-9E49-8FFBD6819280}"/>
                  </a:ext>
                </a:extLst>
              </p:cNvPr>
              <p:cNvSpPr txBox="1">
                <a:spLocks/>
              </p:cNvSpPr>
              <p:nvPr/>
            </p:nvSpPr>
            <p:spPr>
              <a:xfrm>
                <a:off x="419293" y="1075521"/>
                <a:ext cx="11135098" cy="555966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0" dirty="0">
                    <a:solidFill>
                      <a:srgbClr val="FF0000"/>
                    </a:solidFill>
                    <a:effectLst/>
                  </a:rPr>
                  <a:t>Gaussian Naive Bayes:</a:t>
                </a:r>
              </a:p>
              <a:p>
                <a:pPr algn="l"/>
                <a:r>
                  <a:rPr lang="en-US" sz="1900" i="0" dirty="0">
                    <a:solidFill>
                      <a:srgbClr val="111111"/>
                    </a:solidFill>
                    <a:effectLst/>
                  </a:rPr>
                  <a:t>When attribute values are continuous, an assumption is made that the values associated with each class are distributed according to Gaussian i.e., Normal Distribution.</a:t>
                </a:r>
              </a:p>
              <a:p>
                <a:pPr algn="l"/>
                <a:endParaRPr lang="en-US" b="1" i="0" dirty="0">
                  <a:solidFill>
                    <a:srgbClr val="111111"/>
                  </a:solidFill>
                  <a:effectLst/>
                </a:endParaRPr>
              </a:p>
              <a:p>
                <a:pPr algn="l"/>
                <a:r>
                  <a:rPr lang="en-US" sz="1900" i="0" dirty="0">
                    <a:solidFill>
                      <a:srgbClr val="111111"/>
                    </a:solidFill>
                    <a:effectLst/>
                  </a:rPr>
                  <a:t>If in our data, an attribute say “x” contains continuous data. We first segment the data by the class and then compute mean </a:t>
                </a:r>
                <a14:m>
                  <m:oMath xmlns:m="http://schemas.openxmlformats.org/officeDocument/2006/math">
                    <m:sSub>
                      <m:sSubPr>
                        <m:ctrlPr>
                          <a:rPr lang="en-US" sz="1900" i="1" smtClean="0">
                            <a:solidFill>
                              <a:srgbClr val="111111"/>
                            </a:solidFill>
                            <a:effectLst/>
                            <a:latin typeface="Cambria Math" panose="02040503050406030204" pitchFamily="18" charset="0"/>
                          </a:rPr>
                        </m:ctrlPr>
                      </m:sSubPr>
                      <m:e>
                        <m:r>
                          <a:rPr lang="en-US" sz="1900" i="1" smtClean="0">
                            <a:solidFill>
                              <a:srgbClr val="111111"/>
                            </a:solidFill>
                            <a:effectLst/>
                            <a:latin typeface="Cambria Math" panose="02040503050406030204" pitchFamily="18" charset="0"/>
                            <a:ea typeface="Cambria Math" panose="02040503050406030204" pitchFamily="18" charset="0"/>
                          </a:rPr>
                          <m:t>𝜇</m:t>
                        </m:r>
                      </m:e>
                      <m:sub>
                        <m:r>
                          <a:rPr lang="en-US" sz="1900" b="0" i="1" smtClean="0">
                            <a:solidFill>
                              <a:srgbClr val="111111"/>
                            </a:solidFill>
                            <a:effectLst/>
                            <a:latin typeface="Cambria Math" panose="02040503050406030204" pitchFamily="18" charset="0"/>
                          </a:rPr>
                          <m:t>𝑦</m:t>
                        </m:r>
                      </m:sub>
                    </m:sSub>
                  </m:oMath>
                </a14:m>
                <a:r>
                  <a:rPr lang="en-US" sz="1900" i="0" dirty="0">
                    <a:solidFill>
                      <a:srgbClr val="111111"/>
                    </a:solidFill>
                    <a:effectLst/>
                  </a:rPr>
                  <a:t>&amp; Variance </a:t>
                </a:r>
                <a14:m>
                  <m:oMath xmlns:m="http://schemas.openxmlformats.org/officeDocument/2006/math">
                    <m:sSubSup>
                      <m:sSubSupPr>
                        <m:ctrlPr>
                          <a:rPr lang="en-US" sz="1900" i="1" smtClean="0">
                            <a:solidFill>
                              <a:srgbClr val="111111"/>
                            </a:solidFill>
                            <a:effectLst/>
                            <a:latin typeface="Cambria Math" panose="02040503050406030204" pitchFamily="18" charset="0"/>
                          </a:rPr>
                        </m:ctrlPr>
                      </m:sSubSupPr>
                      <m:e>
                        <m:r>
                          <a:rPr lang="en-US" sz="1900" i="1" smtClean="0">
                            <a:solidFill>
                              <a:srgbClr val="111111"/>
                            </a:solidFill>
                            <a:effectLst/>
                            <a:latin typeface="Cambria Math" panose="02040503050406030204" pitchFamily="18" charset="0"/>
                            <a:ea typeface="Cambria Math" panose="02040503050406030204" pitchFamily="18" charset="0"/>
                          </a:rPr>
                          <m:t>𝜎</m:t>
                        </m:r>
                      </m:e>
                      <m:sub>
                        <m:r>
                          <a:rPr lang="en-US" sz="1900" b="0" i="1" smtClean="0">
                            <a:solidFill>
                              <a:srgbClr val="111111"/>
                            </a:solidFill>
                            <a:effectLst/>
                            <a:latin typeface="Cambria Math" panose="02040503050406030204" pitchFamily="18" charset="0"/>
                          </a:rPr>
                          <m:t>𝑦</m:t>
                        </m:r>
                      </m:sub>
                      <m:sup>
                        <m:r>
                          <a:rPr lang="en-US" sz="1900" b="0" i="1" smtClean="0">
                            <a:solidFill>
                              <a:srgbClr val="111111"/>
                            </a:solidFill>
                            <a:effectLst/>
                            <a:latin typeface="Cambria Math" panose="02040503050406030204" pitchFamily="18" charset="0"/>
                          </a:rPr>
                          <m:t>2</m:t>
                        </m:r>
                      </m:sup>
                    </m:sSubSup>
                  </m:oMath>
                </a14:m>
                <a:r>
                  <a:rPr lang="en-US" sz="1900" i="0" dirty="0">
                    <a:solidFill>
                      <a:srgbClr val="111111"/>
                    </a:solidFill>
                    <a:effectLst/>
                  </a:rPr>
                  <a:t> of each class.</a:t>
                </a:r>
              </a:p>
              <a:p>
                <a:pPr/>
                <a14:m>
                  <m:oMathPara xmlns:m="http://schemas.openxmlformats.org/officeDocument/2006/math">
                    <m:oMathParaPr>
                      <m:jc m:val="centerGroup"/>
                    </m:oMathParaPr>
                    <m:oMath xmlns:m="http://schemas.openxmlformats.org/officeDocument/2006/math">
                      <m:r>
                        <a:rPr lang="en-US" sz="1900" b="1" i="1" smtClean="0">
                          <a:solidFill>
                            <a:srgbClr val="111111"/>
                          </a:solidFill>
                          <a:effectLst/>
                          <a:latin typeface="Cambria Math" panose="02040503050406030204" pitchFamily="18" charset="0"/>
                        </a:rPr>
                        <m:t>𝑭𝒐𝒓𝒎𝒖𝒍𝒂</m:t>
                      </m:r>
                      <m:r>
                        <a:rPr lang="en-US" sz="1900" b="1" i="1" smtClean="0">
                          <a:solidFill>
                            <a:srgbClr val="111111"/>
                          </a:solidFill>
                          <a:effectLst/>
                          <a:latin typeface="Cambria Math" panose="02040503050406030204" pitchFamily="18" charset="0"/>
                        </a:rPr>
                        <m:t>, </m:t>
                      </m:r>
                      <m:r>
                        <a:rPr lang="en-US" sz="1900" b="1" i="1" smtClean="0">
                          <a:solidFill>
                            <a:srgbClr val="111111"/>
                          </a:solidFill>
                          <a:effectLst/>
                          <a:latin typeface="Cambria Math" panose="02040503050406030204" pitchFamily="18" charset="0"/>
                        </a:rPr>
                        <m:t>𝑷</m:t>
                      </m:r>
                      <m:d>
                        <m:dPr>
                          <m:ctrlPr>
                            <a:rPr lang="en-US" sz="1900" b="1" i="1" smtClean="0">
                              <a:solidFill>
                                <a:srgbClr val="111111"/>
                              </a:solidFill>
                              <a:effectLst/>
                              <a:latin typeface="Cambria Math" panose="02040503050406030204" pitchFamily="18" charset="0"/>
                            </a:rPr>
                          </m:ctrlPr>
                        </m:dPr>
                        <m:e>
                          <m:sSub>
                            <m:sSubPr>
                              <m:ctrlPr>
                                <a:rPr lang="en-US" sz="1900" b="1" i="1" smtClean="0">
                                  <a:solidFill>
                                    <a:srgbClr val="111111"/>
                                  </a:solidFill>
                                  <a:effectLst/>
                                  <a:latin typeface="Cambria Math" panose="02040503050406030204" pitchFamily="18" charset="0"/>
                                </a:rPr>
                              </m:ctrlPr>
                            </m:sSubPr>
                            <m:e>
                              <m:r>
                                <a:rPr lang="en-US" sz="1900" b="1" i="1" smtClean="0">
                                  <a:solidFill>
                                    <a:srgbClr val="111111"/>
                                  </a:solidFill>
                                  <a:effectLst/>
                                  <a:latin typeface="Cambria Math" panose="02040503050406030204" pitchFamily="18" charset="0"/>
                                </a:rPr>
                                <m:t>𝒙</m:t>
                              </m:r>
                            </m:e>
                            <m:sub>
                              <m:r>
                                <a:rPr lang="en-US" sz="1900" b="1" i="1" smtClean="0">
                                  <a:solidFill>
                                    <a:srgbClr val="111111"/>
                                  </a:solidFill>
                                  <a:effectLst/>
                                  <a:latin typeface="Cambria Math" panose="02040503050406030204" pitchFamily="18" charset="0"/>
                                </a:rPr>
                                <m:t>𝒊</m:t>
                              </m:r>
                            </m:sub>
                          </m:sSub>
                        </m:e>
                        <m:e>
                          <m:r>
                            <a:rPr lang="en-US" sz="1900" b="1" i="1" smtClean="0">
                              <a:solidFill>
                                <a:srgbClr val="111111"/>
                              </a:solidFill>
                              <a:effectLst/>
                              <a:latin typeface="Cambria Math" panose="02040503050406030204" pitchFamily="18" charset="0"/>
                            </a:rPr>
                            <m:t>𝒚</m:t>
                          </m:r>
                        </m:e>
                      </m:d>
                      <m:r>
                        <a:rPr lang="en-US" sz="1900" b="1" i="1" smtClean="0">
                          <a:solidFill>
                            <a:srgbClr val="111111"/>
                          </a:solidFill>
                          <a:effectLst/>
                          <a:latin typeface="Cambria Math" panose="02040503050406030204" pitchFamily="18" charset="0"/>
                        </a:rPr>
                        <m:t>=</m:t>
                      </m:r>
                      <m:f>
                        <m:fPr>
                          <m:ctrlPr>
                            <a:rPr lang="en-US" sz="1900" b="1" i="1" smtClean="0">
                              <a:solidFill>
                                <a:srgbClr val="111111"/>
                              </a:solidFill>
                              <a:effectLst/>
                              <a:latin typeface="Cambria Math" panose="02040503050406030204" pitchFamily="18" charset="0"/>
                            </a:rPr>
                          </m:ctrlPr>
                        </m:fPr>
                        <m:num>
                          <m:r>
                            <a:rPr lang="en-US" sz="1900" b="1" i="1" smtClean="0">
                              <a:solidFill>
                                <a:srgbClr val="111111"/>
                              </a:solidFill>
                              <a:effectLst/>
                              <a:latin typeface="Cambria Math" panose="02040503050406030204" pitchFamily="18" charset="0"/>
                            </a:rPr>
                            <m:t>𝟏</m:t>
                          </m:r>
                        </m:num>
                        <m:den>
                          <m:rad>
                            <m:radPr>
                              <m:degHide m:val="on"/>
                              <m:ctrlPr>
                                <a:rPr lang="en-US" sz="1900" b="1" i="1" smtClean="0">
                                  <a:solidFill>
                                    <a:srgbClr val="111111"/>
                                  </a:solidFill>
                                  <a:effectLst/>
                                  <a:latin typeface="Cambria Math" panose="02040503050406030204" pitchFamily="18" charset="0"/>
                                  <a:ea typeface="Cambria Math" panose="02040503050406030204" pitchFamily="18" charset="0"/>
                                </a:rPr>
                              </m:ctrlPr>
                            </m:radPr>
                            <m:deg/>
                            <m:e>
                              <m:r>
                                <a:rPr lang="en-US" sz="1900" b="1" i="1" smtClean="0">
                                  <a:solidFill>
                                    <a:srgbClr val="111111"/>
                                  </a:solidFill>
                                  <a:effectLst/>
                                  <a:latin typeface="Cambria Math" panose="02040503050406030204" pitchFamily="18" charset="0"/>
                                  <a:ea typeface="Cambria Math" panose="02040503050406030204" pitchFamily="18" charset="0"/>
                                </a:rPr>
                                <m:t>𝟐</m:t>
                              </m:r>
                              <m:r>
                                <a:rPr lang="en-US" sz="1900" b="1" i="1" smtClean="0">
                                  <a:solidFill>
                                    <a:srgbClr val="111111"/>
                                  </a:solidFill>
                                  <a:effectLst/>
                                  <a:latin typeface="Cambria Math" panose="02040503050406030204" pitchFamily="18" charset="0"/>
                                  <a:ea typeface="Cambria Math" panose="02040503050406030204" pitchFamily="18" charset="0"/>
                                </a:rPr>
                                <m:t>𝝅</m:t>
                              </m:r>
                              <m:sSubSup>
                                <m:sSubSupPr>
                                  <m:ctrlPr>
                                    <a:rPr lang="en-US" sz="1900" b="1" i="1">
                                      <a:solidFill>
                                        <a:srgbClr val="111111"/>
                                      </a:solidFill>
                                      <a:latin typeface="Cambria Math" panose="02040503050406030204" pitchFamily="18" charset="0"/>
                                    </a:rPr>
                                  </m:ctrlPr>
                                </m:sSubSupPr>
                                <m:e>
                                  <m:r>
                                    <a:rPr lang="en-US" sz="1900" b="1" i="1">
                                      <a:solidFill>
                                        <a:srgbClr val="111111"/>
                                      </a:solidFill>
                                      <a:latin typeface="Cambria Math" panose="02040503050406030204" pitchFamily="18" charset="0"/>
                                      <a:ea typeface="Cambria Math" panose="02040503050406030204" pitchFamily="18" charset="0"/>
                                    </a:rPr>
                                    <m:t>𝝈</m:t>
                                  </m:r>
                                </m:e>
                                <m:sub>
                                  <m:r>
                                    <a:rPr lang="en-US" sz="1900" b="1" i="1">
                                      <a:solidFill>
                                        <a:srgbClr val="111111"/>
                                      </a:solidFill>
                                      <a:latin typeface="Cambria Math" panose="02040503050406030204" pitchFamily="18" charset="0"/>
                                    </a:rPr>
                                    <m:t>𝒚</m:t>
                                  </m:r>
                                </m:sub>
                                <m:sup>
                                  <m:r>
                                    <a:rPr lang="en-US" sz="1900" b="1" i="1">
                                      <a:solidFill>
                                        <a:srgbClr val="111111"/>
                                      </a:solidFill>
                                      <a:latin typeface="Cambria Math" panose="02040503050406030204" pitchFamily="18" charset="0"/>
                                    </a:rPr>
                                    <m:t>𝟐</m:t>
                                  </m:r>
                                </m:sup>
                              </m:sSubSup>
                            </m:e>
                          </m:rad>
                        </m:den>
                      </m:f>
                      <m:r>
                        <a:rPr lang="en-US" sz="1900" b="1" i="0" smtClean="0">
                          <a:solidFill>
                            <a:srgbClr val="111111"/>
                          </a:solidFill>
                          <a:effectLst/>
                          <a:latin typeface="Cambria Math" panose="02040503050406030204" pitchFamily="18" charset="0"/>
                        </a:rPr>
                        <m:t>𝐞𝐱𝐩</m:t>
                      </m:r>
                      <m:r>
                        <a:rPr lang="en-US" sz="1900" b="1" i="0" smtClean="0">
                          <a:solidFill>
                            <a:srgbClr val="111111"/>
                          </a:solidFill>
                          <a:effectLst/>
                          <a:latin typeface="Cambria Math" panose="02040503050406030204" pitchFamily="18" charset="0"/>
                        </a:rPr>
                        <m:t>(−</m:t>
                      </m:r>
                      <m:f>
                        <m:fPr>
                          <m:ctrlPr>
                            <a:rPr lang="en-US" sz="1900" b="1" i="1" smtClean="0">
                              <a:solidFill>
                                <a:srgbClr val="111111"/>
                              </a:solidFill>
                              <a:effectLst/>
                              <a:latin typeface="Cambria Math" panose="02040503050406030204" pitchFamily="18" charset="0"/>
                            </a:rPr>
                          </m:ctrlPr>
                        </m:fPr>
                        <m:num>
                          <m:sSup>
                            <m:sSupPr>
                              <m:ctrlPr>
                                <a:rPr lang="en-US" sz="1900" b="1" i="1" smtClean="0">
                                  <a:solidFill>
                                    <a:srgbClr val="111111"/>
                                  </a:solidFill>
                                  <a:effectLst/>
                                  <a:latin typeface="Cambria Math" panose="02040503050406030204" pitchFamily="18" charset="0"/>
                                </a:rPr>
                              </m:ctrlPr>
                            </m:sSupPr>
                            <m:e>
                              <m:d>
                                <m:dPr>
                                  <m:ctrlPr>
                                    <a:rPr lang="en-US" sz="1900" b="1" i="1" smtClean="0">
                                      <a:solidFill>
                                        <a:srgbClr val="111111"/>
                                      </a:solidFill>
                                      <a:effectLst/>
                                      <a:latin typeface="Cambria Math" panose="02040503050406030204" pitchFamily="18" charset="0"/>
                                    </a:rPr>
                                  </m:ctrlPr>
                                </m:dPr>
                                <m:e>
                                  <m:sSub>
                                    <m:sSubPr>
                                      <m:ctrlPr>
                                        <a:rPr lang="en-US" sz="1900" b="1" i="1" smtClean="0">
                                          <a:solidFill>
                                            <a:srgbClr val="111111"/>
                                          </a:solidFill>
                                          <a:effectLst/>
                                          <a:latin typeface="Cambria Math" panose="02040503050406030204" pitchFamily="18" charset="0"/>
                                        </a:rPr>
                                      </m:ctrlPr>
                                    </m:sSubPr>
                                    <m:e>
                                      <m:r>
                                        <a:rPr lang="en-US" sz="1900" b="1" i="1" smtClean="0">
                                          <a:solidFill>
                                            <a:srgbClr val="111111"/>
                                          </a:solidFill>
                                          <a:effectLst/>
                                          <a:latin typeface="Cambria Math" panose="02040503050406030204" pitchFamily="18" charset="0"/>
                                        </a:rPr>
                                        <m:t>𝒙</m:t>
                                      </m:r>
                                    </m:e>
                                    <m:sub>
                                      <m:r>
                                        <a:rPr lang="en-US" sz="1900" b="1" i="1" smtClean="0">
                                          <a:solidFill>
                                            <a:srgbClr val="111111"/>
                                          </a:solidFill>
                                          <a:effectLst/>
                                          <a:latin typeface="Cambria Math" panose="02040503050406030204" pitchFamily="18" charset="0"/>
                                        </a:rPr>
                                        <m:t>𝒊</m:t>
                                      </m:r>
                                    </m:sub>
                                  </m:sSub>
                                  <m:r>
                                    <a:rPr lang="en-US" sz="1900" b="1" i="1" smtClean="0">
                                      <a:solidFill>
                                        <a:srgbClr val="111111"/>
                                      </a:solidFill>
                                      <a:effectLst/>
                                      <a:latin typeface="Cambria Math" panose="02040503050406030204" pitchFamily="18" charset="0"/>
                                    </a:rPr>
                                    <m:t>−</m:t>
                                  </m:r>
                                  <m:sSub>
                                    <m:sSubPr>
                                      <m:ctrlPr>
                                        <a:rPr lang="en-US" sz="1900" b="1" i="1" smtClean="0">
                                          <a:solidFill>
                                            <a:srgbClr val="111111"/>
                                          </a:solidFill>
                                          <a:effectLst/>
                                          <a:latin typeface="Cambria Math" panose="02040503050406030204" pitchFamily="18" charset="0"/>
                                        </a:rPr>
                                      </m:ctrlPr>
                                    </m:sSubPr>
                                    <m:e>
                                      <m:r>
                                        <a:rPr lang="en-US" sz="1900" b="1" i="1" smtClean="0">
                                          <a:solidFill>
                                            <a:srgbClr val="111111"/>
                                          </a:solidFill>
                                          <a:effectLst/>
                                          <a:latin typeface="Cambria Math" panose="02040503050406030204" pitchFamily="18" charset="0"/>
                                          <a:ea typeface="Cambria Math" panose="02040503050406030204" pitchFamily="18" charset="0"/>
                                        </a:rPr>
                                        <m:t>𝝁</m:t>
                                      </m:r>
                                    </m:e>
                                    <m:sub>
                                      <m:r>
                                        <a:rPr lang="en-US" sz="1900" b="1" i="1" smtClean="0">
                                          <a:solidFill>
                                            <a:srgbClr val="111111"/>
                                          </a:solidFill>
                                          <a:effectLst/>
                                          <a:latin typeface="Cambria Math" panose="02040503050406030204" pitchFamily="18" charset="0"/>
                                        </a:rPr>
                                        <m:t>𝒚</m:t>
                                      </m:r>
                                    </m:sub>
                                  </m:sSub>
                                </m:e>
                              </m:d>
                            </m:e>
                            <m:sup>
                              <m:r>
                                <a:rPr lang="en-US" sz="1900" b="1" i="1" smtClean="0">
                                  <a:solidFill>
                                    <a:srgbClr val="111111"/>
                                  </a:solidFill>
                                  <a:effectLst/>
                                  <a:latin typeface="Cambria Math" panose="02040503050406030204" pitchFamily="18" charset="0"/>
                                </a:rPr>
                                <m:t>𝟐</m:t>
                              </m:r>
                            </m:sup>
                          </m:sSup>
                        </m:num>
                        <m:den>
                          <m:r>
                            <a:rPr lang="en-US" sz="1900" b="1" i="1" smtClean="0">
                              <a:solidFill>
                                <a:srgbClr val="111111"/>
                              </a:solidFill>
                              <a:effectLst/>
                              <a:latin typeface="Cambria Math" panose="02040503050406030204" pitchFamily="18" charset="0"/>
                            </a:rPr>
                            <m:t>𝟐</m:t>
                          </m:r>
                          <m:sSubSup>
                            <m:sSubSupPr>
                              <m:ctrlPr>
                                <a:rPr lang="en-US" sz="1900" b="1" i="1">
                                  <a:solidFill>
                                    <a:srgbClr val="111111"/>
                                  </a:solidFill>
                                  <a:latin typeface="Cambria Math" panose="02040503050406030204" pitchFamily="18" charset="0"/>
                                </a:rPr>
                              </m:ctrlPr>
                            </m:sSubSupPr>
                            <m:e>
                              <m:r>
                                <a:rPr lang="en-US" sz="1900" b="1" i="1">
                                  <a:solidFill>
                                    <a:srgbClr val="111111"/>
                                  </a:solidFill>
                                  <a:latin typeface="Cambria Math" panose="02040503050406030204" pitchFamily="18" charset="0"/>
                                  <a:ea typeface="Cambria Math" panose="02040503050406030204" pitchFamily="18" charset="0"/>
                                </a:rPr>
                                <m:t>𝝈</m:t>
                              </m:r>
                            </m:e>
                            <m:sub>
                              <m:r>
                                <a:rPr lang="en-US" sz="1900" b="1" i="1">
                                  <a:solidFill>
                                    <a:srgbClr val="111111"/>
                                  </a:solidFill>
                                  <a:latin typeface="Cambria Math" panose="02040503050406030204" pitchFamily="18" charset="0"/>
                                </a:rPr>
                                <m:t>𝒚</m:t>
                              </m:r>
                            </m:sub>
                            <m:sup>
                              <m:r>
                                <a:rPr lang="en-US" sz="1900" b="1" i="1">
                                  <a:solidFill>
                                    <a:srgbClr val="111111"/>
                                  </a:solidFill>
                                  <a:latin typeface="Cambria Math" panose="02040503050406030204" pitchFamily="18" charset="0"/>
                                </a:rPr>
                                <m:t>𝟐</m:t>
                              </m:r>
                            </m:sup>
                          </m:sSubSup>
                        </m:den>
                      </m:f>
                      <m:r>
                        <a:rPr lang="en-US" sz="1900" b="1" i="0" smtClean="0">
                          <a:solidFill>
                            <a:srgbClr val="111111"/>
                          </a:solidFill>
                          <a:effectLst/>
                          <a:latin typeface="Cambria Math" panose="02040503050406030204" pitchFamily="18" charset="0"/>
                        </a:rPr>
                        <m:t>)</m:t>
                      </m:r>
                    </m:oMath>
                  </m:oMathPara>
                </a14:m>
                <a:endParaRPr lang="en-US" sz="1900" b="1" i="0" dirty="0">
                  <a:solidFill>
                    <a:srgbClr val="111111"/>
                  </a:solidFill>
                  <a:effectLst/>
                </a:endParaRPr>
              </a:p>
              <a:p>
                <a:pPr algn="l"/>
                <a:r>
                  <a:rPr lang="en-US" b="1" i="0" dirty="0">
                    <a:solidFill>
                      <a:srgbClr val="00B050"/>
                    </a:solidFill>
                    <a:effectLst/>
                  </a:rPr>
                  <a:t>Multi-</a:t>
                </a:r>
                <a:r>
                  <a:rPr lang="en-US" b="1" i="0" dirty="0" err="1">
                    <a:solidFill>
                      <a:srgbClr val="00B050"/>
                    </a:solidFill>
                    <a:effectLst/>
                  </a:rPr>
                  <a:t>Nomial</a:t>
                </a:r>
                <a:r>
                  <a:rPr lang="en-US" b="1" i="0" dirty="0">
                    <a:solidFill>
                      <a:srgbClr val="00B050"/>
                    </a:solidFill>
                    <a:effectLst/>
                  </a:rPr>
                  <a:t> Naive Bayes:</a:t>
                </a:r>
              </a:p>
              <a:p>
                <a:pPr algn="l"/>
                <a:r>
                  <a:rPr lang="en-US" sz="1900" i="0" dirty="0">
                    <a:solidFill>
                      <a:srgbClr val="111111"/>
                    </a:solidFill>
                    <a:effectLst/>
                  </a:rPr>
                  <a:t>Multi-</a:t>
                </a:r>
                <a:r>
                  <a:rPr lang="en-US" sz="1900" i="0" dirty="0" err="1">
                    <a:solidFill>
                      <a:srgbClr val="111111"/>
                    </a:solidFill>
                    <a:effectLst/>
                  </a:rPr>
                  <a:t>Nomial</a:t>
                </a:r>
                <a:r>
                  <a:rPr lang="en-US" sz="1900" i="0" dirty="0">
                    <a:solidFill>
                      <a:srgbClr val="111111"/>
                    </a:solidFill>
                    <a:effectLst/>
                  </a:rPr>
                  <a:t> Naive Bayes is preferred to use on data that is multinomially distributed. It is one of the standard classic algorithms. Which is used in text categorization (classification). Each event in text classification represents the occurrence of a word in a document.</a:t>
                </a:r>
              </a:p>
              <a:p>
                <a:pPr algn="l"/>
                <a:endParaRPr lang="en-US" b="1" i="0" dirty="0">
                  <a:solidFill>
                    <a:srgbClr val="111111"/>
                  </a:solidFill>
                  <a:effectLst/>
                </a:endParaRPr>
              </a:p>
              <a:p>
                <a:pPr algn="l"/>
                <a:r>
                  <a:rPr lang="en-US" b="1" i="0" dirty="0">
                    <a:solidFill>
                      <a:srgbClr val="00B0F0"/>
                    </a:solidFill>
                    <a:effectLst/>
                  </a:rPr>
                  <a:t>Bernoulli Naive Bayes:</a:t>
                </a:r>
              </a:p>
              <a:p>
                <a:pPr algn="l"/>
                <a:r>
                  <a:rPr lang="en-US" sz="1900" i="0" dirty="0">
                    <a:solidFill>
                      <a:srgbClr val="111111"/>
                    </a:solidFill>
                    <a:effectLst/>
                  </a:rPr>
                  <a:t>Bernoulli Naive Bayes is used on the data that is distributed according to multivariate Bernoulli distributions. i.e., multiple features can be there, but each one is assumed to be a binary-valued (Bernoulli, Boolean) variable. So, it requires features to be binary valued.</a:t>
                </a:r>
                <a:endParaRPr lang="en-US" sz="1700" i="0" dirty="0">
                  <a:solidFill>
                    <a:srgbClr val="FF0000"/>
                  </a:solidFill>
                  <a:effectLst/>
                </a:endParaRPr>
              </a:p>
            </p:txBody>
          </p:sp>
        </mc:Choice>
        <mc:Fallback xmlns="">
          <p:sp>
            <p:nvSpPr>
              <p:cNvPr id="6" name="Subtitle 2">
                <a:extLst>
                  <a:ext uri="{FF2B5EF4-FFF2-40B4-BE49-F238E27FC236}">
                    <a16:creationId xmlns:a16="http://schemas.microsoft.com/office/drawing/2014/main" id="{13083B2C-A6B6-49FB-9E49-8FFBD6819280}"/>
                  </a:ext>
                </a:extLst>
              </p:cNvPr>
              <p:cNvSpPr txBox="1">
                <a:spLocks noRot="1" noChangeAspect="1" noMove="1" noResize="1" noEditPoints="1" noAdjustHandles="1" noChangeArrowheads="1" noChangeShapeType="1" noTextEdit="1"/>
              </p:cNvSpPr>
              <p:nvPr/>
            </p:nvSpPr>
            <p:spPr>
              <a:xfrm>
                <a:off x="419293" y="1075521"/>
                <a:ext cx="11135098" cy="5559661"/>
              </a:xfrm>
              <a:prstGeom prst="rect">
                <a:avLst/>
              </a:prstGeom>
              <a:blipFill>
                <a:blip r:embed="rId2"/>
                <a:stretch>
                  <a:fillRect l="-712" t="-1754" r="-329" b="-1645"/>
                </a:stretch>
              </a:blipFill>
            </p:spPr>
            <p:txBody>
              <a:bodyPr/>
              <a:lstStyle/>
              <a:p>
                <a:r>
                  <a:rPr lang="en-US">
                    <a:noFill/>
                  </a:rPr>
                  <a:t> </a:t>
                </a:r>
              </a:p>
            </p:txBody>
          </p:sp>
        </mc:Fallback>
      </mc:AlternateContent>
    </p:spTree>
    <p:extLst>
      <p:ext uri="{BB962C8B-B14F-4D97-AF65-F5344CB8AC3E}">
        <p14:creationId xmlns:p14="http://schemas.microsoft.com/office/powerpoint/2010/main" val="1382620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708</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Hind</vt:lpstr>
      <vt:lpstr>Nunito Sans</vt:lpstr>
      <vt:lpstr>Office Theme</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alamin bhuyan</dc:creator>
  <cp:lastModifiedBy>alamin bhuyan</cp:lastModifiedBy>
  <cp:revision>7</cp:revision>
  <dcterms:created xsi:type="dcterms:W3CDTF">2021-11-17T12:23:48Z</dcterms:created>
  <dcterms:modified xsi:type="dcterms:W3CDTF">2021-11-20T13:10:36Z</dcterms:modified>
</cp:coreProperties>
</file>