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202420-2047-4159-B7C1-A2E758A1421D}">
          <p14:sldIdLst>
            <p14:sldId id="256"/>
            <p14:sldId id="257"/>
            <p14:sldId id="258"/>
            <p14:sldId id="259"/>
            <p14:sldId id="260"/>
            <p14:sldId id="261"/>
            <p14:sldId id="262"/>
            <p14:sldId id="263"/>
            <p14:sldId id="264"/>
            <p14:sldId id="265"/>
            <p14:sldId id="266"/>
            <p14:sldId id="267"/>
            <p14:sldId id="268"/>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98" autoAdjust="0"/>
    <p:restoredTop sz="94660"/>
  </p:normalViewPr>
  <p:slideViewPr>
    <p:cSldViewPr snapToGrid="0">
      <p:cViewPr varScale="1">
        <p:scale>
          <a:sx n="87" d="100"/>
          <a:sy n="87" d="100"/>
        </p:scale>
        <p:origin x="90"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FC00-5132-4DC6-B0E0-6774F478C6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EDE89A-6CB2-4AED-AC26-F48C791B56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75BDDA-B7A8-4570-A5C8-8A20DEDE9830}"/>
              </a:ext>
            </a:extLst>
          </p:cNvPr>
          <p:cNvSpPr>
            <a:spLocks noGrp="1"/>
          </p:cNvSpPr>
          <p:nvPr>
            <p:ph type="dt" sz="half" idx="10"/>
          </p:nvPr>
        </p:nvSpPr>
        <p:spPr/>
        <p:txBody>
          <a:bodyPr/>
          <a:lstStyle/>
          <a:p>
            <a:fld id="{C19FA522-58F7-46BF-AA3D-045D538A9541}" type="datetimeFigureOut">
              <a:rPr lang="en-US" smtClean="0"/>
              <a:t>11/12/2021</a:t>
            </a:fld>
            <a:endParaRPr lang="en-US"/>
          </a:p>
        </p:txBody>
      </p:sp>
      <p:sp>
        <p:nvSpPr>
          <p:cNvPr id="5" name="Footer Placeholder 4">
            <a:extLst>
              <a:ext uri="{FF2B5EF4-FFF2-40B4-BE49-F238E27FC236}">
                <a16:creationId xmlns:a16="http://schemas.microsoft.com/office/drawing/2014/main" id="{F7AB038D-2BC1-4272-A192-F444723EA7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7AF00C-9B07-42D7-91D7-617393F4E702}"/>
              </a:ext>
            </a:extLst>
          </p:cNvPr>
          <p:cNvSpPr>
            <a:spLocks noGrp="1"/>
          </p:cNvSpPr>
          <p:nvPr>
            <p:ph type="sldNum" sz="quarter" idx="12"/>
          </p:nvPr>
        </p:nvSpPr>
        <p:spPr/>
        <p:txBody>
          <a:bodyPr/>
          <a:lstStyle/>
          <a:p>
            <a:fld id="{886CDC19-5C21-4A83-9FF1-C147BFA08E63}" type="slidenum">
              <a:rPr lang="en-US" smtClean="0"/>
              <a:t>‹#›</a:t>
            </a:fld>
            <a:endParaRPr lang="en-US"/>
          </a:p>
        </p:txBody>
      </p:sp>
    </p:spTree>
    <p:extLst>
      <p:ext uri="{BB962C8B-B14F-4D97-AF65-F5344CB8AC3E}">
        <p14:creationId xmlns:p14="http://schemas.microsoft.com/office/powerpoint/2010/main" val="1052578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971D-1693-48A1-9008-A237414605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7AA220-047A-441E-96BA-E7D49A49F8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17C1C0-0201-4A2D-8E71-A44C13C32728}"/>
              </a:ext>
            </a:extLst>
          </p:cNvPr>
          <p:cNvSpPr>
            <a:spLocks noGrp="1"/>
          </p:cNvSpPr>
          <p:nvPr>
            <p:ph type="dt" sz="half" idx="10"/>
          </p:nvPr>
        </p:nvSpPr>
        <p:spPr/>
        <p:txBody>
          <a:bodyPr/>
          <a:lstStyle/>
          <a:p>
            <a:fld id="{C19FA522-58F7-46BF-AA3D-045D538A9541}" type="datetimeFigureOut">
              <a:rPr lang="en-US" smtClean="0"/>
              <a:t>11/12/2021</a:t>
            </a:fld>
            <a:endParaRPr lang="en-US"/>
          </a:p>
        </p:txBody>
      </p:sp>
      <p:sp>
        <p:nvSpPr>
          <p:cNvPr id="5" name="Footer Placeholder 4">
            <a:extLst>
              <a:ext uri="{FF2B5EF4-FFF2-40B4-BE49-F238E27FC236}">
                <a16:creationId xmlns:a16="http://schemas.microsoft.com/office/drawing/2014/main" id="{C9D006E1-5A71-4CE9-A4A2-7978826A66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24E5D6-4510-4BF8-A4B5-8C7AE5588FCE}"/>
              </a:ext>
            </a:extLst>
          </p:cNvPr>
          <p:cNvSpPr>
            <a:spLocks noGrp="1"/>
          </p:cNvSpPr>
          <p:nvPr>
            <p:ph type="sldNum" sz="quarter" idx="12"/>
          </p:nvPr>
        </p:nvSpPr>
        <p:spPr/>
        <p:txBody>
          <a:bodyPr/>
          <a:lstStyle/>
          <a:p>
            <a:fld id="{886CDC19-5C21-4A83-9FF1-C147BFA08E63}" type="slidenum">
              <a:rPr lang="en-US" smtClean="0"/>
              <a:t>‹#›</a:t>
            </a:fld>
            <a:endParaRPr lang="en-US"/>
          </a:p>
        </p:txBody>
      </p:sp>
    </p:spTree>
    <p:extLst>
      <p:ext uri="{BB962C8B-B14F-4D97-AF65-F5344CB8AC3E}">
        <p14:creationId xmlns:p14="http://schemas.microsoft.com/office/powerpoint/2010/main" val="42778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B11241-F536-4DA5-9B4D-7E887DEDB8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B9C3D2-679A-48B7-83D5-9C706F004A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F3674B-935E-42FD-A1BE-A21C94BE6D67}"/>
              </a:ext>
            </a:extLst>
          </p:cNvPr>
          <p:cNvSpPr>
            <a:spLocks noGrp="1"/>
          </p:cNvSpPr>
          <p:nvPr>
            <p:ph type="dt" sz="half" idx="10"/>
          </p:nvPr>
        </p:nvSpPr>
        <p:spPr/>
        <p:txBody>
          <a:bodyPr/>
          <a:lstStyle/>
          <a:p>
            <a:fld id="{C19FA522-58F7-46BF-AA3D-045D538A9541}" type="datetimeFigureOut">
              <a:rPr lang="en-US" smtClean="0"/>
              <a:t>11/12/2021</a:t>
            </a:fld>
            <a:endParaRPr lang="en-US"/>
          </a:p>
        </p:txBody>
      </p:sp>
      <p:sp>
        <p:nvSpPr>
          <p:cNvPr id="5" name="Footer Placeholder 4">
            <a:extLst>
              <a:ext uri="{FF2B5EF4-FFF2-40B4-BE49-F238E27FC236}">
                <a16:creationId xmlns:a16="http://schemas.microsoft.com/office/drawing/2014/main" id="{B42E8060-3B40-4BD0-A746-E997F9D24E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5C5899-A0C7-4561-9EFA-9EA74FA59EF7}"/>
              </a:ext>
            </a:extLst>
          </p:cNvPr>
          <p:cNvSpPr>
            <a:spLocks noGrp="1"/>
          </p:cNvSpPr>
          <p:nvPr>
            <p:ph type="sldNum" sz="quarter" idx="12"/>
          </p:nvPr>
        </p:nvSpPr>
        <p:spPr/>
        <p:txBody>
          <a:bodyPr/>
          <a:lstStyle/>
          <a:p>
            <a:fld id="{886CDC19-5C21-4A83-9FF1-C147BFA08E63}" type="slidenum">
              <a:rPr lang="en-US" smtClean="0"/>
              <a:t>‹#›</a:t>
            </a:fld>
            <a:endParaRPr lang="en-US"/>
          </a:p>
        </p:txBody>
      </p:sp>
    </p:spTree>
    <p:extLst>
      <p:ext uri="{BB962C8B-B14F-4D97-AF65-F5344CB8AC3E}">
        <p14:creationId xmlns:p14="http://schemas.microsoft.com/office/powerpoint/2010/main" val="3393249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EAADB-447E-4D86-8B9A-FCBB218167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D39486-93B4-4492-A3A1-8C5A9AA9ED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488A60-B127-4FF9-B99A-A3D5063DA250}"/>
              </a:ext>
            </a:extLst>
          </p:cNvPr>
          <p:cNvSpPr>
            <a:spLocks noGrp="1"/>
          </p:cNvSpPr>
          <p:nvPr>
            <p:ph type="dt" sz="half" idx="10"/>
          </p:nvPr>
        </p:nvSpPr>
        <p:spPr/>
        <p:txBody>
          <a:bodyPr/>
          <a:lstStyle/>
          <a:p>
            <a:fld id="{C19FA522-58F7-46BF-AA3D-045D538A9541}" type="datetimeFigureOut">
              <a:rPr lang="en-US" smtClean="0"/>
              <a:t>11/12/2021</a:t>
            </a:fld>
            <a:endParaRPr lang="en-US"/>
          </a:p>
        </p:txBody>
      </p:sp>
      <p:sp>
        <p:nvSpPr>
          <p:cNvPr id="5" name="Footer Placeholder 4">
            <a:extLst>
              <a:ext uri="{FF2B5EF4-FFF2-40B4-BE49-F238E27FC236}">
                <a16:creationId xmlns:a16="http://schemas.microsoft.com/office/drawing/2014/main" id="{6BFDAE8B-EE96-40F7-A71B-672FE10CA5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6174AB-9404-4501-9336-529FB7B0F104}"/>
              </a:ext>
            </a:extLst>
          </p:cNvPr>
          <p:cNvSpPr>
            <a:spLocks noGrp="1"/>
          </p:cNvSpPr>
          <p:nvPr>
            <p:ph type="sldNum" sz="quarter" idx="12"/>
          </p:nvPr>
        </p:nvSpPr>
        <p:spPr/>
        <p:txBody>
          <a:bodyPr/>
          <a:lstStyle/>
          <a:p>
            <a:fld id="{886CDC19-5C21-4A83-9FF1-C147BFA08E63}" type="slidenum">
              <a:rPr lang="en-US" smtClean="0"/>
              <a:t>‹#›</a:t>
            </a:fld>
            <a:endParaRPr lang="en-US"/>
          </a:p>
        </p:txBody>
      </p:sp>
    </p:spTree>
    <p:extLst>
      <p:ext uri="{BB962C8B-B14F-4D97-AF65-F5344CB8AC3E}">
        <p14:creationId xmlns:p14="http://schemas.microsoft.com/office/powerpoint/2010/main" val="2901624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76FED-5FE9-49DC-B8FC-58A9DE4552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B8E11A-92DE-46AA-B4EC-A72D1C0510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3E20D6-DB43-41D2-9C9D-312CDED628C1}"/>
              </a:ext>
            </a:extLst>
          </p:cNvPr>
          <p:cNvSpPr>
            <a:spLocks noGrp="1"/>
          </p:cNvSpPr>
          <p:nvPr>
            <p:ph type="dt" sz="half" idx="10"/>
          </p:nvPr>
        </p:nvSpPr>
        <p:spPr/>
        <p:txBody>
          <a:bodyPr/>
          <a:lstStyle/>
          <a:p>
            <a:fld id="{C19FA522-58F7-46BF-AA3D-045D538A9541}" type="datetimeFigureOut">
              <a:rPr lang="en-US" smtClean="0"/>
              <a:t>11/12/2021</a:t>
            </a:fld>
            <a:endParaRPr lang="en-US"/>
          </a:p>
        </p:txBody>
      </p:sp>
      <p:sp>
        <p:nvSpPr>
          <p:cNvPr id="5" name="Footer Placeholder 4">
            <a:extLst>
              <a:ext uri="{FF2B5EF4-FFF2-40B4-BE49-F238E27FC236}">
                <a16:creationId xmlns:a16="http://schemas.microsoft.com/office/drawing/2014/main" id="{DAA50E04-94D5-41AE-BBF6-EFC05EA98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8036A-14A3-4E13-A1C7-3597E0ACDD9C}"/>
              </a:ext>
            </a:extLst>
          </p:cNvPr>
          <p:cNvSpPr>
            <a:spLocks noGrp="1"/>
          </p:cNvSpPr>
          <p:nvPr>
            <p:ph type="sldNum" sz="quarter" idx="12"/>
          </p:nvPr>
        </p:nvSpPr>
        <p:spPr/>
        <p:txBody>
          <a:bodyPr/>
          <a:lstStyle/>
          <a:p>
            <a:fld id="{886CDC19-5C21-4A83-9FF1-C147BFA08E63}" type="slidenum">
              <a:rPr lang="en-US" smtClean="0"/>
              <a:t>‹#›</a:t>
            </a:fld>
            <a:endParaRPr lang="en-US"/>
          </a:p>
        </p:txBody>
      </p:sp>
    </p:spTree>
    <p:extLst>
      <p:ext uri="{BB962C8B-B14F-4D97-AF65-F5344CB8AC3E}">
        <p14:creationId xmlns:p14="http://schemas.microsoft.com/office/powerpoint/2010/main" val="1440990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970AC-46C4-46E1-AC8F-92A888D779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CE2AE-8788-4720-B8E6-42F585ACFF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671BEF-04D4-45AE-8A83-B4BC5EA452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EBA0F9-6CB7-46F0-83CE-914DF352BC06}"/>
              </a:ext>
            </a:extLst>
          </p:cNvPr>
          <p:cNvSpPr>
            <a:spLocks noGrp="1"/>
          </p:cNvSpPr>
          <p:nvPr>
            <p:ph type="dt" sz="half" idx="10"/>
          </p:nvPr>
        </p:nvSpPr>
        <p:spPr/>
        <p:txBody>
          <a:bodyPr/>
          <a:lstStyle/>
          <a:p>
            <a:fld id="{C19FA522-58F7-46BF-AA3D-045D538A9541}" type="datetimeFigureOut">
              <a:rPr lang="en-US" smtClean="0"/>
              <a:t>11/12/2021</a:t>
            </a:fld>
            <a:endParaRPr lang="en-US"/>
          </a:p>
        </p:txBody>
      </p:sp>
      <p:sp>
        <p:nvSpPr>
          <p:cNvPr id="6" name="Footer Placeholder 5">
            <a:extLst>
              <a:ext uri="{FF2B5EF4-FFF2-40B4-BE49-F238E27FC236}">
                <a16:creationId xmlns:a16="http://schemas.microsoft.com/office/drawing/2014/main" id="{B3F3ADE6-9675-430B-A7C9-C87ECACFE8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60C24E-105C-4FF9-B203-359979134EED}"/>
              </a:ext>
            </a:extLst>
          </p:cNvPr>
          <p:cNvSpPr>
            <a:spLocks noGrp="1"/>
          </p:cNvSpPr>
          <p:nvPr>
            <p:ph type="sldNum" sz="quarter" idx="12"/>
          </p:nvPr>
        </p:nvSpPr>
        <p:spPr/>
        <p:txBody>
          <a:bodyPr/>
          <a:lstStyle/>
          <a:p>
            <a:fld id="{886CDC19-5C21-4A83-9FF1-C147BFA08E63}" type="slidenum">
              <a:rPr lang="en-US" smtClean="0"/>
              <a:t>‹#›</a:t>
            </a:fld>
            <a:endParaRPr lang="en-US"/>
          </a:p>
        </p:txBody>
      </p:sp>
    </p:spTree>
    <p:extLst>
      <p:ext uri="{BB962C8B-B14F-4D97-AF65-F5344CB8AC3E}">
        <p14:creationId xmlns:p14="http://schemas.microsoft.com/office/powerpoint/2010/main" val="460148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50961-24A1-4C9F-AF6A-EEC9DE6879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41623E-F5FA-4791-AC81-9AF2AB635D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8E9C14-31D0-4F98-A8A5-4F8C8FB0D7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35ADF7-277C-4DB4-8849-E39786CAC1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EBD2D6-EB58-42DE-A766-BB75CADD22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22128D-2FCC-4D21-9F48-80A8876FEFD9}"/>
              </a:ext>
            </a:extLst>
          </p:cNvPr>
          <p:cNvSpPr>
            <a:spLocks noGrp="1"/>
          </p:cNvSpPr>
          <p:nvPr>
            <p:ph type="dt" sz="half" idx="10"/>
          </p:nvPr>
        </p:nvSpPr>
        <p:spPr/>
        <p:txBody>
          <a:bodyPr/>
          <a:lstStyle/>
          <a:p>
            <a:fld id="{C19FA522-58F7-46BF-AA3D-045D538A9541}" type="datetimeFigureOut">
              <a:rPr lang="en-US" smtClean="0"/>
              <a:t>11/12/2021</a:t>
            </a:fld>
            <a:endParaRPr lang="en-US"/>
          </a:p>
        </p:txBody>
      </p:sp>
      <p:sp>
        <p:nvSpPr>
          <p:cNvPr id="8" name="Footer Placeholder 7">
            <a:extLst>
              <a:ext uri="{FF2B5EF4-FFF2-40B4-BE49-F238E27FC236}">
                <a16:creationId xmlns:a16="http://schemas.microsoft.com/office/drawing/2014/main" id="{D21427EE-E834-462A-BDB5-A1172DC1B1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06C0BA-E2DB-4085-B8D2-4F0CE8E6E3A9}"/>
              </a:ext>
            </a:extLst>
          </p:cNvPr>
          <p:cNvSpPr>
            <a:spLocks noGrp="1"/>
          </p:cNvSpPr>
          <p:nvPr>
            <p:ph type="sldNum" sz="quarter" idx="12"/>
          </p:nvPr>
        </p:nvSpPr>
        <p:spPr/>
        <p:txBody>
          <a:bodyPr/>
          <a:lstStyle/>
          <a:p>
            <a:fld id="{886CDC19-5C21-4A83-9FF1-C147BFA08E63}" type="slidenum">
              <a:rPr lang="en-US" smtClean="0"/>
              <a:t>‹#›</a:t>
            </a:fld>
            <a:endParaRPr lang="en-US"/>
          </a:p>
        </p:txBody>
      </p:sp>
    </p:spTree>
    <p:extLst>
      <p:ext uri="{BB962C8B-B14F-4D97-AF65-F5344CB8AC3E}">
        <p14:creationId xmlns:p14="http://schemas.microsoft.com/office/powerpoint/2010/main" val="2338545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D218-FA53-4A51-9097-1749DD8E07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5D6424-1106-4CCE-BBE1-1F40DF161A8C}"/>
              </a:ext>
            </a:extLst>
          </p:cNvPr>
          <p:cNvSpPr>
            <a:spLocks noGrp="1"/>
          </p:cNvSpPr>
          <p:nvPr>
            <p:ph type="dt" sz="half" idx="10"/>
          </p:nvPr>
        </p:nvSpPr>
        <p:spPr/>
        <p:txBody>
          <a:bodyPr/>
          <a:lstStyle/>
          <a:p>
            <a:fld id="{C19FA522-58F7-46BF-AA3D-045D538A9541}" type="datetimeFigureOut">
              <a:rPr lang="en-US" smtClean="0"/>
              <a:t>11/12/2021</a:t>
            </a:fld>
            <a:endParaRPr lang="en-US"/>
          </a:p>
        </p:txBody>
      </p:sp>
      <p:sp>
        <p:nvSpPr>
          <p:cNvPr id="4" name="Footer Placeholder 3">
            <a:extLst>
              <a:ext uri="{FF2B5EF4-FFF2-40B4-BE49-F238E27FC236}">
                <a16:creationId xmlns:a16="http://schemas.microsoft.com/office/drawing/2014/main" id="{20040D72-A1F5-4631-B8C7-0EC3E272FD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E567ED-0714-4832-ACBE-5EA06FA406AD}"/>
              </a:ext>
            </a:extLst>
          </p:cNvPr>
          <p:cNvSpPr>
            <a:spLocks noGrp="1"/>
          </p:cNvSpPr>
          <p:nvPr>
            <p:ph type="sldNum" sz="quarter" idx="12"/>
          </p:nvPr>
        </p:nvSpPr>
        <p:spPr/>
        <p:txBody>
          <a:bodyPr/>
          <a:lstStyle/>
          <a:p>
            <a:fld id="{886CDC19-5C21-4A83-9FF1-C147BFA08E63}" type="slidenum">
              <a:rPr lang="en-US" smtClean="0"/>
              <a:t>‹#›</a:t>
            </a:fld>
            <a:endParaRPr lang="en-US"/>
          </a:p>
        </p:txBody>
      </p:sp>
    </p:spTree>
    <p:extLst>
      <p:ext uri="{BB962C8B-B14F-4D97-AF65-F5344CB8AC3E}">
        <p14:creationId xmlns:p14="http://schemas.microsoft.com/office/powerpoint/2010/main" val="1599519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9581B1-4FC5-4216-A257-BD4DE4FD5E9D}"/>
              </a:ext>
            </a:extLst>
          </p:cNvPr>
          <p:cNvSpPr>
            <a:spLocks noGrp="1"/>
          </p:cNvSpPr>
          <p:nvPr>
            <p:ph type="dt" sz="half" idx="10"/>
          </p:nvPr>
        </p:nvSpPr>
        <p:spPr/>
        <p:txBody>
          <a:bodyPr/>
          <a:lstStyle/>
          <a:p>
            <a:fld id="{C19FA522-58F7-46BF-AA3D-045D538A9541}" type="datetimeFigureOut">
              <a:rPr lang="en-US" smtClean="0"/>
              <a:t>11/12/2021</a:t>
            </a:fld>
            <a:endParaRPr lang="en-US"/>
          </a:p>
        </p:txBody>
      </p:sp>
      <p:sp>
        <p:nvSpPr>
          <p:cNvPr id="3" name="Footer Placeholder 2">
            <a:extLst>
              <a:ext uri="{FF2B5EF4-FFF2-40B4-BE49-F238E27FC236}">
                <a16:creationId xmlns:a16="http://schemas.microsoft.com/office/drawing/2014/main" id="{48E79BA3-812C-40D9-9D7F-D861462440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0DEF60-EE03-41C9-B3BA-AF470E29F4FF}"/>
              </a:ext>
            </a:extLst>
          </p:cNvPr>
          <p:cNvSpPr>
            <a:spLocks noGrp="1"/>
          </p:cNvSpPr>
          <p:nvPr>
            <p:ph type="sldNum" sz="quarter" idx="12"/>
          </p:nvPr>
        </p:nvSpPr>
        <p:spPr/>
        <p:txBody>
          <a:bodyPr/>
          <a:lstStyle/>
          <a:p>
            <a:fld id="{886CDC19-5C21-4A83-9FF1-C147BFA08E63}" type="slidenum">
              <a:rPr lang="en-US" smtClean="0"/>
              <a:t>‹#›</a:t>
            </a:fld>
            <a:endParaRPr lang="en-US"/>
          </a:p>
        </p:txBody>
      </p:sp>
    </p:spTree>
    <p:extLst>
      <p:ext uri="{BB962C8B-B14F-4D97-AF65-F5344CB8AC3E}">
        <p14:creationId xmlns:p14="http://schemas.microsoft.com/office/powerpoint/2010/main" val="2399116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8AF44-432A-4A84-AC8D-8E7A2C59B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3D12C8-8498-49C6-AC2C-0301A8E74F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82D7E3-13E0-4BDF-A641-34A8CC39D6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90B78A-6114-4956-A734-EB0384356C13}"/>
              </a:ext>
            </a:extLst>
          </p:cNvPr>
          <p:cNvSpPr>
            <a:spLocks noGrp="1"/>
          </p:cNvSpPr>
          <p:nvPr>
            <p:ph type="dt" sz="half" idx="10"/>
          </p:nvPr>
        </p:nvSpPr>
        <p:spPr/>
        <p:txBody>
          <a:bodyPr/>
          <a:lstStyle/>
          <a:p>
            <a:fld id="{C19FA522-58F7-46BF-AA3D-045D538A9541}" type="datetimeFigureOut">
              <a:rPr lang="en-US" smtClean="0"/>
              <a:t>11/12/2021</a:t>
            </a:fld>
            <a:endParaRPr lang="en-US"/>
          </a:p>
        </p:txBody>
      </p:sp>
      <p:sp>
        <p:nvSpPr>
          <p:cNvPr id="6" name="Footer Placeholder 5">
            <a:extLst>
              <a:ext uri="{FF2B5EF4-FFF2-40B4-BE49-F238E27FC236}">
                <a16:creationId xmlns:a16="http://schemas.microsoft.com/office/drawing/2014/main" id="{8FEB7E06-9D81-4421-83DC-1C6B4087D4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9D5B61-418D-40C8-A6B0-26F3335AC2AA}"/>
              </a:ext>
            </a:extLst>
          </p:cNvPr>
          <p:cNvSpPr>
            <a:spLocks noGrp="1"/>
          </p:cNvSpPr>
          <p:nvPr>
            <p:ph type="sldNum" sz="quarter" idx="12"/>
          </p:nvPr>
        </p:nvSpPr>
        <p:spPr/>
        <p:txBody>
          <a:bodyPr/>
          <a:lstStyle/>
          <a:p>
            <a:fld id="{886CDC19-5C21-4A83-9FF1-C147BFA08E63}" type="slidenum">
              <a:rPr lang="en-US" smtClean="0"/>
              <a:t>‹#›</a:t>
            </a:fld>
            <a:endParaRPr lang="en-US"/>
          </a:p>
        </p:txBody>
      </p:sp>
    </p:spTree>
    <p:extLst>
      <p:ext uri="{BB962C8B-B14F-4D97-AF65-F5344CB8AC3E}">
        <p14:creationId xmlns:p14="http://schemas.microsoft.com/office/powerpoint/2010/main" val="3025649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548C1-B009-4BBC-B40A-519109227A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6F9166-363F-41DA-A6CE-5EEB6D16BF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030981-5A50-4ACC-9C93-F7D6FC2036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34A26A-10F9-482C-A2E1-EE06A3C864DB}"/>
              </a:ext>
            </a:extLst>
          </p:cNvPr>
          <p:cNvSpPr>
            <a:spLocks noGrp="1"/>
          </p:cNvSpPr>
          <p:nvPr>
            <p:ph type="dt" sz="half" idx="10"/>
          </p:nvPr>
        </p:nvSpPr>
        <p:spPr/>
        <p:txBody>
          <a:bodyPr/>
          <a:lstStyle/>
          <a:p>
            <a:fld id="{C19FA522-58F7-46BF-AA3D-045D538A9541}" type="datetimeFigureOut">
              <a:rPr lang="en-US" smtClean="0"/>
              <a:t>11/12/2021</a:t>
            </a:fld>
            <a:endParaRPr lang="en-US"/>
          </a:p>
        </p:txBody>
      </p:sp>
      <p:sp>
        <p:nvSpPr>
          <p:cNvPr id="6" name="Footer Placeholder 5">
            <a:extLst>
              <a:ext uri="{FF2B5EF4-FFF2-40B4-BE49-F238E27FC236}">
                <a16:creationId xmlns:a16="http://schemas.microsoft.com/office/drawing/2014/main" id="{3769B51B-A85D-4A6B-A290-21038CCA4F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E4AC50-448B-4927-BD89-A58F2CA6EE67}"/>
              </a:ext>
            </a:extLst>
          </p:cNvPr>
          <p:cNvSpPr>
            <a:spLocks noGrp="1"/>
          </p:cNvSpPr>
          <p:nvPr>
            <p:ph type="sldNum" sz="quarter" idx="12"/>
          </p:nvPr>
        </p:nvSpPr>
        <p:spPr/>
        <p:txBody>
          <a:bodyPr/>
          <a:lstStyle/>
          <a:p>
            <a:fld id="{886CDC19-5C21-4A83-9FF1-C147BFA08E63}" type="slidenum">
              <a:rPr lang="en-US" smtClean="0"/>
              <a:t>‹#›</a:t>
            </a:fld>
            <a:endParaRPr lang="en-US"/>
          </a:p>
        </p:txBody>
      </p:sp>
    </p:spTree>
    <p:extLst>
      <p:ext uri="{BB962C8B-B14F-4D97-AF65-F5344CB8AC3E}">
        <p14:creationId xmlns:p14="http://schemas.microsoft.com/office/powerpoint/2010/main" val="3758013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31D786-8288-4B96-906A-7BDF171103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2DCAF6-3733-4F41-892D-85FB3C0783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119AE4-4FD5-4D4A-881C-9E63244C4A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9FA522-58F7-46BF-AA3D-045D538A9541}" type="datetimeFigureOut">
              <a:rPr lang="en-US" smtClean="0"/>
              <a:t>11/12/2021</a:t>
            </a:fld>
            <a:endParaRPr lang="en-US"/>
          </a:p>
        </p:txBody>
      </p:sp>
      <p:sp>
        <p:nvSpPr>
          <p:cNvPr id="5" name="Footer Placeholder 4">
            <a:extLst>
              <a:ext uri="{FF2B5EF4-FFF2-40B4-BE49-F238E27FC236}">
                <a16:creationId xmlns:a16="http://schemas.microsoft.com/office/drawing/2014/main" id="{0D445508-611D-4543-8D02-4B78678E0E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76D6F4-4E8D-4D3B-B20D-9BCEA1D92C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6CDC19-5C21-4A83-9FF1-C147BFA08E63}" type="slidenum">
              <a:rPr lang="en-US" smtClean="0"/>
              <a:t>‹#›</a:t>
            </a:fld>
            <a:endParaRPr lang="en-US"/>
          </a:p>
        </p:txBody>
      </p:sp>
    </p:spTree>
    <p:extLst>
      <p:ext uri="{BB962C8B-B14F-4D97-AF65-F5344CB8AC3E}">
        <p14:creationId xmlns:p14="http://schemas.microsoft.com/office/powerpoint/2010/main" val="3424555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72D4-B784-419E-BBA1-883513110B90}"/>
              </a:ext>
            </a:extLst>
          </p:cNvPr>
          <p:cNvSpPr>
            <a:spLocks noGrp="1"/>
          </p:cNvSpPr>
          <p:nvPr>
            <p:ph type="ctrTitle"/>
          </p:nvPr>
        </p:nvSpPr>
        <p:spPr>
          <a:xfrm>
            <a:off x="1446882" y="264404"/>
            <a:ext cx="9144000" cy="667611"/>
          </a:xfrm>
        </p:spPr>
        <p:txBody>
          <a:bodyPr>
            <a:normAutofit/>
          </a:bodyPr>
          <a:lstStyle/>
          <a:p>
            <a:r>
              <a:rPr lang="en-US" sz="2800" b="1" dirty="0"/>
              <a:t>KNN (K-nearest Neighbor) </a:t>
            </a:r>
          </a:p>
        </p:txBody>
      </p:sp>
      <p:sp>
        <p:nvSpPr>
          <p:cNvPr id="3" name="Subtitle 2">
            <a:extLst>
              <a:ext uri="{FF2B5EF4-FFF2-40B4-BE49-F238E27FC236}">
                <a16:creationId xmlns:a16="http://schemas.microsoft.com/office/drawing/2014/main" id="{5BE77082-FD42-4E4B-B0F0-AA8F4BA10EDF}"/>
              </a:ext>
            </a:extLst>
          </p:cNvPr>
          <p:cNvSpPr>
            <a:spLocks noGrp="1"/>
          </p:cNvSpPr>
          <p:nvPr>
            <p:ph type="subTitle" idx="1"/>
          </p:nvPr>
        </p:nvSpPr>
        <p:spPr>
          <a:xfrm>
            <a:off x="1524000" y="1674086"/>
            <a:ext cx="9144000" cy="3911466"/>
          </a:xfrm>
        </p:spPr>
        <p:txBody>
          <a:bodyPr>
            <a:normAutofit/>
          </a:bodyPr>
          <a:lstStyle/>
          <a:p>
            <a:pPr algn="l"/>
            <a:r>
              <a:rPr lang="en-US" sz="2000" b="1" dirty="0"/>
              <a:t>Introduction</a:t>
            </a:r>
          </a:p>
          <a:p>
            <a:pPr algn="l"/>
            <a:r>
              <a:rPr lang="en-US" sz="1800" b="0" i="0" dirty="0">
                <a:solidFill>
                  <a:srgbClr val="000000"/>
                </a:solidFill>
                <a:effectLst/>
              </a:rPr>
              <a:t>K-nearest neighbors (KNN) algorithm is a type of supervised ML algorithm which can be used for both classification as well as regression predictive problems. However, it is mainly used for classification predictive problems in industry. The following two properties would define KNN well −</a:t>
            </a:r>
          </a:p>
          <a:p>
            <a:pPr marL="285750" indent="-285750" algn="l">
              <a:buFont typeface="Wingdings" panose="05000000000000000000" pitchFamily="2" charset="2"/>
              <a:buChar char="q"/>
            </a:pPr>
            <a:r>
              <a:rPr lang="en-US" sz="1800" b="1" i="0" dirty="0">
                <a:solidFill>
                  <a:srgbClr val="000000"/>
                </a:solidFill>
                <a:effectLst/>
              </a:rPr>
              <a:t>Lazy learning algorithm</a:t>
            </a:r>
            <a:r>
              <a:rPr lang="en-US" sz="1800" b="0" i="0" dirty="0">
                <a:solidFill>
                  <a:srgbClr val="000000"/>
                </a:solidFill>
                <a:effectLst/>
              </a:rPr>
              <a:t> − KNN is a lazy learning algorithm because it does not have a specialized training phase and uses all the data for training while classification.</a:t>
            </a:r>
          </a:p>
          <a:p>
            <a:pPr marL="285750" indent="-285750" algn="l">
              <a:buFont typeface="Wingdings" panose="05000000000000000000" pitchFamily="2" charset="2"/>
              <a:buChar char="q"/>
            </a:pPr>
            <a:r>
              <a:rPr lang="en-US" sz="1800" b="1" i="0" dirty="0">
                <a:solidFill>
                  <a:srgbClr val="000000"/>
                </a:solidFill>
                <a:effectLst/>
              </a:rPr>
              <a:t>Non-parametric learning algorithm</a:t>
            </a:r>
            <a:r>
              <a:rPr lang="en-US" sz="1800" b="0" i="0" dirty="0">
                <a:solidFill>
                  <a:srgbClr val="000000"/>
                </a:solidFill>
                <a:effectLst/>
              </a:rPr>
              <a:t> − KNN is also a non-parametric learning algorithm because it doesn’t assume anything about the underlying data.</a:t>
            </a:r>
          </a:p>
        </p:txBody>
      </p:sp>
    </p:spTree>
    <p:extLst>
      <p:ext uri="{BB962C8B-B14F-4D97-AF65-F5344CB8AC3E}">
        <p14:creationId xmlns:p14="http://schemas.microsoft.com/office/powerpoint/2010/main" val="3963478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72D4-B784-419E-BBA1-883513110B90}"/>
              </a:ext>
            </a:extLst>
          </p:cNvPr>
          <p:cNvSpPr>
            <a:spLocks noGrp="1"/>
          </p:cNvSpPr>
          <p:nvPr>
            <p:ph type="ctrTitle"/>
          </p:nvPr>
        </p:nvSpPr>
        <p:spPr>
          <a:xfrm>
            <a:off x="1446882" y="264404"/>
            <a:ext cx="9144000" cy="667611"/>
          </a:xfrm>
        </p:spPr>
        <p:txBody>
          <a:bodyPr>
            <a:normAutofit/>
          </a:bodyPr>
          <a:lstStyle/>
          <a:p>
            <a:r>
              <a:rPr lang="en-US" sz="2800" b="1" dirty="0"/>
              <a:t>KNN (K-nearest Neighbor) </a:t>
            </a:r>
          </a:p>
        </p:txBody>
      </p:sp>
      <p:grpSp>
        <p:nvGrpSpPr>
          <p:cNvPr id="6" name="Group 5">
            <a:extLst>
              <a:ext uri="{FF2B5EF4-FFF2-40B4-BE49-F238E27FC236}">
                <a16:creationId xmlns:a16="http://schemas.microsoft.com/office/drawing/2014/main" id="{880DBBA7-0F96-4EE7-88F9-B05A89C27BCE}"/>
              </a:ext>
            </a:extLst>
          </p:cNvPr>
          <p:cNvGrpSpPr/>
          <p:nvPr/>
        </p:nvGrpSpPr>
        <p:grpSpPr>
          <a:xfrm>
            <a:off x="1052560" y="1507093"/>
            <a:ext cx="4813472" cy="3105150"/>
            <a:chOff x="3068647" y="2030413"/>
            <a:chExt cx="4813472" cy="3105150"/>
          </a:xfrm>
        </p:grpSpPr>
        <p:graphicFrame>
          <p:nvGraphicFramePr>
            <p:cNvPr id="8" name="Object 7">
              <a:extLst>
                <a:ext uri="{FF2B5EF4-FFF2-40B4-BE49-F238E27FC236}">
                  <a16:creationId xmlns:a16="http://schemas.microsoft.com/office/drawing/2014/main" id="{4FD15899-A3EB-498D-B49E-4AB709799388}"/>
                </a:ext>
              </a:extLst>
            </p:cNvPr>
            <p:cNvGraphicFramePr>
              <a:graphicFrameLocks noChangeAspect="1"/>
            </p:cNvGraphicFramePr>
            <p:nvPr/>
          </p:nvGraphicFramePr>
          <p:xfrm>
            <a:off x="3068647" y="2030413"/>
            <a:ext cx="4813472" cy="3105150"/>
          </p:xfrm>
          <a:graphic>
            <a:graphicData uri="http://schemas.openxmlformats.org/presentationml/2006/ole">
              <mc:AlternateContent xmlns:mc="http://schemas.openxmlformats.org/markup-compatibility/2006">
                <mc:Choice xmlns:v="urn:schemas-microsoft-com:vml" Requires="v">
                  <p:oleObj spid="_x0000_s5149" name="Worksheet" r:id="rId3" imgW="3409804" imgH="3105316" progId="Excel.Sheet.12">
                    <p:embed/>
                  </p:oleObj>
                </mc:Choice>
                <mc:Fallback>
                  <p:oleObj name="Worksheet" r:id="rId3" imgW="3409804" imgH="3105316" progId="Excel.Sheet.12">
                    <p:embed/>
                    <p:pic>
                      <p:nvPicPr>
                        <p:cNvPr id="8" name="Object 7">
                          <a:extLst>
                            <a:ext uri="{FF2B5EF4-FFF2-40B4-BE49-F238E27FC236}">
                              <a16:creationId xmlns:a16="http://schemas.microsoft.com/office/drawing/2014/main" id="{4FD15899-A3EB-498D-B49E-4AB709799388}"/>
                            </a:ext>
                          </a:extLst>
                        </p:cNvPr>
                        <p:cNvPicPr/>
                        <p:nvPr/>
                      </p:nvPicPr>
                      <p:blipFill>
                        <a:blip r:embed="rId4"/>
                        <a:stretch>
                          <a:fillRect/>
                        </a:stretch>
                      </p:blipFill>
                      <p:spPr>
                        <a:xfrm>
                          <a:off x="3068647" y="2030413"/>
                          <a:ext cx="4813472" cy="3105150"/>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C2B94B5B-589B-48DA-AB99-3C587CEFD5C1}"/>
                </a:ext>
              </a:extLst>
            </p:cNvPr>
            <p:cNvSpPr/>
            <p:nvPr/>
          </p:nvSpPr>
          <p:spPr>
            <a:xfrm>
              <a:off x="4748270" y="2302525"/>
              <a:ext cx="826266" cy="117331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6124FCA1-D4C8-46FA-9B46-FB4C8D5C9034}"/>
              </a:ext>
            </a:extLst>
          </p:cNvPr>
          <p:cNvSpPr txBox="1"/>
          <p:nvPr/>
        </p:nvSpPr>
        <p:spPr>
          <a:xfrm>
            <a:off x="7105880" y="1641513"/>
            <a:ext cx="3690882" cy="646331"/>
          </a:xfrm>
          <a:prstGeom prst="rect">
            <a:avLst/>
          </a:prstGeom>
          <a:noFill/>
        </p:spPr>
        <p:txBody>
          <a:bodyPr wrap="none" rtlCol="0">
            <a:spAutoFit/>
          </a:bodyPr>
          <a:lstStyle/>
          <a:p>
            <a:r>
              <a:rPr lang="en-US" dirty="0"/>
              <a:t>If K=5 then maximum data point is ‘1’</a:t>
            </a:r>
          </a:p>
          <a:p>
            <a:r>
              <a:rPr lang="en-US" dirty="0"/>
              <a:t>So it will be </a:t>
            </a:r>
            <a:r>
              <a:rPr lang="en-US" b="1" dirty="0">
                <a:highlight>
                  <a:srgbClr val="FFFF00"/>
                </a:highlight>
              </a:rPr>
              <a:t>dog.</a:t>
            </a:r>
          </a:p>
        </p:txBody>
      </p:sp>
      <p:sp>
        <p:nvSpPr>
          <p:cNvPr id="4" name="TextBox 3">
            <a:extLst>
              <a:ext uri="{FF2B5EF4-FFF2-40B4-BE49-F238E27FC236}">
                <a16:creationId xmlns:a16="http://schemas.microsoft.com/office/drawing/2014/main" id="{23EF4374-D538-4BA5-8BD9-34AFEA545B1D}"/>
              </a:ext>
            </a:extLst>
          </p:cNvPr>
          <p:cNvSpPr txBox="1"/>
          <p:nvPr/>
        </p:nvSpPr>
        <p:spPr>
          <a:xfrm>
            <a:off x="7238082" y="2842352"/>
            <a:ext cx="3820918" cy="923330"/>
          </a:xfrm>
          <a:prstGeom prst="rect">
            <a:avLst/>
          </a:prstGeom>
          <a:noFill/>
        </p:spPr>
        <p:txBody>
          <a:bodyPr wrap="none" rtlCol="0">
            <a:spAutoFit/>
          </a:bodyPr>
          <a:lstStyle/>
          <a:p>
            <a:r>
              <a:rPr lang="en-US" dirty="0"/>
              <a:t>The value of ‘k’ always odd number.</a:t>
            </a:r>
          </a:p>
          <a:p>
            <a:r>
              <a:rPr lang="en-US" dirty="0"/>
              <a:t>To find the optimal value of ‘k’ formula</a:t>
            </a:r>
          </a:p>
          <a:p>
            <a:r>
              <a:rPr lang="en-US" dirty="0"/>
              <a:t>Is, </a:t>
            </a:r>
            <a:r>
              <a:rPr lang="en-US" b="1" dirty="0">
                <a:highlight>
                  <a:srgbClr val="FFFF00"/>
                </a:highlight>
              </a:rPr>
              <a:t>k = root(all data points) </a:t>
            </a:r>
          </a:p>
        </p:txBody>
      </p:sp>
      <p:sp>
        <p:nvSpPr>
          <p:cNvPr id="5" name="TextBox 4">
            <a:extLst>
              <a:ext uri="{FF2B5EF4-FFF2-40B4-BE49-F238E27FC236}">
                <a16:creationId xmlns:a16="http://schemas.microsoft.com/office/drawing/2014/main" id="{12C1CD9E-3207-4344-9BCC-05252108633F}"/>
              </a:ext>
            </a:extLst>
          </p:cNvPr>
          <p:cNvSpPr txBox="1"/>
          <p:nvPr/>
        </p:nvSpPr>
        <p:spPr>
          <a:xfrm>
            <a:off x="3007604" y="5321741"/>
            <a:ext cx="6652270" cy="369332"/>
          </a:xfrm>
          <a:prstGeom prst="rect">
            <a:avLst/>
          </a:prstGeom>
          <a:noFill/>
        </p:spPr>
        <p:txBody>
          <a:bodyPr wrap="none" rtlCol="0">
            <a:spAutoFit/>
          </a:bodyPr>
          <a:lstStyle/>
          <a:p>
            <a:r>
              <a:rPr lang="en-US" b="1" dirty="0"/>
              <a:t>Note: </a:t>
            </a:r>
            <a:r>
              <a:rPr lang="en-US" dirty="0"/>
              <a:t>In this algorithm most important term is to pick the value of ‘K’.</a:t>
            </a:r>
          </a:p>
        </p:txBody>
      </p:sp>
    </p:spTree>
    <p:extLst>
      <p:ext uri="{BB962C8B-B14F-4D97-AF65-F5344CB8AC3E}">
        <p14:creationId xmlns:p14="http://schemas.microsoft.com/office/powerpoint/2010/main" val="2054070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8877-EE96-42F6-B3CF-97023A3CAE3E}"/>
              </a:ext>
            </a:extLst>
          </p:cNvPr>
          <p:cNvSpPr>
            <a:spLocks noGrp="1"/>
          </p:cNvSpPr>
          <p:nvPr>
            <p:ph type="title"/>
          </p:nvPr>
        </p:nvSpPr>
        <p:spPr/>
        <p:txBody>
          <a:bodyPr>
            <a:normAutofit/>
          </a:bodyPr>
          <a:lstStyle/>
          <a:p>
            <a:pPr algn="ctr"/>
            <a:r>
              <a:rPr lang="en-US" sz="3200" b="1" dirty="0"/>
              <a:t>KNN for Regression</a:t>
            </a:r>
          </a:p>
        </p:txBody>
      </p:sp>
      <p:sp>
        <p:nvSpPr>
          <p:cNvPr id="3" name="Content Placeholder 2">
            <a:extLst>
              <a:ext uri="{FF2B5EF4-FFF2-40B4-BE49-F238E27FC236}">
                <a16:creationId xmlns:a16="http://schemas.microsoft.com/office/drawing/2014/main" id="{18FE4527-D752-40D5-A3B1-24B0942A656E}"/>
              </a:ext>
            </a:extLst>
          </p:cNvPr>
          <p:cNvSpPr>
            <a:spLocks noGrp="1"/>
          </p:cNvSpPr>
          <p:nvPr>
            <p:ph idx="1"/>
          </p:nvPr>
        </p:nvSpPr>
        <p:spPr>
          <a:xfrm>
            <a:off x="981419" y="2960362"/>
            <a:ext cx="10515600" cy="1137912"/>
          </a:xfrm>
        </p:spPr>
        <p:txBody>
          <a:bodyPr>
            <a:normAutofit/>
          </a:bodyPr>
          <a:lstStyle/>
          <a:p>
            <a:pPr marL="0" indent="0">
              <a:buNone/>
            </a:pPr>
            <a:r>
              <a:rPr lang="en-US" sz="1800" dirty="0"/>
              <a:t>KNN classification and Regression follow the same procedure. The only difference is in KNN classification we assign the new data point in that class that’s contain the maximum data points according to the ‘K’ value. But the KNN regression problem we just take the average value to find the target predication value.</a:t>
            </a:r>
          </a:p>
        </p:txBody>
      </p:sp>
    </p:spTree>
    <p:extLst>
      <p:ext uri="{BB962C8B-B14F-4D97-AF65-F5344CB8AC3E}">
        <p14:creationId xmlns:p14="http://schemas.microsoft.com/office/powerpoint/2010/main" val="3267881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8877-EE96-42F6-B3CF-97023A3CAE3E}"/>
              </a:ext>
            </a:extLst>
          </p:cNvPr>
          <p:cNvSpPr>
            <a:spLocks noGrp="1"/>
          </p:cNvSpPr>
          <p:nvPr>
            <p:ph type="title"/>
          </p:nvPr>
        </p:nvSpPr>
        <p:spPr/>
        <p:txBody>
          <a:bodyPr>
            <a:normAutofit/>
          </a:bodyPr>
          <a:lstStyle/>
          <a:p>
            <a:pPr algn="ctr"/>
            <a:r>
              <a:rPr lang="en-US" sz="3200" b="1" dirty="0"/>
              <a:t>KNN for Regression</a:t>
            </a:r>
          </a:p>
        </p:txBody>
      </p:sp>
      <p:pic>
        <p:nvPicPr>
          <p:cNvPr id="7" name="Picture 6">
            <a:extLst>
              <a:ext uri="{FF2B5EF4-FFF2-40B4-BE49-F238E27FC236}">
                <a16:creationId xmlns:a16="http://schemas.microsoft.com/office/drawing/2014/main" id="{C8286F0E-DB70-4C65-AE40-91EF3C6553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6088" y="2197100"/>
            <a:ext cx="6579824" cy="4295775"/>
          </a:xfrm>
          <a:prstGeom prst="rect">
            <a:avLst/>
          </a:prstGeom>
        </p:spPr>
      </p:pic>
      <p:sp>
        <p:nvSpPr>
          <p:cNvPr id="8" name="TextBox 7">
            <a:extLst>
              <a:ext uri="{FF2B5EF4-FFF2-40B4-BE49-F238E27FC236}">
                <a16:creationId xmlns:a16="http://schemas.microsoft.com/office/drawing/2014/main" id="{D8C8DE97-8537-4D7B-9732-EA157D7D5894}"/>
              </a:ext>
            </a:extLst>
          </p:cNvPr>
          <p:cNvSpPr txBox="1"/>
          <p:nvPr/>
        </p:nvSpPr>
        <p:spPr>
          <a:xfrm>
            <a:off x="2699132" y="1574562"/>
            <a:ext cx="1010661" cy="369332"/>
          </a:xfrm>
          <a:prstGeom prst="rect">
            <a:avLst/>
          </a:prstGeom>
          <a:noFill/>
        </p:spPr>
        <p:txBody>
          <a:bodyPr wrap="none" rtlCol="0">
            <a:spAutoFit/>
          </a:bodyPr>
          <a:lstStyle/>
          <a:p>
            <a:r>
              <a:rPr lang="en-US" b="1" dirty="0">
                <a:solidFill>
                  <a:srgbClr val="FF0000"/>
                </a:solidFill>
              </a:rPr>
              <a:t>Datasets</a:t>
            </a:r>
          </a:p>
        </p:txBody>
      </p:sp>
    </p:spTree>
    <p:extLst>
      <p:ext uri="{BB962C8B-B14F-4D97-AF65-F5344CB8AC3E}">
        <p14:creationId xmlns:p14="http://schemas.microsoft.com/office/powerpoint/2010/main" val="3941976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8877-EE96-42F6-B3CF-97023A3CAE3E}"/>
              </a:ext>
            </a:extLst>
          </p:cNvPr>
          <p:cNvSpPr>
            <a:spLocks noGrp="1"/>
          </p:cNvSpPr>
          <p:nvPr>
            <p:ph type="title"/>
          </p:nvPr>
        </p:nvSpPr>
        <p:spPr/>
        <p:txBody>
          <a:bodyPr>
            <a:normAutofit/>
          </a:bodyPr>
          <a:lstStyle/>
          <a:p>
            <a:pPr algn="ctr"/>
            <a:r>
              <a:rPr lang="en-US" sz="3200" b="1" dirty="0"/>
              <a:t>KNN for Regression</a:t>
            </a:r>
          </a:p>
        </p:txBody>
      </p:sp>
      <p:pic>
        <p:nvPicPr>
          <p:cNvPr id="4" name="Picture 3">
            <a:extLst>
              <a:ext uri="{FF2B5EF4-FFF2-40B4-BE49-F238E27FC236}">
                <a16:creationId xmlns:a16="http://schemas.microsoft.com/office/drawing/2014/main" id="{11937608-9CB8-4BA1-8A0A-C2F815DC9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5065" y="1468036"/>
            <a:ext cx="7143750" cy="4705350"/>
          </a:xfrm>
          <a:prstGeom prst="rect">
            <a:avLst/>
          </a:prstGeom>
        </p:spPr>
      </p:pic>
    </p:spTree>
    <p:extLst>
      <p:ext uri="{BB962C8B-B14F-4D97-AF65-F5344CB8AC3E}">
        <p14:creationId xmlns:p14="http://schemas.microsoft.com/office/powerpoint/2010/main" val="3660280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8877-EE96-42F6-B3CF-97023A3CAE3E}"/>
              </a:ext>
            </a:extLst>
          </p:cNvPr>
          <p:cNvSpPr>
            <a:spLocks noGrp="1"/>
          </p:cNvSpPr>
          <p:nvPr>
            <p:ph type="title"/>
          </p:nvPr>
        </p:nvSpPr>
        <p:spPr/>
        <p:txBody>
          <a:bodyPr>
            <a:normAutofit/>
          </a:bodyPr>
          <a:lstStyle/>
          <a:p>
            <a:pPr algn="ctr"/>
            <a:r>
              <a:rPr lang="en-US" sz="3200" b="1" dirty="0"/>
              <a:t>KNN for Regression</a:t>
            </a:r>
          </a:p>
        </p:txBody>
      </p:sp>
      <p:pic>
        <p:nvPicPr>
          <p:cNvPr id="5" name="Picture 4">
            <a:extLst>
              <a:ext uri="{FF2B5EF4-FFF2-40B4-BE49-F238E27FC236}">
                <a16:creationId xmlns:a16="http://schemas.microsoft.com/office/drawing/2014/main" id="{750257FD-40C2-4ED2-BF04-4883B8CCC6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625" y="1690688"/>
            <a:ext cx="7524750" cy="4886325"/>
          </a:xfrm>
          <a:prstGeom prst="rect">
            <a:avLst/>
          </a:prstGeom>
        </p:spPr>
      </p:pic>
    </p:spTree>
    <p:extLst>
      <p:ext uri="{BB962C8B-B14F-4D97-AF65-F5344CB8AC3E}">
        <p14:creationId xmlns:p14="http://schemas.microsoft.com/office/powerpoint/2010/main" val="3945105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8877-EE96-42F6-B3CF-97023A3CAE3E}"/>
              </a:ext>
            </a:extLst>
          </p:cNvPr>
          <p:cNvSpPr>
            <a:spLocks noGrp="1"/>
          </p:cNvSpPr>
          <p:nvPr>
            <p:ph type="title"/>
          </p:nvPr>
        </p:nvSpPr>
        <p:spPr/>
        <p:txBody>
          <a:bodyPr>
            <a:normAutofit/>
          </a:bodyPr>
          <a:lstStyle/>
          <a:p>
            <a:pPr algn="ctr"/>
            <a:r>
              <a:rPr lang="en-US" sz="3200" b="1" dirty="0"/>
              <a:t>KNN for Regression</a:t>
            </a:r>
          </a:p>
        </p:txBody>
      </p:sp>
      <p:pic>
        <p:nvPicPr>
          <p:cNvPr id="4" name="Picture 3">
            <a:extLst>
              <a:ext uri="{FF2B5EF4-FFF2-40B4-BE49-F238E27FC236}">
                <a16:creationId xmlns:a16="http://schemas.microsoft.com/office/drawing/2014/main" id="{625B0771-CC73-456C-B2E1-26A6C3A5BF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868" y="1580117"/>
            <a:ext cx="10858500" cy="4667250"/>
          </a:xfrm>
          <a:prstGeom prst="rect">
            <a:avLst/>
          </a:prstGeom>
        </p:spPr>
      </p:pic>
    </p:spTree>
    <p:extLst>
      <p:ext uri="{BB962C8B-B14F-4D97-AF65-F5344CB8AC3E}">
        <p14:creationId xmlns:p14="http://schemas.microsoft.com/office/powerpoint/2010/main" val="405823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8877-EE96-42F6-B3CF-97023A3CAE3E}"/>
              </a:ext>
            </a:extLst>
          </p:cNvPr>
          <p:cNvSpPr>
            <a:spLocks noGrp="1"/>
          </p:cNvSpPr>
          <p:nvPr>
            <p:ph type="title"/>
          </p:nvPr>
        </p:nvSpPr>
        <p:spPr/>
        <p:txBody>
          <a:bodyPr>
            <a:normAutofit/>
          </a:bodyPr>
          <a:lstStyle/>
          <a:p>
            <a:pPr algn="ctr"/>
            <a:r>
              <a:rPr lang="en-US" sz="3200" b="1" dirty="0"/>
              <a:t>KNN for Regression</a:t>
            </a:r>
          </a:p>
        </p:txBody>
      </p:sp>
      <p:pic>
        <p:nvPicPr>
          <p:cNvPr id="5" name="Picture 4">
            <a:extLst>
              <a:ext uri="{FF2B5EF4-FFF2-40B4-BE49-F238E27FC236}">
                <a16:creationId xmlns:a16="http://schemas.microsoft.com/office/drawing/2014/main" id="{C4D9DF50-EE50-472F-A3F2-ABBB6F397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287" y="1469662"/>
            <a:ext cx="11401425" cy="4733925"/>
          </a:xfrm>
          <a:prstGeom prst="rect">
            <a:avLst/>
          </a:prstGeom>
        </p:spPr>
      </p:pic>
    </p:spTree>
    <p:extLst>
      <p:ext uri="{BB962C8B-B14F-4D97-AF65-F5344CB8AC3E}">
        <p14:creationId xmlns:p14="http://schemas.microsoft.com/office/powerpoint/2010/main" val="58475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72D4-B784-419E-BBA1-883513110B90}"/>
              </a:ext>
            </a:extLst>
          </p:cNvPr>
          <p:cNvSpPr>
            <a:spLocks noGrp="1"/>
          </p:cNvSpPr>
          <p:nvPr>
            <p:ph type="ctrTitle"/>
          </p:nvPr>
        </p:nvSpPr>
        <p:spPr>
          <a:xfrm>
            <a:off x="1446882" y="264404"/>
            <a:ext cx="9144000" cy="667611"/>
          </a:xfrm>
        </p:spPr>
        <p:txBody>
          <a:bodyPr>
            <a:normAutofit/>
          </a:bodyPr>
          <a:lstStyle/>
          <a:p>
            <a:r>
              <a:rPr lang="en-US" sz="2800" b="1" dirty="0"/>
              <a:t>KNN (K-nearest Neighbor) </a:t>
            </a:r>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5BE77082-FD42-4E4B-B0F0-AA8F4BA10EDF}"/>
                  </a:ext>
                </a:extLst>
              </p:cNvPr>
              <p:cNvSpPr>
                <a:spLocks noGrp="1"/>
              </p:cNvSpPr>
              <p:nvPr>
                <p:ph type="subTitle" idx="1"/>
              </p:nvPr>
            </p:nvSpPr>
            <p:spPr>
              <a:xfrm>
                <a:off x="1524000" y="1674086"/>
                <a:ext cx="9144000" cy="4473326"/>
              </a:xfrm>
            </p:spPr>
            <p:txBody>
              <a:bodyPr>
                <a:normAutofit/>
              </a:bodyPr>
              <a:lstStyle/>
              <a:p>
                <a:pPr algn="l"/>
                <a:r>
                  <a:rPr lang="en-US" sz="1600" b="1" dirty="0"/>
                  <a:t>Steps:</a:t>
                </a:r>
              </a:p>
              <a:p>
                <a:pPr marL="342900" indent="-342900" algn="l">
                  <a:buFont typeface="+mj-lt"/>
                  <a:buAutoNum type="arabicPeriod"/>
                </a:pPr>
                <a:r>
                  <a:rPr lang="en-US" sz="1600" dirty="0"/>
                  <a:t>Select the number ‘k’ of the neighbors.</a:t>
                </a:r>
              </a:p>
              <a:p>
                <a:pPr marL="342900" indent="-342900" algn="l">
                  <a:buFont typeface="+mj-lt"/>
                  <a:buAutoNum type="arabicPeriod"/>
                </a:pPr>
                <a:r>
                  <a:rPr lang="en-US" sz="1600" dirty="0"/>
                  <a:t>Calculate all the data points distance from the new data point using Euclidean distance.</a:t>
                </a:r>
              </a:p>
              <a:p>
                <a:pPr marL="342900" indent="-342900" algn="l">
                  <a:buFont typeface="+mj-lt"/>
                  <a:buAutoNum type="arabicPeriod"/>
                </a:pPr>
                <a:r>
                  <a:rPr lang="en-US" sz="1600" dirty="0"/>
                  <a:t>Now, based on the distance value, sort them in ascending order.</a:t>
                </a:r>
              </a:p>
              <a:p>
                <a:pPr marL="342900" indent="-342900" algn="l">
                  <a:buFont typeface="+mj-lt"/>
                  <a:buAutoNum type="arabicPeriod"/>
                </a:pPr>
                <a:r>
                  <a:rPr lang="en-US" sz="1600" dirty="0"/>
                  <a:t>Among the sort data points take the ‘k’ number of data points.</a:t>
                </a:r>
              </a:p>
              <a:p>
                <a:pPr marL="342900" indent="-342900" algn="l">
                  <a:buFont typeface="+mj-lt"/>
                  <a:buAutoNum type="arabicPeriod"/>
                </a:pPr>
                <a:r>
                  <a:rPr lang="en-US" sz="1600" dirty="0"/>
                  <a:t>Now, it will assign a class based on the most frequent class of these rows.</a:t>
                </a:r>
              </a:p>
              <a:p>
                <a:pPr algn="l"/>
                <a:endParaRPr lang="en-US" sz="1600" dirty="0"/>
              </a:p>
              <a:p>
                <a:pPr algn="l"/>
                <a:r>
                  <a:rPr lang="en-US" sz="1600" b="1" dirty="0">
                    <a:solidFill>
                      <a:srgbClr val="00B050"/>
                    </a:solidFill>
                  </a:rPr>
                  <a:t>Euclidean distance formula: </a:t>
                </a:r>
                <a:r>
                  <a:rPr lang="en-US" sz="1600" b="1" dirty="0"/>
                  <a:t>d</a:t>
                </a:r>
                <a14:m>
                  <m:oMath xmlns:m="http://schemas.openxmlformats.org/officeDocument/2006/math">
                    <m:r>
                      <a:rPr lang="en-US" sz="1800" b="1" i="1" smtClean="0">
                        <a:effectLst/>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lang="en-US" sz="1800" b="1" i="1">
                            <a:effectLst/>
                            <a:latin typeface="Cambria Math" panose="02040503050406030204" pitchFamily="18" charset="0"/>
                          </a:rPr>
                        </m:ctrlPr>
                      </m:radPr>
                      <m:deg/>
                      <m:e>
                        <m:sSup>
                          <m:sSupPr>
                            <m:ctrlPr>
                              <a:rPr lang="en-US" sz="1800" b="1" i="1">
                                <a:effectLst/>
                                <a:latin typeface="Cambria Math" panose="02040503050406030204" pitchFamily="18" charset="0"/>
                              </a:rPr>
                            </m:ctrlPr>
                          </m:sSup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𝒙</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𝟐</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𝒙</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𝟏</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e>
                          <m:sup>
                            <m:r>
                              <a:rPr lang="en-US" sz="1800" b="1" i="1">
                                <a:effectLst/>
                                <a:latin typeface="Cambria Math" panose="02040503050406030204" pitchFamily="18" charset="0"/>
                                <a:ea typeface="Calibri" panose="020F0502020204030204" pitchFamily="34" charset="0"/>
                                <a:cs typeface="Times New Roman" panose="02020603050405020304" pitchFamily="18" charset="0"/>
                              </a:rPr>
                              <m:t>𝟐</m:t>
                            </m:r>
                          </m:sup>
                        </m:sSup>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b="1" i="1">
                                <a:effectLst/>
                                <a:latin typeface="Cambria Math" panose="02040503050406030204" pitchFamily="18" charset="0"/>
                              </a:rPr>
                            </m:ctrlPr>
                          </m:sSup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𝒚</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𝟐</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𝒚</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𝟏</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e>
                          <m:sup>
                            <m:r>
                              <a:rPr lang="en-US" sz="1800" b="1" i="1">
                                <a:effectLst/>
                                <a:latin typeface="Cambria Math" panose="02040503050406030204" pitchFamily="18" charset="0"/>
                                <a:ea typeface="Calibri" panose="020F0502020204030204" pitchFamily="34" charset="0"/>
                                <a:cs typeface="Times New Roman" panose="02020603050405020304" pitchFamily="18" charset="0"/>
                              </a:rPr>
                              <m:t>𝟐</m:t>
                            </m:r>
                          </m:sup>
                        </m:sSup>
                      </m:e>
                    </m:rad>
                  </m:oMath>
                </a14:m>
                <a:endParaRPr lang="en-US" sz="1600" b="1" dirty="0">
                  <a:solidFill>
                    <a:srgbClr val="00B050"/>
                  </a:solidFill>
                </a:endParaRPr>
              </a:p>
            </p:txBody>
          </p:sp>
        </mc:Choice>
        <mc:Fallback>
          <p:sp>
            <p:nvSpPr>
              <p:cNvPr id="3" name="Subtitle 2">
                <a:extLst>
                  <a:ext uri="{FF2B5EF4-FFF2-40B4-BE49-F238E27FC236}">
                    <a16:creationId xmlns:a16="http://schemas.microsoft.com/office/drawing/2014/main" id="{5BE77082-FD42-4E4B-B0F0-AA8F4BA10EDF}"/>
                  </a:ext>
                </a:extLst>
              </p:cNvPr>
              <p:cNvSpPr>
                <a:spLocks noGrp="1" noRot="1" noChangeAspect="1" noMove="1" noResize="1" noEditPoints="1" noAdjustHandles="1" noChangeArrowheads="1" noChangeShapeType="1" noTextEdit="1"/>
              </p:cNvSpPr>
              <p:nvPr>
                <p:ph type="subTitle" idx="1"/>
              </p:nvPr>
            </p:nvSpPr>
            <p:spPr>
              <a:xfrm>
                <a:off x="1524000" y="1674086"/>
                <a:ext cx="9144000" cy="4473326"/>
              </a:xfrm>
              <a:blipFill>
                <a:blip r:embed="rId2"/>
                <a:stretch>
                  <a:fillRect l="-333" t="-955"/>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6B899E30-A2E4-4CA3-B6B1-53058EB40E00}"/>
              </a:ext>
            </a:extLst>
          </p:cNvPr>
          <p:cNvSpPr txBox="1">
            <a:spLocks/>
          </p:cNvSpPr>
          <p:nvPr/>
        </p:nvSpPr>
        <p:spPr>
          <a:xfrm>
            <a:off x="3800819" y="960647"/>
            <a:ext cx="4436125" cy="44618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highlight>
                  <a:srgbClr val="FFFF00"/>
                </a:highlight>
              </a:rPr>
              <a:t>For classification</a:t>
            </a:r>
          </a:p>
        </p:txBody>
      </p:sp>
    </p:spTree>
    <p:extLst>
      <p:ext uri="{BB962C8B-B14F-4D97-AF65-F5344CB8AC3E}">
        <p14:creationId xmlns:p14="http://schemas.microsoft.com/office/powerpoint/2010/main" val="333790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72D4-B784-419E-BBA1-883513110B90}"/>
              </a:ext>
            </a:extLst>
          </p:cNvPr>
          <p:cNvSpPr>
            <a:spLocks noGrp="1"/>
          </p:cNvSpPr>
          <p:nvPr>
            <p:ph type="ctrTitle"/>
          </p:nvPr>
        </p:nvSpPr>
        <p:spPr>
          <a:xfrm>
            <a:off x="1446882" y="264404"/>
            <a:ext cx="9144000" cy="667611"/>
          </a:xfrm>
        </p:spPr>
        <p:txBody>
          <a:bodyPr>
            <a:normAutofit/>
          </a:bodyPr>
          <a:lstStyle/>
          <a:p>
            <a:r>
              <a:rPr lang="en-US" sz="2800" b="1" dirty="0"/>
              <a:t>KNN (K-nearest Neighbor) </a:t>
            </a:r>
          </a:p>
        </p:txBody>
      </p:sp>
      <p:sp>
        <p:nvSpPr>
          <p:cNvPr id="51" name="TextBox 50">
            <a:extLst>
              <a:ext uri="{FF2B5EF4-FFF2-40B4-BE49-F238E27FC236}">
                <a16:creationId xmlns:a16="http://schemas.microsoft.com/office/drawing/2014/main" id="{4AB6A321-EFD4-4B8B-A72E-2C5E793753FC}"/>
              </a:ext>
            </a:extLst>
          </p:cNvPr>
          <p:cNvSpPr txBox="1"/>
          <p:nvPr/>
        </p:nvSpPr>
        <p:spPr>
          <a:xfrm>
            <a:off x="9782978" y="2112812"/>
            <a:ext cx="2198038" cy="954107"/>
          </a:xfrm>
          <a:prstGeom prst="rect">
            <a:avLst/>
          </a:prstGeom>
          <a:noFill/>
        </p:spPr>
        <p:txBody>
          <a:bodyPr wrap="none" rtlCol="0">
            <a:spAutoFit/>
          </a:bodyPr>
          <a:lstStyle/>
          <a:p>
            <a:r>
              <a:rPr lang="en-US" sz="1400" dirty="0"/>
              <a:t>Let’s take K=4</a:t>
            </a:r>
          </a:p>
          <a:p>
            <a:r>
              <a:rPr lang="en-US" sz="1400" dirty="0"/>
              <a:t>We will have to find the</a:t>
            </a:r>
          </a:p>
          <a:p>
            <a:r>
              <a:rPr lang="en-US" sz="1400" dirty="0"/>
              <a:t>New data point, does it dog</a:t>
            </a:r>
          </a:p>
          <a:p>
            <a:r>
              <a:rPr lang="en-US" sz="1400" dirty="0"/>
              <a:t>Or cat.</a:t>
            </a:r>
          </a:p>
        </p:txBody>
      </p:sp>
      <p:grpSp>
        <p:nvGrpSpPr>
          <p:cNvPr id="91" name="Group 90">
            <a:extLst>
              <a:ext uri="{FF2B5EF4-FFF2-40B4-BE49-F238E27FC236}">
                <a16:creationId xmlns:a16="http://schemas.microsoft.com/office/drawing/2014/main" id="{B4C8B171-184A-4045-AA37-3302B7173467}"/>
              </a:ext>
            </a:extLst>
          </p:cNvPr>
          <p:cNvGrpSpPr/>
          <p:nvPr/>
        </p:nvGrpSpPr>
        <p:grpSpPr>
          <a:xfrm>
            <a:off x="2875402" y="1731839"/>
            <a:ext cx="6110212" cy="3922569"/>
            <a:chOff x="2875402" y="1731839"/>
            <a:chExt cx="6110212" cy="3922569"/>
          </a:xfrm>
        </p:grpSpPr>
        <p:grpSp>
          <p:nvGrpSpPr>
            <p:cNvPr id="15" name="Group 14">
              <a:extLst>
                <a:ext uri="{FF2B5EF4-FFF2-40B4-BE49-F238E27FC236}">
                  <a16:creationId xmlns:a16="http://schemas.microsoft.com/office/drawing/2014/main" id="{67C4C409-8ABA-40FB-AC4D-B2264E8CCA9A}"/>
                </a:ext>
              </a:extLst>
            </p:cNvPr>
            <p:cNvGrpSpPr/>
            <p:nvPr/>
          </p:nvGrpSpPr>
          <p:grpSpPr>
            <a:xfrm>
              <a:off x="2875402" y="1751682"/>
              <a:ext cx="5827923" cy="3902726"/>
              <a:chOff x="3051672" y="760164"/>
              <a:chExt cx="5827923" cy="3902726"/>
            </a:xfrm>
          </p:grpSpPr>
          <p:cxnSp>
            <p:nvCxnSpPr>
              <p:cNvPr id="7" name="Straight Arrow Connector 6">
                <a:extLst>
                  <a:ext uri="{FF2B5EF4-FFF2-40B4-BE49-F238E27FC236}">
                    <a16:creationId xmlns:a16="http://schemas.microsoft.com/office/drawing/2014/main" id="{106AAB6C-AFA0-4468-832F-61A20968F14A}"/>
                  </a:ext>
                </a:extLst>
              </p:cNvPr>
              <p:cNvCxnSpPr>
                <a:cxnSpLocks/>
              </p:cNvCxnSpPr>
              <p:nvPr/>
            </p:nvCxnSpPr>
            <p:spPr>
              <a:xfrm>
                <a:off x="3051672" y="4662889"/>
                <a:ext cx="58279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5FFA96E-47E6-4031-81F8-D78608D49235}"/>
                  </a:ext>
                </a:extLst>
              </p:cNvPr>
              <p:cNvCxnSpPr>
                <a:cxnSpLocks/>
              </p:cNvCxnSpPr>
              <p:nvPr/>
            </p:nvCxnSpPr>
            <p:spPr>
              <a:xfrm flipV="1">
                <a:off x="3051672" y="760164"/>
                <a:ext cx="0" cy="39027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794AD312-CFB4-43E6-AD38-D62FF1D5A859}"/>
                </a:ext>
              </a:extLst>
            </p:cNvPr>
            <p:cNvGrpSpPr/>
            <p:nvPr/>
          </p:nvGrpSpPr>
          <p:grpSpPr>
            <a:xfrm>
              <a:off x="3951397" y="3083891"/>
              <a:ext cx="950194" cy="1479889"/>
              <a:chOff x="3528152" y="3083891"/>
              <a:chExt cx="950194" cy="1479889"/>
            </a:xfrm>
          </p:grpSpPr>
          <p:sp>
            <p:nvSpPr>
              <p:cNvPr id="16" name="Oval 15">
                <a:extLst>
                  <a:ext uri="{FF2B5EF4-FFF2-40B4-BE49-F238E27FC236}">
                    <a16:creationId xmlns:a16="http://schemas.microsoft.com/office/drawing/2014/main" id="{D10A6975-9FE9-4D4E-A8D4-3A87276ECBEA}"/>
                  </a:ext>
                </a:extLst>
              </p:cNvPr>
              <p:cNvSpPr/>
              <p:nvPr/>
            </p:nvSpPr>
            <p:spPr>
              <a:xfrm>
                <a:off x="3569465" y="4241494"/>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FAEE709-C1F4-4D2D-8361-A7FA6E8810EB}"/>
                  </a:ext>
                </a:extLst>
              </p:cNvPr>
              <p:cNvSpPr/>
              <p:nvPr/>
            </p:nvSpPr>
            <p:spPr>
              <a:xfrm>
                <a:off x="3888954" y="4109293"/>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25C7B8C-32B5-4565-8432-29FC07A81C4F}"/>
                  </a:ext>
                </a:extLst>
              </p:cNvPr>
              <p:cNvSpPr/>
              <p:nvPr/>
            </p:nvSpPr>
            <p:spPr>
              <a:xfrm>
                <a:off x="4362675" y="3966074"/>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C3EE81A-D3A0-45DA-BEC3-91481C57A884}"/>
                  </a:ext>
                </a:extLst>
              </p:cNvPr>
              <p:cNvSpPr/>
              <p:nvPr/>
            </p:nvSpPr>
            <p:spPr>
              <a:xfrm>
                <a:off x="3839380" y="3161009"/>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396A7A1-3206-43F5-B654-26969CBB14CD}"/>
                  </a:ext>
                </a:extLst>
              </p:cNvPr>
              <p:cNvSpPr/>
              <p:nvPr/>
            </p:nvSpPr>
            <p:spPr>
              <a:xfrm>
                <a:off x="4379198" y="3429000"/>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DD80148-11AC-471B-8B05-FA56CA808AE9}"/>
                  </a:ext>
                </a:extLst>
              </p:cNvPr>
              <p:cNvSpPr/>
              <p:nvPr/>
            </p:nvSpPr>
            <p:spPr>
              <a:xfrm>
                <a:off x="3528152" y="3763242"/>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C3E9E4A-CDA3-4BD2-9860-63054EA2E121}"/>
                  </a:ext>
                </a:extLst>
              </p:cNvPr>
              <p:cNvSpPr/>
              <p:nvPr/>
            </p:nvSpPr>
            <p:spPr>
              <a:xfrm>
                <a:off x="4179064" y="3083891"/>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2C883D0-8F3A-4979-B761-13653BE27E34}"/>
                  </a:ext>
                </a:extLst>
              </p:cNvPr>
              <p:cNvSpPr/>
              <p:nvPr/>
            </p:nvSpPr>
            <p:spPr>
              <a:xfrm>
                <a:off x="3604352" y="3307025"/>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38C6F66-E4F7-4610-B345-2E98C3A7D766}"/>
                  </a:ext>
                </a:extLst>
              </p:cNvPr>
              <p:cNvSpPr/>
              <p:nvPr/>
            </p:nvSpPr>
            <p:spPr>
              <a:xfrm>
                <a:off x="4278212" y="4431578"/>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C1DE12F-640A-4650-96D6-255D088E6392}"/>
                  </a:ext>
                </a:extLst>
              </p:cNvPr>
              <p:cNvSpPr/>
              <p:nvPr/>
            </p:nvSpPr>
            <p:spPr>
              <a:xfrm>
                <a:off x="3988102" y="3619502"/>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2D077246-D4D7-491D-BA9C-6FA91BCE1448}"/>
                </a:ext>
              </a:extLst>
            </p:cNvPr>
            <p:cNvGrpSpPr/>
            <p:nvPr/>
          </p:nvGrpSpPr>
          <p:grpSpPr>
            <a:xfrm>
              <a:off x="5981254" y="2212621"/>
              <a:ext cx="1259556" cy="1722303"/>
              <a:chOff x="5537818" y="2382943"/>
              <a:chExt cx="1259556" cy="1722303"/>
            </a:xfrm>
          </p:grpSpPr>
          <p:sp>
            <p:nvSpPr>
              <p:cNvPr id="26" name="Oval 25">
                <a:extLst>
                  <a:ext uri="{FF2B5EF4-FFF2-40B4-BE49-F238E27FC236}">
                    <a16:creationId xmlns:a16="http://schemas.microsoft.com/office/drawing/2014/main" id="{B8A701FA-1D12-49AF-9253-E6036E1CEE57}"/>
                  </a:ext>
                </a:extLst>
              </p:cNvPr>
              <p:cNvSpPr/>
              <p:nvPr/>
            </p:nvSpPr>
            <p:spPr>
              <a:xfrm>
                <a:off x="6266757" y="2382943"/>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49640E65-2EDA-4304-A97B-1D0FDDE90A05}"/>
                  </a:ext>
                </a:extLst>
              </p:cNvPr>
              <p:cNvSpPr/>
              <p:nvPr/>
            </p:nvSpPr>
            <p:spPr>
              <a:xfrm>
                <a:off x="5537818" y="2819487"/>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156A804-449C-494F-BA0C-C8F53CBDE249}"/>
                  </a:ext>
                </a:extLst>
              </p:cNvPr>
              <p:cNvSpPr/>
              <p:nvPr/>
            </p:nvSpPr>
            <p:spPr>
              <a:xfrm>
                <a:off x="6698226" y="2959119"/>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92B72B0-E0AD-4BD1-99AB-DD32C453C2B3}"/>
                  </a:ext>
                </a:extLst>
              </p:cNvPr>
              <p:cNvSpPr/>
              <p:nvPr/>
            </p:nvSpPr>
            <p:spPr>
              <a:xfrm>
                <a:off x="5927082" y="2615695"/>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7CCA680-33F7-4793-8AD2-30C13E5A73BF}"/>
                  </a:ext>
                </a:extLst>
              </p:cNvPr>
              <p:cNvSpPr/>
              <p:nvPr/>
            </p:nvSpPr>
            <p:spPr>
              <a:xfrm>
                <a:off x="6096000" y="3465164"/>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0C274A2-91AB-4325-99D6-DEC725A85138}"/>
                  </a:ext>
                </a:extLst>
              </p:cNvPr>
              <p:cNvSpPr/>
              <p:nvPr/>
            </p:nvSpPr>
            <p:spPr>
              <a:xfrm>
                <a:off x="5778360" y="3361466"/>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5A36685-56D3-4448-8649-A84DCABDDC4C}"/>
                  </a:ext>
                </a:extLst>
              </p:cNvPr>
              <p:cNvSpPr/>
              <p:nvPr/>
            </p:nvSpPr>
            <p:spPr>
              <a:xfrm>
                <a:off x="5919734" y="2951689"/>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E13BD8C-1E7E-4E86-B145-BE2E92BAF056}"/>
                  </a:ext>
                </a:extLst>
              </p:cNvPr>
              <p:cNvSpPr/>
              <p:nvPr/>
            </p:nvSpPr>
            <p:spPr>
              <a:xfrm>
                <a:off x="6463214" y="3379094"/>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9A818389-F40B-40E5-B875-368698B93CED}"/>
                  </a:ext>
                </a:extLst>
              </p:cNvPr>
              <p:cNvSpPr/>
              <p:nvPr/>
            </p:nvSpPr>
            <p:spPr>
              <a:xfrm>
                <a:off x="6308980" y="2959119"/>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EEDA993-0E91-4692-AAB0-0D1DB468B42B}"/>
                  </a:ext>
                </a:extLst>
              </p:cNvPr>
              <p:cNvSpPr/>
              <p:nvPr/>
            </p:nvSpPr>
            <p:spPr>
              <a:xfrm>
                <a:off x="6204326" y="3928057"/>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6A21D68-19EB-4A77-91B7-C0F02AEA7A17}"/>
                  </a:ext>
                </a:extLst>
              </p:cNvPr>
              <p:cNvSpPr/>
              <p:nvPr/>
            </p:nvSpPr>
            <p:spPr>
              <a:xfrm>
                <a:off x="6571557" y="3973044"/>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Star: 5 Points 39">
              <a:extLst>
                <a:ext uri="{FF2B5EF4-FFF2-40B4-BE49-F238E27FC236}">
                  <a16:creationId xmlns:a16="http://schemas.microsoft.com/office/drawing/2014/main" id="{A3ACBFCB-C621-4287-8B4C-C7F5240CE779}"/>
                </a:ext>
              </a:extLst>
            </p:cNvPr>
            <p:cNvSpPr/>
            <p:nvPr/>
          </p:nvSpPr>
          <p:spPr>
            <a:xfrm>
              <a:off x="5267897" y="3399736"/>
              <a:ext cx="187286" cy="203792"/>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7E5BDE6A-0B47-43C5-8E91-C7F7362A0AF6}"/>
                </a:ext>
              </a:extLst>
            </p:cNvPr>
            <p:cNvCxnSpPr>
              <a:cxnSpLocks/>
            </p:cNvCxnSpPr>
            <p:nvPr/>
          </p:nvCxnSpPr>
          <p:spPr>
            <a:xfrm>
              <a:off x="5419414" y="3663361"/>
              <a:ext cx="561840" cy="11998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1D1FE161-6E98-4A7B-AC8E-9C13C1F85BD4}"/>
                </a:ext>
              </a:extLst>
            </p:cNvPr>
            <p:cNvSpPr txBox="1"/>
            <p:nvPr/>
          </p:nvSpPr>
          <p:spPr>
            <a:xfrm>
              <a:off x="5442616" y="4839956"/>
              <a:ext cx="1306768" cy="307777"/>
            </a:xfrm>
            <a:prstGeom prst="rect">
              <a:avLst/>
            </a:prstGeom>
            <a:noFill/>
          </p:spPr>
          <p:txBody>
            <a:bodyPr wrap="none" rtlCol="0">
              <a:spAutoFit/>
            </a:bodyPr>
            <a:lstStyle/>
            <a:p>
              <a:r>
                <a:rPr lang="en-US" sz="1400" dirty="0">
                  <a:solidFill>
                    <a:srgbClr val="FF0000"/>
                  </a:solidFill>
                </a:rPr>
                <a:t>New data point</a:t>
              </a:r>
            </a:p>
          </p:txBody>
        </p:sp>
        <p:cxnSp>
          <p:nvCxnSpPr>
            <p:cNvPr id="46" name="Straight Arrow Connector 45">
              <a:extLst>
                <a:ext uri="{FF2B5EF4-FFF2-40B4-BE49-F238E27FC236}">
                  <a16:creationId xmlns:a16="http://schemas.microsoft.com/office/drawing/2014/main" id="{2D9AF2F5-DAE8-46B7-A16D-C02946779C9A}"/>
                </a:ext>
              </a:extLst>
            </p:cNvPr>
            <p:cNvCxnSpPr/>
            <p:nvPr/>
          </p:nvCxnSpPr>
          <p:spPr>
            <a:xfrm flipV="1">
              <a:off x="7191236" y="1905918"/>
              <a:ext cx="1313786" cy="4389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C0F4B6B3-A85B-4AC1-B012-694B099081FC}"/>
                </a:ext>
              </a:extLst>
            </p:cNvPr>
            <p:cNvSpPr txBox="1"/>
            <p:nvPr/>
          </p:nvSpPr>
          <p:spPr>
            <a:xfrm>
              <a:off x="8451493" y="1731839"/>
              <a:ext cx="534121" cy="307777"/>
            </a:xfrm>
            <a:prstGeom prst="rect">
              <a:avLst/>
            </a:prstGeom>
            <a:noFill/>
          </p:spPr>
          <p:txBody>
            <a:bodyPr wrap="none" rtlCol="0">
              <a:spAutoFit/>
            </a:bodyPr>
            <a:lstStyle/>
            <a:p>
              <a:r>
                <a:rPr lang="en-US" sz="1400" b="1" dirty="0"/>
                <a:t>dogs</a:t>
              </a:r>
            </a:p>
          </p:txBody>
        </p:sp>
        <p:cxnSp>
          <p:nvCxnSpPr>
            <p:cNvPr id="49" name="Straight Arrow Connector 48">
              <a:extLst>
                <a:ext uri="{FF2B5EF4-FFF2-40B4-BE49-F238E27FC236}">
                  <a16:creationId xmlns:a16="http://schemas.microsoft.com/office/drawing/2014/main" id="{1C398DB0-12D8-4D4C-93B1-CDCF31A7CA72}"/>
                </a:ext>
              </a:extLst>
            </p:cNvPr>
            <p:cNvCxnSpPr/>
            <p:nvPr/>
          </p:nvCxnSpPr>
          <p:spPr>
            <a:xfrm flipH="1" flipV="1">
              <a:off x="3723701" y="2070393"/>
              <a:ext cx="403044" cy="850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1A3A779A-F2B5-4277-84D4-E56C34F80B51}"/>
                </a:ext>
              </a:extLst>
            </p:cNvPr>
            <p:cNvSpPr txBox="1"/>
            <p:nvPr/>
          </p:nvSpPr>
          <p:spPr>
            <a:xfrm>
              <a:off x="3403862" y="1774258"/>
              <a:ext cx="521361" cy="338554"/>
            </a:xfrm>
            <a:prstGeom prst="rect">
              <a:avLst/>
            </a:prstGeom>
            <a:noFill/>
          </p:spPr>
          <p:txBody>
            <a:bodyPr wrap="none" rtlCol="0">
              <a:spAutoFit/>
            </a:bodyPr>
            <a:lstStyle/>
            <a:p>
              <a:r>
                <a:rPr lang="en-US" sz="1600" b="1" dirty="0"/>
                <a:t>cats</a:t>
              </a:r>
            </a:p>
          </p:txBody>
        </p:sp>
        <p:cxnSp>
          <p:nvCxnSpPr>
            <p:cNvPr id="53" name="Straight Arrow Connector 52">
              <a:extLst>
                <a:ext uri="{FF2B5EF4-FFF2-40B4-BE49-F238E27FC236}">
                  <a16:creationId xmlns:a16="http://schemas.microsoft.com/office/drawing/2014/main" id="{6A8B1ADB-06A3-4137-B753-CFDD2F15BDD2}"/>
                </a:ext>
              </a:extLst>
            </p:cNvPr>
            <p:cNvCxnSpPr>
              <a:stCxn id="18" idx="7"/>
              <a:endCxn id="40" idx="2"/>
            </p:cNvCxnSpPr>
            <p:nvPr/>
          </p:nvCxnSpPr>
          <p:spPr>
            <a:xfrm flipV="1">
              <a:off x="4870548" y="3603527"/>
              <a:ext cx="433118" cy="381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62EA1AE-4ADC-42E2-9AEF-1E7D0D4AE7C1}"/>
                </a:ext>
              </a:extLst>
            </p:cNvPr>
            <p:cNvCxnSpPr>
              <a:stCxn id="22" idx="2"/>
            </p:cNvCxnSpPr>
            <p:nvPr/>
          </p:nvCxnSpPr>
          <p:spPr>
            <a:xfrm>
              <a:off x="4602309" y="3149992"/>
              <a:ext cx="665588" cy="249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F57C537-931E-4DAA-BB9B-FD0F0D2BD597}"/>
                </a:ext>
              </a:extLst>
            </p:cNvPr>
            <p:cNvCxnSpPr>
              <a:stCxn id="21" idx="6"/>
            </p:cNvCxnSpPr>
            <p:nvPr/>
          </p:nvCxnSpPr>
          <p:spPr>
            <a:xfrm flipV="1">
              <a:off x="4050545" y="3603527"/>
              <a:ext cx="1072298" cy="225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4F2B4411-9CA4-4C41-9450-EA502D267532}"/>
                </a:ext>
              </a:extLst>
            </p:cNvPr>
            <p:cNvCxnSpPr>
              <a:stCxn id="19" idx="5"/>
            </p:cNvCxnSpPr>
            <p:nvPr/>
          </p:nvCxnSpPr>
          <p:spPr>
            <a:xfrm>
              <a:off x="4347253" y="3273850"/>
              <a:ext cx="775590" cy="184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894DBFE-08FC-421B-AFFA-10AF68B6D3D1}"/>
                </a:ext>
              </a:extLst>
            </p:cNvPr>
            <p:cNvCxnSpPr>
              <a:stCxn id="17" idx="7"/>
            </p:cNvCxnSpPr>
            <p:nvPr/>
          </p:nvCxnSpPr>
          <p:spPr>
            <a:xfrm flipV="1">
              <a:off x="4396827" y="3663361"/>
              <a:ext cx="726016" cy="465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0D03B74-BD3A-4854-A449-E0CC07439055}"/>
                </a:ext>
              </a:extLst>
            </p:cNvPr>
            <p:cNvCxnSpPr/>
            <p:nvPr/>
          </p:nvCxnSpPr>
          <p:spPr>
            <a:xfrm flipV="1">
              <a:off x="4800605" y="3751704"/>
              <a:ext cx="503061" cy="621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C08929B-B037-4247-8419-E5C2301441B8}"/>
                </a:ext>
              </a:extLst>
            </p:cNvPr>
            <p:cNvCxnSpPr>
              <a:stCxn id="16" idx="7"/>
              <a:endCxn id="40" idx="2"/>
            </p:cNvCxnSpPr>
            <p:nvPr/>
          </p:nvCxnSpPr>
          <p:spPr>
            <a:xfrm flipV="1">
              <a:off x="4077338" y="3603527"/>
              <a:ext cx="1226328" cy="657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0D6549BE-09F6-489F-A1AC-AB599DE1E8C1}"/>
                </a:ext>
              </a:extLst>
            </p:cNvPr>
            <p:cNvCxnSpPr>
              <a:stCxn id="27" idx="3"/>
            </p:cNvCxnSpPr>
            <p:nvPr/>
          </p:nvCxnSpPr>
          <p:spPr>
            <a:xfrm flipH="1">
              <a:off x="5455183" y="2762006"/>
              <a:ext cx="540591" cy="5450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F0AFB4A-3BD9-4B2E-BAEA-988701BAA1A4}"/>
                </a:ext>
              </a:extLst>
            </p:cNvPr>
            <p:cNvCxnSpPr>
              <a:cxnSpLocks/>
              <a:stCxn id="30" idx="3"/>
            </p:cNvCxnSpPr>
            <p:nvPr/>
          </p:nvCxnSpPr>
          <p:spPr>
            <a:xfrm flipH="1">
              <a:off x="5478524" y="2558214"/>
              <a:ext cx="906514" cy="8383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D045006-5478-4CFA-902D-B4E0F3DE2D33}"/>
                </a:ext>
              </a:extLst>
            </p:cNvPr>
            <p:cNvCxnSpPr>
              <a:cxnSpLocks/>
            </p:cNvCxnSpPr>
            <p:nvPr/>
          </p:nvCxnSpPr>
          <p:spPr>
            <a:xfrm flipH="1">
              <a:off x="5488240" y="2835598"/>
              <a:ext cx="877662" cy="5862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3F5890B-6CDE-425B-98FA-BA64CAD9D13F}"/>
                </a:ext>
              </a:extLst>
            </p:cNvPr>
            <p:cNvCxnSpPr>
              <a:cxnSpLocks/>
            </p:cNvCxnSpPr>
            <p:nvPr/>
          </p:nvCxnSpPr>
          <p:spPr>
            <a:xfrm flipH="1">
              <a:off x="5552332" y="3219012"/>
              <a:ext cx="811364" cy="2901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8875701-2995-404E-8724-38E3F9B8FF44}"/>
                </a:ext>
              </a:extLst>
            </p:cNvPr>
            <p:cNvCxnSpPr>
              <a:cxnSpLocks/>
            </p:cNvCxnSpPr>
            <p:nvPr/>
          </p:nvCxnSpPr>
          <p:spPr>
            <a:xfrm flipH="1">
              <a:off x="5544202" y="3371412"/>
              <a:ext cx="971894" cy="2967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79875C8A-1AD0-45AF-BF33-501B75C19D79}"/>
                </a:ext>
              </a:extLst>
            </p:cNvPr>
            <p:cNvCxnSpPr>
              <a:cxnSpLocks/>
            </p:cNvCxnSpPr>
            <p:nvPr/>
          </p:nvCxnSpPr>
          <p:spPr>
            <a:xfrm flipH="1">
              <a:off x="5655317" y="2883018"/>
              <a:ext cx="1111641" cy="5372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5C6C8251-167A-4A59-BF27-6E30CC42AB73}"/>
                </a:ext>
              </a:extLst>
            </p:cNvPr>
            <p:cNvCxnSpPr>
              <a:cxnSpLocks/>
              <a:stCxn id="36" idx="2"/>
            </p:cNvCxnSpPr>
            <p:nvPr/>
          </p:nvCxnSpPr>
          <p:spPr>
            <a:xfrm flipH="1" flipV="1">
              <a:off x="5663720" y="3685604"/>
              <a:ext cx="984042" cy="1382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DBBD465-345A-45FB-BF17-C75608BC2AC7}"/>
                </a:ext>
              </a:extLst>
            </p:cNvPr>
            <p:cNvCxnSpPr>
              <a:cxnSpLocks/>
            </p:cNvCxnSpPr>
            <p:nvPr/>
          </p:nvCxnSpPr>
          <p:spPr>
            <a:xfrm flipH="1" flipV="1">
              <a:off x="5571749" y="3593695"/>
              <a:ext cx="1419242" cy="3348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F51AA8E7-25FB-4EE6-80AC-9450F911C6A9}"/>
                </a:ext>
              </a:extLst>
            </p:cNvPr>
            <p:cNvCxnSpPr>
              <a:cxnSpLocks/>
            </p:cNvCxnSpPr>
            <p:nvPr/>
          </p:nvCxnSpPr>
          <p:spPr>
            <a:xfrm flipH="1">
              <a:off x="5807717" y="3035418"/>
              <a:ext cx="1111641" cy="5372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2DC68224-D70D-4E85-9533-51732A97CD0B}"/>
                </a:ext>
              </a:extLst>
            </p:cNvPr>
            <p:cNvCxnSpPr>
              <a:cxnSpLocks/>
            </p:cNvCxnSpPr>
            <p:nvPr/>
          </p:nvCxnSpPr>
          <p:spPr>
            <a:xfrm flipH="1">
              <a:off x="5718698" y="2876775"/>
              <a:ext cx="1482865" cy="6348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11291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72D4-B784-419E-BBA1-883513110B90}"/>
              </a:ext>
            </a:extLst>
          </p:cNvPr>
          <p:cNvSpPr>
            <a:spLocks noGrp="1"/>
          </p:cNvSpPr>
          <p:nvPr>
            <p:ph type="ctrTitle"/>
          </p:nvPr>
        </p:nvSpPr>
        <p:spPr>
          <a:xfrm>
            <a:off x="1446882" y="264404"/>
            <a:ext cx="9144000" cy="667611"/>
          </a:xfrm>
        </p:spPr>
        <p:txBody>
          <a:bodyPr>
            <a:normAutofit/>
          </a:bodyPr>
          <a:lstStyle/>
          <a:p>
            <a:r>
              <a:rPr lang="en-US" sz="2800" b="1" dirty="0"/>
              <a:t>KNN (K-nearest Neighbor) </a:t>
            </a:r>
          </a:p>
        </p:txBody>
      </p:sp>
      <p:sp>
        <p:nvSpPr>
          <p:cNvPr id="51" name="TextBox 50">
            <a:extLst>
              <a:ext uri="{FF2B5EF4-FFF2-40B4-BE49-F238E27FC236}">
                <a16:creationId xmlns:a16="http://schemas.microsoft.com/office/drawing/2014/main" id="{4AB6A321-EFD4-4B8B-A72E-2C5E793753FC}"/>
              </a:ext>
            </a:extLst>
          </p:cNvPr>
          <p:cNvSpPr txBox="1"/>
          <p:nvPr/>
        </p:nvSpPr>
        <p:spPr>
          <a:xfrm>
            <a:off x="9782978" y="2112812"/>
            <a:ext cx="2198038" cy="954107"/>
          </a:xfrm>
          <a:prstGeom prst="rect">
            <a:avLst/>
          </a:prstGeom>
          <a:noFill/>
        </p:spPr>
        <p:txBody>
          <a:bodyPr wrap="none" rtlCol="0">
            <a:spAutoFit/>
          </a:bodyPr>
          <a:lstStyle/>
          <a:p>
            <a:r>
              <a:rPr lang="en-US" sz="1400" dirty="0"/>
              <a:t>Let’s take K=4</a:t>
            </a:r>
          </a:p>
          <a:p>
            <a:r>
              <a:rPr lang="en-US" sz="1400" dirty="0"/>
              <a:t>We will have to find the</a:t>
            </a:r>
          </a:p>
          <a:p>
            <a:r>
              <a:rPr lang="en-US" sz="1400" dirty="0"/>
              <a:t>New data point, does it dog</a:t>
            </a:r>
          </a:p>
          <a:p>
            <a:r>
              <a:rPr lang="en-US" sz="1400" dirty="0"/>
              <a:t>Or cat.</a:t>
            </a:r>
          </a:p>
        </p:txBody>
      </p:sp>
      <p:grpSp>
        <p:nvGrpSpPr>
          <p:cNvPr id="15" name="Group 14">
            <a:extLst>
              <a:ext uri="{FF2B5EF4-FFF2-40B4-BE49-F238E27FC236}">
                <a16:creationId xmlns:a16="http://schemas.microsoft.com/office/drawing/2014/main" id="{67C4C409-8ABA-40FB-AC4D-B2264E8CCA9A}"/>
              </a:ext>
            </a:extLst>
          </p:cNvPr>
          <p:cNvGrpSpPr/>
          <p:nvPr/>
        </p:nvGrpSpPr>
        <p:grpSpPr>
          <a:xfrm>
            <a:off x="2875402" y="1751682"/>
            <a:ext cx="5827923" cy="3902726"/>
            <a:chOff x="3051672" y="760164"/>
            <a:chExt cx="5827923" cy="3902726"/>
          </a:xfrm>
        </p:grpSpPr>
        <p:cxnSp>
          <p:nvCxnSpPr>
            <p:cNvPr id="7" name="Straight Arrow Connector 6">
              <a:extLst>
                <a:ext uri="{FF2B5EF4-FFF2-40B4-BE49-F238E27FC236}">
                  <a16:creationId xmlns:a16="http://schemas.microsoft.com/office/drawing/2014/main" id="{106AAB6C-AFA0-4468-832F-61A20968F14A}"/>
                </a:ext>
              </a:extLst>
            </p:cNvPr>
            <p:cNvCxnSpPr>
              <a:cxnSpLocks/>
            </p:cNvCxnSpPr>
            <p:nvPr/>
          </p:nvCxnSpPr>
          <p:spPr>
            <a:xfrm>
              <a:off x="3051672" y="4662889"/>
              <a:ext cx="58279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5FFA96E-47E6-4031-81F8-D78608D49235}"/>
                </a:ext>
              </a:extLst>
            </p:cNvPr>
            <p:cNvCxnSpPr>
              <a:cxnSpLocks/>
            </p:cNvCxnSpPr>
            <p:nvPr/>
          </p:nvCxnSpPr>
          <p:spPr>
            <a:xfrm flipV="1">
              <a:off x="3051672" y="760164"/>
              <a:ext cx="0" cy="39027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794AD312-CFB4-43E6-AD38-D62FF1D5A859}"/>
              </a:ext>
            </a:extLst>
          </p:cNvPr>
          <p:cNvGrpSpPr/>
          <p:nvPr/>
        </p:nvGrpSpPr>
        <p:grpSpPr>
          <a:xfrm>
            <a:off x="3951397" y="3083891"/>
            <a:ext cx="950194" cy="1479889"/>
            <a:chOff x="3528152" y="3083891"/>
            <a:chExt cx="950194" cy="1479889"/>
          </a:xfrm>
        </p:grpSpPr>
        <p:sp>
          <p:nvSpPr>
            <p:cNvPr id="16" name="Oval 15">
              <a:extLst>
                <a:ext uri="{FF2B5EF4-FFF2-40B4-BE49-F238E27FC236}">
                  <a16:creationId xmlns:a16="http://schemas.microsoft.com/office/drawing/2014/main" id="{D10A6975-9FE9-4D4E-A8D4-3A87276ECBEA}"/>
                </a:ext>
              </a:extLst>
            </p:cNvPr>
            <p:cNvSpPr/>
            <p:nvPr/>
          </p:nvSpPr>
          <p:spPr>
            <a:xfrm>
              <a:off x="3569465" y="4241494"/>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FAEE709-C1F4-4D2D-8361-A7FA6E8810EB}"/>
                </a:ext>
              </a:extLst>
            </p:cNvPr>
            <p:cNvSpPr/>
            <p:nvPr/>
          </p:nvSpPr>
          <p:spPr>
            <a:xfrm>
              <a:off x="3888954" y="4109293"/>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25C7B8C-32B5-4565-8432-29FC07A81C4F}"/>
                </a:ext>
              </a:extLst>
            </p:cNvPr>
            <p:cNvSpPr/>
            <p:nvPr/>
          </p:nvSpPr>
          <p:spPr>
            <a:xfrm>
              <a:off x="4362675" y="3966074"/>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C3EE81A-D3A0-45DA-BEC3-91481C57A884}"/>
                </a:ext>
              </a:extLst>
            </p:cNvPr>
            <p:cNvSpPr/>
            <p:nvPr/>
          </p:nvSpPr>
          <p:spPr>
            <a:xfrm>
              <a:off x="3839380" y="3161009"/>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396A7A1-3206-43F5-B654-26969CBB14CD}"/>
                </a:ext>
              </a:extLst>
            </p:cNvPr>
            <p:cNvSpPr/>
            <p:nvPr/>
          </p:nvSpPr>
          <p:spPr>
            <a:xfrm>
              <a:off x="4379198" y="3429000"/>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DD80148-11AC-471B-8B05-FA56CA808AE9}"/>
                </a:ext>
              </a:extLst>
            </p:cNvPr>
            <p:cNvSpPr/>
            <p:nvPr/>
          </p:nvSpPr>
          <p:spPr>
            <a:xfrm>
              <a:off x="3528152" y="3763242"/>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C3E9E4A-CDA3-4BD2-9860-63054EA2E121}"/>
                </a:ext>
              </a:extLst>
            </p:cNvPr>
            <p:cNvSpPr/>
            <p:nvPr/>
          </p:nvSpPr>
          <p:spPr>
            <a:xfrm>
              <a:off x="4179064" y="3083891"/>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2C883D0-8F3A-4979-B761-13653BE27E34}"/>
                </a:ext>
              </a:extLst>
            </p:cNvPr>
            <p:cNvSpPr/>
            <p:nvPr/>
          </p:nvSpPr>
          <p:spPr>
            <a:xfrm>
              <a:off x="3604352" y="3307025"/>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38C6F66-E4F7-4610-B345-2E98C3A7D766}"/>
                </a:ext>
              </a:extLst>
            </p:cNvPr>
            <p:cNvSpPr/>
            <p:nvPr/>
          </p:nvSpPr>
          <p:spPr>
            <a:xfrm>
              <a:off x="4278212" y="4431578"/>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C1DE12F-640A-4650-96D6-255D088E6392}"/>
                </a:ext>
              </a:extLst>
            </p:cNvPr>
            <p:cNvSpPr/>
            <p:nvPr/>
          </p:nvSpPr>
          <p:spPr>
            <a:xfrm>
              <a:off x="3988102" y="3619502"/>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2D077246-D4D7-491D-BA9C-6FA91BCE1448}"/>
              </a:ext>
            </a:extLst>
          </p:cNvPr>
          <p:cNvGrpSpPr/>
          <p:nvPr/>
        </p:nvGrpSpPr>
        <p:grpSpPr>
          <a:xfrm>
            <a:off x="5845417" y="2274890"/>
            <a:ext cx="1259556" cy="1722303"/>
            <a:chOff x="5537818" y="2382943"/>
            <a:chExt cx="1259556" cy="1722303"/>
          </a:xfrm>
        </p:grpSpPr>
        <p:sp>
          <p:nvSpPr>
            <p:cNvPr id="26" name="Oval 25">
              <a:extLst>
                <a:ext uri="{FF2B5EF4-FFF2-40B4-BE49-F238E27FC236}">
                  <a16:creationId xmlns:a16="http://schemas.microsoft.com/office/drawing/2014/main" id="{B8A701FA-1D12-49AF-9253-E6036E1CEE57}"/>
                </a:ext>
              </a:extLst>
            </p:cNvPr>
            <p:cNvSpPr/>
            <p:nvPr/>
          </p:nvSpPr>
          <p:spPr>
            <a:xfrm>
              <a:off x="6266757" y="2382943"/>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49640E65-2EDA-4304-A97B-1D0FDDE90A05}"/>
                </a:ext>
              </a:extLst>
            </p:cNvPr>
            <p:cNvSpPr/>
            <p:nvPr/>
          </p:nvSpPr>
          <p:spPr>
            <a:xfrm>
              <a:off x="5537818" y="2819487"/>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156A804-449C-494F-BA0C-C8F53CBDE249}"/>
                </a:ext>
              </a:extLst>
            </p:cNvPr>
            <p:cNvSpPr/>
            <p:nvPr/>
          </p:nvSpPr>
          <p:spPr>
            <a:xfrm>
              <a:off x="6698226" y="2959119"/>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92B72B0-E0AD-4BD1-99AB-DD32C453C2B3}"/>
                </a:ext>
              </a:extLst>
            </p:cNvPr>
            <p:cNvSpPr/>
            <p:nvPr/>
          </p:nvSpPr>
          <p:spPr>
            <a:xfrm>
              <a:off x="5927082" y="2615695"/>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7CCA680-33F7-4793-8AD2-30C13E5A73BF}"/>
                </a:ext>
              </a:extLst>
            </p:cNvPr>
            <p:cNvSpPr/>
            <p:nvPr/>
          </p:nvSpPr>
          <p:spPr>
            <a:xfrm>
              <a:off x="6096000" y="3465164"/>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0C274A2-91AB-4325-99D6-DEC725A85138}"/>
                </a:ext>
              </a:extLst>
            </p:cNvPr>
            <p:cNvSpPr/>
            <p:nvPr/>
          </p:nvSpPr>
          <p:spPr>
            <a:xfrm>
              <a:off x="5778360" y="3361466"/>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5A36685-56D3-4448-8649-A84DCABDDC4C}"/>
                </a:ext>
              </a:extLst>
            </p:cNvPr>
            <p:cNvSpPr/>
            <p:nvPr/>
          </p:nvSpPr>
          <p:spPr>
            <a:xfrm>
              <a:off x="5919734" y="2951689"/>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E13BD8C-1E7E-4E86-B145-BE2E92BAF056}"/>
                </a:ext>
              </a:extLst>
            </p:cNvPr>
            <p:cNvSpPr/>
            <p:nvPr/>
          </p:nvSpPr>
          <p:spPr>
            <a:xfrm>
              <a:off x="6463214" y="3379094"/>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9A818389-F40B-40E5-B875-368698B93CED}"/>
                </a:ext>
              </a:extLst>
            </p:cNvPr>
            <p:cNvSpPr/>
            <p:nvPr/>
          </p:nvSpPr>
          <p:spPr>
            <a:xfrm>
              <a:off x="6308980" y="2959119"/>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EEDA993-0E91-4692-AAB0-0D1DB468B42B}"/>
                </a:ext>
              </a:extLst>
            </p:cNvPr>
            <p:cNvSpPr/>
            <p:nvPr/>
          </p:nvSpPr>
          <p:spPr>
            <a:xfrm>
              <a:off x="6204326" y="3928057"/>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6A21D68-19EB-4A77-91B7-C0F02AEA7A17}"/>
                </a:ext>
              </a:extLst>
            </p:cNvPr>
            <p:cNvSpPr/>
            <p:nvPr/>
          </p:nvSpPr>
          <p:spPr>
            <a:xfrm>
              <a:off x="6571557" y="3973044"/>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Star: 5 Points 39">
            <a:extLst>
              <a:ext uri="{FF2B5EF4-FFF2-40B4-BE49-F238E27FC236}">
                <a16:creationId xmlns:a16="http://schemas.microsoft.com/office/drawing/2014/main" id="{A3ACBFCB-C621-4287-8B4C-C7F5240CE779}"/>
              </a:ext>
            </a:extLst>
          </p:cNvPr>
          <p:cNvSpPr/>
          <p:nvPr/>
        </p:nvSpPr>
        <p:spPr>
          <a:xfrm>
            <a:off x="5267897" y="3399736"/>
            <a:ext cx="187286" cy="203792"/>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7E5BDE6A-0B47-43C5-8E91-C7F7362A0AF6}"/>
              </a:ext>
            </a:extLst>
          </p:cNvPr>
          <p:cNvCxnSpPr>
            <a:cxnSpLocks/>
          </p:cNvCxnSpPr>
          <p:nvPr/>
        </p:nvCxnSpPr>
        <p:spPr>
          <a:xfrm>
            <a:off x="5419414" y="3663361"/>
            <a:ext cx="561840" cy="11998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1D1FE161-6E98-4A7B-AC8E-9C13C1F85BD4}"/>
              </a:ext>
            </a:extLst>
          </p:cNvPr>
          <p:cNvSpPr txBox="1"/>
          <p:nvPr/>
        </p:nvSpPr>
        <p:spPr>
          <a:xfrm>
            <a:off x="5442616" y="4839956"/>
            <a:ext cx="1306768" cy="307777"/>
          </a:xfrm>
          <a:prstGeom prst="rect">
            <a:avLst/>
          </a:prstGeom>
          <a:noFill/>
        </p:spPr>
        <p:txBody>
          <a:bodyPr wrap="none" rtlCol="0">
            <a:spAutoFit/>
          </a:bodyPr>
          <a:lstStyle/>
          <a:p>
            <a:r>
              <a:rPr lang="en-US" sz="1400" dirty="0">
                <a:solidFill>
                  <a:srgbClr val="FF0000"/>
                </a:solidFill>
              </a:rPr>
              <a:t>New data point</a:t>
            </a:r>
          </a:p>
        </p:txBody>
      </p:sp>
      <p:cxnSp>
        <p:nvCxnSpPr>
          <p:cNvPr id="46" name="Straight Arrow Connector 45">
            <a:extLst>
              <a:ext uri="{FF2B5EF4-FFF2-40B4-BE49-F238E27FC236}">
                <a16:creationId xmlns:a16="http://schemas.microsoft.com/office/drawing/2014/main" id="{2D9AF2F5-DAE8-46B7-A16D-C02946779C9A}"/>
              </a:ext>
            </a:extLst>
          </p:cNvPr>
          <p:cNvCxnSpPr/>
          <p:nvPr/>
        </p:nvCxnSpPr>
        <p:spPr>
          <a:xfrm flipV="1">
            <a:off x="7191236" y="1905918"/>
            <a:ext cx="1313786" cy="4389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C0F4B6B3-A85B-4AC1-B012-694B099081FC}"/>
              </a:ext>
            </a:extLst>
          </p:cNvPr>
          <p:cNvSpPr txBox="1"/>
          <p:nvPr/>
        </p:nvSpPr>
        <p:spPr>
          <a:xfrm>
            <a:off x="8451493" y="1731839"/>
            <a:ext cx="534121" cy="307777"/>
          </a:xfrm>
          <a:prstGeom prst="rect">
            <a:avLst/>
          </a:prstGeom>
          <a:noFill/>
        </p:spPr>
        <p:txBody>
          <a:bodyPr wrap="none" rtlCol="0">
            <a:spAutoFit/>
          </a:bodyPr>
          <a:lstStyle/>
          <a:p>
            <a:r>
              <a:rPr lang="en-US" sz="1400" b="1" dirty="0"/>
              <a:t>dogs</a:t>
            </a:r>
          </a:p>
        </p:txBody>
      </p:sp>
      <p:cxnSp>
        <p:nvCxnSpPr>
          <p:cNvPr id="49" name="Straight Arrow Connector 48">
            <a:extLst>
              <a:ext uri="{FF2B5EF4-FFF2-40B4-BE49-F238E27FC236}">
                <a16:creationId xmlns:a16="http://schemas.microsoft.com/office/drawing/2014/main" id="{1C398DB0-12D8-4D4C-93B1-CDCF31A7CA72}"/>
              </a:ext>
            </a:extLst>
          </p:cNvPr>
          <p:cNvCxnSpPr/>
          <p:nvPr/>
        </p:nvCxnSpPr>
        <p:spPr>
          <a:xfrm flipH="1" flipV="1">
            <a:off x="3723701" y="2070393"/>
            <a:ext cx="403044" cy="850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1A3A779A-F2B5-4277-84D4-E56C34F80B51}"/>
              </a:ext>
            </a:extLst>
          </p:cNvPr>
          <p:cNvSpPr txBox="1"/>
          <p:nvPr/>
        </p:nvSpPr>
        <p:spPr>
          <a:xfrm>
            <a:off x="3403862" y="1774258"/>
            <a:ext cx="521361" cy="338554"/>
          </a:xfrm>
          <a:prstGeom prst="rect">
            <a:avLst/>
          </a:prstGeom>
          <a:noFill/>
        </p:spPr>
        <p:txBody>
          <a:bodyPr wrap="none" rtlCol="0">
            <a:spAutoFit/>
          </a:bodyPr>
          <a:lstStyle/>
          <a:p>
            <a:r>
              <a:rPr lang="en-US" sz="1600" b="1" dirty="0"/>
              <a:t>cats</a:t>
            </a:r>
          </a:p>
        </p:txBody>
      </p:sp>
      <p:sp>
        <p:nvSpPr>
          <p:cNvPr id="4" name="Oval 3">
            <a:extLst>
              <a:ext uri="{FF2B5EF4-FFF2-40B4-BE49-F238E27FC236}">
                <a16:creationId xmlns:a16="http://schemas.microsoft.com/office/drawing/2014/main" id="{9AF58068-AB96-4A32-9E1E-F7E4EE3CE7FE}"/>
              </a:ext>
            </a:extLst>
          </p:cNvPr>
          <p:cNvSpPr/>
          <p:nvPr/>
        </p:nvSpPr>
        <p:spPr>
          <a:xfrm>
            <a:off x="4503144" y="2397305"/>
            <a:ext cx="1768209" cy="1974444"/>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3132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72D4-B784-419E-BBA1-883513110B90}"/>
              </a:ext>
            </a:extLst>
          </p:cNvPr>
          <p:cNvSpPr>
            <a:spLocks noGrp="1"/>
          </p:cNvSpPr>
          <p:nvPr>
            <p:ph type="ctrTitle"/>
          </p:nvPr>
        </p:nvSpPr>
        <p:spPr>
          <a:xfrm>
            <a:off x="1446882" y="264404"/>
            <a:ext cx="9144000" cy="667611"/>
          </a:xfrm>
        </p:spPr>
        <p:txBody>
          <a:bodyPr>
            <a:normAutofit/>
          </a:bodyPr>
          <a:lstStyle/>
          <a:p>
            <a:r>
              <a:rPr lang="en-US" sz="2800" b="1" dirty="0"/>
              <a:t>KNN (K-nearest Neighbor) </a:t>
            </a:r>
          </a:p>
        </p:txBody>
      </p:sp>
      <p:sp>
        <p:nvSpPr>
          <p:cNvPr id="51" name="TextBox 50">
            <a:extLst>
              <a:ext uri="{FF2B5EF4-FFF2-40B4-BE49-F238E27FC236}">
                <a16:creationId xmlns:a16="http://schemas.microsoft.com/office/drawing/2014/main" id="{4AB6A321-EFD4-4B8B-A72E-2C5E793753FC}"/>
              </a:ext>
            </a:extLst>
          </p:cNvPr>
          <p:cNvSpPr txBox="1"/>
          <p:nvPr/>
        </p:nvSpPr>
        <p:spPr>
          <a:xfrm>
            <a:off x="10080434" y="3365792"/>
            <a:ext cx="1695144" cy="738664"/>
          </a:xfrm>
          <a:prstGeom prst="rect">
            <a:avLst/>
          </a:prstGeom>
          <a:noFill/>
        </p:spPr>
        <p:txBody>
          <a:bodyPr wrap="none" rtlCol="0">
            <a:spAutoFit/>
          </a:bodyPr>
          <a:lstStyle/>
          <a:p>
            <a:r>
              <a:rPr lang="en-US" sz="1400" dirty="0"/>
              <a:t>Let’s take K=4</a:t>
            </a:r>
          </a:p>
          <a:p>
            <a:r>
              <a:rPr lang="en-US" sz="1400" b="1" dirty="0">
                <a:solidFill>
                  <a:srgbClr val="FF0000"/>
                </a:solidFill>
              </a:rPr>
              <a:t>The new data points</a:t>
            </a:r>
          </a:p>
          <a:p>
            <a:r>
              <a:rPr lang="en-US" sz="1400" b="1" dirty="0">
                <a:solidFill>
                  <a:srgbClr val="FF0000"/>
                </a:solidFill>
              </a:rPr>
              <a:t>Will be cats.</a:t>
            </a:r>
          </a:p>
        </p:txBody>
      </p:sp>
      <p:grpSp>
        <p:nvGrpSpPr>
          <p:cNvPr id="5" name="Group 4">
            <a:extLst>
              <a:ext uri="{FF2B5EF4-FFF2-40B4-BE49-F238E27FC236}">
                <a16:creationId xmlns:a16="http://schemas.microsoft.com/office/drawing/2014/main" id="{66D03D87-4AC0-4E6A-BE4B-D3E89CDA33A6}"/>
              </a:ext>
            </a:extLst>
          </p:cNvPr>
          <p:cNvGrpSpPr/>
          <p:nvPr/>
        </p:nvGrpSpPr>
        <p:grpSpPr>
          <a:xfrm>
            <a:off x="2875402" y="1731839"/>
            <a:ext cx="6110212" cy="3922569"/>
            <a:chOff x="2875402" y="1731839"/>
            <a:chExt cx="6110212" cy="3922569"/>
          </a:xfrm>
        </p:grpSpPr>
        <p:grpSp>
          <p:nvGrpSpPr>
            <p:cNvPr id="15" name="Group 14">
              <a:extLst>
                <a:ext uri="{FF2B5EF4-FFF2-40B4-BE49-F238E27FC236}">
                  <a16:creationId xmlns:a16="http://schemas.microsoft.com/office/drawing/2014/main" id="{67C4C409-8ABA-40FB-AC4D-B2264E8CCA9A}"/>
                </a:ext>
              </a:extLst>
            </p:cNvPr>
            <p:cNvGrpSpPr/>
            <p:nvPr/>
          </p:nvGrpSpPr>
          <p:grpSpPr>
            <a:xfrm>
              <a:off x="2875402" y="1751682"/>
              <a:ext cx="5827923" cy="3902726"/>
              <a:chOff x="3051672" y="760164"/>
              <a:chExt cx="5827923" cy="3902726"/>
            </a:xfrm>
          </p:grpSpPr>
          <p:cxnSp>
            <p:nvCxnSpPr>
              <p:cNvPr id="7" name="Straight Arrow Connector 6">
                <a:extLst>
                  <a:ext uri="{FF2B5EF4-FFF2-40B4-BE49-F238E27FC236}">
                    <a16:creationId xmlns:a16="http://schemas.microsoft.com/office/drawing/2014/main" id="{106AAB6C-AFA0-4468-832F-61A20968F14A}"/>
                  </a:ext>
                </a:extLst>
              </p:cNvPr>
              <p:cNvCxnSpPr>
                <a:cxnSpLocks/>
              </p:cNvCxnSpPr>
              <p:nvPr/>
            </p:nvCxnSpPr>
            <p:spPr>
              <a:xfrm>
                <a:off x="3051672" y="4662889"/>
                <a:ext cx="58279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5FFA96E-47E6-4031-81F8-D78608D49235}"/>
                  </a:ext>
                </a:extLst>
              </p:cNvPr>
              <p:cNvCxnSpPr>
                <a:cxnSpLocks/>
              </p:cNvCxnSpPr>
              <p:nvPr/>
            </p:nvCxnSpPr>
            <p:spPr>
              <a:xfrm flipV="1">
                <a:off x="3051672" y="760164"/>
                <a:ext cx="0" cy="39027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794AD312-CFB4-43E6-AD38-D62FF1D5A859}"/>
                </a:ext>
              </a:extLst>
            </p:cNvPr>
            <p:cNvGrpSpPr/>
            <p:nvPr/>
          </p:nvGrpSpPr>
          <p:grpSpPr>
            <a:xfrm>
              <a:off x="3951397" y="3083891"/>
              <a:ext cx="950194" cy="1479889"/>
              <a:chOff x="3528152" y="3083891"/>
              <a:chExt cx="950194" cy="1479889"/>
            </a:xfrm>
          </p:grpSpPr>
          <p:sp>
            <p:nvSpPr>
              <p:cNvPr id="16" name="Oval 15">
                <a:extLst>
                  <a:ext uri="{FF2B5EF4-FFF2-40B4-BE49-F238E27FC236}">
                    <a16:creationId xmlns:a16="http://schemas.microsoft.com/office/drawing/2014/main" id="{D10A6975-9FE9-4D4E-A8D4-3A87276ECBEA}"/>
                  </a:ext>
                </a:extLst>
              </p:cNvPr>
              <p:cNvSpPr/>
              <p:nvPr/>
            </p:nvSpPr>
            <p:spPr>
              <a:xfrm>
                <a:off x="3569465" y="4241494"/>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FAEE709-C1F4-4D2D-8361-A7FA6E8810EB}"/>
                  </a:ext>
                </a:extLst>
              </p:cNvPr>
              <p:cNvSpPr/>
              <p:nvPr/>
            </p:nvSpPr>
            <p:spPr>
              <a:xfrm>
                <a:off x="3888954" y="4109293"/>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25C7B8C-32B5-4565-8432-29FC07A81C4F}"/>
                  </a:ext>
                </a:extLst>
              </p:cNvPr>
              <p:cNvSpPr/>
              <p:nvPr/>
            </p:nvSpPr>
            <p:spPr>
              <a:xfrm>
                <a:off x="4362675" y="3966074"/>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C3EE81A-D3A0-45DA-BEC3-91481C57A884}"/>
                  </a:ext>
                </a:extLst>
              </p:cNvPr>
              <p:cNvSpPr/>
              <p:nvPr/>
            </p:nvSpPr>
            <p:spPr>
              <a:xfrm>
                <a:off x="3839380" y="3161009"/>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396A7A1-3206-43F5-B654-26969CBB14CD}"/>
                  </a:ext>
                </a:extLst>
              </p:cNvPr>
              <p:cNvSpPr/>
              <p:nvPr/>
            </p:nvSpPr>
            <p:spPr>
              <a:xfrm>
                <a:off x="4379198" y="3429000"/>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DD80148-11AC-471B-8B05-FA56CA808AE9}"/>
                  </a:ext>
                </a:extLst>
              </p:cNvPr>
              <p:cNvSpPr/>
              <p:nvPr/>
            </p:nvSpPr>
            <p:spPr>
              <a:xfrm>
                <a:off x="3528152" y="3763242"/>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C3E9E4A-CDA3-4BD2-9860-63054EA2E121}"/>
                  </a:ext>
                </a:extLst>
              </p:cNvPr>
              <p:cNvSpPr/>
              <p:nvPr/>
            </p:nvSpPr>
            <p:spPr>
              <a:xfrm>
                <a:off x="4179064" y="3083891"/>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2C883D0-8F3A-4979-B761-13653BE27E34}"/>
                  </a:ext>
                </a:extLst>
              </p:cNvPr>
              <p:cNvSpPr/>
              <p:nvPr/>
            </p:nvSpPr>
            <p:spPr>
              <a:xfrm>
                <a:off x="3604352" y="3307025"/>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38C6F66-E4F7-4610-B345-2E98C3A7D766}"/>
                  </a:ext>
                </a:extLst>
              </p:cNvPr>
              <p:cNvSpPr/>
              <p:nvPr/>
            </p:nvSpPr>
            <p:spPr>
              <a:xfrm>
                <a:off x="4278212" y="4431578"/>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C1DE12F-640A-4650-96D6-255D088E6392}"/>
                  </a:ext>
                </a:extLst>
              </p:cNvPr>
              <p:cNvSpPr/>
              <p:nvPr/>
            </p:nvSpPr>
            <p:spPr>
              <a:xfrm>
                <a:off x="3988102" y="3619502"/>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2D077246-D4D7-491D-BA9C-6FA91BCE1448}"/>
                </a:ext>
              </a:extLst>
            </p:cNvPr>
            <p:cNvGrpSpPr/>
            <p:nvPr/>
          </p:nvGrpSpPr>
          <p:grpSpPr>
            <a:xfrm>
              <a:off x="5845417" y="2274890"/>
              <a:ext cx="1259556" cy="1722303"/>
              <a:chOff x="5537818" y="2382943"/>
              <a:chExt cx="1259556" cy="1722303"/>
            </a:xfrm>
          </p:grpSpPr>
          <p:sp>
            <p:nvSpPr>
              <p:cNvPr id="26" name="Oval 25">
                <a:extLst>
                  <a:ext uri="{FF2B5EF4-FFF2-40B4-BE49-F238E27FC236}">
                    <a16:creationId xmlns:a16="http://schemas.microsoft.com/office/drawing/2014/main" id="{B8A701FA-1D12-49AF-9253-E6036E1CEE57}"/>
                  </a:ext>
                </a:extLst>
              </p:cNvPr>
              <p:cNvSpPr/>
              <p:nvPr/>
            </p:nvSpPr>
            <p:spPr>
              <a:xfrm>
                <a:off x="6266757" y="2382943"/>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49640E65-2EDA-4304-A97B-1D0FDDE90A05}"/>
                  </a:ext>
                </a:extLst>
              </p:cNvPr>
              <p:cNvSpPr/>
              <p:nvPr/>
            </p:nvSpPr>
            <p:spPr>
              <a:xfrm>
                <a:off x="5537818" y="2819487"/>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156A804-449C-494F-BA0C-C8F53CBDE249}"/>
                  </a:ext>
                </a:extLst>
              </p:cNvPr>
              <p:cNvSpPr/>
              <p:nvPr/>
            </p:nvSpPr>
            <p:spPr>
              <a:xfrm>
                <a:off x="6698226" y="2959119"/>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92B72B0-E0AD-4BD1-99AB-DD32C453C2B3}"/>
                  </a:ext>
                </a:extLst>
              </p:cNvPr>
              <p:cNvSpPr/>
              <p:nvPr/>
            </p:nvSpPr>
            <p:spPr>
              <a:xfrm>
                <a:off x="5927082" y="2615695"/>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7CCA680-33F7-4793-8AD2-30C13E5A73BF}"/>
                  </a:ext>
                </a:extLst>
              </p:cNvPr>
              <p:cNvSpPr/>
              <p:nvPr/>
            </p:nvSpPr>
            <p:spPr>
              <a:xfrm>
                <a:off x="6096000" y="3465164"/>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0C274A2-91AB-4325-99D6-DEC725A85138}"/>
                  </a:ext>
                </a:extLst>
              </p:cNvPr>
              <p:cNvSpPr/>
              <p:nvPr/>
            </p:nvSpPr>
            <p:spPr>
              <a:xfrm>
                <a:off x="5778360" y="3361466"/>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5A36685-56D3-4448-8649-A84DCABDDC4C}"/>
                  </a:ext>
                </a:extLst>
              </p:cNvPr>
              <p:cNvSpPr/>
              <p:nvPr/>
            </p:nvSpPr>
            <p:spPr>
              <a:xfrm>
                <a:off x="5919734" y="2951689"/>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E13BD8C-1E7E-4E86-B145-BE2E92BAF056}"/>
                  </a:ext>
                </a:extLst>
              </p:cNvPr>
              <p:cNvSpPr/>
              <p:nvPr/>
            </p:nvSpPr>
            <p:spPr>
              <a:xfrm>
                <a:off x="6463214" y="3379094"/>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9A818389-F40B-40E5-B875-368698B93CED}"/>
                  </a:ext>
                </a:extLst>
              </p:cNvPr>
              <p:cNvSpPr/>
              <p:nvPr/>
            </p:nvSpPr>
            <p:spPr>
              <a:xfrm>
                <a:off x="6308980" y="2959119"/>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EEDA993-0E91-4692-AAB0-0D1DB468B42B}"/>
                  </a:ext>
                </a:extLst>
              </p:cNvPr>
              <p:cNvSpPr/>
              <p:nvPr/>
            </p:nvSpPr>
            <p:spPr>
              <a:xfrm>
                <a:off x="6204326" y="3928057"/>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6A21D68-19EB-4A77-91B7-C0F02AEA7A17}"/>
                  </a:ext>
                </a:extLst>
              </p:cNvPr>
              <p:cNvSpPr/>
              <p:nvPr/>
            </p:nvSpPr>
            <p:spPr>
              <a:xfrm>
                <a:off x="6571557" y="3973044"/>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Star: 5 Points 39">
              <a:extLst>
                <a:ext uri="{FF2B5EF4-FFF2-40B4-BE49-F238E27FC236}">
                  <a16:creationId xmlns:a16="http://schemas.microsoft.com/office/drawing/2014/main" id="{A3ACBFCB-C621-4287-8B4C-C7F5240CE779}"/>
                </a:ext>
              </a:extLst>
            </p:cNvPr>
            <p:cNvSpPr/>
            <p:nvPr/>
          </p:nvSpPr>
          <p:spPr>
            <a:xfrm>
              <a:off x="5267897" y="3399736"/>
              <a:ext cx="187286" cy="203792"/>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7E5BDE6A-0B47-43C5-8E91-C7F7362A0AF6}"/>
                </a:ext>
              </a:extLst>
            </p:cNvPr>
            <p:cNvCxnSpPr>
              <a:cxnSpLocks/>
            </p:cNvCxnSpPr>
            <p:nvPr/>
          </p:nvCxnSpPr>
          <p:spPr>
            <a:xfrm>
              <a:off x="5419414" y="3663361"/>
              <a:ext cx="561840" cy="11998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1D1FE161-6E98-4A7B-AC8E-9C13C1F85BD4}"/>
                </a:ext>
              </a:extLst>
            </p:cNvPr>
            <p:cNvSpPr txBox="1"/>
            <p:nvPr/>
          </p:nvSpPr>
          <p:spPr>
            <a:xfrm>
              <a:off x="5442616" y="4839956"/>
              <a:ext cx="1306768" cy="307777"/>
            </a:xfrm>
            <a:prstGeom prst="rect">
              <a:avLst/>
            </a:prstGeom>
            <a:noFill/>
          </p:spPr>
          <p:txBody>
            <a:bodyPr wrap="none" rtlCol="0">
              <a:spAutoFit/>
            </a:bodyPr>
            <a:lstStyle/>
            <a:p>
              <a:r>
                <a:rPr lang="en-US" sz="1400" dirty="0">
                  <a:solidFill>
                    <a:srgbClr val="FF0000"/>
                  </a:solidFill>
                </a:rPr>
                <a:t>New data point</a:t>
              </a:r>
            </a:p>
          </p:txBody>
        </p:sp>
        <p:cxnSp>
          <p:nvCxnSpPr>
            <p:cNvPr id="46" name="Straight Arrow Connector 45">
              <a:extLst>
                <a:ext uri="{FF2B5EF4-FFF2-40B4-BE49-F238E27FC236}">
                  <a16:creationId xmlns:a16="http://schemas.microsoft.com/office/drawing/2014/main" id="{2D9AF2F5-DAE8-46B7-A16D-C02946779C9A}"/>
                </a:ext>
              </a:extLst>
            </p:cNvPr>
            <p:cNvCxnSpPr/>
            <p:nvPr/>
          </p:nvCxnSpPr>
          <p:spPr>
            <a:xfrm flipV="1">
              <a:off x="7191236" y="1905918"/>
              <a:ext cx="1313786" cy="4389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C0F4B6B3-A85B-4AC1-B012-694B099081FC}"/>
                </a:ext>
              </a:extLst>
            </p:cNvPr>
            <p:cNvSpPr txBox="1"/>
            <p:nvPr/>
          </p:nvSpPr>
          <p:spPr>
            <a:xfrm>
              <a:off x="8451493" y="1731839"/>
              <a:ext cx="534121" cy="307777"/>
            </a:xfrm>
            <a:prstGeom prst="rect">
              <a:avLst/>
            </a:prstGeom>
            <a:noFill/>
          </p:spPr>
          <p:txBody>
            <a:bodyPr wrap="none" rtlCol="0">
              <a:spAutoFit/>
            </a:bodyPr>
            <a:lstStyle/>
            <a:p>
              <a:r>
                <a:rPr lang="en-US" sz="1400" b="1" dirty="0"/>
                <a:t>dogs</a:t>
              </a:r>
            </a:p>
          </p:txBody>
        </p:sp>
        <p:cxnSp>
          <p:nvCxnSpPr>
            <p:cNvPr id="49" name="Straight Arrow Connector 48">
              <a:extLst>
                <a:ext uri="{FF2B5EF4-FFF2-40B4-BE49-F238E27FC236}">
                  <a16:creationId xmlns:a16="http://schemas.microsoft.com/office/drawing/2014/main" id="{1C398DB0-12D8-4D4C-93B1-CDCF31A7CA72}"/>
                </a:ext>
              </a:extLst>
            </p:cNvPr>
            <p:cNvCxnSpPr/>
            <p:nvPr/>
          </p:nvCxnSpPr>
          <p:spPr>
            <a:xfrm flipH="1" flipV="1">
              <a:off x="3723701" y="2070393"/>
              <a:ext cx="403044" cy="850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1A3A779A-F2B5-4277-84D4-E56C34F80B51}"/>
                </a:ext>
              </a:extLst>
            </p:cNvPr>
            <p:cNvSpPr txBox="1"/>
            <p:nvPr/>
          </p:nvSpPr>
          <p:spPr>
            <a:xfrm>
              <a:off x="3403862" y="1774258"/>
              <a:ext cx="521361" cy="338554"/>
            </a:xfrm>
            <a:prstGeom prst="rect">
              <a:avLst/>
            </a:prstGeom>
            <a:noFill/>
          </p:spPr>
          <p:txBody>
            <a:bodyPr wrap="none" rtlCol="0">
              <a:spAutoFit/>
            </a:bodyPr>
            <a:lstStyle/>
            <a:p>
              <a:r>
                <a:rPr lang="en-US" sz="1600" b="1" dirty="0"/>
                <a:t>cats</a:t>
              </a:r>
            </a:p>
          </p:txBody>
        </p:sp>
        <p:sp>
          <p:nvSpPr>
            <p:cNvPr id="4" name="Oval 3">
              <a:extLst>
                <a:ext uri="{FF2B5EF4-FFF2-40B4-BE49-F238E27FC236}">
                  <a16:creationId xmlns:a16="http://schemas.microsoft.com/office/drawing/2014/main" id="{9AF58068-AB96-4A32-9E1E-F7E4EE3CE7FE}"/>
                </a:ext>
              </a:extLst>
            </p:cNvPr>
            <p:cNvSpPr/>
            <p:nvPr/>
          </p:nvSpPr>
          <p:spPr>
            <a:xfrm>
              <a:off x="4503144" y="2397305"/>
              <a:ext cx="1768209" cy="1974444"/>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5159BFDB-E8D9-4529-B7C1-40DC3B70DDBD}"/>
                </a:ext>
              </a:extLst>
            </p:cNvPr>
            <p:cNvSpPr/>
            <p:nvPr/>
          </p:nvSpPr>
          <p:spPr>
            <a:xfrm rot="20488591">
              <a:off x="4602792" y="3013487"/>
              <a:ext cx="456275" cy="1265656"/>
            </a:xfrm>
            <a:prstGeom prst="ellipse">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40FFB7E4-A47D-4A63-95F7-F4E1D8349089}"/>
                </a:ext>
              </a:extLst>
            </p:cNvPr>
            <p:cNvSpPr/>
            <p:nvPr/>
          </p:nvSpPr>
          <p:spPr>
            <a:xfrm rot="20488591">
              <a:off x="5736820" y="2538825"/>
              <a:ext cx="456275" cy="1265656"/>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38635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72D4-B784-419E-BBA1-883513110B90}"/>
              </a:ext>
            </a:extLst>
          </p:cNvPr>
          <p:cNvSpPr>
            <a:spLocks noGrp="1"/>
          </p:cNvSpPr>
          <p:nvPr>
            <p:ph type="ctrTitle"/>
          </p:nvPr>
        </p:nvSpPr>
        <p:spPr>
          <a:xfrm>
            <a:off x="1446882" y="264404"/>
            <a:ext cx="9144000" cy="667611"/>
          </a:xfrm>
        </p:spPr>
        <p:txBody>
          <a:bodyPr>
            <a:normAutofit/>
          </a:bodyPr>
          <a:lstStyle/>
          <a:p>
            <a:r>
              <a:rPr lang="en-US" sz="2800" b="1" dirty="0"/>
              <a:t>KNN (K-nearest Neighbor) </a:t>
            </a:r>
          </a:p>
        </p:txBody>
      </p:sp>
      <p:graphicFrame>
        <p:nvGraphicFramePr>
          <p:cNvPr id="8" name="Object 7">
            <a:extLst>
              <a:ext uri="{FF2B5EF4-FFF2-40B4-BE49-F238E27FC236}">
                <a16:creationId xmlns:a16="http://schemas.microsoft.com/office/drawing/2014/main" id="{4FD15899-A3EB-498D-B49E-4AB709799388}"/>
              </a:ext>
            </a:extLst>
          </p:cNvPr>
          <p:cNvGraphicFramePr>
            <a:graphicFrameLocks noChangeAspect="1"/>
          </p:cNvGraphicFramePr>
          <p:nvPr>
            <p:extLst>
              <p:ext uri="{D42A27DB-BD31-4B8C-83A1-F6EECF244321}">
                <p14:modId xmlns:p14="http://schemas.microsoft.com/office/powerpoint/2010/main" val="190188947"/>
              </p:ext>
            </p:extLst>
          </p:nvPr>
        </p:nvGraphicFramePr>
        <p:xfrm>
          <a:off x="4262438" y="2184400"/>
          <a:ext cx="4044950" cy="3105150"/>
        </p:xfrm>
        <a:graphic>
          <a:graphicData uri="http://schemas.openxmlformats.org/presentationml/2006/ole">
            <mc:AlternateContent xmlns:mc="http://schemas.openxmlformats.org/markup-compatibility/2006">
              <mc:Choice xmlns:v="urn:schemas-microsoft-com:vml" Requires="v">
                <p:oleObj spid="_x0000_s4125" name="Worksheet" r:id="rId3" imgW="3638539" imgH="3105316" progId="Excel.Sheet.12">
                  <p:embed/>
                </p:oleObj>
              </mc:Choice>
              <mc:Fallback>
                <p:oleObj name="Worksheet" r:id="rId3" imgW="3638539" imgH="3105316" progId="Excel.Sheet.12">
                  <p:embed/>
                  <p:pic>
                    <p:nvPicPr>
                      <p:cNvPr id="0" name=""/>
                      <p:cNvPicPr/>
                      <p:nvPr/>
                    </p:nvPicPr>
                    <p:blipFill>
                      <a:blip r:embed="rId4"/>
                      <a:stretch>
                        <a:fillRect/>
                      </a:stretch>
                    </p:blipFill>
                    <p:spPr>
                      <a:xfrm>
                        <a:off x="4262438" y="2184400"/>
                        <a:ext cx="4044950" cy="3105150"/>
                      </a:xfrm>
                      <a:prstGeom prst="rect">
                        <a:avLst/>
                      </a:prstGeom>
                    </p:spPr>
                  </p:pic>
                </p:oleObj>
              </mc:Fallback>
            </mc:AlternateContent>
          </a:graphicData>
        </a:graphic>
      </p:graphicFrame>
    </p:spTree>
    <p:extLst>
      <p:ext uri="{BB962C8B-B14F-4D97-AF65-F5344CB8AC3E}">
        <p14:creationId xmlns:p14="http://schemas.microsoft.com/office/powerpoint/2010/main" val="1133871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72D4-B784-419E-BBA1-883513110B90}"/>
              </a:ext>
            </a:extLst>
          </p:cNvPr>
          <p:cNvSpPr>
            <a:spLocks noGrp="1"/>
          </p:cNvSpPr>
          <p:nvPr>
            <p:ph type="ctrTitle"/>
          </p:nvPr>
        </p:nvSpPr>
        <p:spPr>
          <a:xfrm>
            <a:off x="1446882" y="264404"/>
            <a:ext cx="9144000" cy="667611"/>
          </a:xfrm>
        </p:spPr>
        <p:txBody>
          <a:bodyPr>
            <a:normAutofit/>
          </a:bodyPr>
          <a:lstStyle/>
          <a:p>
            <a:r>
              <a:rPr lang="en-US" sz="2800" b="1" dirty="0"/>
              <a:t>KNN (K-nearest Neighbor) </a:t>
            </a:r>
          </a:p>
        </p:txBody>
      </p:sp>
      <p:graphicFrame>
        <p:nvGraphicFramePr>
          <p:cNvPr id="8" name="Object 7">
            <a:extLst>
              <a:ext uri="{FF2B5EF4-FFF2-40B4-BE49-F238E27FC236}">
                <a16:creationId xmlns:a16="http://schemas.microsoft.com/office/drawing/2014/main" id="{4FD15899-A3EB-498D-B49E-4AB709799388}"/>
              </a:ext>
            </a:extLst>
          </p:cNvPr>
          <p:cNvGraphicFramePr>
            <a:graphicFrameLocks noChangeAspect="1"/>
          </p:cNvGraphicFramePr>
          <p:nvPr>
            <p:extLst>
              <p:ext uri="{D42A27DB-BD31-4B8C-83A1-F6EECF244321}">
                <p14:modId xmlns:p14="http://schemas.microsoft.com/office/powerpoint/2010/main" val="2721567406"/>
              </p:ext>
            </p:extLst>
          </p:nvPr>
        </p:nvGraphicFramePr>
        <p:xfrm>
          <a:off x="2764144" y="2614058"/>
          <a:ext cx="6130925" cy="3105150"/>
        </p:xfrm>
        <a:graphic>
          <a:graphicData uri="http://schemas.openxmlformats.org/presentationml/2006/ole">
            <mc:AlternateContent xmlns:mc="http://schemas.openxmlformats.org/markup-compatibility/2006">
              <mc:Choice xmlns:v="urn:schemas-microsoft-com:vml" Requires="v">
                <p:oleObj spid="_x0000_s1054" name="Worksheet" r:id="rId3" imgW="5514812" imgH="3105316" progId="Excel.Sheet.12">
                  <p:embed/>
                </p:oleObj>
              </mc:Choice>
              <mc:Fallback>
                <p:oleObj name="Worksheet" r:id="rId3" imgW="5514812" imgH="3105316" progId="Excel.Sheet.12">
                  <p:embed/>
                  <p:pic>
                    <p:nvPicPr>
                      <p:cNvPr id="8" name="Object 7">
                        <a:extLst>
                          <a:ext uri="{FF2B5EF4-FFF2-40B4-BE49-F238E27FC236}">
                            <a16:creationId xmlns:a16="http://schemas.microsoft.com/office/drawing/2014/main" id="{4FD15899-A3EB-498D-B49E-4AB709799388}"/>
                          </a:ext>
                        </a:extLst>
                      </p:cNvPr>
                      <p:cNvPicPr/>
                      <p:nvPr/>
                    </p:nvPicPr>
                    <p:blipFill>
                      <a:blip r:embed="rId4"/>
                      <a:stretch>
                        <a:fillRect/>
                      </a:stretch>
                    </p:blipFill>
                    <p:spPr>
                      <a:xfrm>
                        <a:off x="2764144" y="2614058"/>
                        <a:ext cx="6130925" cy="3105150"/>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3503F44B-197B-4A5A-B6E7-6F7960C93B59}"/>
              </a:ext>
            </a:extLst>
          </p:cNvPr>
          <p:cNvSpPr txBox="1"/>
          <p:nvPr/>
        </p:nvSpPr>
        <p:spPr>
          <a:xfrm>
            <a:off x="2666082" y="1476260"/>
            <a:ext cx="3773597" cy="369332"/>
          </a:xfrm>
          <a:prstGeom prst="rect">
            <a:avLst/>
          </a:prstGeom>
          <a:noFill/>
        </p:spPr>
        <p:txBody>
          <a:bodyPr wrap="none" rtlCol="0">
            <a:spAutoFit/>
          </a:bodyPr>
          <a:lstStyle/>
          <a:p>
            <a:r>
              <a:rPr lang="en-US" dirty="0"/>
              <a:t>Our new data point is (x2,y2) = (2.2, 3)</a:t>
            </a:r>
          </a:p>
        </p:txBody>
      </p:sp>
    </p:spTree>
    <p:extLst>
      <p:ext uri="{BB962C8B-B14F-4D97-AF65-F5344CB8AC3E}">
        <p14:creationId xmlns:p14="http://schemas.microsoft.com/office/powerpoint/2010/main" val="2348091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72D4-B784-419E-BBA1-883513110B90}"/>
              </a:ext>
            </a:extLst>
          </p:cNvPr>
          <p:cNvSpPr>
            <a:spLocks noGrp="1"/>
          </p:cNvSpPr>
          <p:nvPr>
            <p:ph type="ctrTitle"/>
          </p:nvPr>
        </p:nvSpPr>
        <p:spPr>
          <a:xfrm>
            <a:off x="1446882" y="264404"/>
            <a:ext cx="9144000" cy="667611"/>
          </a:xfrm>
        </p:spPr>
        <p:txBody>
          <a:bodyPr>
            <a:normAutofit/>
          </a:bodyPr>
          <a:lstStyle/>
          <a:p>
            <a:r>
              <a:rPr lang="en-US" sz="2800" b="1" dirty="0"/>
              <a:t>KNN (K-nearest Neighbor) </a:t>
            </a:r>
          </a:p>
        </p:txBody>
      </p:sp>
      <p:graphicFrame>
        <p:nvGraphicFramePr>
          <p:cNvPr id="8" name="Object 7">
            <a:extLst>
              <a:ext uri="{FF2B5EF4-FFF2-40B4-BE49-F238E27FC236}">
                <a16:creationId xmlns:a16="http://schemas.microsoft.com/office/drawing/2014/main" id="{4FD15899-A3EB-498D-B49E-4AB709799388}"/>
              </a:ext>
            </a:extLst>
          </p:cNvPr>
          <p:cNvGraphicFramePr>
            <a:graphicFrameLocks noChangeAspect="1"/>
          </p:cNvGraphicFramePr>
          <p:nvPr>
            <p:extLst>
              <p:ext uri="{D42A27DB-BD31-4B8C-83A1-F6EECF244321}">
                <p14:modId xmlns:p14="http://schemas.microsoft.com/office/powerpoint/2010/main" val="2627832687"/>
              </p:ext>
            </p:extLst>
          </p:nvPr>
        </p:nvGraphicFramePr>
        <p:xfrm>
          <a:off x="3030538" y="2030413"/>
          <a:ext cx="4813472" cy="3105150"/>
        </p:xfrm>
        <a:graphic>
          <a:graphicData uri="http://schemas.openxmlformats.org/presentationml/2006/ole">
            <mc:AlternateContent xmlns:mc="http://schemas.openxmlformats.org/markup-compatibility/2006">
              <mc:Choice xmlns:v="urn:schemas-microsoft-com:vml" Requires="v">
                <p:oleObj spid="_x0000_s2078" name="Worksheet" r:id="rId3" imgW="3409804" imgH="3105316" progId="Excel.Sheet.12">
                  <p:embed/>
                </p:oleObj>
              </mc:Choice>
              <mc:Fallback>
                <p:oleObj name="Worksheet" r:id="rId3" imgW="3409804" imgH="3105316" progId="Excel.Sheet.12">
                  <p:embed/>
                  <p:pic>
                    <p:nvPicPr>
                      <p:cNvPr id="8" name="Object 7">
                        <a:extLst>
                          <a:ext uri="{FF2B5EF4-FFF2-40B4-BE49-F238E27FC236}">
                            <a16:creationId xmlns:a16="http://schemas.microsoft.com/office/drawing/2014/main" id="{4FD15899-A3EB-498D-B49E-4AB709799388}"/>
                          </a:ext>
                        </a:extLst>
                      </p:cNvPr>
                      <p:cNvPicPr/>
                      <p:nvPr/>
                    </p:nvPicPr>
                    <p:blipFill>
                      <a:blip r:embed="rId4"/>
                      <a:stretch>
                        <a:fillRect/>
                      </a:stretch>
                    </p:blipFill>
                    <p:spPr>
                      <a:xfrm>
                        <a:off x="3030538" y="2030413"/>
                        <a:ext cx="4813472" cy="3105150"/>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108403DD-B5DE-4AA9-8B14-E33DCA154A7C}"/>
              </a:ext>
            </a:extLst>
          </p:cNvPr>
          <p:cNvSpPr txBox="1"/>
          <p:nvPr/>
        </p:nvSpPr>
        <p:spPr>
          <a:xfrm>
            <a:off x="8505022" y="3059668"/>
            <a:ext cx="2444067" cy="369332"/>
          </a:xfrm>
          <a:prstGeom prst="rect">
            <a:avLst/>
          </a:prstGeom>
          <a:noFill/>
        </p:spPr>
        <p:txBody>
          <a:bodyPr wrap="none" rtlCol="0">
            <a:spAutoFit/>
          </a:bodyPr>
          <a:lstStyle/>
          <a:p>
            <a:r>
              <a:rPr lang="en-US" b="1" dirty="0">
                <a:highlight>
                  <a:srgbClr val="FFFF00"/>
                </a:highlight>
              </a:rPr>
              <a:t>Sort by ascending order</a:t>
            </a:r>
          </a:p>
        </p:txBody>
      </p:sp>
    </p:spTree>
    <p:extLst>
      <p:ext uri="{BB962C8B-B14F-4D97-AF65-F5344CB8AC3E}">
        <p14:creationId xmlns:p14="http://schemas.microsoft.com/office/powerpoint/2010/main" val="4145951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72D4-B784-419E-BBA1-883513110B90}"/>
              </a:ext>
            </a:extLst>
          </p:cNvPr>
          <p:cNvSpPr>
            <a:spLocks noGrp="1"/>
          </p:cNvSpPr>
          <p:nvPr>
            <p:ph type="ctrTitle"/>
          </p:nvPr>
        </p:nvSpPr>
        <p:spPr>
          <a:xfrm>
            <a:off x="1446882" y="264404"/>
            <a:ext cx="9144000" cy="667611"/>
          </a:xfrm>
        </p:spPr>
        <p:txBody>
          <a:bodyPr>
            <a:normAutofit/>
          </a:bodyPr>
          <a:lstStyle/>
          <a:p>
            <a:r>
              <a:rPr lang="en-US" sz="2800" b="1" dirty="0"/>
              <a:t>KNN (K-nearest Neighbor) </a:t>
            </a:r>
          </a:p>
        </p:txBody>
      </p:sp>
      <p:grpSp>
        <p:nvGrpSpPr>
          <p:cNvPr id="6" name="Group 5">
            <a:extLst>
              <a:ext uri="{FF2B5EF4-FFF2-40B4-BE49-F238E27FC236}">
                <a16:creationId xmlns:a16="http://schemas.microsoft.com/office/drawing/2014/main" id="{880DBBA7-0F96-4EE7-88F9-B05A89C27BCE}"/>
              </a:ext>
            </a:extLst>
          </p:cNvPr>
          <p:cNvGrpSpPr/>
          <p:nvPr/>
        </p:nvGrpSpPr>
        <p:grpSpPr>
          <a:xfrm>
            <a:off x="1052560" y="1507093"/>
            <a:ext cx="4813472" cy="3105150"/>
            <a:chOff x="3068647" y="2030413"/>
            <a:chExt cx="4813472" cy="3105150"/>
          </a:xfrm>
        </p:grpSpPr>
        <p:graphicFrame>
          <p:nvGraphicFramePr>
            <p:cNvPr id="8" name="Object 7">
              <a:extLst>
                <a:ext uri="{FF2B5EF4-FFF2-40B4-BE49-F238E27FC236}">
                  <a16:creationId xmlns:a16="http://schemas.microsoft.com/office/drawing/2014/main" id="{4FD15899-A3EB-498D-B49E-4AB709799388}"/>
                </a:ext>
              </a:extLst>
            </p:cNvPr>
            <p:cNvGraphicFramePr>
              <a:graphicFrameLocks noChangeAspect="1"/>
            </p:cNvGraphicFramePr>
            <p:nvPr>
              <p:extLst>
                <p:ext uri="{D42A27DB-BD31-4B8C-83A1-F6EECF244321}">
                  <p14:modId xmlns:p14="http://schemas.microsoft.com/office/powerpoint/2010/main" val="2174642241"/>
                </p:ext>
              </p:extLst>
            </p:nvPr>
          </p:nvGraphicFramePr>
          <p:xfrm>
            <a:off x="3068647" y="2030413"/>
            <a:ext cx="4813472" cy="3105150"/>
          </p:xfrm>
          <a:graphic>
            <a:graphicData uri="http://schemas.openxmlformats.org/presentationml/2006/ole">
              <mc:AlternateContent xmlns:mc="http://schemas.openxmlformats.org/markup-compatibility/2006">
                <mc:Choice xmlns:v="urn:schemas-microsoft-com:vml" Requires="v">
                  <p:oleObj spid="_x0000_s3102" name="Worksheet" r:id="rId3" imgW="3409804" imgH="3105316" progId="Excel.Sheet.12">
                    <p:embed/>
                  </p:oleObj>
                </mc:Choice>
                <mc:Fallback>
                  <p:oleObj name="Worksheet" r:id="rId3" imgW="3409804" imgH="3105316" progId="Excel.Sheet.12">
                    <p:embed/>
                    <p:pic>
                      <p:nvPicPr>
                        <p:cNvPr id="8" name="Object 7">
                          <a:extLst>
                            <a:ext uri="{FF2B5EF4-FFF2-40B4-BE49-F238E27FC236}">
                              <a16:creationId xmlns:a16="http://schemas.microsoft.com/office/drawing/2014/main" id="{4FD15899-A3EB-498D-B49E-4AB709799388}"/>
                            </a:ext>
                          </a:extLst>
                        </p:cNvPr>
                        <p:cNvPicPr/>
                        <p:nvPr/>
                      </p:nvPicPr>
                      <p:blipFill>
                        <a:blip r:embed="rId4"/>
                        <a:stretch>
                          <a:fillRect/>
                        </a:stretch>
                      </p:blipFill>
                      <p:spPr>
                        <a:xfrm>
                          <a:off x="3068647" y="2030413"/>
                          <a:ext cx="4813472" cy="3105150"/>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C2B94B5B-589B-48DA-AB99-3C587CEFD5C1}"/>
                </a:ext>
              </a:extLst>
            </p:cNvPr>
            <p:cNvSpPr/>
            <p:nvPr/>
          </p:nvSpPr>
          <p:spPr>
            <a:xfrm>
              <a:off x="4715219" y="2280492"/>
              <a:ext cx="760164" cy="67202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6124FCA1-D4C8-46FA-9B46-FB4C8D5C9034}"/>
              </a:ext>
            </a:extLst>
          </p:cNvPr>
          <p:cNvSpPr txBox="1"/>
          <p:nvPr/>
        </p:nvSpPr>
        <p:spPr>
          <a:xfrm>
            <a:off x="7105880" y="1641513"/>
            <a:ext cx="3690882" cy="646331"/>
          </a:xfrm>
          <a:prstGeom prst="rect">
            <a:avLst/>
          </a:prstGeom>
          <a:noFill/>
        </p:spPr>
        <p:txBody>
          <a:bodyPr wrap="none" rtlCol="0">
            <a:spAutoFit/>
          </a:bodyPr>
          <a:lstStyle/>
          <a:p>
            <a:r>
              <a:rPr lang="en-US" dirty="0"/>
              <a:t>If K=3 then maximum data point is ‘0’</a:t>
            </a:r>
          </a:p>
          <a:p>
            <a:r>
              <a:rPr lang="en-US" dirty="0"/>
              <a:t>So it will be </a:t>
            </a:r>
            <a:r>
              <a:rPr lang="en-US" b="1" dirty="0">
                <a:highlight>
                  <a:srgbClr val="FFFF00"/>
                </a:highlight>
              </a:rPr>
              <a:t>cat.</a:t>
            </a:r>
          </a:p>
        </p:txBody>
      </p:sp>
    </p:spTree>
    <p:extLst>
      <p:ext uri="{BB962C8B-B14F-4D97-AF65-F5344CB8AC3E}">
        <p14:creationId xmlns:p14="http://schemas.microsoft.com/office/powerpoint/2010/main" val="3372365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481</Words>
  <Application>Microsoft Office PowerPoint</Application>
  <PresentationFormat>Widescreen</PresentationFormat>
  <Paragraphs>61</Paragraphs>
  <Slides>16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24" baseType="lpstr">
      <vt:lpstr>Arial</vt:lpstr>
      <vt:lpstr>Calibri</vt:lpstr>
      <vt:lpstr>Calibri Light</vt:lpstr>
      <vt:lpstr>Cambria Math</vt:lpstr>
      <vt:lpstr>Wingdings</vt:lpstr>
      <vt:lpstr>Office Theme</vt:lpstr>
      <vt:lpstr>Microsoft Excel Worksheet</vt:lpstr>
      <vt:lpstr>Worksheet</vt:lpstr>
      <vt:lpstr>KNN (K-nearest Neighbor) </vt:lpstr>
      <vt:lpstr>KNN (K-nearest Neighbor) </vt:lpstr>
      <vt:lpstr>KNN (K-nearest Neighbor) </vt:lpstr>
      <vt:lpstr>KNN (K-nearest Neighbor) </vt:lpstr>
      <vt:lpstr>KNN (K-nearest Neighbor) </vt:lpstr>
      <vt:lpstr>KNN (K-nearest Neighbor) </vt:lpstr>
      <vt:lpstr>KNN (K-nearest Neighbor) </vt:lpstr>
      <vt:lpstr>KNN (K-nearest Neighbor) </vt:lpstr>
      <vt:lpstr>KNN (K-nearest Neighbor) </vt:lpstr>
      <vt:lpstr>KNN (K-nearest Neighbor) </vt:lpstr>
      <vt:lpstr>KNN for Regression</vt:lpstr>
      <vt:lpstr>KNN for Regression</vt:lpstr>
      <vt:lpstr>KNN for Regression</vt:lpstr>
      <vt:lpstr>KNN for Regression</vt:lpstr>
      <vt:lpstr>KNN for Regression</vt:lpstr>
      <vt:lpstr>KNN for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alamin bhuyan</dc:creator>
  <cp:lastModifiedBy>alamin bhuyan</cp:lastModifiedBy>
  <cp:revision>14</cp:revision>
  <dcterms:created xsi:type="dcterms:W3CDTF">2021-11-12T14:31:13Z</dcterms:created>
  <dcterms:modified xsi:type="dcterms:W3CDTF">2021-11-12T17:42:49Z</dcterms:modified>
</cp:coreProperties>
</file>