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9D8-E85F-4B7C-B7FA-8C751931C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9F35-B611-4B4F-A1B4-4BAC18AB1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651F-EF69-444C-8235-27ADFDAA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E195-A33A-42C8-99B2-DF246291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C7F1-A6C7-4841-B594-8CF7F7C5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0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05F8-F7FC-4DE3-8574-60431C37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BCE1-8640-476C-9D00-2A19AF0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37BD-877F-4993-8873-D4933A8F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28D8-6FCB-4618-B387-F21C69C7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04BE-A518-4210-B44A-3AFC0528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97B3F-7135-4BCE-B94C-802926C0F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42315-90E1-4F67-A81C-246297B46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32E9-3B54-4BCF-B349-81BB51A4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AC0B-98BF-41E9-9CB1-72110601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2B16-E371-419E-8CCE-DE6012C5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EE53-E8BD-455C-A7BC-337580D8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EE02-B8F6-4E59-9F4A-5B5796CC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F791-FED7-4F4C-84A6-805C8AD5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06A-B42F-402B-9DAC-1163ED98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ED68-5B61-40B9-A42C-73BDBEC2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7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D65B-9676-4D01-A6C0-B0C5257E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B1DA-2B80-45D0-A84C-998D4970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CC83-0CF0-4CDF-86AF-99B15F89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9B15-9A8C-42A8-A119-649640E9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E899-3CD3-4CAC-A5EC-5A372937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72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6E52-D081-4C89-8698-4EC7A4D2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F492-2120-49DC-9D38-2BF1F41EA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CE153-3BE6-4134-92FA-AE9CE7AE6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4E3FE-51F8-4A86-8E76-05E00AD3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51B18-0544-4BEA-AD6E-64A58263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89D9-E411-4E5B-9E16-AC656A4D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201C-5F44-4D4E-81CA-C07541D8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3D69F-DC0A-410B-BAEC-AA8B3510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23CF-6BF2-4989-A730-1BEEDBC7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AA0F1-5A10-43E7-B72F-44C2B48FB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2FC57-79A5-4645-B860-D01E8EBD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CEEE9-7C78-4AF1-B660-ECB33E5F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C3546-2BCA-42F9-9302-E4915F9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5B551-EBCF-449E-843D-03D0B9B1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9D3-8194-4E15-9A8A-FDE0949A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D22FF-32E6-4EC4-AEDA-9187351B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782C2-6E16-4E53-AF41-92B2A762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883E-F215-438D-8AC6-56F6209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C390C-F234-4062-A6C0-84DFF588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81BC-9728-4233-86F0-33472CC2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7CA0D-F57E-4D6B-B8B3-EAC62700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2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EA85-EEB3-4DF1-BD77-56752656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34BF-E57A-4195-94D1-DCB3727D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8BEDE-A1BE-4B60-B2B3-35C97443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30AB-B571-4904-9DA0-E868BE34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7E27E-CFBA-4EF6-B48C-A1E336E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3AF9-785F-44A5-AA2D-FCA20D4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BE6F-A98E-4B0A-B371-FE825CB4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EC57F-5CC2-45EC-9793-1CD64344E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465F4-7BD2-4316-9E36-1D699CBA2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EB63-5396-4AAC-A532-FCC6ABC2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888B6-9969-4D0D-85BD-F42A7C1A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7D2DE-5207-47CD-8435-7776371A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648C6-BBE4-45B1-B45C-A54D1B16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3F900-4D91-4221-9B6A-88206472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DC44-8ADC-4425-89EB-44446ED81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3548-C31D-4D08-A807-E0841A304AD5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C015-46AF-4BE3-8DC4-0E5D0181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9D30-6E2B-48DA-813F-777735AB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5A0E-A696-4CF3-BA14-10AFB9322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9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A42D-E9FA-4D5A-969B-36320308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DD3E-35A4-4DFE-8B93-D7C2EDE1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73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40C46-0940-43E8-8F95-EDBDE555AC4D}"/>
              </a:ext>
            </a:extLst>
          </p:cNvPr>
          <p:cNvSpPr/>
          <p:nvPr/>
        </p:nvSpPr>
        <p:spPr>
          <a:xfrm>
            <a:off x="2128838" y="1771650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47BA2-CACE-4057-B355-2B77FD2D47E5}"/>
              </a:ext>
            </a:extLst>
          </p:cNvPr>
          <p:cNvSpPr/>
          <p:nvPr/>
        </p:nvSpPr>
        <p:spPr>
          <a:xfrm>
            <a:off x="2128838" y="2867025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13596-05F9-4A77-9873-A48DCCF81BB6}"/>
              </a:ext>
            </a:extLst>
          </p:cNvPr>
          <p:cNvSpPr/>
          <p:nvPr/>
        </p:nvSpPr>
        <p:spPr>
          <a:xfrm>
            <a:off x="2128838" y="3962400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5D7511-F5AE-4550-A360-DA5EA3A40DEF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557463" y="34385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C3A74A-2E26-4E16-8087-A2BD1DDC574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557463" y="234315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9F86A4-E06A-4A34-91BE-D12D29143BE0}"/>
              </a:ext>
            </a:extLst>
          </p:cNvPr>
          <p:cNvCxnSpPr>
            <a:stCxn id="5" idx="3"/>
          </p:cNvCxnSpPr>
          <p:nvPr/>
        </p:nvCxnSpPr>
        <p:spPr>
          <a:xfrm>
            <a:off x="2986088" y="3152775"/>
            <a:ext cx="528637" cy="4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6C959F-4E87-4D9B-9F0B-7B7C378D974F}"/>
              </a:ext>
            </a:extLst>
          </p:cNvPr>
          <p:cNvCxnSpPr>
            <a:cxnSpLocks/>
          </p:cNvCxnSpPr>
          <p:nvPr/>
        </p:nvCxnSpPr>
        <p:spPr>
          <a:xfrm flipV="1">
            <a:off x="3509963" y="2557462"/>
            <a:ext cx="0" cy="6191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0305F3-750A-4DF6-B803-3FA9EA8565EF}"/>
              </a:ext>
            </a:extLst>
          </p:cNvPr>
          <p:cNvCxnSpPr>
            <a:cxnSpLocks/>
          </p:cNvCxnSpPr>
          <p:nvPr/>
        </p:nvCxnSpPr>
        <p:spPr>
          <a:xfrm>
            <a:off x="1538288" y="2557462"/>
            <a:ext cx="19716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657EC-3313-467D-B7CA-5AC27DE23317}"/>
              </a:ext>
            </a:extLst>
          </p:cNvPr>
          <p:cNvCxnSpPr>
            <a:cxnSpLocks/>
          </p:cNvCxnSpPr>
          <p:nvPr/>
        </p:nvCxnSpPr>
        <p:spPr>
          <a:xfrm flipV="1">
            <a:off x="1538288" y="2557462"/>
            <a:ext cx="0" cy="6191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9EE8C6-7FE7-4F06-A658-69A053D1988B}"/>
              </a:ext>
            </a:extLst>
          </p:cNvPr>
          <p:cNvCxnSpPr>
            <a:cxnSpLocks/>
          </p:cNvCxnSpPr>
          <p:nvPr/>
        </p:nvCxnSpPr>
        <p:spPr>
          <a:xfrm>
            <a:off x="1538288" y="3176587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E43775-35AF-485A-A25B-50F6E5A86A78}"/>
              </a:ext>
            </a:extLst>
          </p:cNvPr>
          <p:cNvSpPr/>
          <p:nvPr/>
        </p:nvSpPr>
        <p:spPr>
          <a:xfrm>
            <a:off x="3914778" y="3176587"/>
            <a:ext cx="761993" cy="13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A7E8A-80EF-4E58-BDE6-B0D19D41143E}"/>
              </a:ext>
            </a:extLst>
          </p:cNvPr>
          <p:cNvSpPr/>
          <p:nvPr/>
        </p:nvSpPr>
        <p:spPr>
          <a:xfrm>
            <a:off x="5129212" y="1762125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t-1</a:t>
            </a:r>
            <a:endParaRPr lang="en-GB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2E4D88-DD4E-455E-BADF-EA9B321B0A63}"/>
              </a:ext>
            </a:extLst>
          </p:cNvPr>
          <p:cNvSpPr/>
          <p:nvPr/>
        </p:nvSpPr>
        <p:spPr>
          <a:xfrm>
            <a:off x="5129212" y="2857500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t-1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A3389C-E5ED-43EA-AD55-177BA29CD7B5}"/>
              </a:ext>
            </a:extLst>
          </p:cNvPr>
          <p:cNvSpPr/>
          <p:nvPr/>
        </p:nvSpPr>
        <p:spPr>
          <a:xfrm>
            <a:off x="5129212" y="3952875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t-1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0DD094-561F-412D-A4DE-A5CE5A16056E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flipV="1">
            <a:off x="5557837" y="342900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32A567-86F0-4CD8-BF0C-E25B1235E90C}"/>
              </a:ext>
            </a:extLst>
          </p:cNvPr>
          <p:cNvCxnSpPr>
            <a:stCxn id="25" idx="0"/>
            <a:endCxn id="24" idx="2"/>
          </p:cNvCxnSpPr>
          <p:nvPr/>
        </p:nvCxnSpPr>
        <p:spPr>
          <a:xfrm flipV="1">
            <a:off x="5557837" y="23336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D98E6C-4C32-4087-BC8F-15BCAADF2110}"/>
              </a:ext>
            </a:extLst>
          </p:cNvPr>
          <p:cNvCxnSpPr>
            <a:cxnSpLocks/>
          </p:cNvCxnSpPr>
          <p:nvPr/>
        </p:nvCxnSpPr>
        <p:spPr>
          <a:xfrm>
            <a:off x="5986462" y="3143250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97D768-DFDF-4B5F-8C7B-DFF811D42614}"/>
              </a:ext>
            </a:extLst>
          </p:cNvPr>
          <p:cNvSpPr txBox="1"/>
          <p:nvPr/>
        </p:nvSpPr>
        <p:spPr>
          <a:xfrm>
            <a:off x="5569360" y="3515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DA3A1-DD85-4483-9372-1BB1451FF359}"/>
              </a:ext>
            </a:extLst>
          </p:cNvPr>
          <p:cNvSpPr txBox="1"/>
          <p:nvPr/>
        </p:nvSpPr>
        <p:spPr>
          <a:xfrm>
            <a:off x="6069421" y="27707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CC4327-4908-417A-B7C2-0CEEEA877751}"/>
              </a:ext>
            </a:extLst>
          </p:cNvPr>
          <p:cNvSpPr txBox="1"/>
          <p:nvPr/>
        </p:nvSpPr>
        <p:spPr>
          <a:xfrm>
            <a:off x="5105912" y="2401372"/>
            <a:ext cx="42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AC0458-10DF-48AA-A14B-64EB28264959}"/>
              </a:ext>
            </a:extLst>
          </p:cNvPr>
          <p:cNvSpPr/>
          <p:nvPr/>
        </p:nvSpPr>
        <p:spPr>
          <a:xfrm>
            <a:off x="6624125" y="1771650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514ED6-8760-41A3-9660-C4D0CB0D10ED}"/>
              </a:ext>
            </a:extLst>
          </p:cNvPr>
          <p:cNvSpPr/>
          <p:nvPr/>
        </p:nvSpPr>
        <p:spPr>
          <a:xfrm>
            <a:off x="6624125" y="2867025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H</a:t>
            </a:r>
            <a:r>
              <a:rPr lang="en-GB" b="1" baseline="-25000" dirty="0" err="1"/>
              <a:t>t</a:t>
            </a:r>
            <a:endParaRPr lang="en-GB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2DAB9E-384D-4B04-AED9-D98C3B1CEF24}"/>
              </a:ext>
            </a:extLst>
          </p:cNvPr>
          <p:cNvSpPr/>
          <p:nvPr/>
        </p:nvSpPr>
        <p:spPr>
          <a:xfrm>
            <a:off x="6624125" y="3962400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08C5E3-BF83-441A-A768-7F925CF7D12C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7052750" y="34385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DCD0F-4782-4447-A41F-5A91C14CFF2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7052750" y="234315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790F00-D7F8-455A-84BC-5F46AC50E061}"/>
              </a:ext>
            </a:extLst>
          </p:cNvPr>
          <p:cNvCxnSpPr>
            <a:cxnSpLocks/>
          </p:cNvCxnSpPr>
          <p:nvPr/>
        </p:nvCxnSpPr>
        <p:spPr>
          <a:xfrm>
            <a:off x="7481375" y="3152775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2AB28B-54E9-4C4B-98B8-0D1964DBE238}"/>
              </a:ext>
            </a:extLst>
          </p:cNvPr>
          <p:cNvSpPr txBox="1"/>
          <p:nvPr/>
        </p:nvSpPr>
        <p:spPr>
          <a:xfrm>
            <a:off x="7064273" y="35253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93D63-04C0-4EC4-8571-C472DA89FFB5}"/>
              </a:ext>
            </a:extLst>
          </p:cNvPr>
          <p:cNvSpPr txBox="1"/>
          <p:nvPr/>
        </p:nvSpPr>
        <p:spPr>
          <a:xfrm>
            <a:off x="7564334" y="278023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204BF5-18B8-40B1-8D6F-4619C2D3C840}"/>
              </a:ext>
            </a:extLst>
          </p:cNvPr>
          <p:cNvSpPr txBox="1"/>
          <p:nvPr/>
        </p:nvSpPr>
        <p:spPr>
          <a:xfrm>
            <a:off x="6600825" y="2410897"/>
            <a:ext cx="42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80519C-9273-497C-B59A-DC5D70F3D524}"/>
              </a:ext>
            </a:extLst>
          </p:cNvPr>
          <p:cNvSpPr/>
          <p:nvPr/>
        </p:nvSpPr>
        <p:spPr>
          <a:xfrm>
            <a:off x="8094200" y="1771650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767A86-9582-47F4-B550-4EFF79621425}"/>
              </a:ext>
            </a:extLst>
          </p:cNvPr>
          <p:cNvSpPr/>
          <p:nvPr/>
        </p:nvSpPr>
        <p:spPr>
          <a:xfrm>
            <a:off x="8094200" y="2867025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44BA5C-81B1-4447-955E-3E360062005D}"/>
              </a:ext>
            </a:extLst>
          </p:cNvPr>
          <p:cNvSpPr/>
          <p:nvPr/>
        </p:nvSpPr>
        <p:spPr>
          <a:xfrm>
            <a:off x="8094200" y="3962400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t+1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8DFD28-24D8-4E81-AA4A-A6BD23EAF8E1}"/>
              </a:ext>
            </a:extLst>
          </p:cNvPr>
          <p:cNvCxnSpPr>
            <a:stCxn id="49" idx="0"/>
            <a:endCxn id="48" idx="2"/>
          </p:cNvCxnSpPr>
          <p:nvPr/>
        </p:nvCxnSpPr>
        <p:spPr>
          <a:xfrm flipV="1">
            <a:off x="8522825" y="34385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ED3DE7-EBC8-4938-B6D1-724CE774DAA2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V="1">
            <a:off x="8522825" y="234315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152FC5-A575-491E-B1C1-BDB3A297046B}"/>
              </a:ext>
            </a:extLst>
          </p:cNvPr>
          <p:cNvCxnSpPr>
            <a:cxnSpLocks/>
          </p:cNvCxnSpPr>
          <p:nvPr/>
        </p:nvCxnSpPr>
        <p:spPr>
          <a:xfrm>
            <a:off x="8951450" y="3152775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FA8CFC-699A-4C55-94A7-D7469489870E}"/>
              </a:ext>
            </a:extLst>
          </p:cNvPr>
          <p:cNvSpPr txBox="1"/>
          <p:nvPr/>
        </p:nvSpPr>
        <p:spPr>
          <a:xfrm>
            <a:off x="8534348" y="35253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6EACAC-E12C-4ACF-90C7-5180212068B0}"/>
              </a:ext>
            </a:extLst>
          </p:cNvPr>
          <p:cNvSpPr txBox="1"/>
          <p:nvPr/>
        </p:nvSpPr>
        <p:spPr>
          <a:xfrm>
            <a:off x="9034409" y="278023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9AFA01-F680-4204-8D37-8190D8A0B568}"/>
              </a:ext>
            </a:extLst>
          </p:cNvPr>
          <p:cNvSpPr txBox="1"/>
          <p:nvPr/>
        </p:nvSpPr>
        <p:spPr>
          <a:xfrm>
            <a:off x="8070900" y="2410897"/>
            <a:ext cx="42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EE951D-A091-4F80-A52E-426D842B7E4E}"/>
              </a:ext>
            </a:extLst>
          </p:cNvPr>
          <p:cNvSpPr txBox="1"/>
          <p:nvPr/>
        </p:nvSpPr>
        <p:spPr>
          <a:xfrm>
            <a:off x="4673313" y="5110162"/>
            <a:ext cx="1792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 = time stamps</a:t>
            </a:r>
          </a:p>
          <a:p>
            <a:r>
              <a:rPr lang="en-GB" dirty="0"/>
              <a:t>X = input</a:t>
            </a:r>
          </a:p>
          <a:p>
            <a:r>
              <a:rPr lang="en-GB" dirty="0" err="1"/>
              <a:t>H</a:t>
            </a:r>
            <a:r>
              <a:rPr lang="en-GB" baseline="-25000" dirty="0" err="1"/>
              <a:t>t</a:t>
            </a:r>
            <a:r>
              <a:rPr lang="en-GB" dirty="0"/>
              <a:t> = Hidden state</a:t>
            </a:r>
          </a:p>
          <a:p>
            <a:r>
              <a:rPr lang="en-GB" dirty="0"/>
              <a:t>Y =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F9EF5-3DB2-48DE-88AB-AA5DF0786F1F}"/>
              </a:ext>
            </a:extLst>
          </p:cNvPr>
          <p:cNvSpPr txBox="1"/>
          <p:nvPr/>
        </p:nvSpPr>
        <p:spPr>
          <a:xfrm>
            <a:off x="4957763" y="557213"/>
            <a:ext cx="252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0458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40C46-0940-43E8-8F95-EDBDE555AC4D}"/>
              </a:ext>
            </a:extLst>
          </p:cNvPr>
          <p:cNvSpPr/>
          <p:nvPr/>
        </p:nvSpPr>
        <p:spPr>
          <a:xfrm>
            <a:off x="2128838" y="1771650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47BA2-CACE-4057-B355-2B77FD2D47E5}"/>
              </a:ext>
            </a:extLst>
          </p:cNvPr>
          <p:cNvSpPr/>
          <p:nvPr/>
        </p:nvSpPr>
        <p:spPr>
          <a:xfrm>
            <a:off x="2128838" y="2867025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13596-05F9-4A77-9873-A48DCCF81BB6}"/>
              </a:ext>
            </a:extLst>
          </p:cNvPr>
          <p:cNvSpPr/>
          <p:nvPr/>
        </p:nvSpPr>
        <p:spPr>
          <a:xfrm>
            <a:off x="2128838" y="3962400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5D7511-F5AE-4550-A360-DA5EA3A40DEF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557463" y="34385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C3A74A-2E26-4E16-8087-A2BD1DDC574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557463" y="234315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9F86A4-E06A-4A34-91BE-D12D29143BE0}"/>
              </a:ext>
            </a:extLst>
          </p:cNvPr>
          <p:cNvCxnSpPr>
            <a:stCxn id="5" idx="3"/>
          </p:cNvCxnSpPr>
          <p:nvPr/>
        </p:nvCxnSpPr>
        <p:spPr>
          <a:xfrm>
            <a:off x="2986088" y="3152775"/>
            <a:ext cx="528637" cy="4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6C959F-4E87-4D9B-9F0B-7B7C378D974F}"/>
              </a:ext>
            </a:extLst>
          </p:cNvPr>
          <p:cNvCxnSpPr>
            <a:cxnSpLocks/>
          </p:cNvCxnSpPr>
          <p:nvPr/>
        </p:nvCxnSpPr>
        <p:spPr>
          <a:xfrm flipV="1">
            <a:off x="3509963" y="2557462"/>
            <a:ext cx="0" cy="6191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0305F3-750A-4DF6-B803-3FA9EA8565EF}"/>
              </a:ext>
            </a:extLst>
          </p:cNvPr>
          <p:cNvCxnSpPr>
            <a:cxnSpLocks/>
          </p:cNvCxnSpPr>
          <p:nvPr/>
        </p:nvCxnSpPr>
        <p:spPr>
          <a:xfrm>
            <a:off x="1538288" y="2557462"/>
            <a:ext cx="19716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657EC-3313-467D-B7CA-5AC27DE23317}"/>
              </a:ext>
            </a:extLst>
          </p:cNvPr>
          <p:cNvCxnSpPr>
            <a:cxnSpLocks/>
          </p:cNvCxnSpPr>
          <p:nvPr/>
        </p:nvCxnSpPr>
        <p:spPr>
          <a:xfrm flipV="1">
            <a:off x="1538288" y="2557462"/>
            <a:ext cx="0" cy="6191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9EE8C6-7FE7-4F06-A658-69A053D1988B}"/>
              </a:ext>
            </a:extLst>
          </p:cNvPr>
          <p:cNvCxnSpPr>
            <a:cxnSpLocks/>
          </p:cNvCxnSpPr>
          <p:nvPr/>
        </p:nvCxnSpPr>
        <p:spPr>
          <a:xfrm>
            <a:off x="1538288" y="3176587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E43775-35AF-485A-A25B-50F6E5A86A78}"/>
              </a:ext>
            </a:extLst>
          </p:cNvPr>
          <p:cNvSpPr/>
          <p:nvPr/>
        </p:nvSpPr>
        <p:spPr>
          <a:xfrm>
            <a:off x="3914778" y="3176587"/>
            <a:ext cx="761993" cy="13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A7E8A-80EF-4E58-BDE6-B0D19D41143E}"/>
              </a:ext>
            </a:extLst>
          </p:cNvPr>
          <p:cNvSpPr/>
          <p:nvPr/>
        </p:nvSpPr>
        <p:spPr>
          <a:xfrm>
            <a:off x="5129212" y="1762125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t-1</a:t>
            </a:r>
            <a:endParaRPr lang="en-GB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2E4D88-DD4E-455E-BADF-EA9B321B0A63}"/>
              </a:ext>
            </a:extLst>
          </p:cNvPr>
          <p:cNvSpPr/>
          <p:nvPr/>
        </p:nvSpPr>
        <p:spPr>
          <a:xfrm>
            <a:off x="5129212" y="2857500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t-1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A3389C-E5ED-43EA-AD55-177BA29CD7B5}"/>
              </a:ext>
            </a:extLst>
          </p:cNvPr>
          <p:cNvSpPr/>
          <p:nvPr/>
        </p:nvSpPr>
        <p:spPr>
          <a:xfrm>
            <a:off x="5129212" y="3952875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t-1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0DD094-561F-412D-A4DE-A5CE5A16056E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flipV="1">
            <a:off x="5557837" y="342900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32A567-86F0-4CD8-BF0C-E25B1235E90C}"/>
              </a:ext>
            </a:extLst>
          </p:cNvPr>
          <p:cNvCxnSpPr>
            <a:stCxn id="25" idx="0"/>
            <a:endCxn id="24" idx="2"/>
          </p:cNvCxnSpPr>
          <p:nvPr/>
        </p:nvCxnSpPr>
        <p:spPr>
          <a:xfrm flipV="1">
            <a:off x="5557837" y="23336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D98E6C-4C32-4087-BC8F-15BCAADF2110}"/>
              </a:ext>
            </a:extLst>
          </p:cNvPr>
          <p:cNvCxnSpPr>
            <a:cxnSpLocks/>
          </p:cNvCxnSpPr>
          <p:nvPr/>
        </p:nvCxnSpPr>
        <p:spPr>
          <a:xfrm>
            <a:off x="5986462" y="3143250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97D768-DFDF-4B5F-8C7B-DFF811D42614}"/>
              </a:ext>
            </a:extLst>
          </p:cNvPr>
          <p:cNvSpPr txBox="1"/>
          <p:nvPr/>
        </p:nvSpPr>
        <p:spPr>
          <a:xfrm>
            <a:off x="5569360" y="35157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DA3A1-DD85-4483-9372-1BB1451FF359}"/>
              </a:ext>
            </a:extLst>
          </p:cNvPr>
          <p:cNvSpPr txBox="1"/>
          <p:nvPr/>
        </p:nvSpPr>
        <p:spPr>
          <a:xfrm>
            <a:off x="6069421" y="27707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CC4327-4908-417A-B7C2-0CEEEA877751}"/>
              </a:ext>
            </a:extLst>
          </p:cNvPr>
          <p:cNvSpPr txBox="1"/>
          <p:nvPr/>
        </p:nvSpPr>
        <p:spPr>
          <a:xfrm>
            <a:off x="5105912" y="2401372"/>
            <a:ext cx="42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AC0458-10DF-48AA-A14B-64EB28264959}"/>
              </a:ext>
            </a:extLst>
          </p:cNvPr>
          <p:cNvSpPr/>
          <p:nvPr/>
        </p:nvSpPr>
        <p:spPr>
          <a:xfrm>
            <a:off x="6624125" y="1771650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514ED6-8760-41A3-9660-C4D0CB0D10ED}"/>
              </a:ext>
            </a:extLst>
          </p:cNvPr>
          <p:cNvSpPr/>
          <p:nvPr/>
        </p:nvSpPr>
        <p:spPr>
          <a:xfrm>
            <a:off x="6624125" y="2867025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H</a:t>
            </a:r>
            <a:r>
              <a:rPr lang="en-GB" b="1" baseline="-25000" dirty="0" err="1"/>
              <a:t>t</a:t>
            </a:r>
            <a:endParaRPr lang="en-GB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2DAB9E-384D-4B04-AED9-D98C3B1CEF24}"/>
              </a:ext>
            </a:extLst>
          </p:cNvPr>
          <p:cNvSpPr/>
          <p:nvPr/>
        </p:nvSpPr>
        <p:spPr>
          <a:xfrm>
            <a:off x="6624125" y="3962400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08C5E3-BF83-441A-A768-7F925CF7D12C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7052750" y="34385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5DCD0F-4782-4447-A41F-5A91C14CFF2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7052750" y="234315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790F00-D7F8-455A-84BC-5F46AC50E061}"/>
              </a:ext>
            </a:extLst>
          </p:cNvPr>
          <p:cNvCxnSpPr>
            <a:cxnSpLocks/>
          </p:cNvCxnSpPr>
          <p:nvPr/>
        </p:nvCxnSpPr>
        <p:spPr>
          <a:xfrm>
            <a:off x="7481375" y="3152775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2AB28B-54E9-4C4B-98B8-0D1964DBE238}"/>
              </a:ext>
            </a:extLst>
          </p:cNvPr>
          <p:cNvSpPr txBox="1"/>
          <p:nvPr/>
        </p:nvSpPr>
        <p:spPr>
          <a:xfrm>
            <a:off x="7064273" y="35253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93D63-04C0-4EC4-8571-C472DA89FFB5}"/>
              </a:ext>
            </a:extLst>
          </p:cNvPr>
          <p:cNvSpPr txBox="1"/>
          <p:nvPr/>
        </p:nvSpPr>
        <p:spPr>
          <a:xfrm>
            <a:off x="7564334" y="278023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204BF5-18B8-40B1-8D6F-4619C2D3C840}"/>
              </a:ext>
            </a:extLst>
          </p:cNvPr>
          <p:cNvSpPr txBox="1"/>
          <p:nvPr/>
        </p:nvSpPr>
        <p:spPr>
          <a:xfrm>
            <a:off x="6600825" y="2410897"/>
            <a:ext cx="42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80519C-9273-497C-B59A-DC5D70F3D524}"/>
              </a:ext>
            </a:extLst>
          </p:cNvPr>
          <p:cNvSpPr/>
          <p:nvPr/>
        </p:nvSpPr>
        <p:spPr>
          <a:xfrm>
            <a:off x="8094200" y="1771650"/>
            <a:ext cx="8572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767A86-9582-47F4-B550-4EFF79621425}"/>
              </a:ext>
            </a:extLst>
          </p:cNvPr>
          <p:cNvSpPr/>
          <p:nvPr/>
        </p:nvSpPr>
        <p:spPr>
          <a:xfrm>
            <a:off x="8094200" y="2867025"/>
            <a:ext cx="857250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44BA5C-81B1-4447-955E-3E360062005D}"/>
              </a:ext>
            </a:extLst>
          </p:cNvPr>
          <p:cNvSpPr/>
          <p:nvPr/>
        </p:nvSpPr>
        <p:spPr>
          <a:xfrm>
            <a:off x="8094200" y="3962400"/>
            <a:ext cx="857250" cy="571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t+1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8DFD28-24D8-4E81-AA4A-A6BD23EAF8E1}"/>
              </a:ext>
            </a:extLst>
          </p:cNvPr>
          <p:cNvCxnSpPr>
            <a:stCxn id="49" idx="0"/>
            <a:endCxn id="48" idx="2"/>
          </p:cNvCxnSpPr>
          <p:nvPr/>
        </p:nvCxnSpPr>
        <p:spPr>
          <a:xfrm flipV="1">
            <a:off x="8522825" y="3438525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ED3DE7-EBC8-4938-B6D1-724CE774DAA2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V="1">
            <a:off x="8522825" y="2343150"/>
            <a:ext cx="0" cy="523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152FC5-A575-491E-B1C1-BDB3A297046B}"/>
              </a:ext>
            </a:extLst>
          </p:cNvPr>
          <p:cNvCxnSpPr>
            <a:cxnSpLocks/>
          </p:cNvCxnSpPr>
          <p:nvPr/>
        </p:nvCxnSpPr>
        <p:spPr>
          <a:xfrm>
            <a:off x="8951450" y="3152775"/>
            <a:ext cx="6143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FA8CFC-699A-4C55-94A7-D7469489870E}"/>
              </a:ext>
            </a:extLst>
          </p:cNvPr>
          <p:cNvSpPr txBox="1"/>
          <p:nvPr/>
        </p:nvSpPr>
        <p:spPr>
          <a:xfrm>
            <a:off x="8534348" y="35253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6EACAC-E12C-4ACF-90C7-5180212068B0}"/>
              </a:ext>
            </a:extLst>
          </p:cNvPr>
          <p:cNvSpPr txBox="1"/>
          <p:nvPr/>
        </p:nvSpPr>
        <p:spPr>
          <a:xfrm>
            <a:off x="9034409" y="278023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9AFA01-F680-4204-8D37-8190D8A0B568}"/>
              </a:ext>
            </a:extLst>
          </p:cNvPr>
          <p:cNvSpPr txBox="1"/>
          <p:nvPr/>
        </p:nvSpPr>
        <p:spPr>
          <a:xfrm>
            <a:off x="8070900" y="2410897"/>
            <a:ext cx="42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F9EF5-3DB2-48DE-88AB-AA5DF0786F1F}"/>
              </a:ext>
            </a:extLst>
          </p:cNvPr>
          <p:cNvSpPr txBox="1"/>
          <p:nvPr/>
        </p:nvSpPr>
        <p:spPr>
          <a:xfrm>
            <a:off x="4957763" y="557213"/>
            <a:ext cx="252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RNN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15D2D-3876-4C5F-A662-171287E91126}"/>
              </a:ext>
            </a:extLst>
          </p:cNvPr>
          <p:cNvSpPr txBox="1"/>
          <p:nvPr/>
        </p:nvSpPr>
        <p:spPr>
          <a:xfrm>
            <a:off x="5340504" y="45921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F77DA4-E497-47F9-9B78-B9D0A50E73BD}"/>
              </a:ext>
            </a:extLst>
          </p:cNvPr>
          <p:cNvSpPr txBox="1"/>
          <p:nvPr/>
        </p:nvSpPr>
        <p:spPr>
          <a:xfrm>
            <a:off x="6694318" y="459212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8848CD-3638-4499-A706-F712AB529EE8}"/>
              </a:ext>
            </a:extLst>
          </p:cNvPr>
          <p:cNvSpPr txBox="1"/>
          <p:nvPr/>
        </p:nvSpPr>
        <p:spPr>
          <a:xfrm>
            <a:off x="8102677" y="460164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Alamin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872DA-D711-4F04-ACE0-724ECFCDF058}"/>
              </a:ext>
            </a:extLst>
          </p:cNvPr>
          <p:cNvSpPr txBox="1"/>
          <p:nvPr/>
        </p:nvSpPr>
        <p:spPr>
          <a:xfrm>
            <a:off x="3914778" y="5586413"/>
            <a:ext cx="644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 every timestamps we will pass one word at a time.</a:t>
            </a:r>
          </a:p>
          <a:p>
            <a:r>
              <a:rPr lang="en-GB" b="1" dirty="0"/>
              <a:t>One think here we have to pass every word as a numerical vector.</a:t>
            </a:r>
          </a:p>
        </p:txBody>
      </p:sp>
    </p:spTree>
    <p:extLst>
      <p:ext uri="{BB962C8B-B14F-4D97-AF65-F5344CB8AC3E}">
        <p14:creationId xmlns:p14="http://schemas.microsoft.com/office/powerpoint/2010/main" val="21191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983-260A-43F5-B9D3-39732326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Bell MT" panose="02020503060305020303" pitchFamily="18" charset="0"/>
              </a:rPr>
              <a:t>Actual diagram of RNN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123E4-A73D-46CC-8EC2-E7E2E58DB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67322"/>
              </p:ext>
            </p:extLst>
          </p:nvPr>
        </p:nvGraphicFramePr>
        <p:xfrm>
          <a:off x="2032000" y="1574800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0460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19857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Let’s make a sample sentiment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401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r>
                        <a:rPr lang="en-GB" b="1" baseline="-25000" dirty="0"/>
                        <a:t>1</a:t>
                      </a:r>
                      <a:r>
                        <a:rPr lang="en-GB" b="1" baseline="0" dirty="0"/>
                        <a:t> -&gt; Movie(x</a:t>
                      </a:r>
                      <a:r>
                        <a:rPr lang="en-GB" b="1" baseline="-25000" dirty="0"/>
                        <a:t>11</a:t>
                      </a:r>
                      <a:r>
                        <a:rPr lang="en-GB" b="1" baseline="0" dirty="0"/>
                        <a:t>) was(x</a:t>
                      </a:r>
                      <a:r>
                        <a:rPr lang="en-GB" b="1" baseline="-25000" dirty="0"/>
                        <a:t>12</a:t>
                      </a:r>
                      <a:r>
                        <a:rPr lang="en-GB" b="1" baseline="0" dirty="0"/>
                        <a:t>) good(x</a:t>
                      </a:r>
                      <a:r>
                        <a:rPr lang="en-GB" b="1" baseline="-25000" dirty="0"/>
                        <a:t>13</a:t>
                      </a:r>
                      <a:r>
                        <a:rPr lang="en-GB" b="1" baseline="0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1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X</a:t>
                      </a:r>
                      <a:r>
                        <a:rPr lang="en-GB" b="1" baseline="-25000" dirty="0"/>
                        <a:t>2</a:t>
                      </a:r>
                      <a:r>
                        <a:rPr lang="en-GB" b="1" baseline="0" dirty="0"/>
                        <a:t> -&gt; Movie(x</a:t>
                      </a:r>
                      <a:r>
                        <a:rPr lang="en-GB" b="1" baseline="-25000" dirty="0"/>
                        <a:t>21</a:t>
                      </a:r>
                      <a:r>
                        <a:rPr lang="en-GB" b="1" baseline="0" dirty="0"/>
                        <a:t>) was(x</a:t>
                      </a:r>
                      <a:r>
                        <a:rPr lang="en-GB" b="1" baseline="-25000" dirty="0"/>
                        <a:t>22</a:t>
                      </a:r>
                      <a:r>
                        <a:rPr lang="en-GB" b="1" baseline="0" dirty="0"/>
                        <a:t>) good(x</a:t>
                      </a:r>
                      <a:r>
                        <a:rPr lang="en-GB" b="1" baseline="-25000" dirty="0"/>
                        <a:t>23</a:t>
                      </a:r>
                      <a:r>
                        <a:rPr lang="en-GB" b="1" baseline="0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8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X</a:t>
                      </a:r>
                      <a:r>
                        <a:rPr lang="en-GB" b="1" baseline="-25000" dirty="0"/>
                        <a:t>3</a:t>
                      </a:r>
                      <a:r>
                        <a:rPr lang="en-GB" b="1" baseline="0" dirty="0"/>
                        <a:t> -&gt; Movie(x</a:t>
                      </a:r>
                      <a:r>
                        <a:rPr lang="en-GB" b="1" baseline="-25000" dirty="0"/>
                        <a:t>31</a:t>
                      </a:r>
                      <a:r>
                        <a:rPr lang="en-GB" b="1" baseline="0" dirty="0"/>
                        <a:t>) was(x</a:t>
                      </a:r>
                      <a:r>
                        <a:rPr lang="en-GB" b="1" baseline="-25000" dirty="0"/>
                        <a:t>32</a:t>
                      </a:r>
                      <a:r>
                        <a:rPr lang="en-GB" b="1" baseline="0" dirty="0"/>
                        <a:t>) good(x</a:t>
                      </a:r>
                      <a:r>
                        <a:rPr lang="en-GB" b="1" baseline="-25000" dirty="0"/>
                        <a:t>33</a:t>
                      </a:r>
                      <a:r>
                        <a:rPr lang="en-GB" b="1" baseline="0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286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F58E29-A70A-4DD6-A6D8-11AE2699816D}"/>
              </a:ext>
            </a:extLst>
          </p:cNvPr>
          <p:cNvSpPr txBox="1"/>
          <p:nvPr/>
        </p:nvSpPr>
        <p:spPr>
          <a:xfrm>
            <a:off x="1014413" y="3900488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For every unique word one hot encoding is, you can use different technique. We doing is because we know Deep learning model only understand numbers.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546441-379F-4A53-A967-4976C167E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12089"/>
              </p:ext>
            </p:extLst>
          </p:nvPr>
        </p:nvGraphicFramePr>
        <p:xfrm>
          <a:off x="2032000" y="463867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4571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500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[1 0 0 0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2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[0 1 0 0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14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[0 0 1 0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4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Bad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[0 0 0 1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[0 0 0 0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8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983-260A-43F5-B9D3-39732326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Bell MT" panose="02020503060305020303" pitchFamily="18" charset="0"/>
              </a:rPr>
              <a:t>Actual diagram of RNN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19B3AE-12D0-4A33-9B7F-592DCD67D083}"/>
              </a:ext>
            </a:extLst>
          </p:cNvPr>
          <p:cNvSpPr/>
          <p:nvPr/>
        </p:nvSpPr>
        <p:spPr>
          <a:xfrm>
            <a:off x="1817787" y="1957388"/>
            <a:ext cx="285750" cy="2714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DC3072-0C3E-439C-AC19-87EC87377EF2}"/>
              </a:ext>
            </a:extLst>
          </p:cNvPr>
          <p:cNvSpPr/>
          <p:nvPr/>
        </p:nvSpPr>
        <p:spPr>
          <a:xfrm>
            <a:off x="1817787" y="2314577"/>
            <a:ext cx="285750" cy="2714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E6FF14-FF27-4CC2-BAE9-026D16C84C1B}"/>
              </a:ext>
            </a:extLst>
          </p:cNvPr>
          <p:cNvSpPr/>
          <p:nvPr/>
        </p:nvSpPr>
        <p:spPr>
          <a:xfrm>
            <a:off x="1817787" y="2692000"/>
            <a:ext cx="285750" cy="2714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242F60-37FD-4458-863F-0967DDE31FD9}"/>
              </a:ext>
            </a:extLst>
          </p:cNvPr>
          <p:cNvSpPr/>
          <p:nvPr/>
        </p:nvSpPr>
        <p:spPr>
          <a:xfrm>
            <a:off x="1817787" y="3068241"/>
            <a:ext cx="285750" cy="2714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499AD1-6C5C-4789-AC44-2F80E1CA0C1F}"/>
              </a:ext>
            </a:extLst>
          </p:cNvPr>
          <p:cNvSpPr/>
          <p:nvPr/>
        </p:nvSpPr>
        <p:spPr>
          <a:xfrm>
            <a:off x="1827312" y="3423045"/>
            <a:ext cx="285750" cy="2714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7AAAA-2582-42B1-80CE-48BABFB5AFFD}"/>
              </a:ext>
            </a:extLst>
          </p:cNvPr>
          <p:cNvSpPr/>
          <p:nvPr/>
        </p:nvSpPr>
        <p:spPr>
          <a:xfrm>
            <a:off x="4025198" y="2085977"/>
            <a:ext cx="385763" cy="3571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313803-82EE-4D5D-AF0F-FBF78E9D1F78}"/>
              </a:ext>
            </a:extLst>
          </p:cNvPr>
          <p:cNvSpPr/>
          <p:nvPr/>
        </p:nvSpPr>
        <p:spPr>
          <a:xfrm>
            <a:off x="4025197" y="2611042"/>
            <a:ext cx="385763" cy="3571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731819-E026-42AE-9575-CEB98A4B8EF6}"/>
              </a:ext>
            </a:extLst>
          </p:cNvPr>
          <p:cNvSpPr/>
          <p:nvPr/>
        </p:nvSpPr>
        <p:spPr>
          <a:xfrm>
            <a:off x="4025197" y="3124791"/>
            <a:ext cx="385763" cy="3571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5BEC52-D2E7-4F27-91B7-E1BD52561C3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103537" y="2093119"/>
            <a:ext cx="1921661" cy="1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E8188-42F4-4138-A979-818D6CBDFE78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2103537" y="2093119"/>
            <a:ext cx="1921660" cy="696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350FDB-D510-4456-B74C-2C6746D9A1A2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2103537" y="2093119"/>
            <a:ext cx="1921660" cy="1210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C9A5C4-D02E-4ADC-A423-DDE8FC22A1C0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103537" y="2450308"/>
            <a:ext cx="1921660" cy="853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E0BECC-F693-4E3C-9A8A-50A9CCFFEBC2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103537" y="2827731"/>
            <a:ext cx="1921660" cy="475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6BE6DF-C680-4C97-B9C8-AA11CB99F062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103537" y="3203972"/>
            <a:ext cx="1921660" cy="9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A68DD1-2ED9-4BDD-997F-B2F3CC86065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113062" y="3303386"/>
            <a:ext cx="1912135" cy="25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986E7F-7A6F-4C9F-84E0-1A34C559940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113062" y="2789637"/>
            <a:ext cx="1912135" cy="76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7B2F5-0DA6-40A7-8DD6-E4AFEAA9A56A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 flipV="1">
            <a:off x="2113062" y="2264572"/>
            <a:ext cx="1912136" cy="129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EF58B4-A33A-44AB-BB6E-6456D47E0B9D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103537" y="2450308"/>
            <a:ext cx="1921660" cy="339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B39607E-6749-4A1B-9C6C-10C4AE3B1D6F}"/>
              </a:ext>
            </a:extLst>
          </p:cNvPr>
          <p:cNvSpPr/>
          <p:nvPr/>
        </p:nvSpPr>
        <p:spPr>
          <a:xfrm>
            <a:off x="1817786" y="4118370"/>
            <a:ext cx="285750" cy="2714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AB5A4C-A1F4-431A-B915-F002DDB0D27A}"/>
              </a:ext>
            </a:extLst>
          </p:cNvPr>
          <p:cNvSpPr/>
          <p:nvPr/>
        </p:nvSpPr>
        <p:spPr>
          <a:xfrm>
            <a:off x="1817786" y="4475559"/>
            <a:ext cx="285750" cy="2714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74223EA-2B9F-4453-B5B4-29B033CF2F92}"/>
              </a:ext>
            </a:extLst>
          </p:cNvPr>
          <p:cNvSpPr/>
          <p:nvPr/>
        </p:nvSpPr>
        <p:spPr>
          <a:xfrm>
            <a:off x="1817786" y="4852982"/>
            <a:ext cx="285750" cy="2714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3F41FA-3FA4-478B-9552-EC5456E8076B}"/>
              </a:ext>
            </a:extLst>
          </p:cNvPr>
          <p:cNvSpPr/>
          <p:nvPr/>
        </p:nvSpPr>
        <p:spPr>
          <a:xfrm>
            <a:off x="1817786" y="5229223"/>
            <a:ext cx="285750" cy="2714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D63E9A-3481-47EB-827A-6BC10C1CB328}"/>
              </a:ext>
            </a:extLst>
          </p:cNvPr>
          <p:cNvSpPr/>
          <p:nvPr/>
        </p:nvSpPr>
        <p:spPr>
          <a:xfrm>
            <a:off x="1827311" y="5584027"/>
            <a:ext cx="285750" cy="271462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720F6E-0A14-4402-A83B-2A4221354542}"/>
              </a:ext>
            </a:extLst>
          </p:cNvPr>
          <p:cNvSpPr/>
          <p:nvPr/>
        </p:nvSpPr>
        <p:spPr>
          <a:xfrm>
            <a:off x="6092131" y="4246959"/>
            <a:ext cx="385763" cy="3571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CD9D348-0E95-4F8D-BA4E-B66212975C92}"/>
              </a:ext>
            </a:extLst>
          </p:cNvPr>
          <p:cNvSpPr/>
          <p:nvPr/>
        </p:nvSpPr>
        <p:spPr>
          <a:xfrm>
            <a:off x="6092130" y="4772024"/>
            <a:ext cx="385763" cy="3571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13DBF3A-4C7F-4CA8-B698-161816431B74}"/>
              </a:ext>
            </a:extLst>
          </p:cNvPr>
          <p:cNvSpPr/>
          <p:nvPr/>
        </p:nvSpPr>
        <p:spPr>
          <a:xfrm>
            <a:off x="6092130" y="5285773"/>
            <a:ext cx="385763" cy="3571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534031-734F-4798-B26D-2BDD90096710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2103536" y="4254101"/>
            <a:ext cx="3988595" cy="1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FDE95C4-0B03-4FCF-9E2C-B5AB214AEEC9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2103536" y="4254101"/>
            <a:ext cx="3988594" cy="696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BBE301-390B-4AA2-8EB7-9A690253AFC9}"/>
              </a:ext>
            </a:extLst>
          </p:cNvPr>
          <p:cNvCxnSpPr>
            <a:cxnSpLocks/>
            <a:stCxn id="45" idx="6"/>
            <a:endCxn id="52" idx="2"/>
          </p:cNvCxnSpPr>
          <p:nvPr/>
        </p:nvCxnSpPr>
        <p:spPr>
          <a:xfrm>
            <a:off x="2103536" y="4254101"/>
            <a:ext cx="3988594" cy="1210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25B639-B0FF-4748-9203-02BB297BC3DE}"/>
              </a:ext>
            </a:extLst>
          </p:cNvPr>
          <p:cNvCxnSpPr>
            <a:cxnSpLocks/>
            <a:stCxn id="46" idx="6"/>
            <a:endCxn id="52" idx="2"/>
          </p:cNvCxnSpPr>
          <p:nvPr/>
        </p:nvCxnSpPr>
        <p:spPr>
          <a:xfrm>
            <a:off x="2103536" y="4611290"/>
            <a:ext cx="3988594" cy="853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1C8860-4B49-4D6A-B170-2C20B10D9C8C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2103536" y="4988713"/>
            <a:ext cx="3988594" cy="475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BDDECD-AE45-46B9-BA30-5B1487B3EDE4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2103536" y="5364954"/>
            <a:ext cx="3988594" cy="9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1017AD-EB8D-492C-BC3F-CDE1C536E570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2113061" y="5464368"/>
            <a:ext cx="3979069" cy="25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A56686-6C6F-415F-9FD9-13A2C349C494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2113061" y="4950619"/>
            <a:ext cx="3979069" cy="769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7663CC-B5F7-4EC7-8589-AD6F94B14EA2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2113061" y="4425554"/>
            <a:ext cx="3979070" cy="129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1441D1-3EDE-4C06-8A26-F3FDFEA97E88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>
            <a:off x="2103536" y="4611290"/>
            <a:ext cx="3988594" cy="339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59AF9E-E239-487D-832A-7DEACA4C4C4B}"/>
              </a:ext>
            </a:extLst>
          </p:cNvPr>
          <p:cNvCxnSpPr>
            <a:cxnSpLocks/>
            <a:stCxn id="4" idx="6"/>
            <a:endCxn id="50" idx="2"/>
          </p:cNvCxnSpPr>
          <p:nvPr/>
        </p:nvCxnSpPr>
        <p:spPr>
          <a:xfrm>
            <a:off x="4410961" y="2264572"/>
            <a:ext cx="1681170" cy="216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099051C-505B-4517-852E-6CE7896B8BAC}"/>
              </a:ext>
            </a:extLst>
          </p:cNvPr>
          <p:cNvCxnSpPr>
            <a:cxnSpLocks/>
            <a:stCxn id="4" idx="6"/>
            <a:endCxn id="51" idx="2"/>
          </p:cNvCxnSpPr>
          <p:nvPr/>
        </p:nvCxnSpPr>
        <p:spPr>
          <a:xfrm>
            <a:off x="4410961" y="2264572"/>
            <a:ext cx="1681169" cy="268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07F588-6EF0-4BE7-8639-6B3368934CD1}"/>
              </a:ext>
            </a:extLst>
          </p:cNvPr>
          <p:cNvCxnSpPr>
            <a:cxnSpLocks/>
            <a:stCxn id="4" idx="6"/>
            <a:endCxn id="52" idx="2"/>
          </p:cNvCxnSpPr>
          <p:nvPr/>
        </p:nvCxnSpPr>
        <p:spPr>
          <a:xfrm>
            <a:off x="4410961" y="2264572"/>
            <a:ext cx="1681169" cy="3199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A0A337-60AF-4A3E-84C9-F38F7437CD41}"/>
              </a:ext>
            </a:extLst>
          </p:cNvPr>
          <p:cNvCxnSpPr>
            <a:cxnSpLocks/>
            <a:stCxn id="12" idx="6"/>
            <a:endCxn id="50" idx="2"/>
          </p:cNvCxnSpPr>
          <p:nvPr/>
        </p:nvCxnSpPr>
        <p:spPr>
          <a:xfrm>
            <a:off x="4410960" y="2789637"/>
            <a:ext cx="1681171" cy="1635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40D9CC-028D-4822-9AA4-498AE58D755D}"/>
              </a:ext>
            </a:extLst>
          </p:cNvPr>
          <p:cNvCxnSpPr>
            <a:cxnSpLocks/>
            <a:stCxn id="12" idx="6"/>
            <a:endCxn id="51" idx="2"/>
          </p:cNvCxnSpPr>
          <p:nvPr/>
        </p:nvCxnSpPr>
        <p:spPr>
          <a:xfrm>
            <a:off x="4410960" y="2789637"/>
            <a:ext cx="1681170" cy="216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8502F8-453B-4AFF-B1D0-7D5C5518AB25}"/>
              </a:ext>
            </a:extLst>
          </p:cNvPr>
          <p:cNvCxnSpPr>
            <a:cxnSpLocks/>
            <a:stCxn id="12" idx="6"/>
            <a:endCxn id="52" idx="2"/>
          </p:cNvCxnSpPr>
          <p:nvPr/>
        </p:nvCxnSpPr>
        <p:spPr>
          <a:xfrm>
            <a:off x="4410960" y="2789637"/>
            <a:ext cx="1681170" cy="2674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12E793-86E9-4D71-B141-01DC1B8B6E0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410960" y="3303386"/>
            <a:ext cx="1681169" cy="2160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C9E2587-D4E4-4FAC-8AA1-09A22D7B436F}"/>
              </a:ext>
            </a:extLst>
          </p:cNvPr>
          <p:cNvCxnSpPr>
            <a:cxnSpLocks/>
            <a:stCxn id="13" idx="5"/>
            <a:endCxn id="51" idx="2"/>
          </p:cNvCxnSpPr>
          <p:nvPr/>
        </p:nvCxnSpPr>
        <p:spPr>
          <a:xfrm>
            <a:off x="4354466" y="3429671"/>
            <a:ext cx="1737664" cy="152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3357A7-38F3-4374-9EF4-7CA39B057425}"/>
              </a:ext>
            </a:extLst>
          </p:cNvPr>
          <p:cNvCxnSpPr>
            <a:cxnSpLocks/>
            <a:stCxn id="13" idx="5"/>
            <a:endCxn id="50" idx="2"/>
          </p:cNvCxnSpPr>
          <p:nvPr/>
        </p:nvCxnSpPr>
        <p:spPr>
          <a:xfrm>
            <a:off x="4354466" y="3429671"/>
            <a:ext cx="1737665" cy="995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B6614E-CC7C-47D1-98E0-A1F54ACC5556}"/>
              </a:ext>
            </a:extLst>
          </p:cNvPr>
          <p:cNvSpPr txBox="1"/>
          <p:nvPr/>
        </p:nvSpPr>
        <p:spPr>
          <a:xfrm rot="16200000">
            <a:off x="576685" y="2454294"/>
            <a:ext cx="1132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T1</a:t>
            </a:r>
          </a:p>
          <a:p>
            <a:pPr algn="ctr"/>
            <a:r>
              <a:rPr lang="en-GB" b="1" dirty="0"/>
              <a:t>Movie</a:t>
            </a:r>
          </a:p>
          <a:p>
            <a:pPr algn="ctr"/>
            <a:r>
              <a:rPr lang="en-GB" b="1" dirty="0"/>
              <a:t>[1 0 0 0 0]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3E1775-80CE-46DD-8127-A3080460345F}"/>
              </a:ext>
            </a:extLst>
          </p:cNvPr>
          <p:cNvSpPr txBox="1"/>
          <p:nvPr/>
        </p:nvSpPr>
        <p:spPr>
          <a:xfrm rot="16200000">
            <a:off x="576683" y="4490615"/>
            <a:ext cx="1132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T2</a:t>
            </a:r>
          </a:p>
          <a:p>
            <a:pPr algn="ctr"/>
            <a:r>
              <a:rPr lang="en-GB" b="1" dirty="0"/>
              <a:t>Was</a:t>
            </a:r>
          </a:p>
          <a:p>
            <a:pPr algn="ctr"/>
            <a:r>
              <a:rPr lang="en-GB" b="1" dirty="0"/>
              <a:t>[0 1 0 0 0]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A7D4A9-670E-4D7A-85CA-0AC3FB967FE6}"/>
              </a:ext>
            </a:extLst>
          </p:cNvPr>
          <p:cNvCxnSpPr>
            <a:cxnSpLocks/>
          </p:cNvCxnSpPr>
          <p:nvPr/>
        </p:nvCxnSpPr>
        <p:spPr>
          <a:xfrm flipV="1">
            <a:off x="4989612" y="2400596"/>
            <a:ext cx="1791442" cy="389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468EED-4FD6-47F2-A21B-16C5B4ABB39B}"/>
              </a:ext>
            </a:extLst>
          </p:cNvPr>
          <p:cNvCxnSpPr>
            <a:cxnSpLocks/>
          </p:cNvCxnSpPr>
          <p:nvPr/>
        </p:nvCxnSpPr>
        <p:spPr>
          <a:xfrm flipV="1">
            <a:off x="6372699" y="2510133"/>
            <a:ext cx="588588" cy="1608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8772380-4262-460F-827F-C241195BC4C5}"/>
              </a:ext>
            </a:extLst>
          </p:cNvPr>
          <p:cNvSpPr txBox="1"/>
          <p:nvPr/>
        </p:nvSpPr>
        <p:spPr>
          <a:xfrm>
            <a:off x="6720748" y="21761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Same Node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C90A780-43B3-422E-A09E-1AF400829ECA}"/>
              </a:ext>
            </a:extLst>
          </p:cNvPr>
          <p:cNvSpPr txBox="1"/>
          <p:nvPr/>
        </p:nvSpPr>
        <p:spPr>
          <a:xfrm>
            <a:off x="671513" y="5972175"/>
            <a:ext cx="593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Note: </a:t>
            </a:r>
            <a:r>
              <a:rPr lang="en-GB" dirty="0"/>
              <a:t>Here, I just took two words for demonstration purpose.</a:t>
            </a:r>
            <a:endParaRPr lang="en-GB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43C158-4919-4AE0-993F-FAEB79F8200D}"/>
              </a:ext>
            </a:extLst>
          </p:cNvPr>
          <p:cNvSpPr txBox="1"/>
          <p:nvPr/>
        </p:nvSpPr>
        <p:spPr>
          <a:xfrm>
            <a:off x="1396952" y="367843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Input Node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996DC5-8DD7-463C-BDF2-4521CD55CA7D}"/>
              </a:ext>
            </a:extLst>
          </p:cNvPr>
          <p:cNvSpPr txBox="1"/>
          <p:nvPr/>
        </p:nvSpPr>
        <p:spPr>
          <a:xfrm>
            <a:off x="3411046" y="3619880"/>
            <a:ext cx="1421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</a:rPr>
              <a:t>Hidden Node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</a:rPr>
              <a:t>Memory Node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D7888F-EF43-4E3E-A429-1DB6C604684D}"/>
              </a:ext>
            </a:extLst>
          </p:cNvPr>
          <p:cNvSpPr txBox="1"/>
          <p:nvPr/>
        </p:nvSpPr>
        <p:spPr>
          <a:xfrm>
            <a:off x="9647106" y="2211463"/>
            <a:ext cx="12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=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4B3ED8-5FF7-4C71-A718-47CEE2CCA87E}"/>
                  </a:ext>
                </a:extLst>
              </p:cNvPr>
              <p:cNvSpPr txBox="1"/>
              <p:nvPr/>
            </p:nvSpPr>
            <p:spPr>
              <a:xfrm>
                <a:off x="2197864" y="1754983"/>
                <a:ext cx="1925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𝒔𝒉𝒂𝒑𝒆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4B3ED8-5FF7-4C71-A718-47CEE2C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64" y="1754983"/>
                <a:ext cx="1925142" cy="276999"/>
              </a:xfrm>
              <a:prstGeom prst="rect">
                <a:avLst/>
              </a:prstGeom>
              <a:blipFill>
                <a:blip r:embed="rId2"/>
                <a:stretch>
                  <a:fillRect l="-1270" t="-6667" r="-444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BFFA4AB-1D9D-42E1-BF7F-E78C2F5B8681}"/>
                  </a:ext>
                </a:extLst>
              </p:cNvPr>
              <p:cNvSpPr txBox="1"/>
              <p:nvPr/>
            </p:nvSpPr>
            <p:spPr>
              <a:xfrm rot="3305742">
                <a:off x="4511183" y="3130432"/>
                <a:ext cx="1925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𝒔𝒉𝒂𝒑𝒆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BFFA4AB-1D9D-42E1-BF7F-E78C2F5B8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5742">
                <a:off x="4511183" y="3130432"/>
                <a:ext cx="1925142" cy="276999"/>
              </a:xfrm>
              <a:prstGeom prst="rect">
                <a:avLst/>
              </a:prstGeom>
              <a:blipFill>
                <a:blip r:embed="rId3"/>
                <a:stretch>
                  <a:fillRect l="-457" r="-3653" b="-6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5C999C5A-FE8A-4A5C-9C1A-76CCE97CD2F6}"/>
              </a:ext>
            </a:extLst>
          </p:cNvPr>
          <p:cNvSpPr txBox="1"/>
          <p:nvPr/>
        </p:nvSpPr>
        <p:spPr>
          <a:xfrm>
            <a:off x="2281028" y="1203807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i="1" dirty="0"/>
              <a:t>5 input node</a:t>
            </a:r>
          </a:p>
          <a:p>
            <a:pPr algn="ctr"/>
            <a:r>
              <a:rPr lang="en-GB" b="1" i="1" dirty="0"/>
              <a:t>&amp; 3 hidden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82B0BEA-036A-40C7-9D64-8451BF219D3D}"/>
                  </a:ext>
                </a:extLst>
              </p:cNvPr>
              <p:cNvSpPr txBox="1"/>
              <p:nvPr/>
            </p:nvSpPr>
            <p:spPr>
              <a:xfrm rot="19600660">
                <a:off x="6601312" y="3949459"/>
                <a:ext cx="14580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𝒔𝒉𝒂𝒑𝒆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82B0BEA-036A-40C7-9D64-8451BF219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00660">
                <a:off x="6601312" y="3949459"/>
                <a:ext cx="1458027" cy="215444"/>
              </a:xfrm>
              <a:prstGeom prst="rect">
                <a:avLst/>
              </a:prstGeom>
              <a:blipFill>
                <a:blip r:embed="rId4"/>
                <a:stretch>
                  <a:fillRect t="-3086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>
            <a:extLst>
              <a:ext uri="{FF2B5EF4-FFF2-40B4-BE49-F238E27FC236}">
                <a16:creationId xmlns:a16="http://schemas.microsoft.com/office/drawing/2014/main" id="{920CB875-0C2B-495D-8647-FFE0BDFB21C6}"/>
              </a:ext>
            </a:extLst>
          </p:cNvPr>
          <p:cNvSpPr/>
          <p:nvPr/>
        </p:nvSpPr>
        <p:spPr>
          <a:xfrm>
            <a:off x="7600730" y="4757441"/>
            <a:ext cx="385763" cy="386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B54703-435D-431B-85C0-D8ACD996CAC9}"/>
              </a:ext>
            </a:extLst>
          </p:cNvPr>
          <p:cNvCxnSpPr>
            <a:cxnSpLocks/>
            <a:stCxn id="50" idx="6"/>
            <a:endCxn id="129" idx="2"/>
          </p:cNvCxnSpPr>
          <p:nvPr/>
        </p:nvCxnSpPr>
        <p:spPr>
          <a:xfrm>
            <a:off x="6477894" y="4425554"/>
            <a:ext cx="1122836" cy="52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06BECC-F1BC-4886-BBFC-5D1D5CB9C8B1}"/>
              </a:ext>
            </a:extLst>
          </p:cNvPr>
          <p:cNvCxnSpPr>
            <a:cxnSpLocks/>
            <a:stCxn id="51" idx="6"/>
            <a:endCxn id="129" idx="2"/>
          </p:cNvCxnSpPr>
          <p:nvPr/>
        </p:nvCxnSpPr>
        <p:spPr>
          <a:xfrm flipV="1">
            <a:off x="6477893" y="4950618"/>
            <a:ext cx="11228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CCE1C5-92F5-487E-B472-4B54FC0139CD}"/>
              </a:ext>
            </a:extLst>
          </p:cNvPr>
          <p:cNvCxnSpPr>
            <a:cxnSpLocks/>
            <a:stCxn id="52" idx="6"/>
            <a:endCxn id="129" idx="2"/>
          </p:cNvCxnSpPr>
          <p:nvPr/>
        </p:nvCxnSpPr>
        <p:spPr>
          <a:xfrm flipV="1">
            <a:off x="6477893" y="4950618"/>
            <a:ext cx="1122837" cy="513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AB83C05-8C6A-43B6-967D-BD6640E0E61D}"/>
              </a:ext>
            </a:extLst>
          </p:cNvPr>
          <p:cNvSpPr txBox="1"/>
          <p:nvPr/>
        </p:nvSpPr>
        <p:spPr>
          <a:xfrm>
            <a:off x="7220378" y="5225345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Output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0943D54-2084-4B65-A05A-6DBBE04B132C}"/>
                  </a:ext>
                </a:extLst>
              </p:cNvPr>
              <p:cNvSpPr txBox="1"/>
              <p:nvPr/>
            </p:nvSpPr>
            <p:spPr>
              <a:xfrm>
                <a:off x="5416372" y="5702489"/>
                <a:ext cx="28008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𝒏𝒐𝒅𝒆𝒔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0943D54-2084-4B65-A05A-6DBBE04B1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72" y="5702489"/>
                <a:ext cx="2800831" cy="215444"/>
              </a:xfrm>
              <a:prstGeom prst="rect">
                <a:avLst/>
              </a:prstGeom>
              <a:blipFill>
                <a:blip r:embed="rId5"/>
                <a:stretch>
                  <a:fillRect l="-1307" r="-1525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5D5AAAE-1AE4-430E-86EC-637B11981F9A}"/>
                  </a:ext>
                </a:extLst>
              </p:cNvPr>
              <p:cNvSpPr txBox="1"/>
              <p:nvPr/>
            </p:nvSpPr>
            <p:spPr>
              <a:xfrm>
                <a:off x="7001754" y="4504062"/>
                <a:ext cx="28008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𝒏𝒐𝒅𝒆𝒔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5D5AAAE-1AE4-430E-86EC-637B1198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54" y="4504062"/>
                <a:ext cx="2800831" cy="215444"/>
              </a:xfrm>
              <a:prstGeom prst="rect">
                <a:avLst/>
              </a:prstGeom>
              <a:blipFill>
                <a:blip r:embed="rId6"/>
                <a:stretch>
                  <a:fillRect l="-1307" r="-152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60384A13-2F85-4A20-963E-FDD92F3BF90A}"/>
              </a:ext>
            </a:extLst>
          </p:cNvPr>
          <p:cNvSpPr txBox="1"/>
          <p:nvPr/>
        </p:nvSpPr>
        <p:spPr>
          <a:xfrm>
            <a:off x="8362892" y="5414661"/>
            <a:ext cx="3432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Calculate Trainable param</a:t>
            </a:r>
          </a:p>
          <a:p>
            <a:pPr algn="ctr"/>
            <a:r>
              <a:rPr lang="en-GB" dirty="0"/>
              <a:t>Total weight = w1 + w2 + w3 + bias</a:t>
            </a:r>
          </a:p>
          <a:p>
            <a:pPr algn="ctr"/>
            <a:r>
              <a:rPr lang="en-GB" dirty="0"/>
              <a:t>= 15 + 9 + 3 + 4 bias</a:t>
            </a:r>
          </a:p>
          <a:p>
            <a:pPr algn="ctr"/>
            <a:r>
              <a:rPr lang="en-GB" dirty="0"/>
              <a:t>= 27 + 4 bias</a:t>
            </a:r>
          </a:p>
        </p:txBody>
      </p:sp>
    </p:spTree>
    <p:extLst>
      <p:ext uri="{BB962C8B-B14F-4D97-AF65-F5344CB8AC3E}">
        <p14:creationId xmlns:p14="http://schemas.microsoft.com/office/powerpoint/2010/main" val="34867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983-260A-43F5-B9D3-39732326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6"/>
            <a:ext cx="10515600" cy="8636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Bell MT" panose="02020503060305020303" pitchFamily="18" charset="0"/>
              </a:rPr>
              <a:t>Forward Propagation of RNN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AB4B6D0-6A06-4C7A-BFE6-B4E12B82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46805"/>
              </p:ext>
            </p:extLst>
          </p:nvPr>
        </p:nvGraphicFramePr>
        <p:xfrm>
          <a:off x="1917700" y="117157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0460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19857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Let’s make a sample sentiment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401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r>
                        <a:rPr lang="en-GB" b="1" baseline="-25000" dirty="0"/>
                        <a:t>1</a:t>
                      </a:r>
                      <a:r>
                        <a:rPr lang="en-GB" b="1" baseline="0" dirty="0"/>
                        <a:t> -&gt; Movie(x</a:t>
                      </a:r>
                      <a:r>
                        <a:rPr lang="en-GB" b="1" baseline="-25000" dirty="0"/>
                        <a:t>11</a:t>
                      </a:r>
                      <a:r>
                        <a:rPr lang="en-GB" b="1" baseline="0" dirty="0"/>
                        <a:t>) was(x</a:t>
                      </a:r>
                      <a:r>
                        <a:rPr lang="en-GB" b="1" baseline="-25000" dirty="0"/>
                        <a:t>12</a:t>
                      </a:r>
                      <a:r>
                        <a:rPr lang="en-GB" b="1" baseline="0" dirty="0"/>
                        <a:t>) good(x</a:t>
                      </a:r>
                      <a:r>
                        <a:rPr lang="en-GB" b="1" baseline="-25000" dirty="0"/>
                        <a:t>13</a:t>
                      </a:r>
                      <a:r>
                        <a:rPr lang="en-GB" b="1" baseline="0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1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X</a:t>
                      </a:r>
                      <a:r>
                        <a:rPr lang="en-GB" b="1" baseline="-25000" dirty="0"/>
                        <a:t>2</a:t>
                      </a:r>
                      <a:r>
                        <a:rPr lang="en-GB" b="1" baseline="0" dirty="0"/>
                        <a:t> -&gt; Movie(x</a:t>
                      </a:r>
                      <a:r>
                        <a:rPr lang="en-GB" b="1" baseline="-25000" dirty="0"/>
                        <a:t>21</a:t>
                      </a:r>
                      <a:r>
                        <a:rPr lang="en-GB" b="1" baseline="0" dirty="0"/>
                        <a:t>) was(x</a:t>
                      </a:r>
                      <a:r>
                        <a:rPr lang="en-GB" b="1" baseline="-25000" dirty="0"/>
                        <a:t>22</a:t>
                      </a:r>
                      <a:r>
                        <a:rPr lang="en-GB" b="1" baseline="0" dirty="0"/>
                        <a:t>) good(x</a:t>
                      </a:r>
                      <a:r>
                        <a:rPr lang="en-GB" b="1" baseline="-25000" dirty="0"/>
                        <a:t>23</a:t>
                      </a:r>
                      <a:r>
                        <a:rPr lang="en-GB" b="1" baseline="0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8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X</a:t>
                      </a:r>
                      <a:r>
                        <a:rPr lang="en-GB" b="1" baseline="-25000" dirty="0"/>
                        <a:t>3</a:t>
                      </a:r>
                      <a:r>
                        <a:rPr lang="en-GB" b="1" baseline="0" dirty="0"/>
                        <a:t> -&gt; Movie(x</a:t>
                      </a:r>
                      <a:r>
                        <a:rPr lang="en-GB" b="1" baseline="-25000" dirty="0"/>
                        <a:t>31</a:t>
                      </a:r>
                      <a:r>
                        <a:rPr lang="en-GB" b="1" baseline="0" dirty="0"/>
                        <a:t>) was(x</a:t>
                      </a:r>
                      <a:r>
                        <a:rPr lang="en-GB" b="1" baseline="-25000" dirty="0"/>
                        <a:t>32</a:t>
                      </a:r>
                      <a:r>
                        <a:rPr lang="en-GB" b="1" baseline="0" dirty="0"/>
                        <a:t>) good(x</a:t>
                      </a:r>
                      <a:r>
                        <a:rPr lang="en-GB" b="1" baseline="-25000" dirty="0"/>
                        <a:t>33</a:t>
                      </a:r>
                      <a:r>
                        <a:rPr lang="en-GB" b="1" baseline="0" dirty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286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2457D3-1DF8-412F-BD01-9F165872E329}"/>
              </a:ext>
            </a:extLst>
          </p:cNvPr>
          <p:cNvSpPr txBox="1"/>
          <p:nvPr/>
        </p:nvSpPr>
        <p:spPr>
          <a:xfrm>
            <a:off x="653469" y="3429000"/>
            <a:ext cx="103298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Here, every (</a:t>
            </a:r>
            <a:r>
              <a:rPr lang="en-GB" dirty="0" err="1"/>
              <a:t>x</a:t>
            </a:r>
            <a:r>
              <a:rPr lang="en-GB" baseline="-25000" dirty="0" err="1"/>
              <a:t>ij</a:t>
            </a:r>
            <a:r>
              <a:rPr lang="en-GB" dirty="0"/>
              <a:t>) is a vector with five dimensional and shape is (1, 5).</a:t>
            </a:r>
          </a:p>
          <a:p>
            <a:r>
              <a:rPr lang="en-GB" dirty="0"/>
              <a:t>In forward operation time a concept are follow that is called unfolding through time. Which is basically fancy</a:t>
            </a:r>
          </a:p>
          <a:p>
            <a:r>
              <a:rPr lang="en-GB" dirty="0"/>
              <a:t>Way to saying it just work (recurrent layers) as a loop.</a:t>
            </a:r>
          </a:p>
          <a:p>
            <a:endParaRPr lang="en-GB" dirty="0"/>
          </a:p>
          <a:p>
            <a:r>
              <a:rPr lang="en-GB" dirty="0"/>
              <a:t>We know that every node contain a </a:t>
            </a:r>
            <a:r>
              <a:rPr lang="en-GB" b="1" dirty="0"/>
              <a:t>activation function</a:t>
            </a:r>
            <a:r>
              <a:rPr lang="en-GB" dirty="0"/>
              <a:t>. By default in RNN used </a:t>
            </a:r>
            <a:r>
              <a:rPr lang="en-GB" b="1" dirty="0"/>
              <a:t>tanh activation</a:t>
            </a:r>
            <a:r>
              <a:rPr lang="en-GB" dirty="0"/>
              <a:t> function.</a:t>
            </a:r>
          </a:p>
          <a:p>
            <a:endParaRPr lang="en-GB" dirty="0"/>
          </a:p>
          <a:p>
            <a:r>
              <a:rPr lang="en-GB" b="1" dirty="0"/>
              <a:t>Note: </a:t>
            </a:r>
            <a:r>
              <a:rPr lang="en-GB" dirty="0"/>
              <a:t>Here, we used the same weights for every timestamps.  </a:t>
            </a:r>
          </a:p>
        </p:txBody>
      </p:sp>
    </p:spTree>
    <p:extLst>
      <p:ext uri="{BB962C8B-B14F-4D97-AF65-F5344CB8AC3E}">
        <p14:creationId xmlns:p14="http://schemas.microsoft.com/office/powerpoint/2010/main" val="178354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983-260A-43F5-B9D3-39732326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Bell MT" panose="02020503060305020303" pitchFamily="18" charset="0"/>
              </a:rPr>
              <a:t>Forward Propagation of RNN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64154-D4C1-4C67-BD96-D0141AE566F2}"/>
              </a:ext>
            </a:extLst>
          </p:cNvPr>
          <p:cNvSpPr/>
          <p:nvPr/>
        </p:nvSpPr>
        <p:spPr>
          <a:xfrm>
            <a:off x="985836" y="2062750"/>
            <a:ext cx="762646" cy="561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t-1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90CDE-7A0F-4FFD-A154-B49C2057CDD8}"/>
              </a:ext>
            </a:extLst>
          </p:cNvPr>
          <p:cNvSpPr/>
          <p:nvPr/>
        </p:nvSpPr>
        <p:spPr>
          <a:xfrm>
            <a:off x="985836" y="3139240"/>
            <a:ext cx="762646" cy="5616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11</a:t>
            </a:r>
          </a:p>
          <a:p>
            <a:pPr algn="ctr"/>
            <a:r>
              <a:rPr lang="en-GB" b="1" baseline="-25000" dirty="0"/>
              <a:t>T1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F2A22-B4D1-435A-B1E1-649E49BE8AF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367159" y="2624397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73E4B-E833-48EF-8DCF-806D40916ED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48482" y="2343574"/>
            <a:ext cx="917635" cy="8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F00E7-6546-4E49-BA9D-E76447B2D160}"/>
              </a:ext>
            </a:extLst>
          </p:cNvPr>
          <p:cNvSpPr txBox="1"/>
          <p:nvPr/>
        </p:nvSpPr>
        <p:spPr>
          <a:xfrm>
            <a:off x="1377410" y="2709697"/>
            <a:ext cx="371072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31DDB-B88B-4012-85FE-6CD7AF2D5E55}"/>
              </a:ext>
            </a:extLst>
          </p:cNvPr>
          <p:cNvSpPr txBox="1"/>
          <p:nvPr/>
        </p:nvSpPr>
        <p:spPr>
          <a:xfrm>
            <a:off x="1822285" y="2230372"/>
            <a:ext cx="382481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782F2-DAA3-40D9-B857-F85AA1309079}"/>
              </a:ext>
            </a:extLst>
          </p:cNvPr>
          <p:cNvSpPr/>
          <p:nvPr/>
        </p:nvSpPr>
        <p:spPr>
          <a:xfrm>
            <a:off x="2666117" y="2071687"/>
            <a:ext cx="762646" cy="561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H</a:t>
            </a:r>
            <a:r>
              <a:rPr lang="en-GB" b="1" baseline="-25000" dirty="0" err="1"/>
              <a:t>t</a:t>
            </a:r>
            <a:endParaRPr lang="en-GB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B7972-532C-42F4-94C0-BEF2BE3016BD}"/>
              </a:ext>
            </a:extLst>
          </p:cNvPr>
          <p:cNvSpPr/>
          <p:nvPr/>
        </p:nvSpPr>
        <p:spPr>
          <a:xfrm>
            <a:off x="2666117" y="3148176"/>
            <a:ext cx="762646" cy="5616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12</a:t>
            </a:r>
          </a:p>
          <a:p>
            <a:pPr algn="ctr"/>
            <a:r>
              <a:rPr lang="en-GB" b="1" baseline="-25000" dirty="0"/>
              <a:t>T2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362265-FED7-45B3-BD2F-30281A8F7F64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3047440" y="2633334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DE6CD7-7C00-4140-9851-117F4E2F886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428764" y="2352511"/>
            <a:ext cx="9914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A3A22A-D164-46A8-8D11-838B3D5B304C}"/>
              </a:ext>
            </a:extLst>
          </p:cNvPr>
          <p:cNvSpPr txBox="1"/>
          <p:nvPr/>
        </p:nvSpPr>
        <p:spPr>
          <a:xfrm>
            <a:off x="3057692" y="2718633"/>
            <a:ext cx="371072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CD0D58-8E6D-435B-9952-05803378F8E4}"/>
              </a:ext>
            </a:extLst>
          </p:cNvPr>
          <p:cNvSpPr txBox="1"/>
          <p:nvPr/>
        </p:nvSpPr>
        <p:spPr>
          <a:xfrm>
            <a:off x="3502567" y="1986389"/>
            <a:ext cx="382481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99ADE5-AF54-4CDF-8FBD-154F0502F39F}"/>
              </a:ext>
            </a:extLst>
          </p:cNvPr>
          <p:cNvSpPr/>
          <p:nvPr/>
        </p:nvSpPr>
        <p:spPr>
          <a:xfrm>
            <a:off x="4391845" y="995199"/>
            <a:ext cx="762646" cy="56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F0447-B92C-40A6-B4D7-48016547FC5B}"/>
              </a:ext>
            </a:extLst>
          </p:cNvPr>
          <p:cNvSpPr/>
          <p:nvPr/>
        </p:nvSpPr>
        <p:spPr>
          <a:xfrm>
            <a:off x="4420202" y="2071687"/>
            <a:ext cx="762646" cy="561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7F2881-2CBD-4F42-AD80-D0AD6A3D6DCA}"/>
              </a:ext>
            </a:extLst>
          </p:cNvPr>
          <p:cNvSpPr/>
          <p:nvPr/>
        </p:nvSpPr>
        <p:spPr>
          <a:xfrm>
            <a:off x="4420202" y="3148176"/>
            <a:ext cx="762646" cy="5616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13</a:t>
            </a:r>
          </a:p>
          <a:p>
            <a:pPr algn="ctr"/>
            <a:r>
              <a:rPr lang="en-GB" b="1" baseline="-25000" dirty="0"/>
              <a:t>T3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0A4CCC-5099-409C-94DB-F926C3B1D4EA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flipV="1">
            <a:off x="4801525" y="2633334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5B101A-95E2-49C1-BC68-4487874C97C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01525" y="1556845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5BAFC-A264-4897-8561-293F536DC085}"/>
              </a:ext>
            </a:extLst>
          </p:cNvPr>
          <p:cNvSpPr txBox="1"/>
          <p:nvPr/>
        </p:nvSpPr>
        <p:spPr>
          <a:xfrm>
            <a:off x="4811776" y="2718633"/>
            <a:ext cx="371072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8C107-2F8D-41E1-8355-5A8DFB8BEE45}"/>
              </a:ext>
            </a:extLst>
          </p:cNvPr>
          <p:cNvSpPr txBox="1"/>
          <p:nvPr/>
        </p:nvSpPr>
        <p:spPr>
          <a:xfrm>
            <a:off x="4399473" y="1623424"/>
            <a:ext cx="373695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98D8F-5369-47BA-A40E-0ED2E5254D22}"/>
              </a:ext>
            </a:extLst>
          </p:cNvPr>
          <p:cNvSpPr txBox="1"/>
          <p:nvPr/>
        </p:nvSpPr>
        <p:spPr>
          <a:xfrm>
            <a:off x="1868138" y="19742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233213-E080-4BEB-BCA3-FC3FFED73D2F}"/>
              </a:ext>
            </a:extLst>
          </p:cNvPr>
          <p:cNvSpPr txBox="1"/>
          <p:nvPr/>
        </p:nvSpPr>
        <p:spPr>
          <a:xfrm>
            <a:off x="3556598" y="234036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</a:t>
            </a:r>
            <a:r>
              <a:rPr lang="en-GB" baseline="-25000" dirty="0"/>
              <a:t>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7EDC4C-0BEA-4BF0-AE8D-1B8AF5470D2D}"/>
                  </a:ext>
                </a:extLst>
              </p:cNvPr>
              <p:cNvSpPr txBox="1"/>
              <p:nvPr/>
            </p:nvSpPr>
            <p:spPr>
              <a:xfrm>
                <a:off x="5880716" y="1340472"/>
                <a:ext cx="5157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7EDC4C-0BEA-4BF0-AE8D-1B8AF5470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16" y="1340472"/>
                <a:ext cx="5157374" cy="276999"/>
              </a:xfrm>
              <a:prstGeom prst="rect">
                <a:avLst/>
              </a:prstGeom>
              <a:blipFill>
                <a:blip r:embed="rId2"/>
                <a:stretch>
                  <a:fillRect l="-355" t="-2222" r="-47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9047EC-778F-47A6-A83F-AACDF0E488DC}"/>
              </a:ext>
            </a:extLst>
          </p:cNvPr>
          <p:cNvSpPr txBox="1"/>
          <p:nvPr/>
        </p:nvSpPr>
        <p:spPr>
          <a:xfrm>
            <a:off x="990275" y="1100112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en-GB" b="1" baseline="-25000" dirty="0"/>
              <a:t>i</a:t>
            </a:r>
            <a:r>
              <a:rPr lang="en-GB" b="1" dirty="0"/>
              <a:t> = Output of the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DFC2C-5F00-4C44-9D8D-D91FB55E956A}"/>
              </a:ext>
            </a:extLst>
          </p:cNvPr>
          <p:cNvSpPr/>
          <p:nvPr/>
        </p:nvSpPr>
        <p:spPr>
          <a:xfrm>
            <a:off x="985836" y="4072855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175EAF-A086-46C0-8C85-8FB93928BC73}"/>
              </a:ext>
            </a:extLst>
          </p:cNvPr>
          <p:cNvSpPr/>
          <p:nvPr/>
        </p:nvSpPr>
        <p:spPr>
          <a:xfrm>
            <a:off x="985836" y="4444823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E2CE6F-0D45-4188-A808-7190A1768DF9}"/>
              </a:ext>
            </a:extLst>
          </p:cNvPr>
          <p:cNvSpPr/>
          <p:nvPr/>
        </p:nvSpPr>
        <p:spPr>
          <a:xfrm>
            <a:off x="985836" y="4816791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7D6A6B-6E6C-4800-BFE7-1AC0EF48DC49}"/>
              </a:ext>
            </a:extLst>
          </p:cNvPr>
          <p:cNvSpPr/>
          <p:nvPr/>
        </p:nvSpPr>
        <p:spPr>
          <a:xfrm>
            <a:off x="985836" y="5188759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C0D92-01EF-4B0F-B274-5A97E8C94F63}"/>
              </a:ext>
            </a:extLst>
          </p:cNvPr>
          <p:cNvSpPr/>
          <p:nvPr/>
        </p:nvSpPr>
        <p:spPr>
          <a:xfrm>
            <a:off x="985836" y="5560727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0A21D7-607F-4638-98AE-878A37AF8D23}"/>
              </a:ext>
            </a:extLst>
          </p:cNvPr>
          <p:cNvSpPr/>
          <p:nvPr/>
        </p:nvSpPr>
        <p:spPr>
          <a:xfrm>
            <a:off x="2354217" y="4224665"/>
            <a:ext cx="381323" cy="4134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8970B4-C68A-4D4A-8103-7E3D2BB36976}"/>
              </a:ext>
            </a:extLst>
          </p:cNvPr>
          <p:cNvSpPr/>
          <p:nvPr/>
        </p:nvSpPr>
        <p:spPr>
          <a:xfrm>
            <a:off x="2364469" y="4761891"/>
            <a:ext cx="381323" cy="4134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B3AAB8-9F7A-4FBE-96C8-AE83F4AD3B3D}"/>
              </a:ext>
            </a:extLst>
          </p:cNvPr>
          <p:cNvSpPr/>
          <p:nvPr/>
        </p:nvSpPr>
        <p:spPr>
          <a:xfrm>
            <a:off x="2374721" y="5299117"/>
            <a:ext cx="381323" cy="4134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67F764-6A5A-4B7A-9430-8AF7F53D7FC6}"/>
              </a:ext>
            </a:extLst>
          </p:cNvPr>
          <p:cNvSpPr/>
          <p:nvPr/>
        </p:nvSpPr>
        <p:spPr>
          <a:xfrm>
            <a:off x="3662299" y="4707630"/>
            <a:ext cx="381323" cy="4134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010714-7EAF-4CA7-9AA2-18FB5F2A39D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1257300" y="4215730"/>
            <a:ext cx="1096917" cy="21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04803-1BD1-4DF8-8437-39083977E3DF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>
            <a:off x="1257300" y="4215730"/>
            <a:ext cx="1107169" cy="752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434B09-A406-4469-8229-E81BB9322CD0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1257300" y="4215730"/>
            <a:ext cx="1117421" cy="1290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DCF6A5-1E44-43B5-83AD-26092F60534A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 flipV="1">
            <a:off x="1257300" y="4431375"/>
            <a:ext cx="1096917" cy="156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F4920A-4A33-4DBE-8219-FC7214A0A408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1257300" y="4587698"/>
            <a:ext cx="1107169" cy="38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810E9D-CDDA-4F83-A7AF-2CD3139BA9E8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1257300" y="4587698"/>
            <a:ext cx="1117421" cy="91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2A466C-50A1-4B6A-A05C-32ECB3FB623A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1257300" y="4959666"/>
            <a:ext cx="1117421" cy="546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42DA72-26CA-4C41-ADA9-65A8DE7DAA03}"/>
              </a:ext>
            </a:extLst>
          </p:cNvPr>
          <p:cNvCxnSpPr>
            <a:cxnSpLocks/>
            <a:stCxn id="35" idx="6"/>
            <a:endCxn id="14" idx="2"/>
          </p:cNvCxnSpPr>
          <p:nvPr/>
        </p:nvCxnSpPr>
        <p:spPr>
          <a:xfrm flipV="1">
            <a:off x="1257300" y="4431375"/>
            <a:ext cx="1096917" cy="90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CDF4C4-E6CD-47C0-A694-DEDA70154DF9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 flipV="1">
            <a:off x="1257300" y="5505827"/>
            <a:ext cx="1117421" cy="197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70E5E19-A915-4338-973C-F35A5CDC24F0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1257300" y="4968601"/>
            <a:ext cx="1107169" cy="73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6E7E70-E062-44CC-90F7-A6C414FA159D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2735540" y="4431375"/>
            <a:ext cx="926759" cy="48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12AD4C-3658-48F3-BD81-099BAF013B66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2745792" y="4914340"/>
            <a:ext cx="916507" cy="54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6148BB3-63E2-4459-8CC7-A8F636B87A64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756044" y="4914340"/>
            <a:ext cx="906255" cy="591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E6453DA-F8B0-4C0A-9CE3-46C3874B4508}"/>
                  </a:ext>
                </a:extLst>
              </p:cNvPr>
              <p:cNvSpPr txBox="1"/>
              <p:nvPr/>
            </p:nvSpPr>
            <p:spPr>
              <a:xfrm>
                <a:off x="5819077" y="3029463"/>
                <a:ext cx="5157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E6453DA-F8B0-4C0A-9CE3-46C3874B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77" y="3029463"/>
                <a:ext cx="5157374" cy="276999"/>
              </a:xfrm>
              <a:prstGeom prst="rect">
                <a:avLst/>
              </a:prstGeom>
              <a:blipFill>
                <a:blip r:embed="rId3"/>
                <a:stretch>
                  <a:fillRect l="-473" t="-2222" r="-47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10C4509-AF4F-4B50-9463-CA586BCA69D6}"/>
                  </a:ext>
                </a:extLst>
              </p:cNvPr>
              <p:cNvSpPr txBox="1"/>
              <p:nvPr/>
            </p:nvSpPr>
            <p:spPr>
              <a:xfrm>
                <a:off x="5977550" y="3548131"/>
                <a:ext cx="4888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+(1, 3)(3, 3)+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10C4509-AF4F-4B50-9463-CA586BCA6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50" y="3548131"/>
                <a:ext cx="4888518" cy="276999"/>
              </a:xfrm>
              <a:prstGeom prst="rect">
                <a:avLst/>
              </a:prstGeom>
              <a:blipFill>
                <a:blip r:embed="rId4"/>
                <a:stretch>
                  <a:fillRect l="-250" t="-2222" r="-149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5935B2-4ED7-4062-9729-5B4BFA24720F}"/>
                  </a:ext>
                </a:extLst>
              </p:cNvPr>
              <p:cNvSpPr txBox="1"/>
              <p:nvPr/>
            </p:nvSpPr>
            <p:spPr>
              <a:xfrm>
                <a:off x="5977550" y="3963143"/>
                <a:ext cx="3808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+(1, 3)+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5935B2-4ED7-4062-9729-5B4BFA247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50" y="3963143"/>
                <a:ext cx="3808863" cy="276999"/>
              </a:xfrm>
              <a:prstGeom prst="rect">
                <a:avLst/>
              </a:prstGeom>
              <a:blipFill>
                <a:blip r:embed="rId5"/>
                <a:stretch>
                  <a:fillRect l="-321" t="-2174" r="-192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95D6AB7-FDD4-45DF-B4DB-3216C9D06DC9}"/>
                  </a:ext>
                </a:extLst>
              </p:cNvPr>
              <p:cNvSpPr txBox="1"/>
              <p:nvPr/>
            </p:nvSpPr>
            <p:spPr>
              <a:xfrm>
                <a:off x="5977550" y="4387248"/>
                <a:ext cx="299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95D6AB7-FDD4-45DF-B4DB-3216C9D0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50" y="4387248"/>
                <a:ext cx="2997744" cy="276999"/>
              </a:xfrm>
              <a:prstGeom prst="rect">
                <a:avLst/>
              </a:prstGeom>
              <a:blipFill>
                <a:blip r:embed="rId6"/>
                <a:stretch>
                  <a:fillRect l="-407" t="-4444" r="-264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B713968-FF9C-41A9-A28D-2CD475BBFFCE}"/>
                  </a:ext>
                </a:extLst>
              </p:cNvPr>
              <p:cNvSpPr txBox="1"/>
              <p:nvPr/>
            </p:nvSpPr>
            <p:spPr>
              <a:xfrm>
                <a:off x="6087933" y="1794688"/>
                <a:ext cx="4888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+(1,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3)+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B713968-FF9C-41A9-A28D-2CD475BBF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933" y="1794688"/>
                <a:ext cx="4888518" cy="276999"/>
              </a:xfrm>
              <a:prstGeom prst="rect">
                <a:avLst/>
              </a:prstGeom>
              <a:blipFill>
                <a:blip r:embed="rId7"/>
                <a:stretch>
                  <a:fillRect l="-374" t="-2174" r="-162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436219-6913-45A6-9328-58CF8C6040C9}"/>
                  </a:ext>
                </a:extLst>
              </p:cNvPr>
              <p:cNvSpPr txBox="1"/>
              <p:nvPr/>
            </p:nvSpPr>
            <p:spPr>
              <a:xfrm>
                <a:off x="6087933" y="2209700"/>
                <a:ext cx="3808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+(1, 3)+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436219-6913-45A6-9328-58CF8C60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933" y="2209700"/>
                <a:ext cx="3808863" cy="276999"/>
              </a:xfrm>
              <a:prstGeom prst="rect">
                <a:avLst/>
              </a:prstGeom>
              <a:blipFill>
                <a:blip r:embed="rId8"/>
                <a:stretch>
                  <a:fillRect l="-321" t="-2174" r="-1923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88B2BB-C0A4-494F-8940-CE40B384BEF3}"/>
                  </a:ext>
                </a:extLst>
              </p:cNvPr>
              <p:cNvSpPr txBox="1"/>
              <p:nvPr/>
            </p:nvSpPr>
            <p:spPr>
              <a:xfrm>
                <a:off x="6087933" y="2633805"/>
                <a:ext cx="299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88B2BB-C0A4-494F-8940-CE40B384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933" y="2633805"/>
                <a:ext cx="2997744" cy="276999"/>
              </a:xfrm>
              <a:prstGeom prst="rect">
                <a:avLst/>
              </a:prstGeom>
              <a:blipFill>
                <a:blip r:embed="rId9"/>
                <a:stretch>
                  <a:fillRect l="-407" t="-2222" r="-264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682757-0A50-40A0-8773-DCE9C8F10F3C}"/>
                  </a:ext>
                </a:extLst>
              </p:cNvPr>
              <p:cNvSpPr txBox="1"/>
              <p:nvPr/>
            </p:nvSpPr>
            <p:spPr>
              <a:xfrm>
                <a:off x="5744309" y="4887350"/>
                <a:ext cx="5157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682757-0A50-40A0-8773-DCE9C8F10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309" y="4887350"/>
                <a:ext cx="5157374" cy="276999"/>
              </a:xfrm>
              <a:prstGeom prst="rect">
                <a:avLst/>
              </a:prstGeom>
              <a:blipFill>
                <a:blip r:embed="rId10"/>
                <a:stretch>
                  <a:fillRect l="-473" t="-4444" r="-59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854874A-1879-4272-B291-C11ED2B9F71D}"/>
                  </a:ext>
                </a:extLst>
              </p:cNvPr>
              <p:cNvSpPr txBox="1"/>
              <p:nvPr/>
            </p:nvSpPr>
            <p:spPr>
              <a:xfrm>
                <a:off x="5902782" y="5406018"/>
                <a:ext cx="4888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+(1, 3)(3, 3)+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854874A-1879-4272-B291-C11ED2B9F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2" y="5406018"/>
                <a:ext cx="4888518" cy="276999"/>
              </a:xfrm>
              <a:prstGeom prst="rect">
                <a:avLst/>
              </a:prstGeom>
              <a:blipFill>
                <a:blip r:embed="rId11"/>
                <a:stretch>
                  <a:fillRect l="-125" t="-2222" r="-137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F571DE4-A890-44A3-AE75-7798E6C02BD4}"/>
                  </a:ext>
                </a:extLst>
              </p:cNvPr>
              <p:cNvSpPr txBox="1"/>
              <p:nvPr/>
            </p:nvSpPr>
            <p:spPr>
              <a:xfrm>
                <a:off x="5902782" y="5821030"/>
                <a:ext cx="3808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+(1, 3)+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F571DE4-A890-44A3-AE75-7798E6C0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2" y="5821030"/>
                <a:ext cx="3808863" cy="276999"/>
              </a:xfrm>
              <a:prstGeom prst="rect">
                <a:avLst/>
              </a:prstGeom>
              <a:blipFill>
                <a:blip r:embed="rId12"/>
                <a:stretch>
                  <a:fillRect l="-160" t="-2222" r="-1760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9C3563-B525-40E3-B517-F8AD12DF8192}"/>
                  </a:ext>
                </a:extLst>
              </p:cNvPr>
              <p:cNvSpPr txBox="1"/>
              <p:nvPr/>
            </p:nvSpPr>
            <p:spPr>
              <a:xfrm>
                <a:off x="5902782" y="6245135"/>
                <a:ext cx="299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9C3563-B525-40E3-B517-F8AD12DF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2" y="6245135"/>
                <a:ext cx="2997744" cy="276999"/>
              </a:xfrm>
              <a:prstGeom prst="rect">
                <a:avLst/>
              </a:prstGeom>
              <a:blipFill>
                <a:blip r:embed="rId13"/>
                <a:stretch>
                  <a:fillRect l="-203" t="-2174" r="-2439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A52A171-6D9E-4DA1-AC86-ECD481642857}"/>
              </a:ext>
            </a:extLst>
          </p:cNvPr>
          <p:cNvSpPr txBox="1"/>
          <p:nvPr/>
        </p:nvSpPr>
        <p:spPr>
          <a:xfrm>
            <a:off x="3114767" y="5210083"/>
            <a:ext cx="39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37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983-260A-43F5-B9D3-39732326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Bell MT" panose="02020503060305020303" pitchFamily="18" charset="0"/>
              </a:rPr>
              <a:t>Forward Propagation of RNN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64154-D4C1-4C67-BD96-D0141AE566F2}"/>
              </a:ext>
            </a:extLst>
          </p:cNvPr>
          <p:cNvSpPr/>
          <p:nvPr/>
        </p:nvSpPr>
        <p:spPr>
          <a:xfrm>
            <a:off x="985836" y="2062750"/>
            <a:ext cx="762646" cy="561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t-1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90CDE-7A0F-4FFD-A154-B49C2057CDD8}"/>
              </a:ext>
            </a:extLst>
          </p:cNvPr>
          <p:cNvSpPr/>
          <p:nvPr/>
        </p:nvSpPr>
        <p:spPr>
          <a:xfrm>
            <a:off x="985836" y="3139240"/>
            <a:ext cx="762646" cy="5616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11</a:t>
            </a:r>
          </a:p>
          <a:p>
            <a:pPr algn="ctr"/>
            <a:r>
              <a:rPr lang="en-GB" b="1" baseline="-25000" dirty="0"/>
              <a:t>T1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F2A22-B4D1-435A-B1E1-649E49BE8AF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367159" y="2624397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73E4B-E833-48EF-8DCF-806D40916ED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748482" y="2343574"/>
            <a:ext cx="917635" cy="8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9F00E7-6546-4E49-BA9D-E76447B2D160}"/>
              </a:ext>
            </a:extLst>
          </p:cNvPr>
          <p:cNvSpPr txBox="1"/>
          <p:nvPr/>
        </p:nvSpPr>
        <p:spPr>
          <a:xfrm>
            <a:off x="1377410" y="2709697"/>
            <a:ext cx="371072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31DDB-B88B-4012-85FE-6CD7AF2D5E55}"/>
              </a:ext>
            </a:extLst>
          </p:cNvPr>
          <p:cNvSpPr txBox="1"/>
          <p:nvPr/>
        </p:nvSpPr>
        <p:spPr>
          <a:xfrm>
            <a:off x="1822285" y="2230372"/>
            <a:ext cx="382481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782F2-DAA3-40D9-B857-F85AA1309079}"/>
              </a:ext>
            </a:extLst>
          </p:cNvPr>
          <p:cNvSpPr/>
          <p:nvPr/>
        </p:nvSpPr>
        <p:spPr>
          <a:xfrm>
            <a:off x="2666117" y="2071687"/>
            <a:ext cx="762646" cy="561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H</a:t>
            </a:r>
            <a:r>
              <a:rPr lang="en-GB" b="1" baseline="-25000" dirty="0" err="1"/>
              <a:t>t</a:t>
            </a:r>
            <a:endParaRPr lang="en-GB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B7972-532C-42F4-94C0-BEF2BE3016BD}"/>
              </a:ext>
            </a:extLst>
          </p:cNvPr>
          <p:cNvSpPr/>
          <p:nvPr/>
        </p:nvSpPr>
        <p:spPr>
          <a:xfrm>
            <a:off x="2666117" y="3148176"/>
            <a:ext cx="762646" cy="5616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12</a:t>
            </a:r>
          </a:p>
          <a:p>
            <a:pPr algn="ctr"/>
            <a:r>
              <a:rPr lang="en-GB" b="1" baseline="-25000" dirty="0"/>
              <a:t>T2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362265-FED7-45B3-BD2F-30281A8F7F64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3047440" y="2633334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DE6CD7-7C00-4140-9851-117F4E2F886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428764" y="2352511"/>
            <a:ext cx="9914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A3A22A-D164-46A8-8D11-838B3D5B304C}"/>
              </a:ext>
            </a:extLst>
          </p:cNvPr>
          <p:cNvSpPr txBox="1"/>
          <p:nvPr/>
        </p:nvSpPr>
        <p:spPr>
          <a:xfrm>
            <a:off x="3057692" y="2718633"/>
            <a:ext cx="371072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CD0D58-8E6D-435B-9952-05803378F8E4}"/>
              </a:ext>
            </a:extLst>
          </p:cNvPr>
          <p:cNvSpPr txBox="1"/>
          <p:nvPr/>
        </p:nvSpPr>
        <p:spPr>
          <a:xfrm>
            <a:off x="3502567" y="1986389"/>
            <a:ext cx="382481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h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99ADE5-AF54-4CDF-8FBD-154F0502F39F}"/>
              </a:ext>
            </a:extLst>
          </p:cNvPr>
          <p:cNvSpPr/>
          <p:nvPr/>
        </p:nvSpPr>
        <p:spPr>
          <a:xfrm>
            <a:off x="4391845" y="995199"/>
            <a:ext cx="762646" cy="56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Y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F0447-B92C-40A6-B4D7-48016547FC5B}"/>
              </a:ext>
            </a:extLst>
          </p:cNvPr>
          <p:cNvSpPr/>
          <p:nvPr/>
        </p:nvSpPr>
        <p:spPr>
          <a:xfrm>
            <a:off x="4420202" y="2071687"/>
            <a:ext cx="762646" cy="561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</a:t>
            </a:r>
            <a:r>
              <a:rPr lang="en-GB" b="1" baseline="-25000" dirty="0"/>
              <a:t>t+1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7F2881-2CBD-4F42-AD80-D0AD6A3D6DCA}"/>
              </a:ext>
            </a:extLst>
          </p:cNvPr>
          <p:cNvSpPr/>
          <p:nvPr/>
        </p:nvSpPr>
        <p:spPr>
          <a:xfrm>
            <a:off x="4420202" y="3148176"/>
            <a:ext cx="762646" cy="5616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X</a:t>
            </a:r>
            <a:r>
              <a:rPr lang="en-GB" b="1" baseline="-25000" dirty="0"/>
              <a:t>13</a:t>
            </a:r>
          </a:p>
          <a:p>
            <a:pPr algn="ctr"/>
            <a:r>
              <a:rPr lang="en-GB" b="1" baseline="-25000" dirty="0"/>
              <a:t>T3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0A4CCC-5099-409C-94DB-F926C3B1D4EA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flipV="1">
            <a:off x="4801525" y="2633334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5B101A-95E2-49C1-BC68-4487874C97C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801525" y="1556845"/>
            <a:ext cx="0" cy="514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F5BAFC-A264-4897-8561-293F536DC085}"/>
              </a:ext>
            </a:extLst>
          </p:cNvPr>
          <p:cNvSpPr txBox="1"/>
          <p:nvPr/>
        </p:nvSpPr>
        <p:spPr>
          <a:xfrm>
            <a:off x="4811776" y="2718633"/>
            <a:ext cx="371072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x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8C107-2F8D-41E1-8355-5A8DFB8BEE45}"/>
              </a:ext>
            </a:extLst>
          </p:cNvPr>
          <p:cNvSpPr txBox="1"/>
          <p:nvPr/>
        </p:nvSpPr>
        <p:spPr>
          <a:xfrm>
            <a:off x="4399473" y="1623424"/>
            <a:ext cx="373695" cy="362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98D8F-5369-47BA-A40E-0ED2E5254D22}"/>
              </a:ext>
            </a:extLst>
          </p:cNvPr>
          <p:cNvSpPr txBox="1"/>
          <p:nvPr/>
        </p:nvSpPr>
        <p:spPr>
          <a:xfrm>
            <a:off x="1868138" y="19742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233213-E080-4BEB-BCA3-FC3FFED73D2F}"/>
              </a:ext>
            </a:extLst>
          </p:cNvPr>
          <p:cNvSpPr txBox="1"/>
          <p:nvPr/>
        </p:nvSpPr>
        <p:spPr>
          <a:xfrm>
            <a:off x="3556598" y="234036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047EC-778F-47A6-A83F-AACDF0E488DC}"/>
              </a:ext>
            </a:extLst>
          </p:cNvPr>
          <p:cNvSpPr txBox="1"/>
          <p:nvPr/>
        </p:nvSpPr>
        <p:spPr>
          <a:xfrm>
            <a:off x="990275" y="1100112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</a:t>
            </a:r>
            <a:r>
              <a:rPr lang="en-GB" b="1" baseline="-25000" dirty="0"/>
              <a:t>i</a:t>
            </a:r>
            <a:r>
              <a:rPr lang="en-GB" b="1" dirty="0"/>
              <a:t> = Output of the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2DFC2C-5F00-4C44-9D8D-D91FB55E956A}"/>
              </a:ext>
            </a:extLst>
          </p:cNvPr>
          <p:cNvSpPr/>
          <p:nvPr/>
        </p:nvSpPr>
        <p:spPr>
          <a:xfrm>
            <a:off x="985836" y="4072855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175EAF-A086-46C0-8C85-8FB93928BC73}"/>
              </a:ext>
            </a:extLst>
          </p:cNvPr>
          <p:cNvSpPr/>
          <p:nvPr/>
        </p:nvSpPr>
        <p:spPr>
          <a:xfrm>
            <a:off x="985836" y="4444823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E2CE6F-0D45-4188-A808-7190A1768DF9}"/>
              </a:ext>
            </a:extLst>
          </p:cNvPr>
          <p:cNvSpPr/>
          <p:nvPr/>
        </p:nvSpPr>
        <p:spPr>
          <a:xfrm>
            <a:off x="985836" y="4816791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37D6A6B-6E6C-4800-BFE7-1AC0EF48DC49}"/>
              </a:ext>
            </a:extLst>
          </p:cNvPr>
          <p:cNvSpPr/>
          <p:nvPr/>
        </p:nvSpPr>
        <p:spPr>
          <a:xfrm>
            <a:off x="985836" y="5188759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C0D92-01EF-4B0F-B274-5A97E8C94F63}"/>
              </a:ext>
            </a:extLst>
          </p:cNvPr>
          <p:cNvSpPr/>
          <p:nvPr/>
        </p:nvSpPr>
        <p:spPr>
          <a:xfrm>
            <a:off x="985836" y="5560727"/>
            <a:ext cx="2714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0A21D7-607F-4638-98AE-878A37AF8D23}"/>
              </a:ext>
            </a:extLst>
          </p:cNvPr>
          <p:cNvSpPr/>
          <p:nvPr/>
        </p:nvSpPr>
        <p:spPr>
          <a:xfrm>
            <a:off x="2354217" y="4224665"/>
            <a:ext cx="381323" cy="4134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8970B4-C68A-4D4A-8103-7E3D2BB36976}"/>
              </a:ext>
            </a:extLst>
          </p:cNvPr>
          <p:cNvSpPr/>
          <p:nvPr/>
        </p:nvSpPr>
        <p:spPr>
          <a:xfrm>
            <a:off x="2364469" y="4761891"/>
            <a:ext cx="381323" cy="4134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B3AAB8-9F7A-4FBE-96C8-AE83F4AD3B3D}"/>
              </a:ext>
            </a:extLst>
          </p:cNvPr>
          <p:cNvSpPr/>
          <p:nvPr/>
        </p:nvSpPr>
        <p:spPr>
          <a:xfrm>
            <a:off x="2374721" y="5299117"/>
            <a:ext cx="381323" cy="4134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67F764-6A5A-4B7A-9430-8AF7F53D7FC6}"/>
              </a:ext>
            </a:extLst>
          </p:cNvPr>
          <p:cNvSpPr/>
          <p:nvPr/>
        </p:nvSpPr>
        <p:spPr>
          <a:xfrm>
            <a:off x="3662299" y="4707630"/>
            <a:ext cx="381323" cy="4134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010714-7EAF-4CA7-9AA2-18FB5F2A39D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1257300" y="4215730"/>
            <a:ext cx="1096917" cy="21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04803-1BD1-4DF8-8437-39083977E3DF}"/>
              </a:ext>
            </a:extLst>
          </p:cNvPr>
          <p:cNvCxnSpPr>
            <a:cxnSpLocks/>
            <a:stCxn id="10" idx="6"/>
            <a:endCxn id="37" idx="2"/>
          </p:cNvCxnSpPr>
          <p:nvPr/>
        </p:nvCxnSpPr>
        <p:spPr>
          <a:xfrm>
            <a:off x="1257300" y="4215730"/>
            <a:ext cx="1107169" cy="752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434B09-A406-4469-8229-E81BB9322CD0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1257300" y="4215730"/>
            <a:ext cx="1117421" cy="1290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DCF6A5-1E44-43B5-83AD-26092F60534A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 flipV="1">
            <a:off x="1257300" y="4431375"/>
            <a:ext cx="1096917" cy="156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F4920A-4A33-4DBE-8219-FC7214A0A408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1257300" y="4587698"/>
            <a:ext cx="1107169" cy="38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810E9D-CDDA-4F83-A7AF-2CD3139BA9E8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>
            <a:off x="1257300" y="4587698"/>
            <a:ext cx="1117421" cy="91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2A466C-50A1-4B6A-A05C-32ECB3FB623A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1257300" y="4959666"/>
            <a:ext cx="1117421" cy="546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42DA72-26CA-4C41-ADA9-65A8DE7DAA03}"/>
              </a:ext>
            </a:extLst>
          </p:cNvPr>
          <p:cNvCxnSpPr>
            <a:cxnSpLocks/>
            <a:stCxn id="35" idx="6"/>
            <a:endCxn id="14" idx="2"/>
          </p:cNvCxnSpPr>
          <p:nvPr/>
        </p:nvCxnSpPr>
        <p:spPr>
          <a:xfrm flipV="1">
            <a:off x="1257300" y="4431375"/>
            <a:ext cx="1096917" cy="90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CDF4C4-E6CD-47C0-A694-DEDA70154DF9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 flipV="1">
            <a:off x="1257300" y="5505827"/>
            <a:ext cx="1117421" cy="197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70E5E19-A915-4338-973C-F35A5CDC24F0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1257300" y="4968601"/>
            <a:ext cx="1107169" cy="73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6E7E70-E062-44CC-90F7-A6C414FA159D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>
            <a:off x="2735540" y="4431375"/>
            <a:ext cx="926759" cy="482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12AD4C-3658-48F3-BD81-099BAF013B66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2745792" y="4914340"/>
            <a:ext cx="916507" cy="54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6148BB3-63E2-4459-8CC7-A8F636B87A64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2756044" y="4914340"/>
            <a:ext cx="906255" cy="591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682757-0A50-40A0-8773-DCE9C8F10F3C}"/>
                  </a:ext>
                </a:extLst>
              </p:cNvPr>
              <p:cNvSpPr txBox="1"/>
              <p:nvPr/>
            </p:nvSpPr>
            <p:spPr>
              <a:xfrm>
                <a:off x="5758411" y="1346425"/>
                <a:ext cx="438402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682757-0A50-40A0-8773-DCE9C8F10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11" y="1346425"/>
                <a:ext cx="4384021" cy="299249"/>
              </a:xfrm>
              <a:prstGeom prst="rect">
                <a:avLst/>
              </a:prstGeom>
              <a:blipFill>
                <a:blip r:embed="rId2"/>
                <a:stretch>
                  <a:fillRect l="-1391" r="-153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854874A-1879-4272-B291-C11ED2B9F71D}"/>
                  </a:ext>
                </a:extLst>
              </p:cNvPr>
              <p:cNvSpPr txBox="1"/>
              <p:nvPr/>
            </p:nvSpPr>
            <p:spPr>
              <a:xfrm>
                <a:off x="5916884" y="1865093"/>
                <a:ext cx="3604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((1, 3)(3, 1)+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854874A-1879-4272-B291-C11ED2B9F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84" y="1865093"/>
                <a:ext cx="3604256" cy="276999"/>
              </a:xfrm>
              <a:prstGeom prst="rect">
                <a:avLst/>
              </a:prstGeom>
              <a:blipFill>
                <a:blip r:embed="rId3"/>
                <a:stretch>
                  <a:fillRect t="-2222" r="-118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F571DE4-A890-44A3-AE75-7798E6C02BD4}"/>
                  </a:ext>
                </a:extLst>
              </p:cNvPr>
              <p:cNvSpPr txBox="1"/>
              <p:nvPr/>
            </p:nvSpPr>
            <p:spPr>
              <a:xfrm>
                <a:off x="5916884" y="2280105"/>
                <a:ext cx="306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𝑎𝑐𝑡𝑖𝑣𝑎𝑡𝑖𝑜𝑛𝐹𝑢𝑛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F571DE4-A890-44A3-AE75-7798E6C0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84" y="2280105"/>
                <a:ext cx="3068084" cy="276999"/>
              </a:xfrm>
              <a:prstGeom prst="rect">
                <a:avLst/>
              </a:prstGeom>
              <a:blipFill>
                <a:blip r:embed="rId4"/>
                <a:stretch>
                  <a:fillRect t="-2222" r="-139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9C3563-B525-40E3-B517-F8AD12DF8192}"/>
                  </a:ext>
                </a:extLst>
              </p:cNvPr>
              <p:cNvSpPr txBox="1"/>
              <p:nvPr/>
            </p:nvSpPr>
            <p:spPr>
              <a:xfrm>
                <a:off x="5916884" y="2704210"/>
                <a:ext cx="2335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𝑠𝑐𝑎𝑙𝑒𝑟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39C3563-B525-40E3-B517-F8AD12DF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84" y="2704210"/>
                <a:ext cx="2335319" cy="276999"/>
              </a:xfrm>
              <a:prstGeom prst="rect">
                <a:avLst/>
              </a:prstGeom>
              <a:blipFill>
                <a:blip r:embed="rId5"/>
                <a:stretch>
                  <a:fillRect l="-783" t="-4444" r="-339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08E37082-BE03-48FB-AEDC-06B7E9B7E329}"/>
              </a:ext>
            </a:extLst>
          </p:cNvPr>
          <p:cNvSpPr txBox="1"/>
          <p:nvPr/>
        </p:nvSpPr>
        <p:spPr>
          <a:xfrm>
            <a:off x="3114767" y="5210083"/>
            <a:ext cx="39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</a:t>
            </a:r>
            <a:r>
              <a:rPr lang="en-GB" baseline="-25000" dirty="0" err="1"/>
              <a:t>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51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741</Words>
  <Application>Microsoft Office PowerPoint</Application>
  <PresentationFormat>Widescreen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Cambria Math</vt:lpstr>
      <vt:lpstr>Office Theme</vt:lpstr>
      <vt:lpstr>RNN</vt:lpstr>
      <vt:lpstr>PowerPoint Presentation</vt:lpstr>
      <vt:lpstr>PowerPoint Presentation</vt:lpstr>
      <vt:lpstr>Actual diagram of RNN</vt:lpstr>
      <vt:lpstr>Actual diagram of RNN</vt:lpstr>
      <vt:lpstr>Forward Propagation of RNN</vt:lpstr>
      <vt:lpstr>Forward Propagation of RNN</vt:lpstr>
      <vt:lpstr>Forward Propagation of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Amin</dc:creator>
  <cp:lastModifiedBy>Al Amin</cp:lastModifiedBy>
  <cp:revision>32</cp:revision>
  <dcterms:created xsi:type="dcterms:W3CDTF">2023-09-17T14:30:02Z</dcterms:created>
  <dcterms:modified xsi:type="dcterms:W3CDTF">2023-09-19T03:12:16Z</dcterms:modified>
</cp:coreProperties>
</file>