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6" autoAdjust="0"/>
    <p:restoredTop sz="94660"/>
  </p:normalViewPr>
  <p:slideViewPr>
    <p:cSldViewPr snapToGrid="0">
      <p:cViewPr varScale="1">
        <p:scale>
          <a:sx n="85" d="100"/>
          <a:sy n="85" d="100"/>
        </p:scale>
        <p:origin x="10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B7AA-B5E1-42F7-AAF0-6F0C50094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20CF3-A07C-4894-A488-473F8EB4D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68C62-A48A-4D8A-A774-7A090D1B1CC0}"/>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A44103B4-415C-49EB-8828-9967BFDF3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F3803-1460-4CF4-A14F-FBCFA65F5530}"/>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30360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5359-643A-4E3A-BA48-C01817842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0696F4-66EC-4367-94A0-FD43FEF58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84AC1-39D2-4EB4-B4B6-5833F52CA853}"/>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6F0D12F5-F746-4971-8414-B21F21FE8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8ED3D-C69F-47AC-AA4A-9EFF5511970C}"/>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13410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4B38B-E278-47E3-89D3-428949829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CCDD22-95CF-44CC-806B-63F720714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EAA3C-264B-45C6-BD67-F562E5E579F0}"/>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1C5B0DB5-8C93-46AA-9661-4DAEC6625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5BEBD-9A07-4446-9033-6D418C8F60FD}"/>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88473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6356-12AE-4B00-B188-160BE2F44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99B39-96DB-4E6C-963D-625AB90EB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0D407-88B2-4B6E-91B4-CFEC63FB4FE6}"/>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C753F394-499B-4D4A-AA4E-CD53D27AE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E1FD4-E782-4E3C-A743-86741AA686D3}"/>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5115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A72E-E6F3-42CF-AC96-07C683BCE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230E58-AA39-486C-82A0-378786E8E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CD4B4-1922-4D66-A908-75ED66BD1A95}"/>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E172D8A4-CB47-4AF3-9FB9-4FE417282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91964-D968-4AAB-ACF8-26F09BDF0B90}"/>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193488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ACBA-157E-408A-962B-400BFDD1A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38566-16C4-4913-8118-521599056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3AD05-F108-4938-9E9D-892C0FBDE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66E4D5-35C4-4501-8AA3-5FDA924EB4CA}"/>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6" name="Footer Placeholder 5">
            <a:extLst>
              <a:ext uri="{FF2B5EF4-FFF2-40B4-BE49-F238E27FC236}">
                <a16:creationId xmlns:a16="http://schemas.microsoft.com/office/drawing/2014/main" id="{2AC07F0E-A256-4CD7-A620-083C2F5DD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49FEB-06ED-4F70-B310-D0CE7B53F8C8}"/>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30487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2C36-0A89-42C1-A140-CD4D4849C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D105B4-3573-47A8-A6FB-CEEFE3C36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407A7-7C3C-46D5-AC61-4426C7A33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7A885-DC44-408B-91C4-128092D3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31EE7-04C2-4163-B396-06F01DD35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8C8E0-D2B5-48D1-B761-16A450B94CEF}"/>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8" name="Footer Placeholder 7">
            <a:extLst>
              <a:ext uri="{FF2B5EF4-FFF2-40B4-BE49-F238E27FC236}">
                <a16:creationId xmlns:a16="http://schemas.microsoft.com/office/drawing/2014/main" id="{0B49D33C-9D2B-4B08-86E6-FCE13B9B0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E53E1-B5EA-408F-9161-0964FF7FA115}"/>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64150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E6CA-DB6C-40B0-BB95-6C968BB1E7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2D293-A497-4805-B5A8-CF2D0869EACA}"/>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4" name="Footer Placeholder 3">
            <a:extLst>
              <a:ext uri="{FF2B5EF4-FFF2-40B4-BE49-F238E27FC236}">
                <a16:creationId xmlns:a16="http://schemas.microsoft.com/office/drawing/2014/main" id="{0EE0854F-7481-4755-B3D8-626EBD622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0E7333-65A0-4828-A72C-E34F30922B0B}"/>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6224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3FCC5-FC54-49D6-B275-B64A92604363}"/>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3" name="Footer Placeholder 2">
            <a:extLst>
              <a:ext uri="{FF2B5EF4-FFF2-40B4-BE49-F238E27FC236}">
                <a16:creationId xmlns:a16="http://schemas.microsoft.com/office/drawing/2014/main" id="{EF5359A4-1409-4571-818E-2A49599DD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F5F0FB-F991-4CF7-A8C0-E96C508F98F8}"/>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11112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EEFC-E091-4B01-8288-C8CD139D0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20018-5D87-4ED3-B49A-00A31979A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F1F32-7C5F-4C65-99B0-725DBC07F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3F5393-85A8-47FC-82CD-38A7F940E921}"/>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6" name="Footer Placeholder 5">
            <a:extLst>
              <a:ext uri="{FF2B5EF4-FFF2-40B4-BE49-F238E27FC236}">
                <a16:creationId xmlns:a16="http://schemas.microsoft.com/office/drawing/2014/main" id="{332B66D1-5374-4B3E-87D6-21661BAC0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952E2-0AC7-4F2B-9CBC-7A0EC8FCD1B4}"/>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390129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5AFC-757B-4521-8601-29F52A054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43F3B-E53E-40E4-91C6-7D069C514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340233-60B7-4835-96F2-DA241498E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71590-3DA3-4660-A7FE-74E189FFE179}"/>
              </a:ext>
            </a:extLst>
          </p:cNvPr>
          <p:cNvSpPr>
            <a:spLocks noGrp="1"/>
          </p:cNvSpPr>
          <p:nvPr>
            <p:ph type="dt" sz="half" idx="10"/>
          </p:nvPr>
        </p:nvSpPr>
        <p:spPr/>
        <p:txBody>
          <a:bodyPr/>
          <a:lstStyle/>
          <a:p>
            <a:fld id="{7B0AD341-D04E-4049-BE58-9BBACA259F3A}" type="datetimeFigureOut">
              <a:rPr lang="en-US" smtClean="0"/>
              <a:t>11/15/2021</a:t>
            </a:fld>
            <a:endParaRPr lang="en-US"/>
          </a:p>
        </p:txBody>
      </p:sp>
      <p:sp>
        <p:nvSpPr>
          <p:cNvPr id="6" name="Footer Placeholder 5">
            <a:extLst>
              <a:ext uri="{FF2B5EF4-FFF2-40B4-BE49-F238E27FC236}">
                <a16:creationId xmlns:a16="http://schemas.microsoft.com/office/drawing/2014/main" id="{18566D89-C80C-4CDF-81DE-21FB162A6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80833-105E-4C37-AED7-A70229C52489}"/>
              </a:ext>
            </a:extLst>
          </p:cNvPr>
          <p:cNvSpPr>
            <a:spLocks noGrp="1"/>
          </p:cNvSpPr>
          <p:nvPr>
            <p:ph type="sldNum" sz="quarter" idx="12"/>
          </p:nvPr>
        </p:nvSpPr>
        <p:spPr/>
        <p:txBody>
          <a:bodyPr/>
          <a:lstStyle/>
          <a:p>
            <a:fld id="{123062AF-0464-499D-840C-906807803D5A}" type="slidenum">
              <a:rPr lang="en-US" smtClean="0"/>
              <a:t>‹#›</a:t>
            </a:fld>
            <a:endParaRPr lang="en-US"/>
          </a:p>
        </p:txBody>
      </p:sp>
    </p:spTree>
    <p:extLst>
      <p:ext uri="{BB962C8B-B14F-4D97-AF65-F5344CB8AC3E}">
        <p14:creationId xmlns:p14="http://schemas.microsoft.com/office/powerpoint/2010/main" val="258050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B3944-92B7-475E-8D75-E36E36426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4B83CE-DA6C-41ED-8A49-A3309F8AB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4DC09-B5E8-4D42-8C13-BF24B27C8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AD341-D04E-4049-BE58-9BBACA259F3A}" type="datetimeFigureOut">
              <a:rPr lang="en-US" smtClean="0"/>
              <a:t>11/15/2021</a:t>
            </a:fld>
            <a:endParaRPr lang="en-US"/>
          </a:p>
        </p:txBody>
      </p:sp>
      <p:sp>
        <p:nvSpPr>
          <p:cNvPr id="5" name="Footer Placeholder 4">
            <a:extLst>
              <a:ext uri="{FF2B5EF4-FFF2-40B4-BE49-F238E27FC236}">
                <a16:creationId xmlns:a16="http://schemas.microsoft.com/office/drawing/2014/main" id="{1B225722-3AFC-48F3-805B-50645A1A3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5EC549-5658-4CFB-A607-AA0511823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062AF-0464-499D-840C-906807803D5A}" type="slidenum">
              <a:rPr lang="en-US" smtClean="0"/>
              <a:t>‹#›</a:t>
            </a:fld>
            <a:endParaRPr lang="en-US"/>
          </a:p>
        </p:txBody>
      </p:sp>
    </p:spTree>
    <p:extLst>
      <p:ext uri="{BB962C8B-B14F-4D97-AF65-F5344CB8AC3E}">
        <p14:creationId xmlns:p14="http://schemas.microsoft.com/office/powerpoint/2010/main" val="345785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459-AB66-44E4-97B6-44B5679C8DA1}"/>
              </a:ext>
            </a:extLst>
          </p:cNvPr>
          <p:cNvSpPr>
            <a:spLocks noGrp="1"/>
          </p:cNvSpPr>
          <p:nvPr>
            <p:ph type="ctrTitle"/>
          </p:nvPr>
        </p:nvSpPr>
        <p:spPr>
          <a:xfrm>
            <a:off x="1524000" y="332510"/>
            <a:ext cx="9144000" cy="600508"/>
          </a:xfrm>
        </p:spPr>
        <p:txBody>
          <a:bodyPr>
            <a:normAutofit/>
          </a:bodyPr>
          <a:lstStyle/>
          <a:p>
            <a:r>
              <a:rPr lang="en-US" sz="2800" b="1" dirty="0"/>
              <a:t>Random forest for classification</a:t>
            </a:r>
          </a:p>
        </p:txBody>
      </p:sp>
      <p:sp>
        <p:nvSpPr>
          <p:cNvPr id="3" name="Subtitle 2">
            <a:extLst>
              <a:ext uri="{FF2B5EF4-FFF2-40B4-BE49-F238E27FC236}">
                <a16:creationId xmlns:a16="http://schemas.microsoft.com/office/drawing/2014/main" id="{E3BF5ADE-AB9E-43F8-A957-BFDC8D40BCF4}"/>
              </a:ext>
            </a:extLst>
          </p:cNvPr>
          <p:cNvSpPr>
            <a:spLocks noGrp="1"/>
          </p:cNvSpPr>
          <p:nvPr>
            <p:ph type="subTitle" idx="1"/>
          </p:nvPr>
        </p:nvSpPr>
        <p:spPr>
          <a:xfrm>
            <a:off x="1428997" y="1690111"/>
            <a:ext cx="9144000" cy="3998170"/>
          </a:xfrm>
        </p:spPr>
        <p:txBody>
          <a:bodyPr>
            <a:normAutofit/>
          </a:bodyPr>
          <a:lstStyle/>
          <a:p>
            <a:pPr algn="l"/>
            <a:r>
              <a:rPr lang="en-US" sz="2000" b="1" i="0" dirty="0">
                <a:solidFill>
                  <a:srgbClr val="FF0000"/>
                </a:solidFill>
                <a:effectLst/>
              </a:rPr>
              <a:t>What is Random forest?</a:t>
            </a:r>
          </a:p>
          <a:p>
            <a:pPr algn="l"/>
            <a:endParaRPr lang="en-US" sz="2000" dirty="0">
              <a:solidFill>
                <a:srgbClr val="3A3B41"/>
              </a:solidFill>
            </a:endParaRPr>
          </a:p>
          <a:p>
            <a:pPr algn="l"/>
            <a:r>
              <a:rPr lang="en-US" sz="2000" b="0" i="0" dirty="0">
                <a:solidFill>
                  <a:srgbClr val="3A3B41"/>
                </a:solidFill>
                <a:effectLst/>
              </a:rPr>
              <a:t>Random forest is a supervised learning algorithm. It is use for both </a:t>
            </a:r>
            <a:r>
              <a:rPr lang="en-US" sz="2000" b="1" i="0" dirty="0">
                <a:solidFill>
                  <a:srgbClr val="3A3B41"/>
                </a:solidFill>
                <a:effectLst/>
              </a:rPr>
              <a:t>classification and regression problem</a:t>
            </a:r>
            <a:r>
              <a:rPr lang="en-US" sz="2000" b="0" i="0" dirty="0">
                <a:solidFill>
                  <a:srgbClr val="3A3B41"/>
                </a:solidFill>
                <a:effectLst/>
              </a:rPr>
              <a:t>. The "forest" it builds, is an </a:t>
            </a:r>
            <a:r>
              <a:rPr lang="en-US" sz="2000" b="1" i="0" dirty="0">
                <a:solidFill>
                  <a:srgbClr val="3A3B41"/>
                </a:solidFill>
                <a:effectLst/>
              </a:rPr>
              <a:t>ensemble of decision trees</a:t>
            </a:r>
            <a:r>
              <a:rPr lang="en-US" sz="2000" b="0" i="0" dirty="0">
                <a:solidFill>
                  <a:srgbClr val="3A3B41"/>
                </a:solidFill>
                <a:effectLst/>
              </a:rPr>
              <a:t>, usually trained with the “</a:t>
            </a:r>
            <a:r>
              <a:rPr lang="en-US" sz="2000" b="1" i="0" dirty="0">
                <a:solidFill>
                  <a:srgbClr val="3A3B41"/>
                </a:solidFill>
                <a:effectLst/>
              </a:rPr>
              <a:t>bagging</a:t>
            </a:r>
            <a:r>
              <a:rPr lang="en-US" sz="2000" b="0" i="0" dirty="0">
                <a:solidFill>
                  <a:srgbClr val="3A3B41"/>
                </a:solidFill>
                <a:effectLst/>
              </a:rPr>
              <a:t>” method. The general idea of the bagging method is that a combination of learning models increases the overall result.</a:t>
            </a:r>
          </a:p>
          <a:p>
            <a:pPr algn="l"/>
            <a:endParaRPr lang="en-US" sz="2000" dirty="0">
              <a:solidFill>
                <a:srgbClr val="3A3B41"/>
              </a:solidFill>
            </a:endParaRPr>
          </a:p>
          <a:p>
            <a:pPr algn="l"/>
            <a:r>
              <a:rPr lang="en-US" sz="2000" b="1" dirty="0">
                <a:solidFill>
                  <a:srgbClr val="3A3B41"/>
                </a:solidFill>
                <a:highlight>
                  <a:srgbClr val="FFFF00"/>
                </a:highlight>
              </a:rPr>
              <a:t>Note: </a:t>
            </a:r>
            <a:r>
              <a:rPr lang="en-US" sz="2000" dirty="0">
                <a:solidFill>
                  <a:srgbClr val="3A3B41"/>
                </a:solidFill>
                <a:highlight>
                  <a:srgbClr val="FFFF00"/>
                </a:highlight>
              </a:rPr>
              <a:t>Random forest create sample dataset using </a:t>
            </a:r>
            <a:r>
              <a:rPr lang="en-US" sz="2000" b="1" dirty="0">
                <a:solidFill>
                  <a:srgbClr val="3A3B41"/>
                </a:solidFill>
                <a:highlight>
                  <a:srgbClr val="FFFF00"/>
                </a:highlight>
              </a:rPr>
              <a:t>row sampling with replacement</a:t>
            </a:r>
            <a:r>
              <a:rPr lang="en-US" sz="2000" dirty="0">
                <a:solidFill>
                  <a:srgbClr val="3A3B41"/>
                </a:solidFill>
                <a:highlight>
                  <a:srgbClr val="FFFF00"/>
                </a:highlight>
              </a:rPr>
              <a:t> and </a:t>
            </a:r>
            <a:r>
              <a:rPr lang="en-US" sz="2000" b="1" dirty="0">
                <a:solidFill>
                  <a:srgbClr val="3A3B41"/>
                </a:solidFill>
                <a:highlight>
                  <a:srgbClr val="FFFF00"/>
                </a:highlight>
              </a:rPr>
              <a:t>feature sampling with replacement.</a:t>
            </a:r>
            <a:endParaRPr lang="en-US" sz="2000" b="1" dirty="0">
              <a:highlight>
                <a:srgbClr val="FFFF00"/>
              </a:highlight>
            </a:endParaRPr>
          </a:p>
        </p:txBody>
      </p:sp>
    </p:spTree>
    <p:extLst>
      <p:ext uri="{BB962C8B-B14F-4D97-AF65-F5344CB8AC3E}">
        <p14:creationId xmlns:p14="http://schemas.microsoft.com/office/powerpoint/2010/main" val="208181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459-AB66-44E4-97B6-44B5679C8DA1}"/>
              </a:ext>
            </a:extLst>
          </p:cNvPr>
          <p:cNvSpPr>
            <a:spLocks noGrp="1"/>
          </p:cNvSpPr>
          <p:nvPr>
            <p:ph type="ctrTitle"/>
          </p:nvPr>
        </p:nvSpPr>
        <p:spPr>
          <a:xfrm>
            <a:off x="1524000" y="332510"/>
            <a:ext cx="9144000" cy="600508"/>
          </a:xfrm>
        </p:spPr>
        <p:txBody>
          <a:bodyPr>
            <a:normAutofit/>
          </a:bodyPr>
          <a:lstStyle/>
          <a:p>
            <a:r>
              <a:rPr lang="en-US" sz="2800" b="1" dirty="0"/>
              <a:t>Random forest for classification</a:t>
            </a:r>
          </a:p>
        </p:txBody>
      </p:sp>
      <p:pic>
        <p:nvPicPr>
          <p:cNvPr id="7" name="Picture 6">
            <a:extLst>
              <a:ext uri="{FF2B5EF4-FFF2-40B4-BE49-F238E27FC236}">
                <a16:creationId xmlns:a16="http://schemas.microsoft.com/office/drawing/2014/main" id="{CEF10173-C56A-4529-AEDF-FC2C3EF1E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89" y="1219200"/>
            <a:ext cx="9860139" cy="4803422"/>
          </a:xfrm>
          <a:prstGeom prst="rect">
            <a:avLst/>
          </a:prstGeom>
        </p:spPr>
      </p:pic>
    </p:spTree>
    <p:extLst>
      <p:ext uri="{BB962C8B-B14F-4D97-AF65-F5344CB8AC3E}">
        <p14:creationId xmlns:p14="http://schemas.microsoft.com/office/powerpoint/2010/main" val="357904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459-AB66-44E4-97B6-44B5679C8DA1}"/>
              </a:ext>
            </a:extLst>
          </p:cNvPr>
          <p:cNvSpPr>
            <a:spLocks noGrp="1"/>
          </p:cNvSpPr>
          <p:nvPr>
            <p:ph type="ctrTitle"/>
          </p:nvPr>
        </p:nvSpPr>
        <p:spPr>
          <a:xfrm>
            <a:off x="1524000" y="332510"/>
            <a:ext cx="9144000" cy="600508"/>
          </a:xfrm>
        </p:spPr>
        <p:txBody>
          <a:bodyPr>
            <a:normAutofit/>
          </a:bodyPr>
          <a:lstStyle/>
          <a:p>
            <a:r>
              <a:rPr lang="en-US" sz="2800" b="1" dirty="0"/>
              <a:t>Random forest for classification</a:t>
            </a:r>
          </a:p>
        </p:txBody>
      </p:sp>
      <p:pic>
        <p:nvPicPr>
          <p:cNvPr id="7" name="Picture 6">
            <a:extLst>
              <a:ext uri="{FF2B5EF4-FFF2-40B4-BE49-F238E27FC236}">
                <a16:creationId xmlns:a16="http://schemas.microsoft.com/office/drawing/2014/main" id="{79D39CC2-C5C8-4C99-8C4B-5A608E230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57" y="1275645"/>
            <a:ext cx="10007775" cy="4869920"/>
          </a:xfrm>
          <a:prstGeom prst="rect">
            <a:avLst/>
          </a:prstGeom>
        </p:spPr>
      </p:pic>
    </p:spTree>
    <p:extLst>
      <p:ext uri="{BB962C8B-B14F-4D97-AF65-F5344CB8AC3E}">
        <p14:creationId xmlns:p14="http://schemas.microsoft.com/office/powerpoint/2010/main" val="29391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459-AB66-44E4-97B6-44B5679C8DA1}"/>
              </a:ext>
            </a:extLst>
          </p:cNvPr>
          <p:cNvSpPr>
            <a:spLocks noGrp="1"/>
          </p:cNvSpPr>
          <p:nvPr>
            <p:ph type="ctrTitle"/>
          </p:nvPr>
        </p:nvSpPr>
        <p:spPr>
          <a:xfrm>
            <a:off x="1524000" y="332510"/>
            <a:ext cx="9144000" cy="600508"/>
          </a:xfrm>
        </p:spPr>
        <p:txBody>
          <a:bodyPr>
            <a:normAutofit/>
          </a:bodyPr>
          <a:lstStyle/>
          <a:p>
            <a:r>
              <a:rPr lang="en-US" sz="2800" b="1" dirty="0"/>
              <a:t>Random forest for classification</a:t>
            </a:r>
          </a:p>
        </p:txBody>
      </p:sp>
      <p:pic>
        <p:nvPicPr>
          <p:cNvPr id="4" name="Picture 3">
            <a:extLst>
              <a:ext uri="{FF2B5EF4-FFF2-40B4-BE49-F238E27FC236}">
                <a16:creationId xmlns:a16="http://schemas.microsoft.com/office/drawing/2014/main" id="{E828CC93-7EBB-41D0-BFDE-E8C98B92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28" y="1253066"/>
            <a:ext cx="9982906" cy="4837818"/>
          </a:xfrm>
          <a:prstGeom prst="rect">
            <a:avLst/>
          </a:prstGeom>
        </p:spPr>
      </p:pic>
    </p:spTree>
    <p:extLst>
      <p:ext uri="{BB962C8B-B14F-4D97-AF65-F5344CB8AC3E}">
        <p14:creationId xmlns:p14="http://schemas.microsoft.com/office/powerpoint/2010/main" val="410480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459-AB66-44E4-97B6-44B5679C8DA1}"/>
              </a:ext>
            </a:extLst>
          </p:cNvPr>
          <p:cNvSpPr>
            <a:spLocks noGrp="1"/>
          </p:cNvSpPr>
          <p:nvPr>
            <p:ph type="ctrTitle"/>
          </p:nvPr>
        </p:nvSpPr>
        <p:spPr>
          <a:xfrm>
            <a:off x="1286934" y="355088"/>
            <a:ext cx="9144000" cy="600508"/>
          </a:xfrm>
        </p:spPr>
        <p:txBody>
          <a:bodyPr>
            <a:normAutofit/>
          </a:bodyPr>
          <a:lstStyle/>
          <a:p>
            <a:r>
              <a:rPr lang="en-US" sz="2800" b="1" dirty="0"/>
              <a:t>Random forest for regression</a:t>
            </a:r>
          </a:p>
        </p:txBody>
      </p:sp>
      <p:sp>
        <p:nvSpPr>
          <p:cNvPr id="3" name="Subtitle 2">
            <a:extLst>
              <a:ext uri="{FF2B5EF4-FFF2-40B4-BE49-F238E27FC236}">
                <a16:creationId xmlns:a16="http://schemas.microsoft.com/office/drawing/2014/main" id="{E3BF5ADE-AB9E-43F8-A957-BFDC8D40BCF4}"/>
              </a:ext>
            </a:extLst>
          </p:cNvPr>
          <p:cNvSpPr>
            <a:spLocks noGrp="1"/>
          </p:cNvSpPr>
          <p:nvPr>
            <p:ph type="subTitle" idx="1"/>
          </p:nvPr>
        </p:nvSpPr>
        <p:spPr>
          <a:xfrm>
            <a:off x="1524000" y="2785134"/>
            <a:ext cx="9144000" cy="2215845"/>
          </a:xfrm>
        </p:spPr>
        <p:txBody>
          <a:bodyPr>
            <a:normAutofit/>
          </a:bodyPr>
          <a:lstStyle/>
          <a:p>
            <a:pPr algn="l"/>
            <a:r>
              <a:rPr lang="en-US" sz="2000" i="0" dirty="0">
                <a:effectLst/>
              </a:rPr>
              <a:t>Ra</a:t>
            </a:r>
            <a:r>
              <a:rPr lang="en-US" sz="2000" dirty="0"/>
              <a:t>ndom forest regression work with same procedure as like classification. We know in regression problem our target variable most of the time contain continuous value. In random forest regression what is do take the all continuous value that’s come from the multiple decision that are created by random forest. </a:t>
            </a:r>
            <a:r>
              <a:rPr lang="en-US" sz="2000" b="1" dirty="0">
                <a:highlight>
                  <a:srgbClr val="FFFF00"/>
                </a:highlight>
              </a:rPr>
              <a:t>From all the continuous values find the mean value or median value based on the data distributions.</a:t>
            </a:r>
            <a:endParaRPr lang="en-US" sz="2000" b="1" i="0" dirty="0">
              <a:effectLst/>
              <a:highlight>
                <a:srgbClr val="FFFF00"/>
              </a:highlight>
            </a:endParaRPr>
          </a:p>
        </p:txBody>
      </p:sp>
    </p:spTree>
    <p:extLst>
      <p:ext uri="{BB962C8B-B14F-4D97-AF65-F5344CB8AC3E}">
        <p14:creationId xmlns:p14="http://schemas.microsoft.com/office/powerpoint/2010/main" val="265398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173</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Random forest for classification</vt:lpstr>
      <vt:lpstr>Random forest for classification</vt:lpstr>
      <vt:lpstr>Random forest for classification</vt:lpstr>
      <vt:lpstr>Random forest for classification</vt:lpstr>
      <vt:lpstr>Random forest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for classification</dc:title>
  <dc:creator>alamin bhuyan</dc:creator>
  <cp:lastModifiedBy>alamin bhuyan</cp:lastModifiedBy>
  <cp:revision>5</cp:revision>
  <dcterms:created xsi:type="dcterms:W3CDTF">2021-11-15T15:28:35Z</dcterms:created>
  <dcterms:modified xsi:type="dcterms:W3CDTF">2021-11-15T16:27:03Z</dcterms:modified>
</cp:coreProperties>
</file>