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8" r:id="rId5"/>
    <p:sldId id="269" r:id="rId6"/>
    <p:sldId id="270" r:id="rId7"/>
    <p:sldId id="259" r:id="rId8"/>
    <p:sldId id="260" r:id="rId9"/>
    <p:sldId id="261" r:id="rId10"/>
    <p:sldId id="262" r:id="rId11"/>
    <p:sldId id="263" r:id="rId12"/>
    <p:sldId id="264" r:id="rId13"/>
    <p:sldId id="265" r:id="rId14"/>
    <p:sldId id="266" r:id="rId15"/>
    <p:sldId id="26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320" autoAdjust="0"/>
    <p:restoredTop sz="94660"/>
  </p:normalViewPr>
  <p:slideViewPr>
    <p:cSldViewPr snapToGrid="0">
      <p:cViewPr varScale="1">
        <p:scale>
          <a:sx n="88" d="100"/>
          <a:sy n="88" d="100"/>
        </p:scale>
        <p:origin x="96" y="3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CCC4A-B933-90F7-D877-E1416509E2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FE34C63-A0D4-B7AB-8B47-5C0CAC2992A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11E9CD6-61A5-C4B0-71AF-2B5714348962}"/>
              </a:ext>
            </a:extLst>
          </p:cNvPr>
          <p:cNvSpPr>
            <a:spLocks noGrp="1"/>
          </p:cNvSpPr>
          <p:nvPr>
            <p:ph type="dt" sz="half" idx="10"/>
          </p:nvPr>
        </p:nvSpPr>
        <p:spPr/>
        <p:txBody>
          <a:bodyPr/>
          <a:lstStyle/>
          <a:p>
            <a:fld id="{E5BE3C53-A19E-4ACE-A1A1-0F574FECC917}" type="datetimeFigureOut">
              <a:rPr lang="en-US" smtClean="0"/>
              <a:t>7/26/2022</a:t>
            </a:fld>
            <a:endParaRPr lang="en-US"/>
          </a:p>
        </p:txBody>
      </p:sp>
      <p:sp>
        <p:nvSpPr>
          <p:cNvPr id="5" name="Footer Placeholder 4">
            <a:extLst>
              <a:ext uri="{FF2B5EF4-FFF2-40B4-BE49-F238E27FC236}">
                <a16:creationId xmlns:a16="http://schemas.microsoft.com/office/drawing/2014/main" id="{8A70B1FF-0BBA-7ED0-86A4-1DC86459FE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7AD384-4818-8072-182A-4DCE9806B78D}"/>
              </a:ext>
            </a:extLst>
          </p:cNvPr>
          <p:cNvSpPr>
            <a:spLocks noGrp="1"/>
          </p:cNvSpPr>
          <p:nvPr>
            <p:ph type="sldNum" sz="quarter" idx="12"/>
          </p:nvPr>
        </p:nvSpPr>
        <p:spPr/>
        <p:txBody>
          <a:bodyPr/>
          <a:lstStyle/>
          <a:p>
            <a:fld id="{9CE20830-5E3E-4AAE-8E7B-290637AE5FF0}" type="slidenum">
              <a:rPr lang="en-US" smtClean="0"/>
              <a:t>‹#›</a:t>
            </a:fld>
            <a:endParaRPr lang="en-US"/>
          </a:p>
        </p:txBody>
      </p:sp>
    </p:spTree>
    <p:extLst>
      <p:ext uri="{BB962C8B-B14F-4D97-AF65-F5344CB8AC3E}">
        <p14:creationId xmlns:p14="http://schemas.microsoft.com/office/powerpoint/2010/main" val="29043697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8278B-77C2-761C-3FD6-F882DBB06D8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9466921-0600-8306-AF59-E8568542B27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18C660-45C8-ABC4-ED22-20DB77826E97}"/>
              </a:ext>
            </a:extLst>
          </p:cNvPr>
          <p:cNvSpPr>
            <a:spLocks noGrp="1"/>
          </p:cNvSpPr>
          <p:nvPr>
            <p:ph type="dt" sz="half" idx="10"/>
          </p:nvPr>
        </p:nvSpPr>
        <p:spPr/>
        <p:txBody>
          <a:bodyPr/>
          <a:lstStyle/>
          <a:p>
            <a:fld id="{E5BE3C53-A19E-4ACE-A1A1-0F574FECC917}" type="datetimeFigureOut">
              <a:rPr lang="en-US" smtClean="0"/>
              <a:t>7/26/2022</a:t>
            </a:fld>
            <a:endParaRPr lang="en-US"/>
          </a:p>
        </p:txBody>
      </p:sp>
      <p:sp>
        <p:nvSpPr>
          <p:cNvPr id="5" name="Footer Placeholder 4">
            <a:extLst>
              <a:ext uri="{FF2B5EF4-FFF2-40B4-BE49-F238E27FC236}">
                <a16:creationId xmlns:a16="http://schemas.microsoft.com/office/drawing/2014/main" id="{33223855-9FD9-A908-A5FB-5D77A126D3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9C88BB-827D-6B3C-9015-4792B1F798B9}"/>
              </a:ext>
            </a:extLst>
          </p:cNvPr>
          <p:cNvSpPr>
            <a:spLocks noGrp="1"/>
          </p:cNvSpPr>
          <p:nvPr>
            <p:ph type="sldNum" sz="quarter" idx="12"/>
          </p:nvPr>
        </p:nvSpPr>
        <p:spPr/>
        <p:txBody>
          <a:bodyPr/>
          <a:lstStyle/>
          <a:p>
            <a:fld id="{9CE20830-5E3E-4AAE-8E7B-290637AE5FF0}" type="slidenum">
              <a:rPr lang="en-US" smtClean="0"/>
              <a:t>‹#›</a:t>
            </a:fld>
            <a:endParaRPr lang="en-US"/>
          </a:p>
        </p:txBody>
      </p:sp>
    </p:spTree>
    <p:extLst>
      <p:ext uri="{BB962C8B-B14F-4D97-AF65-F5344CB8AC3E}">
        <p14:creationId xmlns:p14="http://schemas.microsoft.com/office/powerpoint/2010/main" val="28115307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0D76CDE-F60C-E54F-26C9-36BB17D101D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06A7097-9277-638F-6BA9-9AA86345296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48BF3D-D808-8119-6B8A-4EC2C7093DEB}"/>
              </a:ext>
            </a:extLst>
          </p:cNvPr>
          <p:cNvSpPr>
            <a:spLocks noGrp="1"/>
          </p:cNvSpPr>
          <p:nvPr>
            <p:ph type="dt" sz="half" idx="10"/>
          </p:nvPr>
        </p:nvSpPr>
        <p:spPr/>
        <p:txBody>
          <a:bodyPr/>
          <a:lstStyle/>
          <a:p>
            <a:fld id="{E5BE3C53-A19E-4ACE-A1A1-0F574FECC917}" type="datetimeFigureOut">
              <a:rPr lang="en-US" smtClean="0"/>
              <a:t>7/26/2022</a:t>
            </a:fld>
            <a:endParaRPr lang="en-US"/>
          </a:p>
        </p:txBody>
      </p:sp>
      <p:sp>
        <p:nvSpPr>
          <p:cNvPr id="5" name="Footer Placeholder 4">
            <a:extLst>
              <a:ext uri="{FF2B5EF4-FFF2-40B4-BE49-F238E27FC236}">
                <a16:creationId xmlns:a16="http://schemas.microsoft.com/office/drawing/2014/main" id="{29F400E2-4FD3-4281-4B4F-AB104DFE0E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D8E5EE-EB45-1745-878D-43CDAFDF2F8D}"/>
              </a:ext>
            </a:extLst>
          </p:cNvPr>
          <p:cNvSpPr>
            <a:spLocks noGrp="1"/>
          </p:cNvSpPr>
          <p:nvPr>
            <p:ph type="sldNum" sz="quarter" idx="12"/>
          </p:nvPr>
        </p:nvSpPr>
        <p:spPr/>
        <p:txBody>
          <a:bodyPr/>
          <a:lstStyle/>
          <a:p>
            <a:fld id="{9CE20830-5E3E-4AAE-8E7B-290637AE5FF0}" type="slidenum">
              <a:rPr lang="en-US" smtClean="0"/>
              <a:t>‹#›</a:t>
            </a:fld>
            <a:endParaRPr lang="en-US"/>
          </a:p>
        </p:txBody>
      </p:sp>
    </p:spTree>
    <p:extLst>
      <p:ext uri="{BB962C8B-B14F-4D97-AF65-F5344CB8AC3E}">
        <p14:creationId xmlns:p14="http://schemas.microsoft.com/office/powerpoint/2010/main" val="37260948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6B9E6-8C2B-40B6-C7F4-80042E87F5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273571C-0CD1-C27C-BD7B-C0304E5C533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E80D44-8094-AC24-E232-C36941AB3C91}"/>
              </a:ext>
            </a:extLst>
          </p:cNvPr>
          <p:cNvSpPr>
            <a:spLocks noGrp="1"/>
          </p:cNvSpPr>
          <p:nvPr>
            <p:ph type="dt" sz="half" idx="10"/>
          </p:nvPr>
        </p:nvSpPr>
        <p:spPr/>
        <p:txBody>
          <a:bodyPr/>
          <a:lstStyle/>
          <a:p>
            <a:fld id="{E5BE3C53-A19E-4ACE-A1A1-0F574FECC917}" type="datetimeFigureOut">
              <a:rPr lang="en-US" smtClean="0"/>
              <a:t>7/26/2022</a:t>
            </a:fld>
            <a:endParaRPr lang="en-US"/>
          </a:p>
        </p:txBody>
      </p:sp>
      <p:sp>
        <p:nvSpPr>
          <p:cNvPr id="5" name="Footer Placeholder 4">
            <a:extLst>
              <a:ext uri="{FF2B5EF4-FFF2-40B4-BE49-F238E27FC236}">
                <a16:creationId xmlns:a16="http://schemas.microsoft.com/office/drawing/2014/main" id="{D0D5EE4F-9A32-1ED9-9871-787EE68BCB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B0B4C0-AF94-4B2A-6A42-0C813B330C7B}"/>
              </a:ext>
            </a:extLst>
          </p:cNvPr>
          <p:cNvSpPr>
            <a:spLocks noGrp="1"/>
          </p:cNvSpPr>
          <p:nvPr>
            <p:ph type="sldNum" sz="quarter" idx="12"/>
          </p:nvPr>
        </p:nvSpPr>
        <p:spPr/>
        <p:txBody>
          <a:bodyPr/>
          <a:lstStyle/>
          <a:p>
            <a:fld id="{9CE20830-5E3E-4AAE-8E7B-290637AE5FF0}" type="slidenum">
              <a:rPr lang="en-US" smtClean="0"/>
              <a:t>‹#›</a:t>
            </a:fld>
            <a:endParaRPr lang="en-US"/>
          </a:p>
        </p:txBody>
      </p:sp>
    </p:spTree>
    <p:extLst>
      <p:ext uri="{BB962C8B-B14F-4D97-AF65-F5344CB8AC3E}">
        <p14:creationId xmlns:p14="http://schemas.microsoft.com/office/powerpoint/2010/main" val="35892300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5DECC-1F74-B32C-3D47-F1287B22C5E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324A96D-199C-04AD-A812-F6E8ECE606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6F7BA7A-B7B5-0788-4B2B-E1BF5EF070C4}"/>
              </a:ext>
            </a:extLst>
          </p:cNvPr>
          <p:cNvSpPr>
            <a:spLocks noGrp="1"/>
          </p:cNvSpPr>
          <p:nvPr>
            <p:ph type="dt" sz="half" idx="10"/>
          </p:nvPr>
        </p:nvSpPr>
        <p:spPr/>
        <p:txBody>
          <a:bodyPr/>
          <a:lstStyle/>
          <a:p>
            <a:fld id="{E5BE3C53-A19E-4ACE-A1A1-0F574FECC917}" type="datetimeFigureOut">
              <a:rPr lang="en-US" smtClean="0"/>
              <a:t>7/26/2022</a:t>
            </a:fld>
            <a:endParaRPr lang="en-US"/>
          </a:p>
        </p:txBody>
      </p:sp>
      <p:sp>
        <p:nvSpPr>
          <p:cNvPr id="5" name="Footer Placeholder 4">
            <a:extLst>
              <a:ext uri="{FF2B5EF4-FFF2-40B4-BE49-F238E27FC236}">
                <a16:creationId xmlns:a16="http://schemas.microsoft.com/office/drawing/2014/main" id="{C9B0988C-4E46-71D2-F427-44F685DC5B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82422F-9EE8-F6EA-8740-A4D271FB8567}"/>
              </a:ext>
            </a:extLst>
          </p:cNvPr>
          <p:cNvSpPr>
            <a:spLocks noGrp="1"/>
          </p:cNvSpPr>
          <p:nvPr>
            <p:ph type="sldNum" sz="quarter" idx="12"/>
          </p:nvPr>
        </p:nvSpPr>
        <p:spPr/>
        <p:txBody>
          <a:bodyPr/>
          <a:lstStyle/>
          <a:p>
            <a:fld id="{9CE20830-5E3E-4AAE-8E7B-290637AE5FF0}" type="slidenum">
              <a:rPr lang="en-US" smtClean="0"/>
              <a:t>‹#›</a:t>
            </a:fld>
            <a:endParaRPr lang="en-US"/>
          </a:p>
        </p:txBody>
      </p:sp>
    </p:spTree>
    <p:extLst>
      <p:ext uri="{BB962C8B-B14F-4D97-AF65-F5344CB8AC3E}">
        <p14:creationId xmlns:p14="http://schemas.microsoft.com/office/powerpoint/2010/main" val="16313376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CBA4D-932E-5190-F98D-1A5D2DA4E8A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90C0DB6-9150-55DC-D207-7836D062879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B63A79D-B826-DB0C-20D8-6B2F55F0EE5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4621809-50AD-73AC-27EE-50D1A534577B}"/>
              </a:ext>
            </a:extLst>
          </p:cNvPr>
          <p:cNvSpPr>
            <a:spLocks noGrp="1"/>
          </p:cNvSpPr>
          <p:nvPr>
            <p:ph type="dt" sz="half" idx="10"/>
          </p:nvPr>
        </p:nvSpPr>
        <p:spPr/>
        <p:txBody>
          <a:bodyPr/>
          <a:lstStyle/>
          <a:p>
            <a:fld id="{E5BE3C53-A19E-4ACE-A1A1-0F574FECC917}" type="datetimeFigureOut">
              <a:rPr lang="en-US" smtClean="0"/>
              <a:t>7/26/2022</a:t>
            </a:fld>
            <a:endParaRPr lang="en-US"/>
          </a:p>
        </p:txBody>
      </p:sp>
      <p:sp>
        <p:nvSpPr>
          <p:cNvPr id="6" name="Footer Placeholder 5">
            <a:extLst>
              <a:ext uri="{FF2B5EF4-FFF2-40B4-BE49-F238E27FC236}">
                <a16:creationId xmlns:a16="http://schemas.microsoft.com/office/drawing/2014/main" id="{2DD68A2B-92AD-A7CA-A712-C5C5EAB077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1EE813-E2B8-8BF0-ED59-9C1AE178864D}"/>
              </a:ext>
            </a:extLst>
          </p:cNvPr>
          <p:cNvSpPr>
            <a:spLocks noGrp="1"/>
          </p:cNvSpPr>
          <p:nvPr>
            <p:ph type="sldNum" sz="quarter" idx="12"/>
          </p:nvPr>
        </p:nvSpPr>
        <p:spPr/>
        <p:txBody>
          <a:bodyPr/>
          <a:lstStyle/>
          <a:p>
            <a:fld id="{9CE20830-5E3E-4AAE-8E7B-290637AE5FF0}" type="slidenum">
              <a:rPr lang="en-US" smtClean="0"/>
              <a:t>‹#›</a:t>
            </a:fld>
            <a:endParaRPr lang="en-US"/>
          </a:p>
        </p:txBody>
      </p:sp>
    </p:spTree>
    <p:extLst>
      <p:ext uri="{BB962C8B-B14F-4D97-AF65-F5344CB8AC3E}">
        <p14:creationId xmlns:p14="http://schemas.microsoft.com/office/powerpoint/2010/main" val="23896562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8D054-D06A-0C59-9FAE-BA1093AE540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78C9571-7CB8-FEE9-CF5C-9D9946D4F5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6991B80-7FC7-276A-FFD8-3E595539283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5795F2-69F9-9011-E313-313D7D1D011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0144424-3788-DDE9-9F2F-9B7CE09A0A3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ADD248F-45FB-DBD5-F27A-359B55B20B51}"/>
              </a:ext>
            </a:extLst>
          </p:cNvPr>
          <p:cNvSpPr>
            <a:spLocks noGrp="1"/>
          </p:cNvSpPr>
          <p:nvPr>
            <p:ph type="dt" sz="half" idx="10"/>
          </p:nvPr>
        </p:nvSpPr>
        <p:spPr/>
        <p:txBody>
          <a:bodyPr/>
          <a:lstStyle/>
          <a:p>
            <a:fld id="{E5BE3C53-A19E-4ACE-A1A1-0F574FECC917}" type="datetimeFigureOut">
              <a:rPr lang="en-US" smtClean="0"/>
              <a:t>7/26/2022</a:t>
            </a:fld>
            <a:endParaRPr lang="en-US"/>
          </a:p>
        </p:txBody>
      </p:sp>
      <p:sp>
        <p:nvSpPr>
          <p:cNvPr id="8" name="Footer Placeholder 7">
            <a:extLst>
              <a:ext uri="{FF2B5EF4-FFF2-40B4-BE49-F238E27FC236}">
                <a16:creationId xmlns:a16="http://schemas.microsoft.com/office/drawing/2014/main" id="{52574EA0-0329-E02D-0ADE-850CD597872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A210747-C4B8-DCBA-4C29-5F7DC56490CA}"/>
              </a:ext>
            </a:extLst>
          </p:cNvPr>
          <p:cNvSpPr>
            <a:spLocks noGrp="1"/>
          </p:cNvSpPr>
          <p:nvPr>
            <p:ph type="sldNum" sz="quarter" idx="12"/>
          </p:nvPr>
        </p:nvSpPr>
        <p:spPr/>
        <p:txBody>
          <a:bodyPr/>
          <a:lstStyle/>
          <a:p>
            <a:fld id="{9CE20830-5E3E-4AAE-8E7B-290637AE5FF0}" type="slidenum">
              <a:rPr lang="en-US" smtClean="0"/>
              <a:t>‹#›</a:t>
            </a:fld>
            <a:endParaRPr lang="en-US"/>
          </a:p>
        </p:txBody>
      </p:sp>
    </p:spTree>
    <p:extLst>
      <p:ext uri="{BB962C8B-B14F-4D97-AF65-F5344CB8AC3E}">
        <p14:creationId xmlns:p14="http://schemas.microsoft.com/office/powerpoint/2010/main" val="31034891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97C7B-87D1-9353-8288-AF989143FF6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608267E-499B-99C7-68E6-7CC52CDE44A4}"/>
              </a:ext>
            </a:extLst>
          </p:cNvPr>
          <p:cNvSpPr>
            <a:spLocks noGrp="1"/>
          </p:cNvSpPr>
          <p:nvPr>
            <p:ph type="dt" sz="half" idx="10"/>
          </p:nvPr>
        </p:nvSpPr>
        <p:spPr/>
        <p:txBody>
          <a:bodyPr/>
          <a:lstStyle/>
          <a:p>
            <a:fld id="{E5BE3C53-A19E-4ACE-A1A1-0F574FECC917}" type="datetimeFigureOut">
              <a:rPr lang="en-US" smtClean="0"/>
              <a:t>7/26/2022</a:t>
            </a:fld>
            <a:endParaRPr lang="en-US"/>
          </a:p>
        </p:txBody>
      </p:sp>
      <p:sp>
        <p:nvSpPr>
          <p:cNvPr id="4" name="Footer Placeholder 3">
            <a:extLst>
              <a:ext uri="{FF2B5EF4-FFF2-40B4-BE49-F238E27FC236}">
                <a16:creationId xmlns:a16="http://schemas.microsoft.com/office/drawing/2014/main" id="{37D9F5F6-405C-56CC-8315-B9DD87FA132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9A4E484-AA9C-D5AD-1B6E-2A0783E84487}"/>
              </a:ext>
            </a:extLst>
          </p:cNvPr>
          <p:cNvSpPr>
            <a:spLocks noGrp="1"/>
          </p:cNvSpPr>
          <p:nvPr>
            <p:ph type="sldNum" sz="quarter" idx="12"/>
          </p:nvPr>
        </p:nvSpPr>
        <p:spPr/>
        <p:txBody>
          <a:bodyPr/>
          <a:lstStyle/>
          <a:p>
            <a:fld id="{9CE20830-5E3E-4AAE-8E7B-290637AE5FF0}" type="slidenum">
              <a:rPr lang="en-US" smtClean="0"/>
              <a:t>‹#›</a:t>
            </a:fld>
            <a:endParaRPr lang="en-US"/>
          </a:p>
        </p:txBody>
      </p:sp>
    </p:spTree>
    <p:extLst>
      <p:ext uri="{BB962C8B-B14F-4D97-AF65-F5344CB8AC3E}">
        <p14:creationId xmlns:p14="http://schemas.microsoft.com/office/powerpoint/2010/main" val="19747708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D3AA12-6D5A-B9C5-211A-D48FC0DC1D1F}"/>
              </a:ext>
            </a:extLst>
          </p:cNvPr>
          <p:cNvSpPr>
            <a:spLocks noGrp="1"/>
          </p:cNvSpPr>
          <p:nvPr>
            <p:ph type="dt" sz="half" idx="10"/>
          </p:nvPr>
        </p:nvSpPr>
        <p:spPr/>
        <p:txBody>
          <a:bodyPr/>
          <a:lstStyle/>
          <a:p>
            <a:fld id="{E5BE3C53-A19E-4ACE-A1A1-0F574FECC917}" type="datetimeFigureOut">
              <a:rPr lang="en-US" smtClean="0"/>
              <a:t>7/26/2022</a:t>
            </a:fld>
            <a:endParaRPr lang="en-US"/>
          </a:p>
        </p:txBody>
      </p:sp>
      <p:sp>
        <p:nvSpPr>
          <p:cNvPr id="3" name="Footer Placeholder 2">
            <a:extLst>
              <a:ext uri="{FF2B5EF4-FFF2-40B4-BE49-F238E27FC236}">
                <a16:creationId xmlns:a16="http://schemas.microsoft.com/office/drawing/2014/main" id="{532B6232-8152-68CB-34FF-FA843EC03F8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738E89B-8FC3-CA03-9EEA-0102C42AC144}"/>
              </a:ext>
            </a:extLst>
          </p:cNvPr>
          <p:cNvSpPr>
            <a:spLocks noGrp="1"/>
          </p:cNvSpPr>
          <p:nvPr>
            <p:ph type="sldNum" sz="quarter" idx="12"/>
          </p:nvPr>
        </p:nvSpPr>
        <p:spPr/>
        <p:txBody>
          <a:bodyPr/>
          <a:lstStyle/>
          <a:p>
            <a:fld id="{9CE20830-5E3E-4AAE-8E7B-290637AE5FF0}" type="slidenum">
              <a:rPr lang="en-US" smtClean="0"/>
              <a:t>‹#›</a:t>
            </a:fld>
            <a:endParaRPr lang="en-US"/>
          </a:p>
        </p:txBody>
      </p:sp>
    </p:spTree>
    <p:extLst>
      <p:ext uri="{BB962C8B-B14F-4D97-AF65-F5344CB8AC3E}">
        <p14:creationId xmlns:p14="http://schemas.microsoft.com/office/powerpoint/2010/main" val="1077641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BFDF1-97A8-AFA1-38CA-D25BC1F46E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394DA00-E454-2A33-06EA-E8FD642213B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F85E51C-9B13-D7C3-A29D-1026534893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7A6E0CC-97C5-FB74-DF8F-566BC8271775}"/>
              </a:ext>
            </a:extLst>
          </p:cNvPr>
          <p:cNvSpPr>
            <a:spLocks noGrp="1"/>
          </p:cNvSpPr>
          <p:nvPr>
            <p:ph type="dt" sz="half" idx="10"/>
          </p:nvPr>
        </p:nvSpPr>
        <p:spPr/>
        <p:txBody>
          <a:bodyPr/>
          <a:lstStyle/>
          <a:p>
            <a:fld id="{E5BE3C53-A19E-4ACE-A1A1-0F574FECC917}" type="datetimeFigureOut">
              <a:rPr lang="en-US" smtClean="0"/>
              <a:t>7/26/2022</a:t>
            </a:fld>
            <a:endParaRPr lang="en-US"/>
          </a:p>
        </p:txBody>
      </p:sp>
      <p:sp>
        <p:nvSpPr>
          <p:cNvPr id="6" name="Footer Placeholder 5">
            <a:extLst>
              <a:ext uri="{FF2B5EF4-FFF2-40B4-BE49-F238E27FC236}">
                <a16:creationId xmlns:a16="http://schemas.microsoft.com/office/drawing/2014/main" id="{539E9FF8-E5BF-A1F9-5947-21D69C4722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474FF2-CBB9-F7B1-98BB-3DAA4B8B5993}"/>
              </a:ext>
            </a:extLst>
          </p:cNvPr>
          <p:cNvSpPr>
            <a:spLocks noGrp="1"/>
          </p:cNvSpPr>
          <p:nvPr>
            <p:ph type="sldNum" sz="quarter" idx="12"/>
          </p:nvPr>
        </p:nvSpPr>
        <p:spPr/>
        <p:txBody>
          <a:bodyPr/>
          <a:lstStyle/>
          <a:p>
            <a:fld id="{9CE20830-5E3E-4AAE-8E7B-290637AE5FF0}" type="slidenum">
              <a:rPr lang="en-US" smtClean="0"/>
              <a:t>‹#›</a:t>
            </a:fld>
            <a:endParaRPr lang="en-US"/>
          </a:p>
        </p:txBody>
      </p:sp>
    </p:spTree>
    <p:extLst>
      <p:ext uri="{BB962C8B-B14F-4D97-AF65-F5344CB8AC3E}">
        <p14:creationId xmlns:p14="http://schemas.microsoft.com/office/powerpoint/2010/main" val="1214380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227A4-3F1C-A79C-4740-4E0F3C00EA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023CA79-5834-BDC3-C599-6E9F672CD70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FF01123-86C8-EDE4-1714-80ADBEEAB3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377542-58FE-AF41-C930-F4E3A0939AA8}"/>
              </a:ext>
            </a:extLst>
          </p:cNvPr>
          <p:cNvSpPr>
            <a:spLocks noGrp="1"/>
          </p:cNvSpPr>
          <p:nvPr>
            <p:ph type="dt" sz="half" idx="10"/>
          </p:nvPr>
        </p:nvSpPr>
        <p:spPr/>
        <p:txBody>
          <a:bodyPr/>
          <a:lstStyle/>
          <a:p>
            <a:fld id="{E5BE3C53-A19E-4ACE-A1A1-0F574FECC917}" type="datetimeFigureOut">
              <a:rPr lang="en-US" smtClean="0"/>
              <a:t>7/26/2022</a:t>
            </a:fld>
            <a:endParaRPr lang="en-US"/>
          </a:p>
        </p:txBody>
      </p:sp>
      <p:sp>
        <p:nvSpPr>
          <p:cNvPr id="6" name="Footer Placeholder 5">
            <a:extLst>
              <a:ext uri="{FF2B5EF4-FFF2-40B4-BE49-F238E27FC236}">
                <a16:creationId xmlns:a16="http://schemas.microsoft.com/office/drawing/2014/main" id="{C5BE85A2-4DF6-F25A-1103-5E5E6A36CF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76FBFC9-3F67-E07B-9368-BCA5250FA753}"/>
              </a:ext>
            </a:extLst>
          </p:cNvPr>
          <p:cNvSpPr>
            <a:spLocks noGrp="1"/>
          </p:cNvSpPr>
          <p:nvPr>
            <p:ph type="sldNum" sz="quarter" idx="12"/>
          </p:nvPr>
        </p:nvSpPr>
        <p:spPr/>
        <p:txBody>
          <a:bodyPr/>
          <a:lstStyle/>
          <a:p>
            <a:fld id="{9CE20830-5E3E-4AAE-8E7B-290637AE5FF0}" type="slidenum">
              <a:rPr lang="en-US" smtClean="0"/>
              <a:t>‹#›</a:t>
            </a:fld>
            <a:endParaRPr lang="en-US"/>
          </a:p>
        </p:txBody>
      </p:sp>
    </p:spTree>
    <p:extLst>
      <p:ext uri="{BB962C8B-B14F-4D97-AF65-F5344CB8AC3E}">
        <p14:creationId xmlns:p14="http://schemas.microsoft.com/office/powerpoint/2010/main" val="25280892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7AE3B41-35FA-E165-FB28-CE40DFED7A4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E1398FE-D522-7EE4-1734-9A4736D10E5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B77B36-D992-1330-A431-3650F71F54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BE3C53-A19E-4ACE-A1A1-0F574FECC917}" type="datetimeFigureOut">
              <a:rPr lang="en-US" smtClean="0"/>
              <a:t>7/26/2022</a:t>
            </a:fld>
            <a:endParaRPr lang="en-US"/>
          </a:p>
        </p:txBody>
      </p:sp>
      <p:sp>
        <p:nvSpPr>
          <p:cNvPr id="5" name="Footer Placeholder 4">
            <a:extLst>
              <a:ext uri="{FF2B5EF4-FFF2-40B4-BE49-F238E27FC236}">
                <a16:creationId xmlns:a16="http://schemas.microsoft.com/office/drawing/2014/main" id="{6B245DB2-800A-A795-A623-6ADF6EBF33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3B6A63A-7131-D7A3-5387-69342910FD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E20830-5E3E-4AAE-8E7B-290637AE5FF0}" type="slidenum">
              <a:rPr lang="en-US" smtClean="0"/>
              <a:t>‹#›</a:t>
            </a:fld>
            <a:endParaRPr lang="en-US"/>
          </a:p>
        </p:txBody>
      </p:sp>
    </p:spTree>
    <p:extLst>
      <p:ext uri="{BB962C8B-B14F-4D97-AF65-F5344CB8AC3E}">
        <p14:creationId xmlns:p14="http://schemas.microsoft.com/office/powerpoint/2010/main" val="29003392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CB943-CB22-A280-55F1-60EEA95E3B92}"/>
              </a:ext>
            </a:extLst>
          </p:cNvPr>
          <p:cNvSpPr>
            <a:spLocks noGrp="1"/>
          </p:cNvSpPr>
          <p:nvPr>
            <p:ph type="ctrTitle"/>
          </p:nvPr>
        </p:nvSpPr>
        <p:spPr>
          <a:xfrm>
            <a:off x="1404257" y="424544"/>
            <a:ext cx="9144000" cy="712334"/>
          </a:xfrm>
        </p:spPr>
        <p:txBody>
          <a:bodyPr>
            <a:normAutofit/>
          </a:bodyPr>
          <a:lstStyle/>
          <a:p>
            <a:r>
              <a:rPr lang="en-US" sz="3600" b="1" dirty="0"/>
              <a:t>Association rules learning</a:t>
            </a:r>
          </a:p>
        </p:txBody>
      </p:sp>
      <p:sp>
        <p:nvSpPr>
          <p:cNvPr id="3" name="Subtitle 2">
            <a:extLst>
              <a:ext uri="{FF2B5EF4-FFF2-40B4-BE49-F238E27FC236}">
                <a16:creationId xmlns:a16="http://schemas.microsoft.com/office/drawing/2014/main" id="{C09083AE-7879-7B14-0427-122497375387}"/>
              </a:ext>
            </a:extLst>
          </p:cNvPr>
          <p:cNvSpPr>
            <a:spLocks noGrp="1"/>
          </p:cNvSpPr>
          <p:nvPr>
            <p:ph type="subTitle" idx="1"/>
          </p:nvPr>
        </p:nvSpPr>
        <p:spPr>
          <a:xfrm>
            <a:off x="849086" y="1426028"/>
            <a:ext cx="10254343" cy="4419601"/>
          </a:xfrm>
        </p:spPr>
        <p:txBody>
          <a:bodyPr>
            <a:normAutofit/>
          </a:bodyPr>
          <a:lstStyle/>
          <a:p>
            <a:pPr algn="l"/>
            <a:r>
              <a:rPr lang="en-US" sz="2200" dirty="0"/>
              <a:t>Association rule learning is a </a:t>
            </a:r>
            <a:r>
              <a:rPr lang="en-US" sz="2200" dirty="0">
                <a:highlight>
                  <a:srgbClr val="FFFF00"/>
                </a:highlight>
              </a:rPr>
              <a:t>type of unsupervised learning technique</a:t>
            </a:r>
            <a:r>
              <a:rPr lang="en-US" sz="2200" dirty="0"/>
              <a:t> that checks for the dependency of one data item on another data item and maps accordingly so that it can be more profitable. It tries to find some interesting relations or associations among the variables of the dataset. </a:t>
            </a:r>
            <a:r>
              <a:rPr lang="en-US" sz="2200" b="1" dirty="0">
                <a:solidFill>
                  <a:srgbClr val="FF0000"/>
                </a:solidFill>
              </a:rPr>
              <a:t>It is based on different rules to discover the interesting relations between variables in the database.</a:t>
            </a:r>
          </a:p>
          <a:p>
            <a:pPr algn="l"/>
            <a:endParaRPr lang="en-US" sz="2200" dirty="0"/>
          </a:p>
          <a:p>
            <a:pPr algn="l"/>
            <a:r>
              <a:rPr lang="en-US" sz="2200" dirty="0"/>
              <a:t>The association rule learning is one of the very important concepts of machine learning, and it is employed in </a:t>
            </a:r>
            <a:r>
              <a:rPr lang="en-US" sz="2200" b="1" dirty="0"/>
              <a:t>Market Basket analysis</a:t>
            </a:r>
            <a:r>
              <a:rPr lang="en-US" sz="2200" dirty="0"/>
              <a:t>, </a:t>
            </a:r>
            <a:r>
              <a:rPr lang="en-US" sz="2200" b="1" dirty="0"/>
              <a:t>Web usage mining</a:t>
            </a:r>
            <a:r>
              <a:rPr lang="en-US" sz="2200" dirty="0"/>
              <a:t>, </a:t>
            </a:r>
            <a:r>
              <a:rPr lang="en-US" sz="2200" b="1" dirty="0"/>
              <a:t>continuous production</a:t>
            </a:r>
            <a:r>
              <a:rPr lang="en-US" sz="2200" dirty="0"/>
              <a:t>, etc. Here market basket analysis is a technique used by various big retailer to discover the associations between items. We can understand it by taking an example of a supermarket, as in a supermarket, all products that are purchased together are put together.</a:t>
            </a:r>
          </a:p>
          <a:p>
            <a:endParaRPr lang="en-US" dirty="0"/>
          </a:p>
        </p:txBody>
      </p:sp>
    </p:spTree>
    <p:extLst>
      <p:ext uri="{BB962C8B-B14F-4D97-AF65-F5344CB8AC3E}">
        <p14:creationId xmlns:p14="http://schemas.microsoft.com/office/powerpoint/2010/main" val="12051952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CB943-CB22-A280-55F1-60EEA95E3B92}"/>
              </a:ext>
            </a:extLst>
          </p:cNvPr>
          <p:cNvSpPr>
            <a:spLocks noGrp="1"/>
          </p:cNvSpPr>
          <p:nvPr>
            <p:ph type="ctrTitle"/>
          </p:nvPr>
        </p:nvSpPr>
        <p:spPr>
          <a:xfrm>
            <a:off x="1404257" y="424544"/>
            <a:ext cx="9144000" cy="712334"/>
          </a:xfrm>
        </p:spPr>
        <p:txBody>
          <a:bodyPr>
            <a:normAutofit/>
          </a:bodyPr>
          <a:lstStyle/>
          <a:p>
            <a:r>
              <a:rPr lang="en-US" sz="3200" b="1" dirty="0">
                <a:solidFill>
                  <a:srgbClr val="0070C0"/>
                </a:solidFill>
              </a:rPr>
              <a:t>Apriori Algorithm in Machine Learning</a:t>
            </a:r>
          </a:p>
        </p:txBody>
      </p:sp>
      <p:sp>
        <p:nvSpPr>
          <p:cNvPr id="3" name="Subtitle 2">
            <a:extLst>
              <a:ext uri="{FF2B5EF4-FFF2-40B4-BE49-F238E27FC236}">
                <a16:creationId xmlns:a16="http://schemas.microsoft.com/office/drawing/2014/main" id="{C09083AE-7879-7B14-0427-122497375387}"/>
              </a:ext>
            </a:extLst>
          </p:cNvPr>
          <p:cNvSpPr>
            <a:spLocks noGrp="1"/>
          </p:cNvSpPr>
          <p:nvPr>
            <p:ph type="subTitle" idx="1"/>
          </p:nvPr>
        </p:nvSpPr>
        <p:spPr>
          <a:xfrm>
            <a:off x="849085" y="1380105"/>
            <a:ext cx="10983686" cy="829696"/>
          </a:xfrm>
        </p:spPr>
        <p:txBody>
          <a:bodyPr>
            <a:normAutofit/>
          </a:bodyPr>
          <a:lstStyle/>
          <a:p>
            <a:pPr algn="l"/>
            <a:r>
              <a:rPr lang="en-US" sz="1600" b="1" dirty="0"/>
              <a:t>Example: </a:t>
            </a:r>
            <a:r>
              <a:rPr lang="en-US" sz="1600" dirty="0"/>
              <a:t>Suppose we have the following dataset that has various transactions, and from this dataset, we need to find the frequent itemsets and generate the association rules using the Apriori algorithm:</a:t>
            </a:r>
          </a:p>
          <a:p>
            <a:pPr algn="l"/>
            <a:endParaRPr lang="en-US" sz="1100" dirty="0"/>
          </a:p>
        </p:txBody>
      </p:sp>
      <p:graphicFrame>
        <p:nvGraphicFramePr>
          <p:cNvPr id="4" name="Table 4">
            <a:extLst>
              <a:ext uri="{FF2B5EF4-FFF2-40B4-BE49-F238E27FC236}">
                <a16:creationId xmlns:a16="http://schemas.microsoft.com/office/drawing/2014/main" id="{52C76148-F84A-FD68-0390-A2E321A525D4}"/>
              </a:ext>
            </a:extLst>
          </p:cNvPr>
          <p:cNvGraphicFramePr>
            <a:graphicFrameLocks noGrp="1"/>
          </p:cNvGraphicFramePr>
          <p:nvPr>
            <p:extLst>
              <p:ext uri="{D42A27DB-BD31-4B8C-83A1-F6EECF244321}">
                <p14:modId xmlns:p14="http://schemas.microsoft.com/office/powerpoint/2010/main" val="118710039"/>
              </p:ext>
            </p:extLst>
          </p:nvPr>
        </p:nvGraphicFramePr>
        <p:xfrm>
          <a:off x="2637971" y="2794000"/>
          <a:ext cx="6916058" cy="1854200"/>
        </p:xfrm>
        <a:graphic>
          <a:graphicData uri="http://schemas.openxmlformats.org/drawingml/2006/table">
            <a:tbl>
              <a:tblPr firstRow="1" bandRow="1">
                <a:tableStyleId>{073A0DAA-6AF3-43AB-8588-CEC1D06C72B9}</a:tableStyleId>
              </a:tblPr>
              <a:tblGrid>
                <a:gridCol w="3458029">
                  <a:extLst>
                    <a:ext uri="{9D8B030D-6E8A-4147-A177-3AD203B41FA5}">
                      <a16:colId xmlns:a16="http://schemas.microsoft.com/office/drawing/2014/main" val="3436039225"/>
                    </a:ext>
                  </a:extLst>
                </a:gridCol>
                <a:gridCol w="3458029">
                  <a:extLst>
                    <a:ext uri="{9D8B030D-6E8A-4147-A177-3AD203B41FA5}">
                      <a16:colId xmlns:a16="http://schemas.microsoft.com/office/drawing/2014/main" val="4242132804"/>
                    </a:ext>
                  </a:extLst>
                </a:gridCol>
              </a:tblGrid>
              <a:tr h="370840">
                <a:tc>
                  <a:txBody>
                    <a:bodyPr/>
                    <a:lstStyle/>
                    <a:p>
                      <a:pPr algn="ctr"/>
                      <a:r>
                        <a:rPr lang="en-US" dirty="0"/>
                        <a:t>Transaction ID</a:t>
                      </a:r>
                    </a:p>
                  </a:txBody>
                  <a:tcPr/>
                </a:tc>
                <a:tc>
                  <a:txBody>
                    <a:bodyPr/>
                    <a:lstStyle/>
                    <a:p>
                      <a:pPr algn="ctr"/>
                      <a:r>
                        <a:rPr lang="en-US" dirty="0"/>
                        <a:t>Items</a:t>
                      </a:r>
                    </a:p>
                  </a:txBody>
                  <a:tcPr/>
                </a:tc>
                <a:extLst>
                  <a:ext uri="{0D108BD9-81ED-4DB2-BD59-A6C34878D82A}">
                    <a16:rowId xmlns:a16="http://schemas.microsoft.com/office/drawing/2014/main" val="3562959673"/>
                  </a:ext>
                </a:extLst>
              </a:tr>
              <a:tr h="370840">
                <a:tc>
                  <a:txBody>
                    <a:bodyPr/>
                    <a:lstStyle/>
                    <a:p>
                      <a:pPr algn="ctr"/>
                      <a:r>
                        <a:rPr lang="en-US" dirty="0"/>
                        <a:t>100</a:t>
                      </a:r>
                    </a:p>
                  </a:txBody>
                  <a:tcPr/>
                </a:tc>
                <a:tc>
                  <a:txBody>
                    <a:bodyPr/>
                    <a:lstStyle/>
                    <a:p>
                      <a:pPr algn="ctr"/>
                      <a:r>
                        <a:rPr lang="en-US" dirty="0"/>
                        <a:t>1, 3, 4</a:t>
                      </a:r>
                    </a:p>
                  </a:txBody>
                  <a:tcPr/>
                </a:tc>
                <a:extLst>
                  <a:ext uri="{0D108BD9-81ED-4DB2-BD59-A6C34878D82A}">
                    <a16:rowId xmlns:a16="http://schemas.microsoft.com/office/drawing/2014/main" val="4036988510"/>
                  </a:ext>
                </a:extLst>
              </a:tr>
              <a:tr h="370840">
                <a:tc>
                  <a:txBody>
                    <a:bodyPr/>
                    <a:lstStyle/>
                    <a:p>
                      <a:pPr algn="ctr"/>
                      <a:r>
                        <a:rPr lang="en-US" dirty="0"/>
                        <a:t>200</a:t>
                      </a:r>
                    </a:p>
                  </a:txBody>
                  <a:tcPr/>
                </a:tc>
                <a:tc>
                  <a:txBody>
                    <a:bodyPr/>
                    <a:lstStyle/>
                    <a:p>
                      <a:pPr algn="ctr"/>
                      <a:r>
                        <a:rPr lang="en-US" dirty="0"/>
                        <a:t>2, 3, 5</a:t>
                      </a:r>
                    </a:p>
                  </a:txBody>
                  <a:tcPr/>
                </a:tc>
                <a:extLst>
                  <a:ext uri="{0D108BD9-81ED-4DB2-BD59-A6C34878D82A}">
                    <a16:rowId xmlns:a16="http://schemas.microsoft.com/office/drawing/2014/main" val="1242755970"/>
                  </a:ext>
                </a:extLst>
              </a:tr>
              <a:tr h="370840">
                <a:tc>
                  <a:txBody>
                    <a:bodyPr/>
                    <a:lstStyle/>
                    <a:p>
                      <a:pPr algn="ctr"/>
                      <a:r>
                        <a:rPr lang="en-US" dirty="0"/>
                        <a:t>300</a:t>
                      </a:r>
                    </a:p>
                  </a:txBody>
                  <a:tcPr/>
                </a:tc>
                <a:tc>
                  <a:txBody>
                    <a:bodyPr/>
                    <a:lstStyle/>
                    <a:p>
                      <a:pPr algn="ctr"/>
                      <a:r>
                        <a:rPr lang="en-US" dirty="0"/>
                        <a:t>1, 2, 3, 5</a:t>
                      </a:r>
                    </a:p>
                  </a:txBody>
                  <a:tcPr/>
                </a:tc>
                <a:extLst>
                  <a:ext uri="{0D108BD9-81ED-4DB2-BD59-A6C34878D82A}">
                    <a16:rowId xmlns:a16="http://schemas.microsoft.com/office/drawing/2014/main" val="2934648584"/>
                  </a:ext>
                </a:extLst>
              </a:tr>
              <a:tr h="370840">
                <a:tc>
                  <a:txBody>
                    <a:bodyPr/>
                    <a:lstStyle/>
                    <a:p>
                      <a:pPr algn="ctr"/>
                      <a:r>
                        <a:rPr lang="en-US" dirty="0"/>
                        <a:t>400</a:t>
                      </a:r>
                    </a:p>
                  </a:txBody>
                  <a:tcPr/>
                </a:tc>
                <a:tc>
                  <a:txBody>
                    <a:bodyPr/>
                    <a:lstStyle/>
                    <a:p>
                      <a:pPr algn="ctr"/>
                      <a:r>
                        <a:rPr lang="en-US" dirty="0"/>
                        <a:t>2, 5</a:t>
                      </a:r>
                    </a:p>
                  </a:txBody>
                  <a:tcPr/>
                </a:tc>
                <a:extLst>
                  <a:ext uri="{0D108BD9-81ED-4DB2-BD59-A6C34878D82A}">
                    <a16:rowId xmlns:a16="http://schemas.microsoft.com/office/drawing/2014/main" val="594174861"/>
                  </a:ext>
                </a:extLst>
              </a:tr>
            </a:tbl>
          </a:graphicData>
        </a:graphic>
      </p:graphicFrame>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8945179C-7479-AEFA-08D4-5D4B3974D9E6}"/>
                  </a:ext>
                </a:extLst>
              </p:cNvPr>
              <p:cNvSpPr txBox="1"/>
              <p:nvPr/>
            </p:nvSpPr>
            <p:spPr>
              <a:xfrm>
                <a:off x="2002971" y="5377543"/>
                <a:ext cx="5501827" cy="8897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𝑮𝒊𝒗𝒆𝒏</m:t>
                      </m:r>
                      <m:r>
                        <a:rPr lang="en-US" b="1" i="1" smtClean="0">
                          <a:latin typeface="Cambria Math" panose="02040503050406030204" pitchFamily="18" charset="0"/>
                        </a:rPr>
                        <m:t> </m:t>
                      </m:r>
                      <m:r>
                        <a:rPr lang="en-US" b="1" i="1" smtClean="0">
                          <a:latin typeface="Cambria Math" panose="02040503050406030204" pitchFamily="18" charset="0"/>
                        </a:rPr>
                        <m:t>𝒎𝒊𝒏𝒎𝒖𝒎</m:t>
                      </m:r>
                      <m:r>
                        <a:rPr lang="en-US" b="1" i="1" smtClean="0">
                          <a:latin typeface="Cambria Math" panose="02040503050406030204" pitchFamily="18" charset="0"/>
                        </a:rPr>
                        <m:t> </m:t>
                      </m:r>
                      <m:r>
                        <a:rPr lang="en-US" b="1" i="1" smtClean="0">
                          <a:latin typeface="Cambria Math" panose="02040503050406030204" pitchFamily="18" charset="0"/>
                        </a:rPr>
                        <m:t>𝒔𝒖𝒑𝒑𝒐𝒓𝒕</m:t>
                      </m:r>
                      <m:r>
                        <a:rPr lang="en-US" b="1" i="1" smtClean="0">
                          <a:latin typeface="Cambria Math" panose="02040503050406030204" pitchFamily="18" charset="0"/>
                        </a:rPr>
                        <m:t>=</m:t>
                      </m:r>
                      <m:r>
                        <a:rPr lang="en-US" b="1" i="1" smtClean="0">
                          <a:latin typeface="Cambria Math" panose="02040503050406030204" pitchFamily="18" charset="0"/>
                        </a:rPr>
                        <m:t>𝟑𝟎</m:t>
                      </m:r>
                      <m:r>
                        <a:rPr lang="en-US" b="1" i="1" smtClean="0">
                          <a:latin typeface="Cambria Math" panose="02040503050406030204" pitchFamily="18" charset="0"/>
                        </a:rPr>
                        <m:t>%=</m:t>
                      </m:r>
                      <m:f>
                        <m:fPr>
                          <m:ctrlPr>
                            <a:rPr lang="en-US" b="1" i="1" smtClean="0">
                              <a:solidFill>
                                <a:srgbClr val="836967"/>
                              </a:solidFill>
                              <a:latin typeface="Cambria Math" panose="02040503050406030204" pitchFamily="18" charset="0"/>
                            </a:rPr>
                          </m:ctrlPr>
                        </m:fPr>
                        <m:num>
                          <m:r>
                            <a:rPr lang="en-US" b="1" i="1" smtClean="0">
                              <a:latin typeface="Cambria Math" panose="02040503050406030204" pitchFamily="18" charset="0"/>
                            </a:rPr>
                            <m:t>30</m:t>
                          </m:r>
                        </m:num>
                        <m:den>
                          <m:r>
                            <a:rPr lang="en-US" b="1" i="1" smtClean="0">
                              <a:latin typeface="Cambria Math" panose="02040503050406030204" pitchFamily="18" charset="0"/>
                            </a:rPr>
                            <m:t>100</m:t>
                          </m:r>
                        </m:den>
                      </m:f>
                      <m:r>
                        <a:rPr lang="en-US" b="1" i="1" smtClean="0">
                          <a:latin typeface="Cambria Math" panose="02040503050406030204" pitchFamily="18" charset="0"/>
                        </a:rPr>
                        <m:t>∗4=</m:t>
                      </m:r>
                      <m:r>
                        <a:rPr lang="en-US" b="1" i="1" smtClean="0">
                          <a:latin typeface="Cambria Math" panose="02040503050406030204" pitchFamily="18" charset="0"/>
                        </a:rPr>
                        <m:t>𝟏</m:t>
                      </m:r>
                      <m:r>
                        <a:rPr lang="en-US" b="1" i="1" smtClean="0">
                          <a:latin typeface="Cambria Math" panose="02040503050406030204" pitchFamily="18" charset="0"/>
                        </a:rPr>
                        <m:t>.</m:t>
                      </m:r>
                      <m:r>
                        <a:rPr lang="en-US" b="1" i="1" smtClean="0">
                          <a:latin typeface="Cambria Math" panose="02040503050406030204" pitchFamily="18" charset="0"/>
                        </a:rPr>
                        <m:t>𝟐</m:t>
                      </m:r>
                      <m:r>
                        <a:rPr lang="en-US" b="1" i="1" smtClean="0">
                          <a:latin typeface="Cambria Math" panose="02040503050406030204" pitchFamily="18" charset="0"/>
                        </a:rPr>
                        <m:t>  </m:t>
                      </m:r>
                    </m:oMath>
                  </m:oMathPara>
                </a14:m>
                <a:endParaRPr lang="en-US" b="1" dirty="0"/>
              </a:p>
              <a:p>
                <a:r>
                  <a:rPr lang="en-US" dirty="0"/>
                  <a:t> </a:t>
                </a:r>
                <a14:m>
                  <m:oMath xmlns:m="http://schemas.openxmlformats.org/officeDocument/2006/math">
                    <m:r>
                      <a:rPr lang="en-US" b="1" i="0" smtClean="0">
                        <a:latin typeface="Cambria Math" panose="02040503050406030204" pitchFamily="18" charset="0"/>
                      </a:rPr>
                      <m:t>𝐚𝐧𝐝</m:t>
                    </m:r>
                    <m:r>
                      <a:rPr lang="en-US" b="1" i="0" smtClean="0">
                        <a:latin typeface="Cambria Math" panose="02040503050406030204" pitchFamily="18" charset="0"/>
                      </a:rPr>
                      <m:t> </m:t>
                    </m:r>
                    <m:r>
                      <a:rPr lang="en-US" b="1" i="1" smtClean="0">
                        <a:latin typeface="Cambria Math" panose="02040503050406030204" pitchFamily="18" charset="0"/>
                      </a:rPr>
                      <m:t>𝒎𝒊𝒏𝒎𝒖𝒎</m:t>
                    </m:r>
                    <m:r>
                      <a:rPr lang="en-US" b="1" i="1" smtClean="0">
                        <a:latin typeface="Cambria Math" panose="02040503050406030204" pitchFamily="18" charset="0"/>
                      </a:rPr>
                      <m:t> </m:t>
                    </m:r>
                    <m:r>
                      <a:rPr lang="en-US" b="1" i="1" smtClean="0">
                        <a:latin typeface="Cambria Math" panose="02040503050406030204" pitchFamily="18" charset="0"/>
                      </a:rPr>
                      <m:t>𝒄𝒐𝒏𝒇𝒊𝒅𝒆𝒏𝒄𝒆</m:t>
                    </m:r>
                    <m:r>
                      <a:rPr lang="en-US" b="1" i="1" smtClean="0">
                        <a:latin typeface="Cambria Math" panose="02040503050406030204" pitchFamily="18" charset="0"/>
                      </a:rPr>
                      <m:t>=</m:t>
                    </m:r>
                    <m:r>
                      <a:rPr lang="en-US" b="1" i="1" smtClean="0">
                        <a:latin typeface="Cambria Math" panose="02040503050406030204" pitchFamily="18" charset="0"/>
                      </a:rPr>
                      <m:t>𝟖𝟎</m:t>
                    </m:r>
                    <m:r>
                      <a:rPr lang="en-US" b="1" i="1" smtClean="0">
                        <a:latin typeface="Cambria Math" panose="02040503050406030204" pitchFamily="18" charset="0"/>
                      </a:rPr>
                      <m:t>%</m:t>
                    </m:r>
                  </m:oMath>
                </a14:m>
                <a:endParaRPr lang="en-US" b="1" dirty="0"/>
              </a:p>
            </p:txBody>
          </p:sp>
        </mc:Choice>
        <mc:Fallback xmlns="">
          <p:sp>
            <p:nvSpPr>
              <p:cNvPr id="5" name="TextBox 4">
                <a:extLst>
                  <a:ext uri="{FF2B5EF4-FFF2-40B4-BE49-F238E27FC236}">
                    <a16:creationId xmlns:a16="http://schemas.microsoft.com/office/drawing/2014/main" id="{8945179C-7479-AEFA-08D4-5D4B3974D9E6}"/>
                  </a:ext>
                </a:extLst>
              </p:cNvPr>
              <p:cNvSpPr txBox="1">
                <a:spLocks noRot="1" noChangeAspect="1" noMove="1" noResize="1" noEditPoints="1" noAdjustHandles="1" noChangeArrowheads="1" noChangeShapeType="1" noTextEdit="1"/>
              </p:cNvSpPr>
              <p:nvPr/>
            </p:nvSpPr>
            <p:spPr>
              <a:xfrm>
                <a:off x="2002971" y="5377543"/>
                <a:ext cx="5501827" cy="889731"/>
              </a:xfrm>
              <a:prstGeom prst="rect">
                <a:avLst/>
              </a:prstGeom>
              <a:blipFill>
                <a:blip r:embed="rId2"/>
                <a:stretch>
                  <a:fillRect b="-5479"/>
                </a:stretch>
              </a:blipFill>
            </p:spPr>
            <p:txBody>
              <a:bodyPr/>
              <a:lstStyle/>
              <a:p>
                <a:r>
                  <a:rPr lang="en-US">
                    <a:noFill/>
                  </a:rPr>
                  <a:t> </a:t>
                </a:r>
              </a:p>
            </p:txBody>
          </p:sp>
        </mc:Fallback>
      </mc:AlternateContent>
    </p:spTree>
    <p:extLst>
      <p:ext uri="{BB962C8B-B14F-4D97-AF65-F5344CB8AC3E}">
        <p14:creationId xmlns:p14="http://schemas.microsoft.com/office/powerpoint/2010/main" val="6168134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CB943-CB22-A280-55F1-60EEA95E3B92}"/>
              </a:ext>
            </a:extLst>
          </p:cNvPr>
          <p:cNvSpPr>
            <a:spLocks noGrp="1"/>
          </p:cNvSpPr>
          <p:nvPr>
            <p:ph type="ctrTitle"/>
          </p:nvPr>
        </p:nvSpPr>
        <p:spPr>
          <a:xfrm>
            <a:off x="1426028" y="0"/>
            <a:ext cx="9144000" cy="712334"/>
          </a:xfrm>
        </p:spPr>
        <p:txBody>
          <a:bodyPr>
            <a:normAutofit/>
          </a:bodyPr>
          <a:lstStyle/>
          <a:p>
            <a:r>
              <a:rPr lang="en-US" sz="3200" b="1" dirty="0">
                <a:solidFill>
                  <a:srgbClr val="0070C0"/>
                </a:solidFill>
              </a:rPr>
              <a:t>Apriori Algorithm in Machine Learning</a:t>
            </a:r>
          </a:p>
        </p:txBody>
      </p:sp>
      <p:sp>
        <p:nvSpPr>
          <p:cNvPr id="3" name="Subtitle 2">
            <a:extLst>
              <a:ext uri="{FF2B5EF4-FFF2-40B4-BE49-F238E27FC236}">
                <a16:creationId xmlns:a16="http://schemas.microsoft.com/office/drawing/2014/main" id="{C09083AE-7879-7B14-0427-122497375387}"/>
              </a:ext>
            </a:extLst>
          </p:cNvPr>
          <p:cNvSpPr>
            <a:spLocks noGrp="1"/>
          </p:cNvSpPr>
          <p:nvPr>
            <p:ph type="subTitle" idx="1"/>
          </p:nvPr>
        </p:nvSpPr>
        <p:spPr>
          <a:xfrm>
            <a:off x="849085" y="803161"/>
            <a:ext cx="10983686" cy="2132351"/>
          </a:xfrm>
        </p:spPr>
        <p:txBody>
          <a:bodyPr>
            <a:normAutofit/>
          </a:bodyPr>
          <a:lstStyle/>
          <a:p>
            <a:pPr algn="l"/>
            <a:r>
              <a:rPr lang="en-US" sz="1600" b="1" dirty="0">
                <a:solidFill>
                  <a:srgbClr val="FF0000"/>
                </a:solidFill>
              </a:rPr>
              <a:t>Step-1: Calculating C1 and L1:</a:t>
            </a:r>
          </a:p>
          <a:p>
            <a:pPr algn="l"/>
            <a:r>
              <a:rPr lang="en-US" sz="1600" dirty="0"/>
              <a:t>In the first step, we will create a table that contains support count (The frequency of each itemset individually in the dataset) of each itemset in the given dataset. This table is called the </a:t>
            </a:r>
            <a:r>
              <a:rPr lang="en-US" sz="1600" b="1" dirty="0"/>
              <a:t>Candidate set or C1.</a:t>
            </a:r>
          </a:p>
          <a:p>
            <a:pPr algn="l"/>
            <a:r>
              <a:rPr lang="en-US" sz="1600" b="1" dirty="0"/>
              <a:t>Note: </a:t>
            </a:r>
            <a:r>
              <a:rPr lang="en-US" sz="1600" dirty="0"/>
              <a:t>We will take unique items.</a:t>
            </a:r>
          </a:p>
          <a:p>
            <a:pPr algn="l"/>
            <a:r>
              <a:rPr lang="en-US" sz="1600" dirty="0"/>
              <a:t>Now, we will take out all the itemsets that have the greater support count that the Minimum Support (1.2). It will give us the table for the </a:t>
            </a:r>
            <a:r>
              <a:rPr lang="en-US" sz="1600" b="1" dirty="0"/>
              <a:t>frequent itemset L1</a:t>
            </a:r>
            <a:r>
              <a:rPr lang="en-US" sz="1600" dirty="0"/>
              <a:t>. Since all the itemsets have greater or equal support count than the minimum support, except the yellow marking row, so yellow marking row itemset will </a:t>
            </a:r>
            <a:r>
              <a:rPr lang="en-US" sz="1600" b="1" dirty="0">
                <a:solidFill>
                  <a:srgbClr val="FF0000"/>
                </a:solidFill>
              </a:rPr>
              <a:t>be removed</a:t>
            </a:r>
            <a:r>
              <a:rPr lang="en-US" sz="1600" dirty="0"/>
              <a:t>.</a:t>
            </a:r>
          </a:p>
        </p:txBody>
      </p:sp>
      <p:graphicFrame>
        <p:nvGraphicFramePr>
          <p:cNvPr id="4" name="Table 4">
            <a:extLst>
              <a:ext uri="{FF2B5EF4-FFF2-40B4-BE49-F238E27FC236}">
                <a16:creationId xmlns:a16="http://schemas.microsoft.com/office/drawing/2014/main" id="{52C76148-F84A-FD68-0390-A2E321A525D4}"/>
              </a:ext>
            </a:extLst>
          </p:cNvPr>
          <p:cNvGraphicFramePr>
            <a:graphicFrameLocks noGrp="1"/>
          </p:cNvGraphicFramePr>
          <p:nvPr>
            <p:extLst>
              <p:ext uri="{D42A27DB-BD31-4B8C-83A1-F6EECF244321}">
                <p14:modId xmlns:p14="http://schemas.microsoft.com/office/powerpoint/2010/main" val="2956144770"/>
              </p:ext>
            </p:extLst>
          </p:nvPr>
        </p:nvGraphicFramePr>
        <p:xfrm>
          <a:off x="849085" y="3512456"/>
          <a:ext cx="3985986" cy="1854200"/>
        </p:xfrm>
        <a:graphic>
          <a:graphicData uri="http://schemas.openxmlformats.org/drawingml/2006/table">
            <a:tbl>
              <a:tblPr firstRow="1" bandRow="1">
                <a:tableStyleId>{073A0DAA-6AF3-43AB-8588-CEC1D06C72B9}</a:tableStyleId>
              </a:tblPr>
              <a:tblGrid>
                <a:gridCol w="1992993">
                  <a:extLst>
                    <a:ext uri="{9D8B030D-6E8A-4147-A177-3AD203B41FA5}">
                      <a16:colId xmlns:a16="http://schemas.microsoft.com/office/drawing/2014/main" val="3436039225"/>
                    </a:ext>
                  </a:extLst>
                </a:gridCol>
                <a:gridCol w="1992993">
                  <a:extLst>
                    <a:ext uri="{9D8B030D-6E8A-4147-A177-3AD203B41FA5}">
                      <a16:colId xmlns:a16="http://schemas.microsoft.com/office/drawing/2014/main" val="4242132804"/>
                    </a:ext>
                  </a:extLst>
                </a:gridCol>
              </a:tblGrid>
              <a:tr h="370840">
                <a:tc>
                  <a:txBody>
                    <a:bodyPr/>
                    <a:lstStyle/>
                    <a:p>
                      <a:pPr algn="ctr"/>
                      <a:r>
                        <a:rPr lang="en-US" dirty="0"/>
                        <a:t>Transaction ID</a:t>
                      </a:r>
                    </a:p>
                  </a:txBody>
                  <a:tcPr/>
                </a:tc>
                <a:tc>
                  <a:txBody>
                    <a:bodyPr/>
                    <a:lstStyle/>
                    <a:p>
                      <a:pPr algn="ctr"/>
                      <a:r>
                        <a:rPr lang="en-US" dirty="0"/>
                        <a:t>Items</a:t>
                      </a:r>
                    </a:p>
                  </a:txBody>
                  <a:tcPr/>
                </a:tc>
                <a:extLst>
                  <a:ext uri="{0D108BD9-81ED-4DB2-BD59-A6C34878D82A}">
                    <a16:rowId xmlns:a16="http://schemas.microsoft.com/office/drawing/2014/main" val="3562959673"/>
                  </a:ext>
                </a:extLst>
              </a:tr>
              <a:tr h="370840">
                <a:tc>
                  <a:txBody>
                    <a:bodyPr/>
                    <a:lstStyle/>
                    <a:p>
                      <a:pPr algn="ctr"/>
                      <a:r>
                        <a:rPr lang="en-US" dirty="0"/>
                        <a:t>100</a:t>
                      </a:r>
                    </a:p>
                  </a:txBody>
                  <a:tcPr/>
                </a:tc>
                <a:tc>
                  <a:txBody>
                    <a:bodyPr/>
                    <a:lstStyle/>
                    <a:p>
                      <a:pPr algn="ctr"/>
                      <a:r>
                        <a:rPr lang="en-US" dirty="0"/>
                        <a:t>1, 3, 4</a:t>
                      </a:r>
                    </a:p>
                  </a:txBody>
                  <a:tcPr/>
                </a:tc>
                <a:extLst>
                  <a:ext uri="{0D108BD9-81ED-4DB2-BD59-A6C34878D82A}">
                    <a16:rowId xmlns:a16="http://schemas.microsoft.com/office/drawing/2014/main" val="4036988510"/>
                  </a:ext>
                </a:extLst>
              </a:tr>
              <a:tr h="370840">
                <a:tc>
                  <a:txBody>
                    <a:bodyPr/>
                    <a:lstStyle/>
                    <a:p>
                      <a:pPr algn="ctr"/>
                      <a:r>
                        <a:rPr lang="en-US" dirty="0"/>
                        <a:t>200</a:t>
                      </a:r>
                    </a:p>
                  </a:txBody>
                  <a:tcPr/>
                </a:tc>
                <a:tc>
                  <a:txBody>
                    <a:bodyPr/>
                    <a:lstStyle/>
                    <a:p>
                      <a:pPr algn="ctr"/>
                      <a:r>
                        <a:rPr lang="en-US" dirty="0"/>
                        <a:t>2, 3, 5</a:t>
                      </a:r>
                    </a:p>
                  </a:txBody>
                  <a:tcPr/>
                </a:tc>
                <a:extLst>
                  <a:ext uri="{0D108BD9-81ED-4DB2-BD59-A6C34878D82A}">
                    <a16:rowId xmlns:a16="http://schemas.microsoft.com/office/drawing/2014/main" val="1242755970"/>
                  </a:ext>
                </a:extLst>
              </a:tr>
              <a:tr h="370840">
                <a:tc>
                  <a:txBody>
                    <a:bodyPr/>
                    <a:lstStyle/>
                    <a:p>
                      <a:pPr algn="ctr"/>
                      <a:r>
                        <a:rPr lang="en-US" dirty="0"/>
                        <a:t>300</a:t>
                      </a:r>
                    </a:p>
                  </a:txBody>
                  <a:tcPr/>
                </a:tc>
                <a:tc>
                  <a:txBody>
                    <a:bodyPr/>
                    <a:lstStyle/>
                    <a:p>
                      <a:pPr algn="ctr"/>
                      <a:r>
                        <a:rPr lang="en-US" dirty="0"/>
                        <a:t>1, 2, 3, 5</a:t>
                      </a:r>
                    </a:p>
                  </a:txBody>
                  <a:tcPr/>
                </a:tc>
                <a:extLst>
                  <a:ext uri="{0D108BD9-81ED-4DB2-BD59-A6C34878D82A}">
                    <a16:rowId xmlns:a16="http://schemas.microsoft.com/office/drawing/2014/main" val="2934648584"/>
                  </a:ext>
                </a:extLst>
              </a:tr>
              <a:tr h="370840">
                <a:tc>
                  <a:txBody>
                    <a:bodyPr/>
                    <a:lstStyle/>
                    <a:p>
                      <a:pPr algn="ctr"/>
                      <a:r>
                        <a:rPr lang="en-US" dirty="0"/>
                        <a:t>400</a:t>
                      </a:r>
                    </a:p>
                  </a:txBody>
                  <a:tcPr/>
                </a:tc>
                <a:tc>
                  <a:txBody>
                    <a:bodyPr/>
                    <a:lstStyle/>
                    <a:p>
                      <a:pPr algn="ctr"/>
                      <a:r>
                        <a:rPr lang="en-US" dirty="0"/>
                        <a:t>2, 5</a:t>
                      </a:r>
                    </a:p>
                  </a:txBody>
                  <a:tcPr/>
                </a:tc>
                <a:extLst>
                  <a:ext uri="{0D108BD9-81ED-4DB2-BD59-A6C34878D82A}">
                    <a16:rowId xmlns:a16="http://schemas.microsoft.com/office/drawing/2014/main" val="594174861"/>
                  </a:ext>
                </a:extLst>
              </a:tr>
            </a:tbl>
          </a:graphicData>
        </a:graphic>
      </p:graphicFrame>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8945179C-7479-AEFA-08D4-5D4B3974D9E6}"/>
                  </a:ext>
                </a:extLst>
              </p:cNvPr>
              <p:cNvSpPr txBox="1"/>
              <p:nvPr/>
            </p:nvSpPr>
            <p:spPr>
              <a:xfrm>
                <a:off x="572401" y="5543725"/>
                <a:ext cx="5425627" cy="8897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𝑮𝒊𝒗𝒆𝒏</m:t>
                      </m:r>
                      <m:r>
                        <a:rPr lang="en-US" b="1" i="1" smtClean="0">
                          <a:latin typeface="Cambria Math" panose="02040503050406030204" pitchFamily="18" charset="0"/>
                        </a:rPr>
                        <m:t> </m:t>
                      </m:r>
                      <m:r>
                        <a:rPr lang="en-US" b="1" i="1" smtClean="0">
                          <a:latin typeface="Cambria Math" panose="02040503050406030204" pitchFamily="18" charset="0"/>
                        </a:rPr>
                        <m:t>𝒎𝒊𝒏𝒎𝒖𝒎</m:t>
                      </m:r>
                      <m:r>
                        <a:rPr lang="en-US" b="1" i="1" smtClean="0">
                          <a:latin typeface="Cambria Math" panose="02040503050406030204" pitchFamily="18" charset="0"/>
                        </a:rPr>
                        <m:t> </m:t>
                      </m:r>
                      <m:r>
                        <a:rPr lang="en-US" b="1" i="1" smtClean="0">
                          <a:latin typeface="Cambria Math" panose="02040503050406030204" pitchFamily="18" charset="0"/>
                        </a:rPr>
                        <m:t>𝒔𝒖𝒑𝒑𝒐𝒓𝒕</m:t>
                      </m:r>
                      <m:r>
                        <a:rPr lang="en-US" b="1" i="1" smtClean="0">
                          <a:latin typeface="Cambria Math" panose="02040503050406030204" pitchFamily="18" charset="0"/>
                        </a:rPr>
                        <m:t>=</m:t>
                      </m:r>
                      <m:r>
                        <a:rPr lang="en-US" b="1" i="1" smtClean="0">
                          <a:latin typeface="Cambria Math" panose="02040503050406030204" pitchFamily="18" charset="0"/>
                        </a:rPr>
                        <m:t>𝟑𝟎</m:t>
                      </m:r>
                      <m:r>
                        <a:rPr lang="en-US" b="1" i="1" smtClean="0">
                          <a:latin typeface="Cambria Math" panose="02040503050406030204" pitchFamily="18" charset="0"/>
                        </a:rPr>
                        <m:t>%=</m:t>
                      </m:r>
                      <m:f>
                        <m:fPr>
                          <m:ctrlPr>
                            <a:rPr lang="en-US" b="1" i="1" smtClean="0">
                              <a:solidFill>
                                <a:srgbClr val="836967"/>
                              </a:solidFill>
                              <a:latin typeface="Cambria Math" panose="02040503050406030204" pitchFamily="18" charset="0"/>
                            </a:rPr>
                          </m:ctrlPr>
                        </m:fPr>
                        <m:num>
                          <m:r>
                            <a:rPr lang="en-US" b="1" i="1" smtClean="0">
                              <a:latin typeface="Cambria Math" panose="02040503050406030204" pitchFamily="18" charset="0"/>
                            </a:rPr>
                            <m:t>30</m:t>
                          </m:r>
                        </m:num>
                        <m:den>
                          <m:r>
                            <a:rPr lang="en-US" b="1" i="1" smtClean="0">
                              <a:latin typeface="Cambria Math" panose="02040503050406030204" pitchFamily="18" charset="0"/>
                            </a:rPr>
                            <m:t>100</m:t>
                          </m:r>
                        </m:den>
                      </m:f>
                      <m:r>
                        <a:rPr lang="en-US" b="1" i="1" smtClean="0">
                          <a:latin typeface="Cambria Math" panose="02040503050406030204" pitchFamily="18" charset="0"/>
                        </a:rPr>
                        <m:t>∗4=</m:t>
                      </m:r>
                      <m:r>
                        <a:rPr lang="en-US" b="1" i="1" smtClean="0">
                          <a:latin typeface="Cambria Math" panose="02040503050406030204" pitchFamily="18" charset="0"/>
                        </a:rPr>
                        <m:t>𝟏</m:t>
                      </m:r>
                      <m:r>
                        <a:rPr lang="en-US" b="1" i="1" smtClean="0">
                          <a:latin typeface="Cambria Math" panose="02040503050406030204" pitchFamily="18" charset="0"/>
                        </a:rPr>
                        <m:t>.</m:t>
                      </m:r>
                      <m:r>
                        <a:rPr lang="en-US" b="1" i="1" smtClean="0">
                          <a:latin typeface="Cambria Math" panose="02040503050406030204" pitchFamily="18" charset="0"/>
                        </a:rPr>
                        <m:t>𝟐</m:t>
                      </m:r>
                      <m:r>
                        <a:rPr lang="en-US" b="1" i="1" smtClean="0">
                          <a:latin typeface="Cambria Math" panose="02040503050406030204" pitchFamily="18" charset="0"/>
                        </a:rPr>
                        <m:t>  </m:t>
                      </m:r>
                    </m:oMath>
                  </m:oMathPara>
                </a14:m>
                <a:endParaRPr lang="en-US" b="1" dirty="0"/>
              </a:p>
              <a:p>
                <a:r>
                  <a:rPr lang="en-US" dirty="0"/>
                  <a:t> </a:t>
                </a:r>
                <a14:m>
                  <m:oMath xmlns:m="http://schemas.openxmlformats.org/officeDocument/2006/math">
                    <m:r>
                      <a:rPr lang="en-US" b="1" i="0" smtClean="0">
                        <a:latin typeface="Cambria Math" panose="02040503050406030204" pitchFamily="18" charset="0"/>
                      </a:rPr>
                      <m:t>𝐚𝐧𝐝</m:t>
                    </m:r>
                    <m:r>
                      <a:rPr lang="en-US" b="1" i="0" smtClean="0">
                        <a:latin typeface="Cambria Math" panose="02040503050406030204" pitchFamily="18" charset="0"/>
                      </a:rPr>
                      <m:t> </m:t>
                    </m:r>
                    <m:r>
                      <a:rPr lang="en-US" b="1" i="1" smtClean="0">
                        <a:latin typeface="Cambria Math" panose="02040503050406030204" pitchFamily="18" charset="0"/>
                      </a:rPr>
                      <m:t>𝒎𝒊𝒏𝒎𝒖𝒎</m:t>
                    </m:r>
                    <m:r>
                      <a:rPr lang="en-US" b="1" i="1" smtClean="0">
                        <a:latin typeface="Cambria Math" panose="02040503050406030204" pitchFamily="18" charset="0"/>
                      </a:rPr>
                      <m:t> </m:t>
                    </m:r>
                    <m:r>
                      <a:rPr lang="en-US" b="1" i="1" smtClean="0">
                        <a:latin typeface="Cambria Math" panose="02040503050406030204" pitchFamily="18" charset="0"/>
                      </a:rPr>
                      <m:t>𝒄𝒐𝒏𝒇𝒊𝒅𝒆𝒏𝒄𝒆</m:t>
                    </m:r>
                    <m:r>
                      <a:rPr lang="en-US" b="1" i="1" smtClean="0">
                        <a:latin typeface="Cambria Math" panose="02040503050406030204" pitchFamily="18" charset="0"/>
                      </a:rPr>
                      <m:t>=</m:t>
                    </m:r>
                    <m:r>
                      <a:rPr lang="en-US" b="1" i="1" smtClean="0">
                        <a:latin typeface="Cambria Math" panose="02040503050406030204" pitchFamily="18" charset="0"/>
                      </a:rPr>
                      <m:t>𝟖𝟎</m:t>
                    </m:r>
                    <m:r>
                      <a:rPr lang="en-US" b="1" i="1" smtClean="0">
                        <a:latin typeface="Cambria Math" panose="02040503050406030204" pitchFamily="18" charset="0"/>
                      </a:rPr>
                      <m:t>%</m:t>
                    </m:r>
                  </m:oMath>
                </a14:m>
                <a:endParaRPr lang="en-US" b="1" dirty="0"/>
              </a:p>
            </p:txBody>
          </p:sp>
        </mc:Choice>
        <mc:Fallback xmlns="">
          <p:sp>
            <p:nvSpPr>
              <p:cNvPr id="5" name="TextBox 4">
                <a:extLst>
                  <a:ext uri="{FF2B5EF4-FFF2-40B4-BE49-F238E27FC236}">
                    <a16:creationId xmlns:a16="http://schemas.microsoft.com/office/drawing/2014/main" id="{8945179C-7479-AEFA-08D4-5D4B3974D9E6}"/>
                  </a:ext>
                </a:extLst>
              </p:cNvPr>
              <p:cNvSpPr txBox="1">
                <a:spLocks noRot="1" noChangeAspect="1" noMove="1" noResize="1" noEditPoints="1" noAdjustHandles="1" noChangeArrowheads="1" noChangeShapeType="1" noTextEdit="1"/>
              </p:cNvSpPr>
              <p:nvPr/>
            </p:nvSpPr>
            <p:spPr>
              <a:xfrm>
                <a:off x="572401" y="5543725"/>
                <a:ext cx="5425627" cy="889731"/>
              </a:xfrm>
              <a:prstGeom prst="rect">
                <a:avLst/>
              </a:prstGeom>
              <a:blipFill>
                <a:blip r:embed="rId2"/>
                <a:stretch>
                  <a:fillRect b="-5479"/>
                </a:stretch>
              </a:blipFill>
            </p:spPr>
            <p:txBody>
              <a:bodyPr/>
              <a:lstStyle/>
              <a:p>
                <a:r>
                  <a:rPr lang="en-US">
                    <a:noFill/>
                  </a:rPr>
                  <a:t> </a:t>
                </a:r>
              </a:p>
            </p:txBody>
          </p:sp>
        </mc:Fallback>
      </mc:AlternateContent>
      <p:graphicFrame>
        <p:nvGraphicFramePr>
          <p:cNvPr id="6" name="Table 4">
            <a:extLst>
              <a:ext uri="{FF2B5EF4-FFF2-40B4-BE49-F238E27FC236}">
                <a16:creationId xmlns:a16="http://schemas.microsoft.com/office/drawing/2014/main" id="{7048ADEB-4506-241E-2F7F-4CFA5708FA0E}"/>
              </a:ext>
            </a:extLst>
          </p:cNvPr>
          <p:cNvGraphicFramePr>
            <a:graphicFrameLocks noGrp="1"/>
          </p:cNvGraphicFramePr>
          <p:nvPr>
            <p:extLst>
              <p:ext uri="{D42A27DB-BD31-4B8C-83A1-F6EECF244321}">
                <p14:modId xmlns:p14="http://schemas.microsoft.com/office/powerpoint/2010/main" val="378418132"/>
              </p:ext>
            </p:extLst>
          </p:nvPr>
        </p:nvGraphicFramePr>
        <p:xfrm>
          <a:off x="6340927" y="3389139"/>
          <a:ext cx="2356758" cy="2225040"/>
        </p:xfrm>
        <a:graphic>
          <a:graphicData uri="http://schemas.openxmlformats.org/drawingml/2006/table">
            <a:tbl>
              <a:tblPr firstRow="1" bandRow="1">
                <a:tableStyleId>{073A0DAA-6AF3-43AB-8588-CEC1D06C72B9}</a:tableStyleId>
              </a:tblPr>
              <a:tblGrid>
                <a:gridCol w="1178379">
                  <a:extLst>
                    <a:ext uri="{9D8B030D-6E8A-4147-A177-3AD203B41FA5}">
                      <a16:colId xmlns:a16="http://schemas.microsoft.com/office/drawing/2014/main" val="3436039225"/>
                    </a:ext>
                  </a:extLst>
                </a:gridCol>
                <a:gridCol w="1178379">
                  <a:extLst>
                    <a:ext uri="{9D8B030D-6E8A-4147-A177-3AD203B41FA5}">
                      <a16:colId xmlns:a16="http://schemas.microsoft.com/office/drawing/2014/main" val="4242132804"/>
                    </a:ext>
                  </a:extLst>
                </a:gridCol>
              </a:tblGrid>
              <a:tr h="370840">
                <a:tc>
                  <a:txBody>
                    <a:bodyPr/>
                    <a:lstStyle/>
                    <a:p>
                      <a:pPr algn="ctr"/>
                      <a:r>
                        <a:rPr lang="en-US" dirty="0"/>
                        <a:t>Items</a:t>
                      </a:r>
                    </a:p>
                  </a:txBody>
                  <a:tcPr/>
                </a:tc>
                <a:tc>
                  <a:txBody>
                    <a:bodyPr/>
                    <a:lstStyle/>
                    <a:p>
                      <a:pPr algn="ctr"/>
                      <a:r>
                        <a:rPr lang="en-US" dirty="0"/>
                        <a:t>Support</a:t>
                      </a:r>
                    </a:p>
                  </a:txBody>
                  <a:tcPr/>
                </a:tc>
                <a:extLst>
                  <a:ext uri="{0D108BD9-81ED-4DB2-BD59-A6C34878D82A}">
                    <a16:rowId xmlns:a16="http://schemas.microsoft.com/office/drawing/2014/main" val="3562959673"/>
                  </a:ext>
                </a:extLst>
              </a:tr>
              <a:tr h="370840">
                <a:tc>
                  <a:txBody>
                    <a:bodyPr/>
                    <a:lstStyle/>
                    <a:p>
                      <a:pPr algn="ctr"/>
                      <a:r>
                        <a:rPr lang="en-US" dirty="0"/>
                        <a:t>{1}</a:t>
                      </a:r>
                    </a:p>
                  </a:txBody>
                  <a:tcPr/>
                </a:tc>
                <a:tc>
                  <a:txBody>
                    <a:bodyPr/>
                    <a:lstStyle/>
                    <a:p>
                      <a:pPr algn="ctr"/>
                      <a:r>
                        <a:rPr lang="en-US" dirty="0"/>
                        <a:t>2</a:t>
                      </a:r>
                    </a:p>
                  </a:txBody>
                  <a:tcPr/>
                </a:tc>
                <a:extLst>
                  <a:ext uri="{0D108BD9-81ED-4DB2-BD59-A6C34878D82A}">
                    <a16:rowId xmlns:a16="http://schemas.microsoft.com/office/drawing/2014/main" val="4036988510"/>
                  </a:ext>
                </a:extLst>
              </a:tr>
              <a:tr h="370840">
                <a:tc>
                  <a:txBody>
                    <a:bodyPr/>
                    <a:lstStyle/>
                    <a:p>
                      <a:pPr algn="ctr"/>
                      <a:r>
                        <a:rPr lang="en-US" dirty="0"/>
                        <a:t>{2}</a:t>
                      </a:r>
                    </a:p>
                  </a:txBody>
                  <a:tcPr/>
                </a:tc>
                <a:tc>
                  <a:txBody>
                    <a:bodyPr/>
                    <a:lstStyle/>
                    <a:p>
                      <a:pPr algn="ctr"/>
                      <a:r>
                        <a:rPr lang="en-US" dirty="0"/>
                        <a:t>3</a:t>
                      </a:r>
                    </a:p>
                  </a:txBody>
                  <a:tcPr/>
                </a:tc>
                <a:extLst>
                  <a:ext uri="{0D108BD9-81ED-4DB2-BD59-A6C34878D82A}">
                    <a16:rowId xmlns:a16="http://schemas.microsoft.com/office/drawing/2014/main" val="1242755970"/>
                  </a:ext>
                </a:extLst>
              </a:tr>
              <a:tr h="370840">
                <a:tc>
                  <a:txBody>
                    <a:bodyPr/>
                    <a:lstStyle/>
                    <a:p>
                      <a:pPr algn="ctr"/>
                      <a:r>
                        <a:rPr lang="en-US" dirty="0"/>
                        <a:t>{3}</a:t>
                      </a:r>
                    </a:p>
                  </a:txBody>
                  <a:tcPr/>
                </a:tc>
                <a:tc>
                  <a:txBody>
                    <a:bodyPr/>
                    <a:lstStyle/>
                    <a:p>
                      <a:pPr algn="ctr"/>
                      <a:r>
                        <a:rPr lang="en-US" dirty="0"/>
                        <a:t>3</a:t>
                      </a:r>
                    </a:p>
                  </a:txBody>
                  <a:tcPr/>
                </a:tc>
                <a:extLst>
                  <a:ext uri="{0D108BD9-81ED-4DB2-BD59-A6C34878D82A}">
                    <a16:rowId xmlns:a16="http://schemas.microsoft.com/office/drawing/2014/main" val="2934648584"/>
                  </a:ext>
                </a:extLst>
              </a:tr>
              <a:tr h="370840">
                <a:tc>
                  <a:txBody>
                    <a:bodyPr/>
                    <a:lstStyle/>
                    <a:p>
                      <a:pPr algn="ctr"/>
                      <a:r>
                        <a:rPr lang="en-US" dirty="0"/>
                        <a:t>{4}</a:t>
                      </a:r>
                    </a:p>
                  </a:txBody>
                  <a:tcPr>
                    <a:solidFill>
                      <a:srgbClr val="FFC000"/>
                    </a:solidFill>
                  </a:tcPr>
                </a:tc>
                <a:tc>
                  <a:txBody>
                    <a:bodyPr/>
                    <a:lstStyle/>
                    <a:p>
                      <a:pPr algn="ctr"/>
                      <a:r>
                        <a:rPr lang="en-US" dirty="0"/>
                        <a:t>1</a:t>
                      </a:r>
                    </a:p>
                  </a:txBody>
                  <a:tcPr>
                    <a:solidFill>
                      <a:srgbClr val="FFC000"/>
                    </a:solidFill>
                  </a:tcPr>
                </a:tc>
                <a:extLst>
                  <a:ext uri="{0D108BD9-81ED-4DB2-BD59-A6C34878D82A}">
                    <a16:rowId xmlns:a16="http://schemas.microsoft.com/office/drawing/2014/main" val="594174861"/>
                  </a:ext>
                </a:extLst>
              </a:tr>
              <a:tr h="370840">
                <a:tc>
                  <a:txBody>
                    <a:bodyPr/>
                    <a:lstStyle/>
                    <a:p>
                      <a:pPr algn="ctr"/>
                      <a:r>
                        <a:rPr lang="en-US" dirty="0"/>
                        <a:t>{5}</a:t>
                      </a:r>
                    </a:p>
                  </a:txBody>
                  <a:tcPr/>
                </a:tc>
                <a:tc>
                  <a:txBody>
                    <a:bodyPr/>
                    <a:lstStyle/>
                    <a:p>
                      <a:pPr algn="ctr"/>
                      <a:r>
                        <a:rPr lang="en-US" dirty="0"/>
                        <a:t>3</a:t>
                      </a:r>
                    </a:p>
                  </a:txBody>
                  <a:tcPr/>
                </a:tc>
                <a:extLst>
                  <a:ext uri="{0D108BD9-81ED-4DB2-BD59-A6C34878D82A}">
                    <a16:rowId xmlns:a16="http://schemas.microsoft.com/office/drawing/2014/main" val="1656956256"/>
                  </a:ext>
                </a:extLst>
              </a:tr>
            </a:tbl>
          </a:graphicData>
        </a:graphic>
      </p:graphicFrame>
      <p:sp>
        <p:nvSpPr>
          <p:cNvPr id="7" name="TextBox 6">
            <a:extLst>
              <a:ext uri="{FF2B5EF4-FFF2-40B4-BE49-F238E27FC236}">
                <a16:creationId xmlns:a16="http://schemas.microsoft.com/office/drawing/2014/main" id="{96A0A51B-7D6C-5F72-7C86-4B3C49B7714E}"/>
              </a:ext>
            </a:extLst>
          </p:cNvPr>
          <p:cNvSpPr txBox="1"/>
          <p:nvPr/>
        </p:nvSpPr>
        <p:spPr>
          <a:xfrm>
            <a:off x="6223738" y="6034515"/>
            <a:ext cx="2473947" cy="369332"/>
          </a:xfrm>
          <a:prstGeom prst="rect">
            <a:avLst/>
          </a:prstGeom>
          <a:noFill/>
        </p:spPr>
        <p:txBody>
          <a:bodyPr wrap="none" rtlCol="0">
            <a:spAutoFit/>
          </a:bodyPr>
          <a:lstStyle/>
          <a:p>
            <a:r>
              <a:rPr lang="en-US" b="1" dirty="0"/>
              <a:t>So, item sets: {1, 2, 3, 5}</a:t>
            </a:r>
          </a:p>
        </p:txBody>
      </p:sp>
      <p:graphicFrame>
        <p:nvGraphicFramePr>
          <p:cNvPr id="8" name="Table 4">
            <a:extLst>
              <a:ext uri="{FF2B5EF4-FFF2-40B4-BE49-F238E27FC236}">
                <a16:creationId xmlns:a16="http://schemas.microsoft.com/office/drawing/2014/main" id="{87974EF0-F9F5-F9F9-3586-46FBC91D5A22}"/>
              </a:ext>
            </a:extLst>
          </p:cNvPr>
          <p:cNvGraphicFramePr>
            <a:graphicFrameLocks noGrp="1"/>
          </p:cNvGraphicFramePr>
          <p:nvPr>
            <p:extLst>
              <p:ext uri="{D42A27DB-BD31-4B8C-83A1-F6EECF244321}">
                <p14:modId xmlns:p14="http://schemas.microsoft.com/office/powerpoint/2010/main" val="3112026500"/>
              </p:ext>
            </p:extLst>
          </p:nvPr>
        </p:nvGraphicFramePr>
        <p:xfrm>
          <a:off x="9040584" y="3759979"/>
          <a:ext cx="2694216" cy="1854200"/>
        </p:xfrm>
        <a:graphic>
          <a:graphicData uri="http://schemas.openxmlformats.org/drawingml/2006/table">
            <a:tbl>
              <a:tblPr firstRow="1" bandRow="1">
                <a:tableStyleId>{073A0DAA-6AF3-43AB-8588-CEC1D06C72B9}</a:tableStyleId>
              </a:tblPr>
              <a:tblGrid>
                <a:gridCol w="1347108">
                  <a:extLst>
                    <a:ext uri="{9D8B030D-6E8A-4147-A177-3AD203B41FA5}">
                      <a16:colId xmlns:a16="http://schemas.microsoft.com/office/drawing/2014/main" val="3436039225"/>
                    </a:ext>
                  </a:extLst>
                </a:gridCol>
                <a:gridCol w="1347108">
                  <a:extLst>
                    <a:ext uri="{9D8B030D-6E8A-4147-A177-3AD203B41FA5}">
                      <a16:colId xmlns:a16="http://schemas.microsoft.com/office/drawing/2014/main" val="4242132804"/>
                    </a:ext>
                  </a:extLst>
                </a:gridCol>
              </a:tblGrid>
              <a:tr h="370840">
                <a:tc>
                  <a:txBody>
                    <a:bodyPr/>
                    <a:lstStyle/>
                    <a:p>
                      <a:pPr algn="ctr"/>
                      <a:r>
                        <a:rPr lang="en-US" dirty="0"/>
                        <a:t>Items</a:t>
                      </a:r>
                    </a:p>
                  </a:txBody>
                  <a:tcPr/>
                </a:tc>
                <a:tc>
                  <a:txBody>
                    <a:bodyPr/>
                    <a:lstStyle/>
                    <a:p>
                      <a:pPr algn="ctr"/>
                      <a:r>
                        <a:rPr lang="en-US" dirty="0"/>
                        <a:t>Support</a:t>
                      </a:r>
                    </a:p>
                  </a:txBody>
                  <a:tcPr/>
                </a:tc>
                <a:extLst>
                  <a:ext uri="{0D108BD9-81ED-4DB2-BD59-A6C34878D82A}">
                    <a16:rowId xmlns:a16="http://schemas.microsoft.com/office/drawing/2014/main" val="3562959673"/>
                  </a:ext>
                </a:extLst>
              </a:tr>
              <a:tr h="370840">
                <a:tc>
                  <a:txBody>
                    <a:bodyPr/>
                    <a:lstStyle/>
                    <a:p>
                      <a:pPr algn="ctr"/>
                      <a:r>
                        <a:rPr lang="en-US" dirty="0"/>
                        <a:t>{1}</a:t>
                      </a:r>
                    </a:p>
                  </a:txBody>
                  <a:tcPr/>
                </a:tc>
                <a:tc>
                  <a:txBody>
                    <a:bodyPr/>
                    <a:lstStyle/>
                    <a:p>
                      <a:pPr algn="ctr"/>
                      <a:r>
                        <a:rPr lang="en-US" dirty="0"/>
                        <a:t>2</a:t>
                      </a:r>
                    </a:p>
                  </a:txBody>
                  <a:tcPr/>
                </a:tc>
                <a:extLst>
                  <a:ext uri="{0D108BD9-81ED-4DB2-BD59-A6C34878D82A}">
                    <a16:rowId xmlns:a16="http://schemas.microsoft.com/office/drawing/2014/main" val="4036988510"/>
                  </a:ext>
                </a:extLst>
              </a:tr>
              <a:tr h="370840">
                <a:tc>
                  <a:txBody>
                    <a:bodyPr/>
                    <a:lstStyle/>
                    <a:p>
                      <a:pPr algn="ctr"/>
                      <a:r>
                        <a:rPr lang="en-US" dirty="0"/>
                        <a:t>{2}</a:t>
                      </a:r>
                    </a:p>
                  </a:txBody>
                  <a:tcPr/>
                </a:tc>
                <a:tc>
                  <a:txBody>
                    <a:bodyPr/>
                    <a:lstStyle/>
                    <a:p>
                      <a:pPr algn="ctr"/>
                      <a:r>
                        <a:rPr lang="en-US" dirty="0"/>
                        <a:t>3</a:t>
                      </a:r>
                    </a:p>
                  </a:txBody>
                  <a:tcPr/>
                </a:tc>
                <a:extLst>
                  <a:ext uri="{0D108BD9-81ED-4DB2-BD59-A6C34878D82A}">
                    <a16:rowId xmlns:a16="http://schemas.microsoft.com/office/drawing/2014/main" val="1242755970"/>
                  </a:ext>
                </a:extLst>
              </a:tr>
              <a:tr h="370840">
                <a:tc>
                  <a:txBody>
                    <a:bodyPr/>
                    <a:lstStyle/>
                    <a:p>
                      <a:pPr algn="ctr"/>
                      <a:r>
                        <a:rPr lang="en-US" dirty="0"/>
                        <a:t>{3}</a:t>
                      </a:r>
                    </a:p>
                  </a:txBody>
                  <a:tcPr/>
                </a:tc>
                <a:tc>
                  <a:txBody>
                    <a:bodyPr/>
                    <a:lstStyle/>
                    <a:p>
                      <a:pPr algn="ctr"/>
                      <a:r>
                        <a:rPr lang="en-US" dirty="0"/>
                        <a:t>3</a:t>
                      </a:r>
                    </a:p>
                  </a:txBody>
                  <a:tcPr/>
                </a:tc>
                <a:extLst>
                  <a:ext uri="{0D108BD9-81ED-4DB2-BD59-A6C34878D82A}">
                    <a16:rowId xmlns:a16="http://schemas.microsoft.com/office/drawing/2014/main" val="2934648584"/>
                  </a:ext>
                </a:extLst>
              </a:tr>
              <a:tr h="370840">
                <a:tc>
                  <a:txBody>
                    <a:bodyPr/>
                    <a:lstStyle/>
                    <a:p>
                      <a:pPr algn="ctr"/>
                      <a:r>
                        <a:rPr lang="en-US" dirty="0"/>
                        <a:t>{5}</a:t>
                      </a:r>
                    </a:p>
                  </a:txBody>
                  <a:tcPr/>
                </a:tc>
                <a:tc>
                  <a:txBody>
                    <a:bodyPr/>
                    <a:lstStyle/>
                    <a:p>
                      <a:pPr algn="ctr"/>
                      <a:r>
                        <a:rPr lang="en-US" dirty="0"/>
                        <a:t>3</a:t>
                      </a:r>
                    </a:p>
                  </a:txBody>
                  <a:tcPr/>
                </a:tc>
                <a:extLst>
                  <a:ext uri="{0D108BD9-81ED-4DB2-BD59-A6C34878D82A}">
                    <a16:rowId xmlns:a16="http://schemas.microsoft.com/office/drawing/2014/main" val="1656956256"/>
                  </a:ext>
                </a:extLst>
              </a:tr>
            </a:tbl>
          </a:graphicData>
        </a:graphic>
      </p:graphicFrame>
      <p:sp>
        <p:nvSpPr>
          <p:cNvPr id="9" name="TextBox 8">
            <a:extLst>
              <a:ext uri="{FF2B5EF4-FFF2-40B4-BE49-F238E27FC236}">
                <a16:creationId xmlns:a16="http://schemas.microsoft.com/office/drawing/2014/main" id="{521F33AB-58B7-EA03-93E7-1592183D3CF8}"/>
              </a:ext>
            </a:extLst>
          </p:cNvPr>
          <p:cNvSpPr txBox="1"/>
          <p:nvPr/>
        </p:nvSpPr>
        <p:spPr>
          <a:xfrm>
            <a:off x="10161508" y="3244334"/>
            <a:ext cx="452368" cy="369332"/>
          </a:xfrm>
          <a:prstGeom prst="rect">
            <a:avLst/>
          </a:prstGeom>
          <a:noFill/>
        </p:spPr>
        <p:txBody>
          <a:bodyPr wrap="none" rtlCol="0">
            <a:spAutoFit/>
          </a:bodyPr>
          <a:lstStyle/>
          <a:p>
            <a:r>
              <a:rPr lang="en-US" b="1" dirty="0">
                <a:solidFill>
                  <a:srgbClr val="FF0000"/>
                </a:solidFill>
              </a:rPr>
              <a:t>L1 </a:t>
            </a:r>
          </a:p>
        </p:txBody>
      </p:sp>
      <p:sp>
        <p:nvSpPr>
          <p:cNvPr id="10" name="TextBox 9">
            <a:extLst>
              <a:ext uri="{FF2B5EF4-FFF2-40B4-BE49-F238E27FC236}">
                <a16:creationId xmlns:a16="http://schemas.microsoft.com/office/drawing/2014/main" id="{076C279F-2E41-7309-0F79-DCFFAF92A8A1}"/>
              </a:ext>
            </a:extLst>
          </p:cNvPr>
          <p:cNvSpPr txBox="1"/>
          <p:nvPr/>
        </p:nvSpPr>
        <p:spPr>
          <a:xfrm>
            <a:off x="7293122" y="2854652"/>
            <a:ext cx="476412" cy="369332"/>
          </a:xfrm>
          <a:prstGeom prst="rect">
            <a:avLst/>
          </a:prstGeom>
          <a:noFill/>
        </p:spPr>
        <p:txBody>
          <a:bodyPr wrap="none" rtlCol="0">
            <a:spAutoFit/>
          </a:bodyPr>
          <a:lstStyle/>
          <a:p>
            <a:r>
              <a:rPr lang="en-US" b="1" dirty="0">
                <a:solidFill>
                  <a:srgbClr val="FF0000"/>
                </a:solidFill>
              </a:rPr>
              <a:t>C1 </a:t>
            </a:r>
          </a:p>
        </p:txBody>
      </p:sp>
    </p:spTree>
    <p:extLst>
      <p:ext uri="{BB962C8B-B14F-4D97-AF65-F5344CB8AC3E}">
        <p14:creationId xmlns:p14="http://schemas.microsoft.com/office/powerpoint/2010/main" val="36481207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CB943-CB22-A280-55F1-60EEA95E3B92}"/>
              </a:ext>
            </a:extLst>
          </p:cNvPr>
          <p:cNvSpPr>
            <a:spLocks noGrp="1"/>
          </p:cNvSpPr>
          <p:nvPr>
            <p:ph type="ctrTitle"/>
          </p:nvPr>
        </p:nvSpPr>
        <p:spPr>
          <a:xfrm>
            <a:off x="1426028" y="0"/>
            <a:ext cx="9144000" cy="712334"/>
          </a:xfrm>
        </p:spPr>
        <p:txBody>
          <a:bodyPr>
            <a:normAutofit/>
          </a:bodyPr>
          <a:lstStyle/>
          <a:p>
            <a:r>
              <a:rPr lang="en-US" sz="3200" b="1" dirty="0">
                <a:solidFill>
                  <a:srgbClr val="0070C0"/>
                </a:solidFill>
              </a:rPr>
              <a:t>Apriori Algorithm in Machine Learning</a:t>
            </a:r>
          </a:p>
        </p:txBody>
      </p:sp>
      <p:sp>
        <p:nvSpPr>
          <p:cNvPr id="3" name="Subtitle 2">
            <a:extLst>
              <a:ext uri="{FF2B5EF4-FFF2-40B4-BE49-F238E27FC236}">
                <a16:creationId xmlns:a16="http://schemas.microsoft.com/office/drawing/2014/main" id="{C09083AE-7879-7B14-0427-122497375387}"/>
              </a:ext>
            </a:extLst>
          </p:cNvPr>
          <p:cNvSpPr>
            <a:spLocks noGrp="1"/>
          </p:cNvSpPr>
          <p:nvPr>
            <p:ph type="subTitle" idx="1"/>
          </p:nvPr>
        </p:nvSpPr>
        <p:spPr>
          <a:xfrm>
            <a:off x="849085" y="803161"/>
            <a:ext cx="10983686" cy="2132351"/>
          </a:xfrm>
        </p:spPr>
        <p:txBody>
          <a:bodyPr>
            <a:normAutofit/>
          </a:bodyPr>
          <a:lstStyle/>
          <a:p>
            <a:pPr algn="l"/>
            <a:r>
              <a:rPr lang="en-US" sz="1600" b="1" dirty="0">
                <a:solidFill>
                  <a:srgbClr val="FF0000"/>
                </a:solidFill>
              </a:rPr>
              <a:t>Step-2: Candidate Generation C2, and L2:</a:t>
            </a:r>
          </a:p>
          <a:p>
            <a:pPr algn="l"/>
            <a:r>
              <a:rPr lang="en-US" sz="1600" dirty="0"/>
              <a:t>In this step, we will generate C2 with the help of L1. In C2, we will create the pair of the itemsets of L1 in the form of subsets.</a:t>
            </a:r>
          </a:p>
          <a:p>
            <a:pPr algn="l"/>
            <a:r>
              <a:rPr lang="en-US" sz="1600" dirty="0"/>
              <a:t>After creating the subsets, we will again find the support count </a:t>
            </a:r>
            <a:r>
              <a:rPr lang="en-US" sz="1600" b="1" dirty="0">
                <a:solidFill>
                  <a:srgbClr val="00B050"/>
                </a:solidFill>
              </a:rPr>
              <a:t>from the main transaction table of datasets</a:t>
            </a:r>
            <a:r>
              <a:rPr lang="en-US" sz="1600" dirty="0"/>
              <a:t>, i.e., how many times </a:t>
            </a:r>
            <a:r>
              <a:rPr lang="en-US" sz="1600" dirty="0">
                <a:solidFill>
                  <a:srgbClr val="00B050"/>
                </a:solidFill>
              </a:rPr>
              <a:t>these pairs have occurred together</a:t>
            </a:r>
            <a:r>
              <a:rPr lang="en-US" sz="1600" dirty="0"/>
              <a:t> in the given dataset. So, we will get the below table for C2.</a:t>
            </a:r>
          </a:p>
          <a:p>
            <a:pPr algn="l"/>
            <a:r>
              <a:rPr lang="en-US" sz="1600" dirty="0"/>
              <a:t>Now, we will take out all the itemsets that have the greater support count that the Minimum Support (1.2). It will give us the table for the </a:t>
            </a:r>
            <a:r>
              <a:rPr lang="en-US" sz="1600" b="1" dirty="0"/>
              <a:t>frequent itemset L2</a:t>
            </a:r>
            <a:r>
              <a:rPr lang="en-US" sz="1600" dirty="0"/>
              <a:t>. Since all the itemsets have greater or equal support count than the minimum support, except the yellow marking row, so yellow marking row itemset will </a:t>
            </a:r>
            <a:r>
              <a:rPr lang="en-US" sz="1600" b="1" dirty="0">
                <a:solidFill>
                  <a:srgbClr val="FF0000"/>
                </a:solidFill>
              </a:rPr>
              <a:t>be removed</a:t>
            </a:r>
            <a:r>
              <a:rPr lang="en-US" sz="1600" dirty="0"/>
              <a:t>.</a:t>
            </a:r>
          </a:p>
          <a:p>
            <a:pPr algn="l"/>
            <a:endParaRPr lang="en-US" sz="1600" dirty="0"/>
          </a:p>
        </p:txBody>
      </p:sp>
      <p:graphicFrame>
        <p:nvGraphicFramePr>
          <p:cNvPr id="4" name="Table 4">
            <a:extLst>
              <a:ext uri="{FF2B5EF4-FFF2-40B4-BE49-F238E27FC236}">
                <a16:creationId xmlns:a16="http://schemas.microsoft.com/office/drawing/2014/main" id="{52C76148-F84A-FD68-0390-A2E321A525D4}"/>
              </a:ext>
            </a:extLst>
          </p:cNvPr>
          <p:cNvGraphicFramePr>
            <a:graphicFrameLocks noGrp="1"/>
          </p:cNvGraphicFramePr>
          <p:nvPr/>
        </p:nvGraphicFramePr>
        <p:xfrm>
          <a:off x="849085" y="3512456"/>
          <a:ext cx="3985986" cy="1854200"/>
        </p:xfrm>
        <a:graphic>
          <a:graphicData uri="http://schemas.openxmlformats.org/drawingml/2006/table">
            <a:tbl>
              <a:tblPr firstRow="1" bandRow="1">
                <a:tableStyleId>{073A0DAA-6AF3-43AB-8588-CEC1D06C72B9}</a:tableStyleId>
              </a:tblPr>
              <a:tblGrid>
                <a:gridCol w="1992993">
                  <a:extLst>
                    <a:ext uri="{9D8B030D-6E8A-4147-A177-3AD203B41FA5}">
                      <a16:colId xmlns:a16="http://schemas.microsoft.com/office/drawing/2014/main" val="3436039225"/>
                    </a:ext>
                  </a:extLst>
                </a:gridCol>
                <a:gridCol w="1992993">
                  <a:extLst>
                    <a:ext uri="{9D8B030D-6E8A-4147-A177-3AD203B41FA5}">
                      <a16:colId xmlns:a16="http://schemas.microsoft.com/office/drawing/2014/main" val="4242132804"/>
                    </a:ext>
                  </a:extLst>
                </a:gridCol>
              </a:tblGrid>
              <a:tr h="370840">
                <a:tc>
                  <a:txBody>
                    <a:bodyPr/>
                    <a:lstStyle/>
                    <a:p>
                      <a:pPr algn="ctr"/>
                      <a:r>
                        <a:rPr lang="en-US" dirty="0"/>
                        <a:t>Transaction ID</a:t>
                      </a:r>
                    </a:p>
                  </a:txBody>
                  <a:tcPr/>
                </a:tc>
                <a:tc>
                  <a:txBody>
                    <a:bodyPr/>
                    <a:lstStyle/>
                    <a:p>
                      <a:pPr algn="ctr"/>
                      <a:r>
                        <a:rPr lang="en-US" dirty="0"/>
                        <a:t>Items</a:t>
                      </a:r>
                    </a:p>
                  </a:txBody>
                  <a:tcPr/>
                </a:tc>
                <a:extLst>
                  <a:ext uri="{0D108BD9-81ED-4DB2-BD59-A6C34878D82A}">
                    <a16:rowId xmlns:a16="http://schemas.microsoft.com/office/drawing/2014/main" val="3562959673"/>
                  </a:ext>
                </a:extLst>
              </a:tr>
              <a:tr h="370840">
                <a:tc>
                  <a:txBody>
                    <a:bodyPr/>
                    <a:lstStyle/>
                    <a:p>
                      <a:pPr algn="ctr"/>
                      <a:r>
                        <a:rPr lang="en-US" dirty="0"/>
                        <a:t>100</a:t>
                      </a:r>
                    </a:p>
                  </a:txBody>
                  <a:tcPr/>
                </a:tc>
                <a:tc>
                  <a:txBody>
                    <a:bodyPr/>
                    <a:lstStyle/>
                    <a:p>
                      <a:pPr algn="ctr"/>
                      <a:r>
                        <a:rPr lang="en-US" dirty="0"/>
                        <a:t>1, 3, 4</a:t>
                      </a:r>
                    </a:p>
                  </a:txBody>
                  <a:tcPr/>
                </a:tc>
                <a:extLst>
                  <a:ext uri="{0D108BD9-81ED-4DB2-BD59-A6C34878D82A}">
                    <a16:rowId xmlns:a16="http://schemas.microsoft.com/office/drawing/2014/main" val="4036988510"/>
                  </a:ext>
                </a:extLst>
              </a:tr>
              <a:tr h="370840">
                <a:tc>
                  <a:txBody>
                    <a:bodyPr/>
                    <a:lstStyle/>
                    <a:p>
                      <a:pPr algn="ctr"/>
                      <a:r>
                        <a:rPr lang="en-US" dirty="0"/>
                        <a:t>200</a:t>
                      </a:r>
                    </a:p>
                  </a:txBody>
                  <a:tcPr/>
                </a:tc>
                <a:tc>
                  <a:txBody>
                    <a:bodyPr/>
                    <a:lstStyle/>
                    <a:p>
                      <a:pPr algn="ctr"/>
                      <a:r>
                        <a:rPr lang="en-US" dirty="0"/>
                        <a:t>2, 3, 5</a:t>
                      </a:r>
                    </a:p>
                  </a:txBody>
                  <a:tcPr/>
                </a:tc>
                <a:extLst>
                  <a:ext uri="{0D108BD9-81ED-4DB2-BD59-A6C34878D82A}">
                    <a16:rowId xmlns:a16="http://schemas.microsoft.com/office/drawing/2014/main" val="1242755970"/>
                  </a:ext>
                </a:extLst>
              </a:tr>
              <a:tr h="370840">
                <a:tc>
                  <a:txBody>
                    <a:bodyPr/>
                    <a:lstStyle/>
                    <a:p>
                      <a:pPr algn="ctr"/>
                      <a:r>
                        <a:rPr lang="en-US" dirty="0"/>
                        <a:t>300</a:t>
                      </a:r>
                    </a:p>
                  </a:txBody>
                  <a:tcPr/>
                </a:tc>
                <a:tc>
                  <a:txBody>
                    <a:bodyPr/>
                    <a:lstStyle/>
                    <a:p>
                      <a:pPr algn="ctr"/>
                      <a:r>
                        <a:rPr lang="en-US" dirty="0"/>
                        <a:t>1, 2, 3, 5</a:t>
                      </a:r>
                    </a:p>
                  </a:txBody>
                  <a:tcPr/>
                </a:tc>
                <a:extLst>
                  <a:ext uri="{0D108BD9-81ED-4DB2-BD59-A6C34878D82A}">
                    <a16:rowId xmlns:a16="http://schemas.microsoft.com/office/drawing/2014/main" val="2934648584"/>
                  </a:ext>
                </a:extLst>
              </a:tr>
              <a:tr h="370840">
                <a:tc>
                  <a:txBody>
                    <a:bodyPr/>
                    <a:lstStyle/>
                    <a:p>
                      <a:pPr algn="ctr"/>
                      <a:r>
                        <a:rPr lang="en-US" dirty="0"/>
                        <a:t>400</a:t>
                      </a:r>
                    </a:p>
                  </a:txBody>
                  <a:tcPr/>
                </a:tc>
                <a:tc>
                  <a:txBody>
                    <a:bodyPr/>
                    <a:lstStyle/>
                    <a:p>
                      <a:pPr algn="ctr"/>
                      <a:r>
                        <a:rPr lang="en-US" dirty="0"/>
                        <a:t>2, 5</a:t>
                      </a:r>
                    </a:p>
                  </a:txBody>
                  <a:tcPr/>
                </a:tc>
                <a:extLst>
                  <a:ext uri="{0D108BD9-81ED-4DB2-BD59-A6C34878D82A}">
                    <a16:rowId xmlns:a16="http://schemas.microsoft.com/office/drawing/2014/main" val="594174861"/>
                  </a:ext>
                </a:extLst>
              </a:tr>
            </a:tbl>
          </a:graphicData>
        </a:graphic>
      </p:graphicFrame>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8945179C-7479-AEFA-08D4-5D4B3974D9E6}"/>
                  </a:ext>
                </a:extLst>
              </p:cNvPr>
              <p:cNvSpPr txBox="1"/>
              <p:nvPr/>
            </p:nvSpPr>
            <p:spPr>
              <a:xfrm>
                <a:off x="572401" y="5543725"/>
                <a:ext cx="5425627" cy="8897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𝑮𝒊𝒗𝒆𝒏</m:t>
                      </m:r>
                      <m:r>
                        <a:rPr lang="en-US" b="1" i="1" smtClean="0">
                          <a:latin typeface="Cambria Math" panose="02040503050406030204" pitchFamily="18" charset="0"/>
                        </a:rPr>
                        <m:t> </m:t>
                      </m:r>
                      <m:r>
                        <a:rPr lang="en-US" b="1" i="1" smtClean="0">
                          <a:latin typeface="Cambria Math" panose="02040503050406030204" pitchFamily="18" charset="0"/>
                        </a:rPr>
                        <m:t>𝒎𝒊𝒏𝒎𝒖𝒎</m:t>
                      </m:r>
                      <m:r>
                        <a:rPr lang="en-US" b="1" i="1" smtClean="0">
                          <a:latin typeface="Cambria Math" panose="02040503050406030204" pitchFamily="18" charset="0"/>
                        </a:rPr>
                        <m:t> </m:t>
                      </m:r>
                      <m:r>
                        <a:rPr lang="en-US" b="1" i="1" smtClean="0">
                          <a:latin typeface="Cambria Math" panose="02040503050406030204" pitchFamily="18" charset="0"/>
                        </a:rPr>
                        <m:t>𝒔𝒖𝒑𝒑𝒐𝒓𝒕</m:t>
                      </m:r>
                      <m:r>
                        <a:rPr lang="en-US" b="1" i="1" smtClean="0">
                          <a:latin typeface="Cambria Math" panose="02040503050406030204" pitchFamily="18" charset="0"/>
                        </a:rPr>
                        <m:t>=</m:t>
                      </m:r>
                      <m:r>
                        <a:rPr lang="en-US" b="1" i="1" smtClean="0">
                          <a:latin typeface="Cambria Math" panose="02040503050406030204" pitchFamily="18" charset="0"/>
                        </a:rPr>
                        <m:t>𝟑𝟎</m:t>
                      </m:r>
                      <m:r>
                        <a:rPr lang="en-US" b="1" i="1" smtClean="0">
                          <a:latin typeface="Cambria Math" panose="02040503050406030204" pitchFamily="18" charset="0"/>
                        </a:rPr>
                        <m:t>%=</m:t>
                      </m:r>
                      <m:f>
                        <m:fPr>
                          <m:ctrlPr>
                            <a:rPr lang="en-US" b="1" i="1" smtClean="0">
                              <a:solidFill>
                                <a:srgbClr val="836967"/>
                              </a:solidFill>
                              <a:latin typeface="Cambria Math" panose="02040503050406030204" pitchFamily="18" charset="0"/>
                            </a:rPr>
                          </m:ctrlPr>
                        </m:fPr>
                        <m:num>
                          <m:r>
                            <a:rPr lang="en-US" b="1" i="1" smtClean="0">
                              <a:latin typeface="Cambria Math" panose="02040503050406030204" pitchFamily="18" charset="0"/>
                            </a:rPr>
                            <m:t>30</m:t>
                          </m:r>
                        </m:num>
                        <m:den>
                          <m:r>
                            <a:rPr lang="en-US" b="1" i="1" smtClean="0">
                              <a:latin typeface="Cambria Math" panose="02040503050406030204" pitchFamily="18" charset="0"/>
                            </a:rPr>
                            <m:t>100</m:t>
                          </m:r>
                        </m:den>
                      </m:f>
                      <m:r>
                        <a:rPr lang="en-US" b="1" i="1" smtClean="0">
                          <a:latin typeface="Cambria Math" panose="02040503050406030204" pitchFamily="18" charset="0"/>
                        </a:rPr>
                        <m:t>∗4=</m:t>
                      </m:r>
                      <m:r>
                        <a:rPr lang="en-US" b="1" i="1" smtClean="0">
                          <a:latin typeface="Cambria Math" panose="02040503050406030204" pitchFamily="18" charset="0"/>
                        </a:rPr>
                        <m:t>𝟏</m:t>
                      </m:r>
                      <m:r>
                        <a:rPr lang="en-US" b="1" i="1" smtClean="0">
                          <a:latin typeface="Cambria Math" panose="02040503050406030204" pitchFamily="18" charset="0"/>
                        </a:rPr>
                        <m:t>.</m:t>
                      </m:r>
                      <m:r>
                        <a:rPr lang="en-US" b="1" i="1" smtClean="0">
                          <a:latin typeface="Cambria Math" panose="02040503050406030204" pitchFamily="18" charset="0"/>
                        </a:rPr>
                        <m:t>𝟐</m:t>
                      </m:r>
                      <m:r>
                        <a:rPr lang="en-US" b="1" i="1" smtClean="0">
                          <a:latin typeface="Cambria Math" panose="02040503050406030204" pitchFamily="18" charset="0"/>
                        </a:rPr>
                        <m:t>  </m:t>
                      </m:r>
                    </m:oMath>
                  </m:oMathPara>
                </a14:m>
                <a:endParaRPr lang="en-US" b="1" dirty="0"/>
              </a:p>
              <a:p>
                <a:r>
                  <a:rPr lang="en-US" dirty="0"/>
                  <a:t> </a:t>
                </a:r>
                <a14:m>
                  <m:oMath xmlns:m="http://schemas.openxmlformats.org/officeDocument/2006/math">
                    <m:r>
                      <a:rPr lang="en-US" b="1" i="0" smtClean="0">
                        <a:latin typeface="Cambria Math" panose="02040503050406030204" pitchFamily="18" charset="0"/>
                      </a:rPr>
                      <m:t>𝐚𝐧𝐝</m:t>
                    </m:r>
                    <m:r>
                      <a:rPr lang="en-US" b="1" i="0" smtClean="0">
                        <a:latin typeface="Cambria Math" panose="02040503050406030204" pitchFamily="18" charset="0"/>
                      </a:rPr>
                      <m:t> </m:t>
                    </m:r>
                    <m:r>
                      <a:rPr lang="en-US" b="1" i="1" smtClean="0">
                        <a:latin typeface="Cambria Math" panose="02040503050406030204" pitchFamily="18" charset="0"/>
                      </a:rPr>
                      <m:t>𝒎𝒊𝒏𝒎𝒖𝒎</m:t>
                    </m:r>
                    <m:r>
                      <a:rPr lang="en-US" b="1" i="1" smtClean="0">
                        <a:latin typeface="Cambria Math" panose="02040503050406030204" pitchFamily="18" charset="0"/>
                      </a:rPr>
                      <m:t> </m:t>
                    </m:r>
                    <m:r>
                      <a:rPr lang="en-US" b="1" i="1" smtClean="0">
                        <a:latin typeface="Cambria Math" panose="02040503050406030204" pitchFamily="18" charset="0"/>
                      </a:rPr>
                      <m:t>𝒄𝒐𝒏𝒇𝒊𝒅𝒆𝒏𝒄𝒆</m:t>
                    </m:r>
                    <m:r>
                      <a:rPr lang="en-US" b="1" i="1" smtClean="0">
                        <a:latin typeface="Cambria Math" panose="02040503050406030204" pitchFamily="18" charset="0"/>
                      </a:rPr>
                      <m:t>=</m:t>
                    </m:r>
                    <m:r>
                      <a:rPr lang="en-US" b="1" i="1" smtClean="0">
                        <a:latin typeface="Cambria Math" panose="02040503050406030204" pitchFamily="18" charset="0"/>
                      </a:rPr>
                      <m:t>𝟖𝟎</m:t>
                    </m:r>
                    <m:r>
                      <a:rPr lang="en-US" b="1" i="1" smtClean="0">
                        <a:latin typeface="Cambria Math" panose="02040503050406030204" pitchFamily="18" charset="0"/>
                      </a:rPr>
                      <m:t>%</m:t>
                    </m:r>
                  </m:oMath>
                </a14:m>
                <a:endParaRPr lang="en-US" b="1" dirty="0"/>
              </a:p>
            </p:txBody>
          </p:sp>
        </mc:Choice>
        <mc:Fallback xmlns="">
          <p:sp>
            <p:nvSpPr>
              <p:cNvPr id="5" name="TextBox 4">
                <a:extLst>
                  <a:ext uri="{FF2B5EF4-FFF2-40B4-BE49-F238E27FC236}">
                    <a16:creationId xmlns:a16="http://schemas.microsoft.com/office/drawing/2014/main" id="{8945179C-7479-AEFA-08D4-5D4B3974D9E6}"/>
                  </a:ext>
                </a:extLst>
              </p:cNvPr>
              <p:cNvSpPr txBox="1">
                <a:spLocks noRot="1" noChangeAspect="1" noMove="1" noResize="1" noEditPoints="1" noAdjustHandles="1" noChangeArrowheads="1" noChangeShapeType="1" noTextEdit="1"/>
              </p:cNvSpPr>
              <p:nvPr/>
            </p:nvSpPr>
            <p:spPr>
              <a:xfrm>
                <a:off x="572401" y="5543725"/>
                <a:ext cx="5425627" cy="889731"/>
              </a:xfrm>
              <a:prstGeom prst="rect">
                <a:avLst/>
              </a:prstGeom>
              <a:blipFill>
                <a:blip r:embed="rId2"/>
                <a:stretch>
                  <a:fillRect b="-5479"/>
                </a:stretch>
              </a:blipFill>
            </p:spPr>
            <p:txBody>
              <a:bodyPr/>
              <a:lstStyle/>
              <a:p>
                <a:r>
                  <a:rPr lang="en-US">
                    <a:noFill/>
                  </a:rPr>
                  <a:t> </a:t>
                </a:r>
              </a:p>
            </p:txBody>
          </p:sp>
        </mc:Fallback>
      </mc:AlternateContent>
      <p:graphicFrame>
        <p:nvGraphicFramePr>
          <p:cNvPr id="8" name="Table 4">
            <a:extLst>
              <a:ext uri="{FF2B5EF4-FFF2-40B4-BE49-F238E27FC236}">
                <a16:creationId xmlns:a16="http://schemas.microsoft.com/office/drawing/2014/main" id="{87974EF0-F9F5-F9F9-3586-46FBC91D5A22}"/>
              </a:ext>
            </a:extLst>
          </p:cNvPr>
          <p:cNvGraphicFramePr>
            <a:graphicFrameLocks noGrp="1"/>
          </p:cNvGraphicFramePr>
          <p:nvPr>
            <p:extLst>
              <p:ext uri="{D42A27DB-BD31-4B8C-83A1-F6EECF244321}">
                <p14:modId xmlns:p14="http://schemas.microsoft.com/office/powerpoint/2010/main" val="4108082149"/>
              </p:ext>
            </p:extLst>
          </p:nvPr>
        </p:nvGraphicFramePr>
        <p:xfrm>
          <a:off x="5557155" y="3501570"/>
          <a:ext cx="2694216" cy="1854200"/>
        </p:xfrm>
        <a:graphic>
          <a:graphicData uri="http://schemas.openxmlformats.org/drawingml/2006/table">
            <a:tbl>
              <a:tblPr firstRow="1" bandRow="1">
                <a:tableStyleId>{073A0DAA-6AF3-43AB-8588-CEC1D06C72B9}</a:tableStyleId>
              </a:tblPr>
              <a:tblGrid>
                <a:gridCol w="1347108">
                  <a:extLst>
                    <a:ext uri="{9D8B030D-6E8A-4147-A177-3AD203B41FA5}">
                      <a16:colId xmlns:a16="http://schemas.microsoft.com/office/drawing/2014/main" val="3436039225"/>
                    </a:ext>
                  </a:extLst>
                </a:gridCol>
                <a:gridCol w="1347108">
                  <a:extLst>
                    <a:ext uri="{9D8B030D-6E8A-4147-A177-3AD203B41FA5}">
                      <a16:colId xmlns:a16="http://schemas.microsoft.com/office/drawing/2014/main" val="4242132804"/>
                    </a:ext>
                  </a:extLst>
                </a:gridCol>
              </a:tblGrid>
              <a:tr h="370840">
                <a:tc>
                  <a:txBody>
                    <a:bodyPr/>
                    <a:lstStyle/>
                    <a:p>
                      <a:pPr algn="ctr"/>
                      <a:r>
                        <a:rPr lang="en-US" dirty="0"/>
                        <a:t>Items</a:t>
                      </a:r>
                    </a:p>
                  </a:txBody>
                  <a:tcPr/>
                </a:tc>
                <a:tc>
                  <a:txBody>
                    <a:bodyPr/>
                    <a:lstStyle/>
                    <a:p>
                      <a:pPr algn="ctr"/>
                      <a:r>
                        <a:rPr lang="en-US" dirty="0"/>
                        <a:t>Support</a:t>
                      </a:r>
                    </a:p>
                  </a:txBody>
                  <a:tcPr/>
                </a:tc>
                <a:extLst>
                  <a:ext uri="{0D108BD9-81ED-4DB2-BD59-A6C34878D82A}">
                    <a16:rowId xmlns:a16="http://schemas.microsoft.com/office/drawing/2014/main" val="3562959673"/>
                  </a:ext>
                </a:extLst>
              </a:tr>
              <a:tr h="370840">
                <a:tc>
                  <a:txBody>
                    <a:bodyPr/>
                    <a:lstStyle/>
                    <a:p>
                      <a:pPr algn="ctr"/>
                      <a:r>
                        <a:rPr lang="en-US" dirty="0"/>
                        <a:t>{1}</a:t>
                      </a:r>
                    </a:p>
                  </a:txBody>
                  <a:tcPr/>
                </a:tc>
                <a:tc>
                  <a:txBody>
                    <a:bodyPr/>
                    <a:lstStyle/>
                    <a:p>
                      <a:pPr algn="ctr"/>
                      <a:r>
                        <a:rPr lang="en-US" dirty="0"/>
                        <a:t>2</a:t>
                      </a:r>
                    </a:p>
                  </a:txBody>
                  <a:tcPr/>
                </a:tc>
                <a:extLst>
                  <a:ext uri="{0D108BD9-81ED-4DB2-BD59-A6C34878D82A}">
                    <a16:rowId xmlns:a16="http://schemas.microsoft.com/office/drawing/2014/main" val="4036988510"/>
                  </a:ext>
                </a:extLst>
              </a:tr>
              <a:tr h="370840">
                <a:tc>
                  <a:txBody>
                    <a:bodyPr/>
                    <a:lstStyle/>
                    <a:p>
                      <a:pPr algn="ctr"/>
                      <a:r>
                        <a:rPr lang="en-US" dirty="0"/>
                        <a:t>{2}</a:t>
                      </a:r>
                    </a:p>
                  </a:txBody>
                  <a:tcPr/>
                </a:tc>
                <a:tc>
                  <a:txBody>
                    <a:bodyPr/>
                    <a:lstStyle/>
                    <a:p>
                      <a:pPr algn="ctr"/>
                      <a:r>
                        <a:rPr lang="en-US" dirty="0"/>
                        <a:t>3</a:t>
                      </a:r>
                    </a:p>
                  </a:txBody>
                  <a:tcPr/>
                </a:tc>
                <a:extLst>
                  <a:ext uri="{0D108BD9-81ED-4DB2-BD59-A6C34878D82A}">
                    <a16:rowId xmlns:a16="http://schemas.microsoft.com/office/drawing/2014/main" val="1242755970"/>
                  </a:ext>
                </a:extLst>
              </a:tr>
              <a:tr h="370840">
                <a:tc>
                  <a:txBody>
                    <a:bodyPr/>
                    <a:lstStyle/>
                    <a:p>
                      <a:pPr algn="ctr"/>
                      <a:r>
                        <a:rPr lang="en-US" dirty="0"/>
                        <a:t>{3}</a:t>
                      </a:r>
                    </a:p>
                  </a:txBody>
                  <a:tcPr/>
                </a:tc>
                <a:tc>
                  <a:txBody>
                    <a:bodyPr/>
                    <a:lstStyle/>
                    <a:p>
                      <a:pPr algn="ctr"/>
                      <a:r>
                        <a:rPr lang="en-US" dirty="0"/>
                        <a:t>3</a:t>
                      </a:r>
                    </a:p>
                  </a:txBody>
                  <a:tcPr/>
                </a:tc>
                <a:extLst>
                  <a:ext uri="{0D108BD9-81ED-4DB2-BD59-A6C34878D82A}">
                    <a16:rowId xmlns:a16="http://schemas.microsoft.com/office/drawing/2014/main" val="2934648584"/>
                  </a:ext>
                </a:extLst>
              </a:tr>
              <a:tr h="370840">
                <a:tc>
                  <a:txBody>
                    <a:bodyPr/>
                    <a:lstStyle/>
                    <a:p>
                      <a:pPr algn="ctr"/>
                      <a:r>
                        <a:rPr lang="en-US" dirty="0"/>
                        <a:t>{5}</a:t>
                      </a:r>
                    </a:p>
                  </a:txBody>
                  <a:tcPr/>
                </a:tc>
                <a:tc>
                  <a:txBody>
                    <a:bodyPr/>
                    <a:lstStyle/>
                    <a:p>
                      <a:pPr algn="ctr"/>
                      <a:r>
                        <a:rPr lang="en-US" dirty="0"/>
                        <a:t>3</a:t>
                      </a:r>
                    </a:p>
                  </a:txBody>
                  <a:tcPr/>
                </a:tc>
                <a:extLst>
                  <a:ext uri="{0D108BD9-81ED-4DB2-BD59-A6C34878D82A}">
                    <a16:rowId xmlns:a16="http://schemas.microsoft.com/office/drawing/2014/main" val="1656956256"/>
                  </a:ext>
                </a:extLst>
              </a:tr>
            </a:tbl>
          </a:graphicData>
        </a:graphic>
      </p:graphicFrame>
      <p:sp>
        <p:nvSpPr>
          <p:cNvPr id="9" name="TextBox 8">
            <a:extLst>
              <a:ext uri="{FF2B5EF4-FFF2-40B4-BE49-F238E27FC236}">
                <a16:creationId xmlns:a16="http://schemas.microsoft.com/office/drawing/2014/main" id="{521F33AB-58B7-EA03-93E7-1592183D3CF8}"/>
              </a:ext>
            </a:extLst>
          </p:cNvPr>
          <p:cNvSpPr txBox="1"/>
          <p:nvPr/>
        </p:nvSpPr>
        <p:spPr>
          <a:xfrm>
            <a:off x="6580107" y="2987098"/>
            <a:ext cx="452368" cy="369332"/>
          </a:xfrm>
          <a:prstGeom prst="rect">
            <a:avLst/>
          </a:prstGeom>
          <a:noFill/>
        </p:spPr>
        <p:txBody>
          <a:bodyPr wrap="none" rtlCol="0">
            <a:spAutoFit/>
          </a:bodyPr>
          <a:lstStyle/>
          <a:p>
            <a:r>
              <a:rPr lang="en-US" b="1" dirty="0">
                <a:solidFill>
                  <a:srgbClr val="FF0000"/>
                </a:solidFill>
              </a:rPr>
              <a:t>L1 </a:t>
            </a:r>
          </a:p>
        </p:txBody>
      </p:sp>
      <p:graphicFrame>
        <p:nvGraphicFramePr>
          <p:cNvPr id="10" name="Table 10">
            <a:extLst>
              <a:ext uri="{FF2B5EF4-FFF2-40B4-BE49-F238E27FC236}">
                <a16:creationId xmlns:a16="http://schemas.microsoft.com/office/drawing/2014/main" id="{65FBB642-BDFD-270C-499A-3911FAE73D15}"/>
              </a:ext>
            </a:extLst>
          </p:cNvPr>
          <p:cNvGraphicFramePr>
            <a:graphicFrameLocks noGrp="1"/>
          </p:cNvGraphicFramePr>
          <p:nvPr>
            <p:extLst>
              <p:ext uri="{D42A27DB-BD31-4B8C-83A1-F6EECF244321}">
                <p14:modId xmlns:p14="http://schemas.microsoft.com/office/powerpoint/2010/main" val="1735762667"/>
              </p:ext>
            </p:extLst>
          </p:nvPr>
        </p:nvGraphicFramePr>
        <p:xfrm>
          <a:off x="8513541" y="3512456"/>
          <a:ext cx="3106058" cy="2595880"/>
        </p:xfrm>
        <a:graphic>
          <a:graphicData uri="http://schemas.openxmlformats.org/drawingml/2006/table">
            <a:tbl>
              <a:tblPr firstRow="1" bandRow="1">
                <a:tableStyleId>{073A0DAA-6AF3-43AB-8588-CEC1D06C72B9}</a:tableStyleId>
              </a:tblPr>
              <a:tblGrid>
                <a:gridCol w="1553029">
                  <a:extLst>
                    <a:ext uri="{9D8B030D-6E8A-4147-A177-3AD203B41FA5}">
                      <a16:colId xmlns:a16="http://schemas.microsoft.com/office/drawing/2014/main" val="1081699381"/>
                    </a:ext>
                  </a:extLst>
                </a:gridCol>
                <a:gridCol w="1553029">
                  <a:extLst>
                    <a:ext uri="{9D8B030D-6E8A-4147-A177-3AD203B41FA5}">
                      <a16:colId xmlns:a16="http://schemas.microsoft.com/office/drawing/2014/main" val="1499032139"/>
                    </a:ext>
                  </a:extLst>
                </a:gridCol>
              </a:tblGrid>
              <a:tr h="370840">
                <a:tc>
                  <a:txBody>
                    <a:bodyPr/>
                    <a:lstStyle/>
                    <a:p>
                      <a:pPr algn="ctr"/>
                      <a:r>
                        <a:rPr lang="en-US" dirty="0"/>
                        <a:t>Items</a:t>
                      </a:r>
                    </a:p>
                  </a:txBody>
                  <a:tcPr/>
                </a:tc>
                <a:tc>
                  <a:txBody>
                    <a:bodyPr/>
                    <a:lstStyle/>
                    <a:p>
                      <a:pPr algn="ctr"/>
                      <a:r>
                        <a:rPr lang="en-US" dirty="0"/>
                        <a:t>Support</a:t>
                      </a:r>
                    </a:p>
                  </a:txBody>
                  <a:tcPr/>
                </a:tc>
                <a:extLst>
                  <a:ext uri="{0D108BD9-81ED-4DB2-BD59-A6C34878D82A}">
                    <a16:rowId xmlns:a16="http://schemas.microsoft.com/office/drawing/2014/main" val="2502257607"/>
                  </a:ext>
                </a:extLst>
              </a:tr>
              <a:tr h="370840">
                <a:tc>
                  <a:txBody>
                    <a:bodyPr/>
                    <a:lstStyle/>
                    <a:p>
                      <a:pPr algn="ctr"/>
                      <a:r>
                        <a:rPr lang="en-US" dirty="0"/>
                        <a:t>{1,2}</a:t>
                      </a:r>
                    </a:p>
                  </a:txBody>
                  <a:tcPr>
                    <a:solidFill>
                      <a:srgbClr val="FFC000"/>
                    </a:solidFill>
                  </a:tcPr>
                </a:tc>
                <a:tc>
                  <a:txBody>
                    <a:bodyPr/>
                    <a:lstStyle/>
                    <a:p>
                      <a:pPr algn="ctr"/>
                      <a:r>
                        <a:rPr lang="en-US" dirty="0"/>
                        <a:t>1</a:t>
                      </a:r>
                    </a:p>
                  </a:txBody>
                  <a:tcPr>
                    <a:solidFill>
                      <a:srgbClr val="FFC000"/>
                    </a:solidFill>
                  </a:tcPr>
                </a:tc>
                <a:extLst>
                  <a:ext uri="{0D108BD9-81ED-4DB2-BD59-A6C34878D82A}">
                    <a16:rowId xmlns:a16="http://schemas.microsoft.com/office/drawing/2014/main" val="1591615928"/>
                  </a:ext>
                </a:extLst>
              </a:tr>
              <a:tr h="370840">
                <a:tc>
                  <a:txBody>
                    <a:bodyPr/>
                    <a:lstStyle/>
                    <a:p>
                      <a:pPr algn="ctr"/>
                      <a:r>
                        <a:rPr lang="en-US" dirty="0"/>
                        <a:t>{1,3}</a:t>
                      </a:r>
                    </a:p>
                  </a:txBody>
                  <a:tcPr/>
                </a:tc>
                <a:tc>
                  <a:txBody>
                    <a:bodyPr/>
                    <a:lstStyle/>
                    <a:p>
                      <a:pPr algn="ctr"/>
                      <a:r>
                        <a:rPr lang="en-US" dirty="0"/>
                        <a:t>2</a:t>
                      </a:r>
                    </a:p>
                  </a:txBody>
                  <a:tcPr/>
                </a:tc>
                <a:extLst>
                  <a:ext uri="{0D108BD9-81ED-4DB2-BD59-A6C34878D82A}">
                    <a16:rowId xmlns:a16="http://schemas.microsoft.com/office/drawing/2014/main" val="1188791683"/>
                  </a:ext>
                </a:extLst>
              </a:tr>
              <a:tr h="370840">
                <a:tc>
                  <a:txBody>
                    <a:bodyPr/>
                    <a:lstStyle/>
                    <a:p>
                      <a:pPr algn="ctr"/>
                      <a:r>
                        <a:rPr lang="en-US" dirty="0"/>
                        <a:t>{1,5}</a:t>
                      </a:r>
                    </a:p>
                  </a:txBody>
                  <a:tcPr>
                    <a:solidFill>
                      <a:srgbClr val="FFC000"/>
                    </a:solidFill>
                  </a:tcPr>
                </a:tc>
                <a:tc>
                  <a:txBody>
                    <a:bodyPr/>
                    <a:lstStyle/>
                    <a:p>
                      <a:pPr algn="ctr"/>
                      <a:r>
                        <a:rPr lang="en-US" dirty="0"/>
                        <a:t>1</a:t>
                      </a:r>
                    </a:p>
                  </a:txBody>
                  <a:tcPr>
                    <a:solidFill>
                      <a:srgbClr val="FFC000"/>
                    </a:solidFill>
                  </a:tcPr>
                </a:tc>
                <a:extLst>
                  <a:ext uri="{0D108BD9-81ED-4DB2-BD59-A6C34878D82A}">
                    <a16:rowId xmlns:a16="http://schemas.microsoft.com/office/drawing/2014/main" val="348003623"/>
                  </a:ext>
                </a:extLst>
              </a:tr>
              <a:tr h="370840">
                <a:tc>
                  <a:txBody>
                    <a:bodyPr/>
                    <a:lstStyle/>
                    <a:p>
                      <a:pPr algn="ctr"/>
                      <a:r>
                        <a:rPr lang="en-US" dirty="0"/>
                        <a:t>{2,3}</a:t>
                      </a:r>
                    </a:p>
                  </a:txBody>
                  <a:tcPr/>
                </a:tc>
                <a:tc>
                  <a:txBody>
                    <a:bodyPr/>
                    <a:lstStyle/>
                    <a:p>
                      <a:pPr algn="ctr"/>
                      <a:r>
                        <a:rPr lang="en-US" dirty="0"/>
                        <a:t>2</a:t>
                      </a:r>
                    </a:p>
                  </a:txBody>
                  <a:tcPr/>
                </a:tc>
                <a:extLst>
                  <a:ext uri="{0D108BD9-81ED-4DB2-BD59-A6C34878D82A}">
                    <a16:rowId xmlns:a16="http://schemas.microsoft.com/office/drawing/2014/main" val="1374003846"/>
                  </a:ext>
                </a:extLst>
              </a:tr>
              <a:tr h="370840">
                <a:tc>
                  <a:txBody>
                    <a:bodyPr/>
                    <a:lstStyle/>
                    <a:p>
                      <a:pPr algn="ctr"/>
                      <a:r>
                        <a:rPr lang="en-US" dirty="0"/>
                        <a:t>{2,5}</a:t>
                      </a:r>
                    </a:p>
                  </a:txBody>
                  <a:tcPr/>
                </a:tc>
                <a:tc>
                  <a:txBody>
                    <a:bodyPr/>
                    <a:lstStyle/>
                    <a:p>
                      <a:pPr algn="ctr"/>
                      <a:r>
                        <a:rPr lang="en-US" dirty="0"/>
                        <a:t>3</a:t>
                      </a:r>
                    </a:p>
                  </a:txBody>
                  <a:tcPr/>
                </a:tc>
                <a:extLst>
                  <a:ext uri="{0D108BD9-81ED-4DB2-BD59-A6C34878D82A}">
                    <a16:rowId xmlns:a16="http://schemas.microsoft.com/office/drawing/2014/main" val="3129561202"/>
                  </a:ext>
                </a:extLst>
              </a:tr>
              <a:tr h="370840">
                <a:tc>
                  <a:txBody>
                    <a:bodyPr/>
                    <a:lstStyle/>
                    <a:p>
                      <a:pPr algn="ctr"/>
                      <a:r>
                        <a:rPr lang="en-US" dirty="0"/>
                        <a:t>{3,5}</a:t>
                      </a:r>
                    </a:p>
                  </a:txBody>
                  <a:tcPr/>
                </a:tc>
                <a:tc>
                  <a:txBody>
                    <a:bodyPr/>
                    <a:lstStyle/>
                    <a:p>
                      <a:pPr algn="ctr"/>
                      <a:r>
                        <a:rPr lang="en-US" dirty="0"/>
                        <a:t>2</a:t>
                      </a:r>
                    </a:p>
                  </a:txBody>
                  <a:tcPr/>
                </a:tc>
                <a:extLst>
                  <a:ext uri="{0D108BD9-81ED-4DB2-BD59-A6C34878D82A}">
                    <a16:rowId xmlns:a16="http://schemas.microsoft.com/office/drawing/2014/main" val="1328637754"/>
                  </a:ext>
                </a:extLst>
              </a:tr>
            </a:tbl>
          </a:graphicData>
        </a:graphic>
      </p:graphicFrame>
      <p:sp>
        <p:nvSpPr>
          <p:cNvPr id="11" name="TextBox 10">
            <a:extLst>
              <a:ext uri="{FF2B5EF4-FFF2-40B4-BE49-F238E27FC236}">
                <a16:creationId xmlns:a16="http://schemas.microsoft.com/office/drawing/2014/main" id="{C0089382-5156-E07E-995F-A88580BC27BF}"/>
              </a:ext>
            </a:extLst>
          </p:cNvPr>
          <p:cNvSpPr txBox="1"/>
          <p:nvPr/>
        </p:nvSpPr>
        <p:spPr>
          <a:xfrm>
            <a:off x="9840386" y="2935512"/>
            <a:ext cx="476412" cy="369332"/>
          </a:xfrm>
          <a:prstGeom prst="rect">
            <a:avLst/>
          </a:prstGeom>
          <a:noFill/>
        </p:spPr>
        <p:txBody>
          <a:bodyPr wrap="none" rtlCol="0">
            <a:spAutoFit/>
          </a:bodyPr>
          <a:lstStyle/>
          <a:p>
            <a:r>
              <a:rPr lang="en-US" b="1" dirty="0">
                <a:solidFill>
                  <a:srgbClr val="FF0000"/>
                </a:solidFill>
              </a:rPr>
              <a:t>C2 </a:t>
            </a:r>
          </a:p>
        </p:txBody>
      </p:sp>
    </p:spTree>
    <p:extLst>
      <p:ext uri="{BB962C8B-B14F-4D97-AF65-F5344CB8AC3E}">
        <p14:creationId xmlns:p14="http://schemas.microsoft.com/office/powerpoint/2010/main" val="37246075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CB943-CB22-A280-55F1-60EEA95E3B92}"/>
              </a:ext>
            </a:extLst>
          </p:cNvPr>
          <p:cNvSpPr>
            <a:spLocks noGrp="1"/>
          </p:cNvSpPr>
          <p:nvPr>
            <p:ph type="ctrTitle"/>
          </p:nvPr>
        </p:nvSpPr>
        <p:spPr>
          <a:xfrm>
            <a:off x="1426028" y="0"/>
            <a:ext cx="9144000" cy="712334"/>
          </a:xfrm>
        </p:spPr>
        <p:txBody>
          <a:bodyPr>
            <a:normAutofit/>
          </a:bodyPr>
          <a:lstStyle/>
          <a:p>
            <a:r>
              <a:rPr lang="en-US" sz="3200" b="1" dirty="0">
                <a:solidFill>
                  <a:srgbClr val="0070C0"/>
                </a:solidFill>
              </a:rPr>
              <a:t>Apriori Algorithm in Machine Learning</a:t>
            </a:r>
          </a:p>
        </p:txBody>
      </p:sp>
      <p:sp>
        <p:nvSpPr>
          <p:cNvPr id="3" name="Subtitle 2">
            <a:extLst>
              <a:ext uri="{FF2B5EF4-FFF2-40B4-BE49-F238E27FC236}">
                <a16:creationId xmlns:a16="http://schemas.microsoft.com/office/drawing/2014/main" id="{C09083AE-7879-7B14-0427-122497375387}"/>
              </a:ext>
            </a:extLst>
          </p:cNvPr>
          <p:cNvSpPr>
            <a:spLocks noGrp="1"/>
          </p:cNvSpPr>
          <p:nvPr>
            <p:ph type="subTitle" idx="1"/>
          </p:nvPr>
        </p:nvSpPr>
        <p:spPr>
          <a:xfrm>
            <a:off x="849085" y="803162"/>
            <a:ext cx="10983686" cy="2269262"/>
          </a:xfrm>
        </p:spPr>
        <p:txBody>
          <a:bodyPr>
            <a:normAutofit/>
          </a:bodyPr>
          <a:lstStyle/>
          <a:p>
            <a:pPr algn="l"/>
            <a:r>
              <a:rPr lang="en-US" sz="1600" b="1" dirty="0">
                <a:solidFill>
                  <a:srgbClr val="FF0000"/>
                </a:solidFill>
              </a:rPr>
              <a:t>Step-3: Candidate Generation C3, and L3:</a:t>
            </a:r>
          </a:p>
          <a:p>
            <a:pPr algn="l"/>
            <a:r>
              <a:rPr lang="en-US" sz="1600" dirty="0"/>
              <a:t>In this step, we will generate C3 with the help of L2. In C3, we will create the pair of the itemsets of L2 in the form of subsets.</a:t>
            </a:r>
          </a:p>
          <a:p>
            <a:pPr algn="l"/>
            <a:r>
              <a:rPr lang="en-US" sz="1600" dirty="0"/>
              <a:t>After creating the subsets, we will again find the support count </a:t>
            </a:r>
            <a:r>
              <a:rPr lang="en-US" sz="1600" b="1" dirty="0">
                <a:solidFill>
                  <a:srgbClr val="00B050"/>
                </a:solidFill>
              </a:rPr>
              <a:t>from the main transaction table of datasets</a:t>
            </a:r>
            <a:r>
              <a:rPr lang="en-US" sz="1600" dirty="0"/>
              <a:t>, i.e., how many times </a:t>
            </a:r>
            <a:r>
              <a:rPr lang="en-US" sz="1600" dirty="0">
                <a:solidFill>
                  <a:srgbClr val="00B050"/>
                </a:solidFill>
              </a:rPr>
              <a:t>these pairs have occurred together</a:t>
            </a:r>
            <a:r>
              <a:rPr lang="en-US" sz="1600" dirty="0"/>
              <a:t> in the given dataset. So, we will get the below table for C3.</a:t>
            </a:r>
          </a:p>
          <a:p>
            <a:pPr algn="l"/>
            <a:r>
              <a:rPr lang="en-US" sz="1600" dirty="0"/>
              <a:t>Now, we will take out all the itemsets that have the greater support count that the Minimum Support (1.2). It will give us the table for the </a:t>
            </a:r>
            <a:r>
              <a:rPr lang="en-US" sz="1600" b="1" dirty="0"/>
              <a:t>frequent itemset L3</a:t>
            </a:r>
            <a:r>
              <a:rPr lang="en-US" sz="1600" dirty="0"/>
              <a:t>. Since all the itemsets have greater or equal support count than the minimum support, except the yellow marking row, so yellow marking row itemset will </a:t>
            </a:r>
            <a:r>
              <a:rPr lang="en-US" sz="1600" b="1" dirty="0">
                <a:solidFill>
                  <a:srgbClr val="FF0000"/>
                </a:solidFill>
              </a:rPr>
              <a:t>be removed</a:t>
            </a:r>
            <a:r>
              <a:rPr lang="en-US" sz="1600" dirty="0"/>
              <a:t>.</a:t>
            </a:r>
          </a:p>
          <a:p>
            <a:pPr algn="l"/>
            <a:endParaRPr lang="en-US" sz="1600" dirty="0"/>
          </a:p>
        </p:txBody>
      </p:sp>
      <p:graphicFrame>
        <p:nvGraphicFramePr>
          <p:cNvPr id="4" name="Table 4">
            <a:extLst>
              <a:ext uri="{FF2B5EF4-FFF2-40B4-BE49-F238E27FC236}">
                <a16:creationId xmlns:a16="http://schemas.microsoft.com/office/drawing/2014/main" id="{52C76148-F84A-FD68-0390-A2E321A525D4}"/>
              </a:ext>
            </a:extLst>
          </p:cNvPr>
          <p:cNvGraphicFramePr>
            <a:graphicFrameLocks noGrp="1"/>
          </p:cNvGraphicFramePr>
          <p:nvPr>
            <p:extLst>
              <p:ext uri="{D42A27DB-BD31-4B8C-83A1-F6EECF244321}">
                <p14:modId xmlns:p14="http://schemas.microsoft.com/office/powerpoint/2010/main" val="2338779574"/>
              </p:ext>
            </p:extLst>
          </p:nvPr>
        </p:nvGraphicFramePr>
        <p:xfrm>
          <a:off x="849085" y="3512456"/>
          <a:ext cx="3106058" cy="1854200"/>
        </p:xfrm>
        <a:graphic>
          <a:graphicData uri="http://schemas.openxmlformats.org/drawingml/2006/table">
            <a:tbl>
              <a:tblPr firstRow="1" bandRow="1">
                <a:tableStyleId>{073A0DAA-6AF3-43AB-8588-CEC1D06C72B9}</a:tableStyleId>
              </a:tblPr>
              <a:tblGrid>
                <a:gridCol w="1553029">
                  <a:extLst>
                    <a:ext uri="{9D8B030D-6E8A-4147-A177-3AD203B41FA5}">
                      <a16:colId xmlns:a16="http://schemas.microsoft.com/office/drawing/2014/main" val="3436039225"/>
                    </a:ext>
                  </a:extLst>
                </a:gridCol>
                <a:gridCol w="1553029">
                  <a:extLst>
                    <a:ext uri="{9D8B030D-6E8A-4147-A177-3AD203B41FA5}">
                      <a16:colId xmlns:a16="http://schemas.microsoft.com/office/drawing/2014/main" val="4242132804"/>
                    </a:ext>
                  </a:extLst>
                </a:gridCol>
              </a:tblGrid>
              <a:tr h="370840">
                <a:tc>
                  <a:txBody>
                    <a:bodyPr/>
                    <a:lstStyle/>
                    <a:p>
                      <a:pPr algn="ctr"/>
                      <a:r>
                        <a:rPr lang="en-US" dirty="0"/>
                        <a:t>Transaction ID</a:t>
                      </a:r>
                    </a:p>
                  </a:txBody>
                  <a:tcPr/>
                </a:tc>
                <a:tc>
                  <a:txBody>
                    <a:bodyPr/>
                    <a:lstStyle/>
                    <a:p>
                      <a:pPr algn="ctr"/>
                      <a:r>
                        <a:rPr lang="en-US" dirty="0"/>
                        <a:t>Items</a:t>
                      </a:r>
                    </a:p>
                  </a:txBody>
                  <a:tcPr/>
                </a:tc>
                <a:extLst>
                  <a:ext uri="{0D108BD9-81ED-4DB2-BD59-A6C34878D82A}">
                    <a16:rowId xmlns:a16="http://schemas.microsoft.com/office/drawing/2014/main" val="3562959673"/>
                  </a:ext>
                </a:extLst>
              </a:tr>
              <a:tr h="370840">
                <a:tc>
                  <a:txBody>
                    <a:bodyPr/>
                    <a:lstStyle/>
                    <a:p>
                      <a:pPr algn="ctr"/>
                      <a:r>
                        <a:rPr lang="en-US" dirty="0"/>
                        <a:t>100</a:t>
                      </a:r>
                    </a:p>
                  </a:txBody>
                  <a:tcPr/>
                </a:tc>
                <a:tc>
                  <a:txBody>
                    <a:bodyPr/>
                    <a:lstStyle/>
                    <a:p>
                      <a:pPr algn="ctr"/>
                      <a:r>
                        <a:rPr lang="en-US" dirty="0"/>
                        <a:t>1, 3, 4</a:t>
                      </a:r>
                    </a:p>
                  </a:txBody>
                  <a:tcPr/>
                </a:tc>
                <a:extLst>
                  <a:ext uri="{0D108BD9-81ED-4DB2-BD59-A6C34878D82A}">
                    <a16:rowId xmlns:a16="http://schemas.microsoft.com/office/drawing/2014/main" val="4036988510"/>
                  </a:ext>
                </a:extLst>
              </a:tr>
              <a:tr h="370840">
                <a:tc>
                  <a:txBody>
                    <a:bodyPr/>
                    <a:lstStyle/>
                    <a:p>
                      <a:pPr algn="ctr"/>
                      <a:r>
                        <a:rPr lang="en-US" dirty="0"/>
                        <a:t>200</a:t>
                      </a:r>
                    </a:p>
                  </a:txBody>
                  <a:tcPr/>
                </a:tc>
                <a:tc>
                  <a:txBody>
                    <a:bodyPr/>
                    <a:lstStyle/>
                    <a:p>
                      <a:pPr algn="ctr"/>
                      <a:r>
                        <a:rPr lang="en-US" dirty="0"/>
                        <a:t>2, 3, 5</a:t>
                      </a:r>
                    </a:p>
                  </a:txBody>
                  <a:tcPr/>
                </a:tc>
                <a:extLst>
                  <a:ext uri="{0D108BD9-81ED-4DB2-BD59-A6C34878D82A}">
                    <a16:rowId xmlns:a16="http://schemas.microsoft.com/office/drawing/2014/main" val="1242755970"/>
                  </a:ext>
                </a:extLst>
              </a:tr>
              <a:tr h="370840">
                <a:tc>
                  <a:txBody>
                    <a:bodyPr/>
                    <a:lstStyle/>
                    <a:p>
                      <a:pPr algn="ctr"/>
                      <a:r>
                        <a:rPr lang="en-US" dirty="0"/>
                        <a:t>300</a:t>
                      </a:r>
                    </a:p>
                  </a:txBody>
                  <a:tcPr/>
                </a:tc>
                <a:tc>
                  <a:txBody>
                    <a:bodyPr/>
                    <a:lstStyle/>
                    <a:p>
                      <a:pPr algn="ctr"/>
                      <a:r>
                        <a:rPr lang="en-US" dirty="0"/>
                        <a:t>1, 2, 3, 5</a:t>
                      </a:r>
                    </a:p>
                  </a:txBody>
                  <a:tcPr/>
                </a:tc>
                <a:extLst>
                  <a:ext uri="{0D108BD9-81ED-4DB2-BD59-A6C34878D82A}">
                    <a16:rowId xmlns:a16="http://schemas.microsoft.com/office/drawing/2014/main" val="2934648584"/>
                  </a:ext>
                </a:extLst>
              </a:tr>
              <a:tr h="370840">
                <a:tc>
                  <a:txBody>
                    <a:bodyPr/>
                    <a:lstStyle/>
                    <a:p>
                      <a:pPr algn="ctr"/>
                      <a:r>
                        <a:rPr lang="en-US" dirty="0"/>
                        <a:t>400</a:t>
                      </a:r>
                    </a:p>
                  </a:txBody>
                  <a:tcPr/>
                </a:tc>
                <a:tc>
                  <a:txBody>
                    <a:bodyPr/>
                    <a:lstStyle/>
                    <a:p>
                      <a:pPr algn="ctr"/>
                      <a:r>
                        <a:rPr lang="en-US" dirty="0"/>
                        <a:t>2, 5</a:t>
                      </a:r>
                    </a:p>
                  </a:txBody>
                  <a:tcPr/>
                </a:tc>
                <a:extLst>
                  <a:ext uri="{0D108BD9-81ED-4DB2-BD59-A6C34878D82A}">
                    <a16:rowId xmlns:a16="http://schemas.microsoft.com/office/drawing/2014/main" val="594174861"/>
                  </a:ext>
                </a:extLst>
              </a:tr>
            </a:tbl>
          </a:graphicData>
        </a:graphic>
      </p:graphicFrame>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8945179C-7479-AEFA-08D4-5D4B3974D9E6}"/>
                  </a:ext>
                </a:extLst>
              </p:cNvPr>
              <p:cNvSpPr txBox="1"/>
              <p:nvPr/>
            </p:nvSpPr>
            <p:spPr>
              <a:xfrm>
                <a:off x="572401" y="5543725"/>
                <a:ext cx="5425627" cy="8897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𝑮𝒊𝒗𝒆𝒏</m:t>
                      </m:r>
                      <m:r>
                        <a:rPr lang="en-US" b="1" i="1" smtClean="0">
                          <a:latin typeface="Cambria Math" panose="02040503050406030204" pitchFamily="18" charset="0"/>
                        </a:rPr>
                        <m:t> </m:t>
                      </m:r>
                      <m:r>
                        <a:rPr lang="en-US" b="1" i="1" smtClean="0">
                          <a:latin typeface="Cambria Math" panose="02040503050406030204" pitchFamily="18" charset="0"/>
                        </a:rPr>
                        <m:t>𝒎𝒊𝒏𝒎𝒖𝒎</m:t>
                      </m:r>
                      <m:r>
                        <a:rPr lang="en-US" b="1" i="1" smtClean="0">
                          <a:latin typeface="Cambria Math" panose="02040503050406030204" pitchFamily="18" charset="0"/>
                        </a:rPr>
                        <m:t> </m:t>
                      </m:r>
                      <m:r>
                        <a:rPr lang="en-US" b="1" i="1" smtClean="0">
                          <a:latin typeface="Cambria Math" panose="02040503050406030204" pitchFamily="18" charset="0"/>
                        </a:rPr>
                        <m:t>𝒔𝒖𝒑𝒑𝒐𝒓𝒕</m:t>
                      </m:r>
                      <m:r>
                        <a:rPr lang="en-US" b="1" i="1" smtClean="0">
                          <a:latin typeface="Cambria Math" panose="02040503050406030204" pitchFamily="18" charset="0"/>
                        </a:rPr>
                        <m:t>=</m:t>
                      </m:r>
                      <m:r>
                        <a:rPr lang="en-US" b="1" i="1" smtClean="0">
                          <a:latin typeface="Cambria Math" panose="02040503050406030204" pitchFamily="18" charset="0"/>
                        </a:rPr>
                        <m:t>𝟑𝟎</m:t>
                      </m:r>
                      <m:r>
                        <a:rPr lang="en-US" b="1" i="1" smtClean="0">
                          <a:latin typeface="Cambria Math" panose="02040503050406030204" pitchFamily="18" charset="0"/>
                        </a:rPr>
                        <m:t>%=</m:t>
                      </m:r>
                      <m:f>
                        <m:fPr>
                          <m:ctrlPr>
                            <a:rPr lang="en-US" b="1" i="1" smtClean="0">
                              <a:solidFill>
                                <a:srgbClr val="836967"/>
                              </a:solidFill>
                              <a:latin typeface="Cambria Math" panose="02040503050406030204" pitchFamily="18" charset="0"/>
                            </a:rPr>
                          </m:ctrlPr>
                        </m:fPr>
                        <m:num>
                          <m:r>
                            <a:rPr lang="en-US" b="1" i="1" smtClean="0">
                              <a:latin typeface="Cambria Math" panose="02040503050406030204" pitchFamily="18" charset="0"/>
                            </a:rPr>
                            <m:t>30</m:t>
                          </m:r>
                        </m:num>
                        <m:den>
                          <m:r>
                            <a:rPr lang="en-US" b="1" i="1" smtClean="0">
                              <a:latin typeface="Cambria Math" panose="02040503050406030204" pitchFamily="18" charset="0"/>
                            </a:rPr>
                            <m:t>100</m:t>
                          </m:r>
                        </m:den>
                      </m:f>
                      <m:r>
                        <a:rPr lang="en-US" b="1" i="1" smtClean="0">
                          <a:latin typeface="Cambria Math" panose="02040503050406030204" pitchFamily="18" charset="0"/>
                        </a:rPr>
                        <m:t>∗4=</m:t>
                      </m:r>
                      <m:r>
                        <a:rPr lang="en-US" b="1" i="1" smtClean="0">
                          <a:latin typeface="Cambria Math" panose="02040503050406030204" pitchFamily="18" charset="0"/>
                        </a:rPr>
                        <m:t>𝟏</m:t>
                      </m:r>
                      <m:r>
                        <a:rPr lang="en-US" b="1" i="1" smtClean="0">
                          <a:latin typeface="Cambria Math" panose="02040503050406030204" pitchFamily="18" charset="0"/>
                        </a:rPr>
                        <m:t>.</m:t>
                      </m:r>
                      <m:r>
                        <a:rPr lang="en-US" b="1" i="1" smtClean="0">
                          <a:latin typeface="Cambria Math" panose="02040503050406030204" pitchFamily="18" charset="0"/>
                        </a:rPr>
                        <m:t>𝟐</m:t>
                      </m:r>
                      <m:r>
                        <a:rPr lang="en-US" b="1" i="1" smtClean="0">
                          <a:latin typeface="Cambria Math" panose="02040503050406030204" pitchFamily="18" charset="0"/>
                        </a:rPr>
                        <m:t>  </m:t>
                      </m:r>
                    </m:oMath>
                  </m:oMathPara>
                </a14:m>
                <a:endParaRPr lang="en-US" b="1" dirty="0"/>
              </a:p>
              <a:p>
                <a:r>
                  <a:rPr lang="en-US" dirty="0"/>
                  <a:t> </a:t>
                </a:r>
                <a14:m>
                  <m:oMath xmlns:m="http://schemas.openxmlformats.org/officeDocument/2006/math">
                    <m:r>
                      <a:rPr lang="en-US" b="1" i="0" smtClean="0">
                        <a:latin typeface="Cambria Math" panose="02040503050406030204" pitchFamily="18" charset="0"/>
                      </a:rPr>
                      <m:t>𝐚𝐧𝐝</m:t>
                    </m:r>
                    <m:r>
                      <a:rPr lang="en-US" b="1" i="0" smtClean="0">
                        <a:latin typeface="Cambria Math" panose="02040503050406030204" pitchFamily="18" charset="0"/>
                      </a:rPr>
                      <m:t> </m:t>
                    </m:r>
                    <m:r>
                      <a:rPr lang="en-US" b="1" i="1" smtClean="0">
                        <a:latin typeface="Cambria Math" panose="02040503050406030204" pitchFamily="18" charset="0"/>
                      </a:rPr>
                      <m:t>𝒎𝒊𝒏𝒎𝒖𝒎</m:t>
                    </m:r>
                    <m:r>
                      <a:rPr lang="en-US" b="1" i="1" smtClean="0">
                        <a:latin typeface="Cambria Math" panose="02040503050406030204" pitchFamily="18" charset="0"/>
                      </a:rPr>
                      <m:t> </m:t>
                    </m:r>
                    <m:r>
                      <a:rPr lang="en-US" b="1" i="1" smtClean="0">
                        <a:latin typeface="Cambria Math" panose="02040503050406030204" pitchFamily="18" charset="0"/>
                      </a:rPr>
                      <m:t>𝒄𝒐𝒏𝒇𝒊𝒅𝒆𝒏𝒄𝒆</m:t>
                    </m:r>
                    <m:r>
                      <a:rPr lang="en-US" b="1" i="1" smtClean="0">
                        <a:latin typeface="Cambria Math" panose="02040503050406030204" pitchFamily="18" charset="0"/>
                      </a:rPr>
                      <m:t>=</m:t>
                    </m:r>
                    <m:r>
                      <a:rPr lang="en-US" b="1" i="1" smtClean="0">
                        <a:latin typeface="Cambria Math" panose="02040503050406030204" pitchFamily="18" charset="0"/>
                      </a:rPr>
                      <m:t>𝟖𝟎</m:t>
                    </m:r>
                    <m:r>
                      <a:rPr lang="en-US" b="1" i="1" smtClean="0">
                        <a:latin typeface="Cambria Math" panose="02040503050406030204" pitchFamily="18" charset="0"/>
                      </a:rPr>
                      <m:t>%</m:t>
                    </m:r>
                  </m:oMath>
                </a14:m>
                <a:endParaRPr lang="en-US" b="1" dirty="0"/>
              </a:p>
            </p:txBody>
          </p:sp>
        </mc:Choice>
        <mc:Fallback xmlns="">
          <p:sp>
            <p:nvSpPr>
              <p:cNvPr id="5" name="TextBox 4">
                <a:extLst>
                  <a:ext uri="{FF2B5EF4-FFF2-40B4-BE49-F238E27FC236}">
                    <a16:creationId xmlns:a16="http://schemas.microsoft.com/office/drawing/2014/main" id="{8945179C-7479-AEFA-08D4-5D4B3974D9E6}"/>
                  </a:ext>
                </a:extLst>
              </p:cNvPr>
              <p:cNvSpPr txBox="1">
                <a:spLocks noRot="1" noChangeAspect="1" noMove="1" noResize="1" noEditPoints="1" noAdjustHandles="1" noChangeArrowheads="1" noChangeShapeType="1" noTextEdit="1"/>
              </p:cNvSpPr>
              <p:nvPr/>
            </p:nvSpPr>
            <p:spPr>
              <a:xfrm>
                <a:off x="572401" y="5543725"/>
                <a:ext cx="5425627" cy="889731"/>
              </a:xfrm>
              <a:prstGeom prst="rect">
                <a:avLst/>
              </a:prstGeom>
              <a:blipFill>
                <a:blip r:embed="rId2"/>
                <a:stretch>
                  <a:fillRect b="-5479"/>
                </a:stretch>
              </a:blipFill>
            </p:spPr>
            <p:txBody>
              <a:bodyPr/>
              <a:lstStyle/>
              <a:p>
                <a:r>
                  <a:rPr lang="en-US">
                    <a:noFill/>
                  </a:rPr>
                  <a:t> </a:t>
                </a:r>
              </a:p>
            </p:txBody>
          </p:sp>
        </mc:Fallback>
      </mc:AlternateContent>
      <p:graphicFrame>
        <p:nvGraphicFramePr>
          <p:cNvPr id="12" name="Table 10">
            <a:extLst>
              <a:ext uri="{FF2B5EF4-FFF2-40B4-BE49-F238E27FC236}">
                <a16:creationId xmlns:a16="http://schemas.microsoft.com/office/drawing/2014/main" id="{DFA2F1DC-5A8B-76BE-5331-529B1E680391}"/>
              </a:ext>
            </a:extLst>
          </p:cNvPr>
          <p:cNvGraphicFramePr>
            <a:graphicFrameLocks noGrp="1"/>
          </p:cNvGraphicFramePr>
          <p:nvPr>
            <p:extLst>
              <p:ext uri="{D42A27DB-BD31-4B8C-83A1-F6EECF244321}">
                <p14:modId xmlns:p14="http://schemas.microsoft.com/office/powerpoint/2010/main" val="4042682185"/>
              </p:ext>
            </p:extLst>
          </p:nvPr>
        </p:nvGraphicFramePr>
        <p:xfrm>
          <a:off x="4542971" y="3512456"/>
          <a:ext cx="3106058" cy="1900165"/>
        </p:xfrm>
        <a:graphic>
          <a:graphicData uri="http://schemas.openxmlformats.org/drawingml/2006/table">
            <a:tbl>
              <a:tblPr firstRow="1" bandRow="1">
                <a:tableStyleId>{073A0DAA-6AF3-43AB-8588-CEC1D06C72B9}</a:tableStyleId>
              </a:tblPr>
              <a:tblGrid>
                <a:gridCol w="1553029">
                  <a:extLst>
                    <a:ext uri="{9D8B030D-6E8A-4147-A177-3AD203B41FA5}">
                      <a16:colId xmlns:a16="http://schemas.microsoft.com/office/drawing/2014/main" val="1081699381"/>
                    </a:ext>
                  </a:extLst>
                </a:gridCol>
                <a:gridCol w="1553029">
                  <a:extLst>
                    <a:ext uri="{9D8B030D-6E8A-4147-A177-3AD203B41FA5}">
                      <a16:colId xmlns:a16="http://schemas.microsoft.com/office/drawing/2014/main" val="1499032139"/>
                    </a:ext>
                  </a:extLst>
                </a:gridCol>
              </a:tblGrid>
              <a:tr h="380033">
                <a:tc>
                  <a:txBody>
                    <a:bodyPr/>
                    <a:lstStyle/>
                    <a:p>
                      <a:pPr algn="ctr"/>
                      <a:r>
                        <a:rPr lang="en-US" dirty="0"/>
                        <a:t>Items</a:t>
                      </a:r>
                    </a:p>
                  </a:txBody>
                  <a:tcPr/>
                </a:tc>
                <a:tc>
                  <a:txBody>
                    <a:bodyPr/>
                    <a:lstStyle/>
                    <a:p>
                      <a:pPr algn="ctr"/>
                      <a:r>
                        <a:rPr lang="en-US" dirty="0"/>
                        <a:t>Support</a:t>
                      </a:r>
                    </a:p>
                  </a:txBody>
                  <a:tcPr/>
                </a:tc>
                <a:extLst>
                  <a:ext uri="{0D108BD9-81ED-4DB2-BD59-A6C34878D82A}">
                    <a16:rowId xmlns:a16="http://schemas.microsoft.com/office/drawing/2014/main" val="2502257607"/>
                  </a:ext>
                </a:extLst>
              </a:tr>
              <a:tr h="380033">
                <a:tc>
                  <a:txBody>
                    <a:bodyPr/>
                    <a:lstStyle/>
                    <a:p>
                      <a:pPr algn="ctr"/>
                      <a:r>
                        <a:rPr lang="en-US" dirty="0"/>
                        <a:t>{1,3}</a:t>
                      </a:r>
                    </a:p>
                  </a:txBody>
                  <a:tcPr/>
                </a:tc>
                <a:tc>
                  <a:txBody>
                    <a:bodyPr/>
                    <a:lstStyle/>
                    <a:p>
                      <a:pPr algn="ctr"/>
                      <a:r>
                        <a:rPr lang="en-US" dirty="0"/>
                        <a:t>2</a:t>
                      </a:r>
                    </a:p>
                  </a:txBody>
                  <a:tcPr/>
                </a:tc>
                <a:extLst>
                  <a:ext uri="{0D108BD9-81ED-4DB2-BD59-A6C34878D82A}">
                    <a16:rowId xmlns:a16="http://schemas.microsoft.com/office/drawing/2014/main" val="1188791683"/>
                  </a:ext>
                </a:extLst>
              </a:tr>
              <a:tr h="38003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{2,3}</a:t>
                      </a:r>
                    </a:p>
                  </a:txBody>
                  <a:tcPr/>
                </a:tc>
                <a:tc>
                  <a:txBody>
                    <a:bodyPr/>
                    <a:lstStyle/>
                    <a:p>
                      <a:pPr algn="ctr"/>
                      <a:r>
                        <a:rPr lang="en-US" dirty="0"/>
                        <a:t>2</a:t>
                      </a:r>
                    </a:p>
                  </a:txBody>
                  <a:tcPr/>
                </a:tc>
                <a:extLst>
                  <a:ext uri="{0D108BD9-81ED-4DB2-BD59-A6C34878D82A}">
                    <a16:rowId xmlns:a16="http://schemas.microsoft.com/office/drawing/2014/main" val="348003623"/>
                  </a:ext>
                </a:extLst>
              </a:tr>
              <a:tr h="38003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{2,5}</a:t>
                      </a:r>
                    </a:p>
                  </a:txBody>
                  <a:tcPr/>
                </a:tc>
                <a:tc>
                  <a:txBody>
                    <a:bodyPr/>
                    <a:lstStyle/>
                    <a:p>
                      <a:pPr algn="ctr"/>
                      <a:r>
                        <a:rPr lang="en-US" dirty="0"/>
                        <a:t>3</a:t>
                      </a:r>
                    </a:p>
                  </a:txBody>
                  <a:tcPr/>
                </a:tc>
                <a:extLst>
                  <a:ext uri="{0D108BD9-81ED-4DB2-BD59-A6C34878D82A}">
                    <a16:rowId xmlns:a16="http://schemas.microsoft.com/office/drawing/2014/main" val="1374003846"/>
                  </a:ext>
                </a:extLst>
              </a:tr>
              <a:tr h="38003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{3,5}</a:t>
                      </a:r>
                    </a:p>
                  </a:txBody>
                  <a:tcPr/>
                </a:tc>
                <a:tc>
                  <a:txBody>
                    <a:bodyPr/>
                    <a:lstStyle/>
                    <a:p>
                      <a:pPr algn="ctr"/>
                      <a:r>
                        <a:rPr lang="en-US" dirty="0"/>
                        <a:t>2</a:t>
                      </a:r>
                    </a:p>
                  </a:txBody>
                  <a:tcPr/>
                </a:tc>
                <a:extLst>
                  <a:ext uri="{0D108BD9-81ED-4DB2-BD59-A6C34878D82A}">
                    <a16:rowId xmlns:a16="http://schemas.microsoft.com/office/drawing/2014/main" val="3129561202"/>
                  </a:ext>
                </a:extLst>
              </a:tr>
            </a:tbl>
          </a:graphicData>
        </a:graphic>
      </p:graphicFrame>
      <p:sp>
        <p:nvSpPr>
          <p:cNvPr id="13" name="TextBox 12">
            <a:extLst>
              <a:ext uri="{FF2B5EF4-FFF2-40B4-BE49-F238E27FC236}">
                <a16:creationId xmlns:a16="http://schemas.microsoft.com/office/drawing/2014/main" id="{DA077384-4E8B-DC81-BD9C-25229398434F}"/>
              </a:ext>
            </a:extLst>
          </p:cNvPr>
          <p:cNvSpPr txBox="1"/>
          <p:nvPr/>
        </p:nvSpPr>
        <p:spPr>
          <a:xfrm>
            <a:off x="5857794" y="3052298"/>
            <a:ext cx="452368" cy="369332"/>
          </a:xfrm>
          <a:prstGeom prst="rect">
            <a:avLst/>
          </a:prstGeom>
          <a:noFill/>
        </p:spPr>
        <p:txBody>
          <a:bodyPr wrap="none" rtlCol="0">
            <a:spAutoFit/>
          </a:bodyPr>
          <a:lstStyle/>
          <a:p>
            <a:r>
              <a:rPr lang="en-US" b="1" dirty="0">
                <a:solidFill>
                  <a:srgbClr val="FF0000"/>
                </a:solidFill>
              </a:rPr>
              <a:t>L2 </a:t>
            </a:r>
          </a:p>
        </p:txBody>
      </p:sp>
      <p:graphicFrame>
        <p:nvGraphicFramePr>
          <p:cNvPr id="15" name="Table 10">
            <a:extLst>
              <a:ext uri="{FF2B5EF4-FFF2-40B4-BE49-F238E27FC236}">
                <a16:creationId xmlns:a16="http://schemas.microsoft.com/office/drawing/2014/main" id="{CD82AC49-C373-7B3D-B5FA-6576B9B58251}"/>
              </a:ext>
            </a:extLst>
          </p:cNvPr>
          <p:cNvGraphicFramePr>
            <a:graphicFrameLocks noGrp="1"/>
          </p:cNvGraphicFramePr>
          <p:nvPr>
            <p:extLst>
              <p:ext uri="{D42A27DB-BD31-4B8C-83A1-F6EECF244321}">
                <p14:modId xmlns:p14="http://schemas.microsoft.com/office/powerpoint/2010/main" val="1580408322"/>
              </p:ext>
            </p:extLst>
          </p:nvPr>
        </p:nvGraphicFramePr>
        <p:xfrm>
          <a:off x="8352971" y="3512456"/>
          <a:ext cx="3106058" cy="1520132"/>
        </p:xfrm>
        <a:graphic>
          <a:graphicData uri="http://schemas.openxmlformats.org/drawingml/2006/table">
            <a:tbl>
              <a:tblPr firstRow="1" bandRow="1">
                <a:tableStyleId>{073A0DAA-6AF3-43AB-8588-CEC1D06C72B9}</a:tableStyleId>
              </a:tblPr>
              <a:tblGrid>
                <a:gridCol w="1553029">
                  <a:extLst>
                    <a:ext uri="{9D8B030D-6E8A-4147-A177-3AD203B41FA5}">
                      <a16:colId xmlns:a16="http://schemas.microsoft.com/office/drawing/2014/main" val="1081699381"/>
                    </a:ext>
                  </a:extLst>
                </a:gridCol>
                <a:gridCol w="1553029">
                  <a:extLst>
                    <a:ext uri="{9D8B030D-6E8A-4147-A177-3AD203B41FA5}">
                      <a16:colId xmlns:a16="http://schemas.microsoft.com/office/drawing/2014/main" val="1499032139"/>
                    </a:ext>
                  </a:extLst>
                </a:gridCol>
              </a:tblGrid>
              <a:tr h="380033">
                <a:tc>
                  <a:txBody>
                    <a:bodyPr/>
                    <a:lstStyle/>
                    <a:p>
                      <a:pPr algn="ctr"/>
                      <a:r>
                        <a:rPr lang="en-US" dirty="0"/>
                        <a:t>Items</a:t>
                      </a:r>
                    </a:p>
                  </a:txBody>
                  <a:tcPr/>
                </a:tc>
                <a:tc>
                  <a:txBody>
                    <a:bodyPr/>
                    <a:lstStyle/>
                    <a:p>
                      <a:pPr algn="ctr"/>
                      <a:r>
                        <a:rPr lang="en-US" dirty="0"/>
                        <a:t>Support</a:t>
                      </a:r>
                    </a:p>
                  </a:txBody>
                  <a:tcPr/>
                </a:tc>
                <a:extLst>
                  <a:ext uri="{0D108BD9-81ED-4DB2-BD59-A6C34878D82A}">
                    <a16:rowId xmlns:a16="http://schemas.microsoft.com/office/drawing/2014/main" val="2502257607"/>
                  </a:ext>
                </a:extLst>
              </a:tr>
              <a:tr h="380033">
                <a:tc>
                  <a:txBody>
                    <a:bodyPr/>
                    <a:lstStyle/>
                    <a:p>
                      <a:pPr algn="ctr"/>
                      <a:r>
                        <a:rPr lang="en-US" dirty="0"/>
                        <a:t>{1,2,3}</a:t>
                      </a:r>
                    </a:p>
                  </a:txBody>
                  <a:tcPr>
                    <a:solidFill>
                      <a:srgbClr val="FFC000"/>
                    </a:solidFill>
                  </a:tcPr>
                </a:tc>
                <a:tc>
                  <a:txBody>
                    <a:bodyPr/>
                    <a:lstStyle/>
                    <a:p>
                      <a:pPr algn="ctr"/>
                      <a:r>
                        <a:rPr lang="en-US" dirty="0"/>
                        <a:t>1</a:t>
                      </a:r>
                    </a:p>
                  </a:txBody>
                  <a:tcPr>
                    <a:solidFill>
                      <a:srgbClr val="FFC000"/>
                    </a:solidFill>
                  </a:tcPr>
                </a:tc>
                <a:extLst>
                  <a:ext uri="{0D108BD9-81ED-4DB2-BD59-A6C34878D82A}">
                    <a16:rowId xmlns:a16="http://schemas.microsoft.com/office/drawing/2014/main" val="1188791683"/>
                  </a:ext>
                </a:extLst>
              </a:tr>
              <a:tr h="38003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{1,3,5}</a:t>
                      </a:r>
                    </a:p>
                  </a:txBody>
                  <a:tcPr>
                    <a:solidFill>
                      <a:srgbClr val="FFC000"/>
                    </a:solidFill>
                  </a:tcPr>
                </a:tc>
                <a:tc>
                  <a:txBody>
                    <a:bodyPr/>
                    <a:lstStyle/>
                    <a:p>
                      <a:pPr algn="ctr"/>
                      <a:r>
                        <a:rPr lang="en-US" dirty="0"/>
                        <a:t>1</a:t>
                      </a:r>
                    </a:p>
                  </a:txBody>
                  <a:tcPr>
                    <a:solidFill>
                      <a:srgbClr val="FFC000"/>
                    </a:solidFill>
                  </a:tcPr>
                </a:tc>
                <a:extLst>
                  <a:ext uri="{0D108BD9-81ED-4DB2-BD59-A6C34878D82A}">
                    <a16:rowId xmlns:a16="http://schemas.microsoft.com/office/drawing/2014/main" val="348003623"/>
                  </a:ext>
                </a:extLst>
              </a:tr>
              <a:tr h="38003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{2,3,5}</a:t>
                      </a:r>
                    </a:p>
                  </a:txBody>
                  <a:tcPr/>
                </a:tc>
                <a:tc>
                  <a:txBody>
                    <a:bodyPr/>
                    <a:lstStyle/>
                    <a:p>
                      <a:pPr algn="ctr"/>
                      <a:r>
                        <a:rPr lang="en-US" dirty="0"/>
                        <a:t>2</a:t>
                      </a:r>
                    </a:p>
                  </a:txBody>
                  <a:tcPr/>
                </a:tc>
                <a:extLst>
                  <a:ext uri="{0D108BD9-81ED-4DB2-BD59-A6C34878D82A}">
                    <a16:rowId xmlns:a16="http://schemas.microsoft.com/office/drawing/2014/main" val="1374003846"/>
                  </a:ext>
                </a:extLst>
              </a:tr>
            </a:tbl>
          </a:graphicData>
        </a:graphic>
      </p:graphicFrame>
      <p:sp>
        <p:nvSpPr>
          <p:cNvPr id="16" name="TextBox 15">
            <a:extLst>
              <a:ext uri="{FF2B5EF4-FFF2-40B4-BE49-F238E27FC236}">
                <a16:creationId xmlns:a16="http://schemas.microsoft.com/office/drawing/2014/main" id="{7A59F1CE-14CC-8B36-1A68-B2D7DEA5535E}"/>
              </a:ext>
            </a:extLst>
          </p:cNvPr>
          <p:cNvSpPr txBox="1"/>
          <p:nvPr/>
        </p:nvSpPr>
        <p:spPr>
          <a:xfrm>
            <a:off x="9667794" y="3072424"/>
            <a:ext cx="476412" cy="369332"/>
          </a:xfrm>
          <a:prstGeom prst="rect">
            <a:avLst/>
          </a:prstGeom>
          <a:noFill/>
        </p:spPr>
        <p:txBody>
          <a:bodyPr wrap="none" rtlCol="0">
            <a:spAutoFit/>
          </a:bodyPr>
          <a:lstStyle/>
          <a:p>
            <a:r>
              <a:rPr lang="en-US" b="1" dirty="0">
                <a:solidFill>
                  <a:srgbClr val="FF0000"/>
                </a:solidFill>
              </a:rPr>
              <a:t>C3 </a:t>
            </a:r>
          </a:p>
        </p:txBody>
      </p:sp>
      <p:sp>
        <p:nvSpPr>
          <p:cNvPr id="17" name="TextBox 16">
            <a:extLst>
              <a:ext uri="{FF2B5EF4-FFF2-40B4-BE49-F238E27FC236}">
                <a16:creationId xmlns:a16="http://schemas.microsoft.com/office/drawing/2014/main" id="{5D2F9F08-0AAF-EA68-0D17-87950677D12A}"/>
              </a:ext>
            </a:extLst>
          </p:cNvPr>
          <p:cNvSpPr txBox="1"/>
          <p:nvPr/>
        </p:nvSpPr>
        <p:spPr>
          <a:xfrm>
            <a:off x="8610600" y="5543725"/>
            <a:ext cx="2214452" cy="369332"/>
          </a:xfrm>
          <a:prstGeom prst="rect">
            <a:avLst/>
          </a:prstGeom>
          <a:noFill/>
        </p:spPr>
        <p:txBody>
          <a:bodyPr wrap="none" rtlCol="0">
            <a:spAutoFit/>
          </a:bodyPr>
          <a:lstStyle/>
          <a:p>
            <a:r>
              <a:rPr lang="en-US" b="1" dirty="0">
                <a:solidFill>
                  <a:srgbClr val="00B0F0"/>
                </a:solidFill>
              </a:rPr>
              <a:t>Final item set: {2,3,5}</a:t>
            </a:r>
          </a:p>
        </p:txBody>
      </p:sp>
    </p:spTree>
    <p:extLst>
      <p:ext uri="{BB962C8B-B14F-4D97-AF65-F5344CB8AC3E}">
        <p14:creationId xmlns:p14="http://schemas.microsoft.com/office/powerpoint/2010/main" val="27918632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CB943-CB22-A280-55F1-60EEA95E3B92}"/>
              </a:ext>
            </a:extLst>
          </p:cNvPr>
          <p:cNvSpPr>
            <a:spLocks noGrp="1"/>
          </p:cNvSpPr>
          <p:nvPr>
            <p:ph type="ctrTitle"/>
          </p:nvPr>
        </p:nvSpPr>
        <p:spPr>
          <a:xfrm>
            <a:off x="1426028" y="0"/>
            <a:ext cx="9144000" cy="712334"/>
          </a:xfrm>
        </p:spPr>
        <p:txBody>
          <a:bodyPr>
            <a:normAutofit/>
          </a:bodyPr>
          <a:lstStyle/>
          <a:p>
            <a:r>
              <a:rPr lang="en-US" sz="3200" b="1" dirty="0">
                <a:solidFill>
                  <a:srgbClr val="0070C0"/>
                </a:solidFill>
              </a:rPr>
              <a:t>Apriori Algorithm in Machine Learning</a:t>
            </a:r>
          </a:p>
        </p:txBody>
      </p:sp>
      <mc:AlternateContent xmlns:mc="http://schemas.openxmlformats.org/markup-compatibility/2006">
        <mc:Choice xmlns:a14="http://schemas.microsoft.com/office/drawing/2010/main" Requires="a14">
          <p:sp>
            <p:nvSpPr>
              <p:cNvPr id="3" name="Subtitle 2">
                <a:extLst>
                  <a:ext uri="{FF2B5EF4-FFF2-40B4-BE49-F238E27FC236}">
                    <a16:creationId xmlns:a16="http://schemas.microsoft.com/office/drawing/2014/main" id="{C09083AE-7879-7B14-0427-122497375387}"/>
                  </a:ext>
                </a:extLst>
              </p:cNvPr>
              <p:cNvSpPr>
                <a:spLocks noGrp="1"/>
              </p:cNvSpPr>
              <p:nvPr>
                <p:ph type="subTitle" idx="1"/>
              </p:nvPr>
            </p:nvSpPr>
            <p:spPr>
              <a:xfrm>
                <a:off x="849085" y="803162"/>
                <a:ext cx="10983686" cy="2269262"/>
              </a:xfrm>
            </p:spPr>
            <p:txBody>
              <a:bodyPr>
                <a:normAutofit/>
              </a:bodyPr>
              <a:lstStyle/>
              <a:p>
                <a:pPr algn="l"/>
                <a:r>
                  <a:rPr lang="en-US" sz="1600" b="1" dirty="0">
                    <a:solidFill>
                      <a:srgbClr val="FF0000"/>
                    </a:solidFill>
                  </a:rPr>
                  <a:t>Step-4: Finding the association rules for the subsets or the final item set:</a:t>
                </a:r>
              </a:p>
              <a:p>
                <a:pPr algn="l"/>
                <a:r>
                  <a:rPr lang="en-US" sz="1600" dirty="0"/>
                  <a:t>To generate the association rules, first, we will create a new table with the possible rules from the occurred combination {A, B.C}. For all the rules, we will calculate the Confidence using below formula. After calculating the confidence value for all rules, we will exclude the rules that have less confidence than the minimum threshold(80%).</a:t>
                </a:r>
              </a:p>
              <a:p>
                <a:pPr algn="l"/>
                <a:endParaRPr lang="en-US" sz="1600" dirty="0"/>
              </a:p>
              <a:p>
                <a:pPr algn="l"/>
                <a14:m>
                  <m:oMathPara xmlns:m="http://schemas.openxmlformats.org/officeDocument/2006/math">
                    <m:oMathParaPr>
                      <m:jc m:val="left"/>
                    </m:oMathParaPr>
                    <m:oMath xmlns:m="http://schemas.openxmlformats.org/officeDocument/2006/math">
                      <m:r>
                        <a:rPr lang="en-US" sz="1600" b="1" i="1" smtClean="0">
                          <a:latin typeface="Cambria Math" panose="02040503050406030204" pitchFamily="18" charset="0"/>
                        </a:rPr>
                        <m:t>𝑪𝒐𝒏𝒇𝒊𝒅𝒆𝒏𝒄𝒆</m:t>
                      </m:r>
                      <m:r>
                        <a:rPr lang="en-US" sz="1600" b="1" i="1" smtClean="0">
                          <a:latin typeface="Cambria Math" panose="02040503050406030204" pitchFamily="18" charset="0"/>
                        </a:rPr>
                        <m:t>(</m:t>
                      </m:r>
                      <m:r>
                        <a:rPr lang="en-US" sz="1600" b="1" i="1" smtClean="0">
                          <a:latin typeface="Cambria Math" panose="02040503050406030204" pitchFamily="18" charset="0"/>
                        </a:rPr>
                        <m:t>𝑨</m:t>
                      </m:r>
                      <m:r>
                        <a:rPr lang="en-US" sz="1600" b="1" i="1" smtClean="0">
                          <a:latin typeface="Cambria Math" panose="02040503050406030204" pitchFamily="18" charset="0"/>
                        </a:rPr>
                        <m:t>→</m:t>
                      </m:r>
                      <m:r>
                        <a:rPr lang="en-US" sz="1600" b="1" i="1" smtClean="0">
                          <a:latin typeface="Cambria Math" panose="02040503050406030204" pitchFamily="18" charset="0"/>
                        </a:rPr>
                        <m:t>𝑩</m:t>
                      </m:r>
                      <m:r>
                        <a:rPr lang="en-US" sz="1600" b="1" i="1" smtClean="0">
                          <a:latin typeface="Cambria Math" panose="02040503050406030204" pitchFamily="18" charset="0"/>
                        </a:rPr>
                        <m:t>)=</m:t>
                      </m:r>
                      <m:f>
                        <m:fPr>
                          <m:ctrlPr>
                            <a:rPr lang="en-US" sz="1600" b="1" i="1" smtClean="0">
                              <a:latin typeface="Cambria Math" panose="02040503050406030204" pitchFamily="18" charset="0"/>
                            </a:rPr>
                          </m:ctrlPr>
                        </m:fPr>
                        <m:num>
                          <m:r>
                            <a:rPr lang="en-US" sz="1600" b="1" i="1" smtClean="0">
                              <a:latin typeface="Cambria Math" panose="02040503050406030204" pitchFamily="18" charset="0"/>
                            </a:rPr>
                            <m:t>𝒔𝒖𝒑𝒑𝒐𝒓𝒕</m:t>
                          </m:r>
                          <m:d>
                            <m:dPr>
                              <m:ctrlPr>
                                <a:rPr lang="en-US" sz="1600" b="1" i="1" smtClean="0">
                                  <a:latin typeface="Cambria Math" panose="02040503050406030204" pitchFamily="18" charset="0"/>
                                </a:rPr>
                              </m:ctrlPr>
                            </m:dPr>
                            <m:e>
                              <m:r>
                                <a:rPr lang="en-US" sz="1600" b="1" i="1" smtClean="0">
                                  <a:latin typeface="Cambria Math" panose="02040503050406030204" pitchFamily="18" charset="0"/>
                                </a:rPr>
                                <m:t>𝑨</m:t>
                              </m:r>
                              <m:r>
                                <a:rPr lang="en-US" sz="1600" b="1" i="1" smtClean="0">
                                  <a:latin typeface="Cambria Math" panose="02040503050406030204" pitchFamily="18" charset="0"/>
                                </a:rPr>
                                <m:t> </m:t>
                              </m:r>
                              <m:r>
                                <a:rPr lang="en-US" sz="1600" b="1" i="1" smtClean="0">
                                  <a:latin typeface="Cambria Math" panose="02040503050406030204" pitchFamily="18" charset="0"/>
                                </a:rPr>
                                <m:t>𝑼</m:t>
                              </m:r>
                              <m:r>
                                <a:rPr lang="en-US" sz="1600" b="1" i="1" smtClean="0">
                                  <a:latin typeface="Cambria Math" panose="02040503050406030204" pitchFamily="18" charset="0"/>
                                </a:rPr>
                                <m:t> </m:t>
                              </m:r>
                              <m:r>
                                <a:rPr lang="en-US" sz="1600" b="1" i="1" smtClean="0">
                                  <a:latin typeface="Cambria Math" panose="02040503050406030204" pitchFamily="18" charset="0"/>
                                </a:rPr>
                                <m:t>𝑩</m:t>
                              </m:r>
                            </m:e>
                          </m:d>
                        </m:num>
                        <m:den>
                          <m:r>
                            <a:rPr lang="en-US" sz="1600" b="1" i="1" smtClean="0">
                              <a:latin typeface="Cambria Math" panose="02040503050406030204" pitchFamily="18" charset="0"/>
                            </a:rPr>
                            <m:t>𝒔𝒖𝒑𝒑𝒐𝒓𝒕</m:t>
                          </m:r>
                          <m:r>
                            <a:rPr lang="en-US" sz="1600" b="1" i="1" smtClean="0">
                              <a:latin typeface="Cambria Math" panose="02040503050406030204" pitchFamily="18" charset="0"/>
                            </a:rPr>
                            <m:t>(</m:t>
                          </m:r>
                          <m:r>
                            <a:rPr lang="en-US" sz="1600" b="1" i="1" smtClean="0">
                              <a:latin typeface="Cambria Math" panose="02040503050406030204" pitchFamily="18" charset="0"/>
                            </a:rPr>
                            <m:t>𝑨</m:t>
                          </m:r>
                          <m:r>
                            <a:rPr lang="en-US" sz="1600" b="1" i="1" smtClean="0">
                              <a:latin typeface="Cambria Math" panose="02040503050406030204" pitchFamily="18" charset="0"/>
                            </a:rPr>
                            <m:t>)</m:t>
                          </m:r>
                        </m:den>
                      </m:f>
                      <m:r>
                        <a:rPr lang="en-US" sz="1600" b="1" i="1" smtClean="0">
                          <a:latin typeface="Cambria Math" panose="02040503050406030204" pitchFamily="18" charset="0"/>
                        </a:rPr>
                        <m:t> </m:t>
                      </m:r>
                    </m:oMath>
                  </m:oMathPara>
                </a14:m>
                <a:endParaRPr lang="en-US" sz="1600" b="1" dirty="0"/>
              </a:p>
            </p:txBody>
          </p:sp>
        </mc:Choice>
        <mc:Fallback>
          <p:sp>
            <p:nvSpPr>
              <p:cNvPr id="3" name="Subtitle 2">
                <a:extLst>
                  <a:ext uri="{FF2B5EF4-FFF2-40B4-BE49-F238E27FC236}">
                    <a16:creationId xmlns:a16="http://schemas.microsoft.com/office/drawing/2014/main" id="{C09083AE-7879-7B14-0427-122497375387}"/>
                  </a:ext>
                </a:extLst>
              </p:cNvPr>
              <p:cNvSpPr>
                <a:spLocks noGrp="1" noRot="1" noChangeAspect="1" noMove="1" noResize="1" noEditPoints="1" noAdjustHandles="1" noChangeArrowheads="1" noChangeShapeType="1" noTextEdit="1"/>
              </p:cNvSpPr>
              <p:nvPr>
                <p:ph type="subTitle" idx="1"/>
              </p:nvPr>
            </p:nvSpPr>
            <p:spPr>
              <a:xfrm>
                <a:off x="849085" y="803162"/>
                <a:ext cx="10983686" cy="2269262"/>
              </a:xfrm>
              <a:blipFill>
                <a:blip r:embed="rId2"/>
                <a:stretch>
                  <a:fillRect l="-277" t="-188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8945179C-7479-AEFA-08D4-5D4B3974D9E6}"/>
                  </a:ext>
                </a:extLst>
              </p:cNvPr>
              <p:cNvSpPr txBox="1"/>
              <p:nvPr/>
            </p:nvSpPr>
            <p:spPr>
              <a:xfrm>
                <a:off x="311143" y="4596668"/>
                <a:ext cx="433705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𝒎𝒊𝒏𝒎𝒖𝒎</m:t>
                      </m:r>
                      <m:r>
                        <a:rPr lang="en-US" b="1" i="1" smtClean="0">
                          <a:latin typeface="Cambria Math" panose="02040503050406030204" pitchFamily="18" charset="0"/>
                        </a:rPr>
                        <m:t> </m:t>
                      </m:r>
                      <m:r>
                        <a:rPr lang="en-US" b="1" i="1" smtClean="0">
                          <a:latin typeface="Cambria Math" panose="02040503050406030204" pitchFamily="18" charset="0"/>
                        </a:rPr>
                        <m:t>𝒄𝒐𝒏𝒇𝒊𝒅𝒆𝒏𝒄𝒆</m:t>
                      </m:r>
                      <m:r>
                        <a:rPr lang="en-US" b="1" i="1" smtClean="0">
                          <a:latin typeface="Cambria Math" panose="02040503050406030204" pitchFamily="18" charset="0"/>
                        </a:rPr>
                        <m:t>=</m:t>
                      </m:r>
                      <m:r>
                        <a:rPr lang="en-US" b="1" i="1" smtClean="0">
                          <a:latin typeface="Cambria Math" panose="02040503050406030204" pitchFamily="18" charset="0"/>
                        </a:rPr>
                        <m:t>𝟖𝟎</m:t>
                      </m:r>
                      <m:r>
                        <a:rPr lang="en-US" b="1" i="1" smtClean="0">
                          <a:latin typeface="Cambria Math" panose="02040503050406030204" pitchFamily="18" charset="0"/>
                        </a:rPr>
                        <m:t>%</m:t>
                      </m:r>
                    </m:oMath>
                  </m:oMathPara>
                </a14:m>
                <a:endParaRPr lang="en-US" b="1" dirty="0"/>
              </a:p>
            </p:txBody>
          </p:sp>
        </mc:Choice>
        <mc:Fallback>
          <p:sp>
            <p:nvSpPr>
              <p:cNvPr id="5" name="TextBox 4">
                <a:extLst>
                  <a:ext uri="{FF2B5EF4-FFF2-40B4-BE49-F238E27FC236}">
                    <a16:creationId xmlns:a16="http://schemas.microsoft.com/office/drawing/2014/main" id="{8945179C-7479-AEFA-08D4-5D4B3974D9E6}"/>
                  </a:ext>
                </a:extLst>
              </p:cNvPr>
              <p:cNvSpPr txBox="1">
                <a:spLocks noRot="1" noChangeAspect="1" noMove="1" noResize="1" noEditPoints="1" noAdjustHandles="1" noChangeArrowheads="1" noChangeShapeType="1" noTextEdit="1"/>
              </p:cNvSpPr>
              <p:nvPr/>
            </p:nvSpPr>
            <p:spPr>
              <a:xfrm>
                <a:off x="311143" y="4596668"/>
                <a:ext cx="4337056" cy="369332"/>
              </a:xfrm>
              <a:prstGeom prst="rect">
                <a:avLst/>
              </a:prstGeom>
              <a:blipFill>
                <a:blip r:embed="rId3"/>
                <a:stretch>
                  <a:fillRect b="-13115"/>
                </a:stretch>
              </a:blipFill>
            </p:spPr>
            <p:txBody>
              <a:bodyPr/>
              <a:lstStyle/>
              <a:p>
                <a:r>
                  <a:rPr lang="en-US">
                    <a:noFill/>
                  </a:rPr>
                  <a:t> </a:t>
                </a:r>
              </a:p>
            </p:txBody>
          </p:sp>
        </mc:Fallback>
      </mc:AlternateContent>
      <p:graphicFrame>
        <p:nvGraphicFramePr>
          <p:cNvPr id="15" name="Table 10">
            <a:extLst>
              <a:ext uri="{FF2B5EF4-FFF2-40B4-BE49-F238E27FC236}">
                <a16:creationId xmlns:a16="http://schemas.microsoft.com/office/drawing/2014/main" id="{CD82AC49-C373-7B3D-B5FA-6576B9B58251}"/>
              </a:ext>
            </a:extLst>
          </p:cNvPr>
          <p:cNvGraphicFramePr>
            <a:graphicFrameLocks noGrp="1"/>
          </p:cNvGraphicFramePr>
          <p:nvPr>
            <p:extLst>
              <p:ext uri="{D42A27DB-BD31-4B8C-83A1-F6EECF244321}">
                <p14:modId xmlns:p14="http://schemas.microsoft.com/office/powerpoint/2010/main" val="483946048"/>
              </p:ext>
            </p:extLst>
          </p:nvPr>
        </p:nvGraphicFramePr>
        <p:xfrm>
          <a:off x="926642" y="3072424"/>
          <a:ext cx="3106058" cy="760066"/>
        </p:xfrm>
        <a:graphic>
          <a:graphicData uri="http://schemas.openxmlformats.org/drawingml/2006/table">
            <a:tbl>
              <a:tblPr firstRow="1" bandRow="1">
                <a:tableStyleId>{073A0DAA-6AF3-43AB-8588-CEC1D06C72B9}</a:tableStyleId>
              </a:tblPr>
              <a:tblGrid>
                <a:gridCol w="1553029">
                  <a:extLst>
                    <a:ext uri="{9D8B030D-6E8A-4147-A177-3AD203B41FA5}">
                      <a16:colId xmlns:a16="http://schemas.microsoft.com/office/drawing/2014/main" val="1081699381"/>
                    </a:ext>
                  </a:extLst>
                </a:gridCol>
                <a:gridCol w="1553029">
                  <a:extLst>
                    <a:ext uri="{9D8B030D-6E8A-4147-A177-3AD203B41FA5}">
                      <a16:colId xmlns:a16="http://schemas.microsoft.com/office/drawing/2014/main" val="1499032139"/>
                    </a:ext>
                  </a:extLst>
                </a:gridCol>
              </a:tblGrid>
              <a:tr h="380033">
                <a:tc>
                  <a:txBody>
                    <a:bodyPr/>
                    <a:lstStyle/>
                    <a:p>
                      <a:pPr algn="ctr"/>
                      <a:r>
                        <a:rPr lang="en-US" dirty="0"/>
                        <a:t>Items</a:t>
                      </a:r>
                    </a:p>
                  </a:txBody>
                  <a:tcPr/>
                </a:tc>
                <a:tc>
                  <a:txBody>
                    <a:bodyPr/>
                    <a:lstStyle/>
                    <a:p>
                      <a:pPr algn="ctr"/>
                      <a:r>
                        <a:rPr lang="en-US" dirty="0"/>
                        <a:t>Support</a:t>
                      </a:r>
                    </a:p>
                  </a:txBody>
                  <a:tcPr/>
                </a:tc>
                <a:extLst>
                  <a:ext uri="{0D108BD9-81ED-4DB2-BD59-A6C34878D82A}">
                    <a16:rowId xmlns:a16="http://schemas.microsoft.com/office/drawing/2014/main" val="2502257607"/>
                  </a:ext>
                </a:extLst>
              </a:tr>
              <a:tr h="38003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{2,3,5}</a:t>
                      </a:r>
                    </a:p>
                  </a:txBody>
                  <a:tcPr/>
                </a:tc>
                <a:tc>
                  <a:txBody>
                    <a:bodyPr/>
                    <a:lstStyle/>
                    <a:p>
                      <a:pPr algn="ctr"/>
                      <a:r>
                        <a:rPr lang="en-US" dirty="0"/>
                        <a:t>2</a:t>
                      </a:r>
                    </a:p>
                  </a:txBody>
                  <a:tcPr/>
                </a:tc>
                <a:extLst>
                  <a:ext uri="{0D108BD9-81ED-4DB2-BD59-A6C34878D82A}">
                    <a16:rowId xmlns:a16="http://schemas.microsoft.com/office/drawing/2014/main" val="1374003846"/>
                  </a:ext>
                </a:extLst>
              </a:tr>
            </a:tbl>
          </a:graphicData>
        </a:graphic>
      </p:graphicFrame>
      <p:sp>
        <p:nvSpPr>
          <p:cNvPr id="6" name="TextBox 5">
            <a:extLst>
              <a:ext uri="{FF2B5EF4-FFF2-40B4-BE49-F238E27FC236}">
                <a16:creationId xmlns:a16="http://schemas.microsoft.com/office/drawing/2014/main" id="{5863D24F-6683-A137-F86C-C2207529AE60}"/>
              </a:ext>
            </a:extLst>
          </p:cNvPr>
          <p:cNvSpPr txBox="1"/>
          <p:nvPr/>
        </p:nvSpPr>
        <p:spPr>
          <a:xfrm>
            <a:off x="1372445" y="3938742"/>
            <a:ext cx="2214452" cy="369332"/>
          </a:xfrm>
          <a:prstGeom prst="rect">
            <a:avLst/>
          </a:prstGeom>
          <a:noFill/>
        </p:spPr>
        <p:txBody>
          <a:bodyPr wrap="none" rtlCol="0">
            <a:spAutoFit/>
          </a:bodyPr>
          <a:lstStyle/>
          <a:p>
            <a:r>
              <a:rPr lang="en-US" b="1" dirty="0">
                <a:solidFill>
                  <a:srgbClr val="00B0F0"/>
                </a:solidFill>
              </a:rPr>
              <a:t>Final item set: {2,3,5}</a:t>
            </a:r>
          </a:p>
        </p:txBody>
      </p:sp>
      <p:graphicFrame>
        <p:nvGraphicFramePr>
          <p:cNvPr id="7" name="Table 7">
            <a:extLst>
              <a:ext uri="{FF2B5EF4-FFF2-40B4-BE49-F238E27FC236}">
                <a16:creationId xmlns:a16="http://schemas.microsoft.com/office/drawing/2014/main" id="{D3E26E3D-3841-A600-FD94-7815BA906230}"/>
              </a:ext>
            </a:extLst>
          </p:cNvPr>
          <p:cNvGraphicFramePr>
            <a:graphicFrameLocks noGrp="1"/>
          </p:cNvGraphicFramePr>
          <p:nvPr>
            <p:extLst>
              <p:ext uri="{D42A27DB-BD31-4B8C-83A1-F6EECF244321}">
                <p14:modId xmlns:p14="http://schemas.microsoft.com/office/powerpoint/2010/main" val="867553550"/>
              </p:ext>
            </p:extLst>
          </p:nvPr>
        </p:nvGraphicFramePr>
        <p:xfrm>
          <a:off x="4873992" y="3072424"/>
          <a:ext cx="2214452" cy="2595880"/>
        </p:xfrm>
        <a:graphic>
          <a:graphicData uri="http://schemas.openxmlformats.org/drawingml/2006/table">
            <a:tbl>
              <a:tblPr firstRow="1" bandRow="1">
                <a:tableStyleId>{073A0DAA-6AF3-43AB-8588-CEC1D06C72B9}</a:tableStyleId>
              </a:tblPr>
              <a:tblGrid>
                <a:gridCol w="1107226">
                  <a:extLst>
                    <a:ext uri="{9D8B030D-6E8A-4147-A177-3AD203B41FA5}">
                      <a16:colId xmlns:a16="http://schemas.microsoft.com/office/drawing/2014/main" val="2458621794"/>
                    </a:ext>
                  </a:extLst>
                </a:gridCol>
                <a:gridCol w="1107226">
                  <a:extLst>
                    <a:ext uri="{9D8B030D-6E8A-4147-A177-3AD203B41FA5}">
                      <a16:colId xmlns:a16="http://schemas.microsoft.com/office/drawing/2014/main" val="3763519468"/>
                    </a:ext>
                  </a:extLst>
                </a:gridCol>
              </a:tblGrid>
              <a:tr h="370840">
                <a:tc>
                  <a:txBody>
                    <a:bodyPr/>
                    <a:lstStyle/>
                    <a:p>
                      <a:pPr algn="ctr"/>
                      <a:r>
                        <a:rPr lang="en-US" dirty="0"/>
                        <a:t>Rules</a:t>
                      </a:r>
                    </a:p>
                  </a:txBody>
                  <a:tcPr/>
                </a:tc>
                <a:tc>
                  <a:txBody>
                    <a:bodyPr/>
                    <a:lstStyle/>
                    <a:p>
                      <a:pPr algn="ctr"/>
                      <a:r>
                        <a:rPr lang="en-US" dirty="0"/>
                        <a:t>Support</a:t>
                      </a:r>
                    </a:p>
                  </a:txBody>
                  <a:tcPr/>
                </a:tc>
                <a:extLst>
                  <a:ext uri="{0D108BD9-81ED-4DB2-BD59-A6C34878D82A}">
                    <a16:rowId xmlns:a16="http://schemas.microsoft.com/office/drawing/2014/main" val="1015237609"/>
                  </a:ext>
                </a:extLst>
              </a:tr>
              <a:tr h="370840">
                <a:tc>
                  <a:txBody>
                    <a:bodyPr/>
                    <a:lstStyle/>
                    <a:p>
                      <a:pPr algn="ctr"/>
                      <a:r>
                        <a:rPr lang="en-US" dirty="0"/>
                        <a:t>(2,3) </a:t>
                      </a:r>
                      <a:r>
                        <a:rPr lang="en-US" dirty="0">
                          <a:sym typeface="Wingdings" panose="05000000000000000000" pitchFamily="2" charset="2"/>
                        </a:rPr>
                        <a:t></a:t>
                      </a:r>
                      <a:r>
                        <a:rPr lang="en-US" dirty="0"/>
                        <a:t> 5 </a:t>
                      </a:r>
                    </a:p>
                  </a:txBody>
                  <a:tcPr/>
                </a:tc>
                <a:tc>
                  <a:txBody>
                    <a:bodyPr/>
                    <a:lstStyle/>
                    <a:p>
                      <a:pPr algn="ctr"/>
                      <a:r>
                        <a:rPr lang="en-US" dirty="0"/>
                        <a:t>2</a:t>
                      </a:r>
                    </a:p>
                  </a:txBody>
                  <a:tcPr/>
                </a:tc>
                <a:extLst>
                  <a:ext uri="{0D108BD9-81ED-4DB2-BD59-A6C34878D82A}">
                    <a16:rowId xmlns:a16="http://schemas.microsoft.com/office/drawing/2014/main" val="832463127"/>
                  </a:ext>
                </a:extLst>
              </a:tr>
              <a:tr h="370840">
                <a:tc>
                  <a:txBody>
                    <a:bodyPr/>
                    <a:lstStyle/>
                    <a:p>
                      <a:pPr algn="ctr"/>
                      <a:r>
                        <a:rPr lang="en-US" dirty="0"/>
                        <a:t>(2,5) </a:t>
                      </a:r>
                      <a:r>
                        <a:rPr lang="en-US" dirty="0">
                          <a:sym typeface="Wingdings" panose="05000000000000000000" pitchFamily="2" charset="2"/>
                        </a:rPr>
                        <a:t></a:t>
                      </a:r>
                      <a:r>
                        <a:rPr lang="en-US" dirty="0"/>
                        <a:t> 3</a:t>
                      </a:r>
                    </a:p>
                  </a:txBody>
                  <a:tcPr/>
                </a:tc>
                <a:tc>
                  <a:txBody>
                    <a:bodyPr/>
                    <a:lstStyle/>
                    <a:p>
                      <a:pPr algn="ctr"/>
                      <a:r>
                        <a:rPr lang="en-US" dirty="0"/>
                        <a:t>2</a:t>
                      </a:r>
                    </a:p>
                  </a:txBody>
                  <a:tcPr/>
                </a:tc>
                <a:extLst>
                  <a:ext uri="{0D108BD9-81ED-4DB2-BD59-A6C34878D82A}">
                    <a16:rowId xmlns:a16="http://schemas.microsoft.com/office/drawing/2014/main" val="3159402500"/>
                  </a:ext>
                </a:extLst>
              </a:tr>
              <a:tr h="370840">
                <a:tc>
                  <a:txBody>
                    <a:bodyPr/>
                    <a:lstStyle/>
                    <a:p>
                      <a:pPr algn="ctr"/>
                      <a:r>
                        <a:rPr lang="en-US" dirty="0"/>
                        <a:t>(3,5) </a:t>
                      </a:r>
                      <a:r>
                        <a:rPr lang="en-US" dirty="0">
                          <a:sym typeface="Wingdings" panose="05000000000000000000" pitchFamily="2" charset="2"/>
                        </a:rPr>
                        <a:t></a:t>
                      </a:r>
                      <a:r>
                        <a:rPr lang="en-US" dirty="0"/>
                        <a:t> 2</a:t>
                      </a:r>
                    </a:p>
                  </a:txBody>
                  <a:tcPr/>
                </a:tc>
                <a:tc>
                  <a:txBody>
                    <a:bodyPr/>
                    <a:lstStyle/>
                    <a:p>
                      <a:pPr algn="ctr"/>
                      <a:r>
                        <a:rPr lang="en-US" dirty="0"/>
                        <a:t>2</a:t>
                      </a:r>
                    </a:p>
                  </a:txBody>
                  <a:tcPr/>
                </a:tc>
                <a:extLst>
                  <a:ext uri="{0D108BD9-81ED-4DB2-BD59-A6C34878D82A}">
                    <a16:rowId xmlns:a16="http://schemas.microsoft.com/office/drawing/2014/main" val="1176958149"/>
                  </a:ext>
                </a:extLst>
              </a:tr>
              <a:tr h="370840">
                <a:tc>
                  <a:txBody>
                    <a:bodyPr/>
                    <a:lstStyle/>
                    <a:p>
                      <a:pPr algn="ctr"/>
                      <a:r>
                        <a:rPr lang="en-US" dirty="0">
                          <a:sym typeface="Wingdings" panose="05000000000000000000" pitchFamily="2" charset="2"/>
                        </a:rPr>
                        <a:t>5  </a:t>
                      </a:r>
                      <a:r>
                        <a:rPr lang="en-US" dirty="0"/>
                        <a:t>(2,3)</a:t>
                      </a:r>
                    </a:p>
                  </a:txBody>
                  <a:tcPr/>
                </a:tc>
                <a:tc>
                  <a:txBody>
                    <a:bodyPr/>
                    <a:lstStyle/>
                    <a:p>
                      <a:pPr algn="ctr"/>
                      <a:r>
                        <a:rPr lang="en-US" dirty="0"/>
                        <a:t>2</a:t>
                      </a:r>
                    </a:p>
                  </a:txBody>
                  <a:tcPr/>
                </a:tc>
                <a:extLst>
                  <a:ext uri="{0D108BD9-81ED-4DB2-BD59-A6C34878D82A}">
                    <a16:rowId xmlns:a16="http://schemas.microsoft.com/office/drawing/2014/main" val="420911389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ym typeface="Wingdings" panose="05000000000000000000" pitchFamily="2" charset="2"/>
                        </a:rPr>
                        <a:t>3  </a:t>
                      </a:r>
                      <a:r>
                        <a:rPr lang="en-US" dirty="0"/>
                        <a:t>(2,5)</a:t>
                      </a:r>
                    </a:p>
                  </a:txBody>
                  <a:tcPr/>
                </a:tc>
                <a:tc>
                  <a:txBody>
                    <a:bodyPr/>
                    <a:lstStyle/>
                    <a:p>
                      <a:pPr algn="ctr"/>
                      <a:r>
                        <a:rPr lang="en-US" dirty="0"/>
                        <a:t>2</a:t>
                      </a:r>
                    </a:p>
                  </a:txBody>
                  <a:tcPr/>
                </a:tc>
                <a:extLst>
                  <a:ext uri="{0D108BD9-81ED-4DB2-BD59-A6C34878D82A}">
                    <a16:rowId xmlns:a16="http://schemas.microsoft.com/office/drawing/2014/main" val="85549574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ym typeface="Wingdings" panose="05000000000000000000" pitchFamily="2" charset="2"/>
                        </a:rPr>
                        <a:t>2  </a:t>
                      </a:r>
                      <a:r>
                        <a:rPr lang="en-US" dirty="0"/>
                        <a:t>(3,5)</a:t>
                      </a:r>
                    </a:p>
                  </a:txBody>
                  <a:tcPr/>
                </a:tc>
                <a:tc>
                  <a:txBody>
                    <a:bodyPr/>
                    <a:lstStyle/>
                    <a:p>
                      <a:pPr algn="ctr"/>
                      <a:r>
                        <a:rPr lang="en-US" dirty="0"/>
                        <a:t>2</a:t>
                      </a:r>
                    </a:p>
                  </a:txBody>
                  <a:tcPr/>
                </a:tc>
                <a:extLst>
                  <a:ext uri="{0D108BD9-81ED-4DB2-BD59-A6C34878D82A}">
                    <a16:rowId xmlns:a16="http://schemas.microsoft.com/office/drawing/2014/main" val="2028705734"/>
                  </a:ext>
                </a:extLst>
              </a:tr>
            </a:tbl>
          </a:graphicData>
        </a:graphic>
      </p:graphicFrame>
      <p:pic>
        <p:nvPicPr>
          <p:cNvPr id="9" name="Picture 8">
            <a:extLst>
              <a:ext uri="{FF2B5EF4-FFF2-40B4-BE49-F238E27FC236}">
                <a16:creationId xmlns:a16="http://schemas.microsoft.com/office/drawing/2014/main" id="{AC7A20DB-894B-21B9-73CF-F4CC561C1EEF}"/>
              </a:ext>
            </a:extLst>
          </p:cNvPr>
          <p:cNvPicPr>
            <a:picLocks noChangeAspect="1"/>
          </p:cNvPicPr>
          <p:nvPr/>
        </p:nvPicPr>
        <p:blipFill>
          <a:blip r:embed="rId4"/>
          <a:stretch>
            <a:fillRect/>
          </a:stretch>
        </p:blipFill>
        <p:spPr>
          <a:xfrm>
            <a:off x="7483933" y="1785256"/>
            <a:ext cx="3781425" cy="4867025"/>
          </a:xfrm>
          <a:prstGeom prst="rect">
            <a:avLst/>
          </a:prstGeom>
        </p:spPr>
      </p:pic>
      <p:sp>
        <p:nvSpPr>
          <p:cNvPr id="10" name="Rectangle 9">
            <a:extLst>
              <a:ext uri="{FF2B5EF4-FFF2-40B4-BE49-F238E27FC236}">
                <a16:creationId xmlns:a16="http://schemas.microsoft.com/office/drawing/2014/main" id="{9173294C-1EBC-D49D-5971-921E5B86258E}"/>
              </a:ext>
            </a:extLst>
          </p:cNvPr>
          <p:cNvSpPr/>
          <p:nvPr/>
        </p:nvSpPr>
        <p:spPr>
          <a:xfrm>
            <a:off x="10929257" y="6281057"/>
            <a:ext cx="336101" cy="371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188435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CB943-CB22-A280-55F1-60EEA95E3B92}"/>
              </a:ext>
            </a:extLst>
          </p:cNvPr>
          <p:cNvSpPr>
            <a:spLocks noGrp="1"/>
          </p:cNvSpPr>
          <p:nvPr>
            <p:ph type="ctrTitle"/>
          </p:nvPr>
        </p:nvSpPr>
        <p:spPr>
          <a:xfrm>
            <a:off x="1426028" y="0"/>
            <a:ext cx="9144000" cy="712334"/>
          </a:xfrm>
        </p:spPr>
        <p:txBody>
          <a:bodyPr>
            <a:normAutofit/>
          </a:bodyPr>
          <a:lstStyle/>
          <a:p>
            <a:r>
              <a:rPr lang="en-US" sz="3200" b="1" dirty="0">
                <a:solidFill>
                  <a:srgbClr val="0070C0"/>
                </a:solidFill>
              </a:rPr>
              <a:t>Apriori Algorithm in Machine Learning</a:t>
            </a:r>
          </a:p>
        </p:txBody>
      </p:sp>
      <mc:AlternateContent xmlns:mc="http://schemas.openxmlformats.org/markup-compatibility/2006">
        <mc:Choice xmlns:a14="http://schemas.microsoft.com/office/drawing/2010/main" Requires="a14">
          <p:sp>
            <p:nvSpPr>
              <p:cNvPr id="3" name="Subtitle 2">
                <a:extLst>
                  <a:ext uri="{FF2B5EF4-FFF2-40B4-BE49-F238E27FC236}">
                    <a16:creationId xmlns:a16="http://schemas.microsoft.com/office/drawing/2014/main" id="{C09083AE-7879-7B14-0427-122497375387}"/>
                  </a:ext>
                </a:extLst>
              </p:cNvPr>
              <p:cNvSpPr>
                <a:spLocks noGrp="1"/>
              </p:cNvSpPr>
              <p:nvPr>
                <p:ph type="subTitle" idx="1"/>
              </p:nvPr>
            </p:nvSpPr>
            <p:spPr>
              <a:xfrm>
                <a:off x="849085" y="803162"/>
                <a:ext cx="10983686" cy="2269262"/>
              </a:xfrm>
            </p:spPr>
            <p:txBody>
              <a:bodyPr>
                <a:normAutofit/>
              </a:bodyPr>
              <a:lstStyle/>
              <a:p>
                <a:pPr algn="l"/>
                <a:r>
                  <a:rPr lang="en-US" sz="1600" b="1" dirty="0">
                    <a:solidFill>
                      <a:srgbClr val="FF0000"/>
                    </a:solidFill>
                  </a:rPr>
                  <a:t>Step-4: Finding the association rules for the subsets or the final item set:</a:t>
                </a:r>
              </a:p>
              <a:p>
                <a:pPr algn="l"/>
                <a:r>
                  <a:rPr lang="en-US" sz="1600" dirty="0"/>
                  <a:t>As the given threshold or minimum confidence is 80%, so the last four rules 2 ^ 3 → 5, 3 ^ 5 → 2 can be considered as the strong association rules for the given problem.</a:t>
                </a:r>
              </a:p>
              <a:p>
                <a:pPr algn="l"/>
                <a:endParaRPr lang="en-US" sz="1600" dirty="0"/>
              </a:p>
              <a:p>
                <a:pPr algn="l"/>
                <a14:m>
                  <m:oMathPara xmlns:m="http://schemas.openxmlformats.org/officeDocument/2006/math">
                    <m:oMathParaPr>
                      <m:jc m:val="left"/>
                    </m:oMathParaPr>
                    <m:oMath xmlns:m="http://schemas.openxmlformats.org/officeDocument/2006/math">
                      <m:r>
                        <a:rPr lang="en-US" sz="1600" b="1" i="1" smtClean="0">
                          <a:latin typeface="Cambria Math" panose="02040503050406030204" pitchFamily="18" charset="0"/>
                        </a:rPr>
                        <m:t>𝑪𝒐𝒏𝒇𝒊𝒅𝒆𝒏𝒄𝒆</m:t>
                      </m:r>
                      <m:r>
                        <a:rPr lang="en-US" sz="1600" b="1" i="1" smtClean="0">
                          <a:latin typeface="Cambria Math" panose="02040503050406030204" pitchFamily="18" charset="0"/>
                        </a:rPr>
                        <m:t>(</m:t>
                      </m:r>
                      <m:r>
                        <a:rPr lang="en-US" sz="1600" b="1" i="1" smtClean="0">
                          <a:latin typeface="Cambria Math" panose="02040503050406030204" pitchFamily="18" charset="0"/>
                        </a:rPr>
                        <m:t>𝑨</m:t>
                      </m:r>
                      <m:r>
                        <a:rPr lang="en-US" sz="1600" b="1" i="1" smtClean="0">
                          <a:latin typeface="Cambria Math" panose="02040503050406030204" pitchFamily="18" charset="0"/>
                        </a:rPr>
                        <m:t>→</m:t>
                      </m:r>
                      <m:r>
                        <a:rPr lang="en-US" sz="1600" b="1" i="1" smtClean="0">
                          <a:latin typeface="Cambria Math" panose="02040503050406030204" pitchFamily="18" charset="0"/>
                        </a:rPr>
                        <m:t>𝑩</m:t>
                      </m:r>
                      <m:r>
                        <a:rPr lang="en-US" sz="1600" b="1" i="1" smtClean="0">
                          <a:latin typeface="Cambria Math" panose="02040503050406030204" pitchFamily="18" charset="0"/>
                        </a:rPr>
                        <m:t>)=</m:t>
                      </m:r>
                      <m:f>
                        <m:fPr>
                          <m:ctrlPr>
                            <a:rPr lang="en-US" sz="1600" b="1" i="1" smtClean="0">
                              <a:latin typeface="Cambria Math" panose="02040503050406030204" pitchFamily="18" charset="0"/>
                            </a:rPr>
                          </m:ctrlPr>
                        </m:fPr>
                        <m:num>
                          <m:r>
                            <a:rPr lang="en-US" sz="1600" b="1" i="1" smtClean="0">
                              <a:latin typeface="Cambria Math" panose="02040503050406030204" pitchFamily="18" charset="0"/>
                            </a:rPr>
                            <m:t>𝒔𝒖𝒑𝒑𝒐𝒓𝒕</m:t>
                          </m:r>
                          <m:d>
                            <m:dPr>
                              <m:ctrlPr>
                                <a:rPr lang="en-US" sz="1600" b="1" i="1" smtClean="0">
                                  <a:latin typeface="Cambria Math" panose="02040503050406030204" pitchFamily="18" charset="0"/>
                                </a:rPr>
                              </m:ctrlPr>
                            </m:dPr>
                            <m:e>
                              <m:r>
                                <a:rPr lang="en-US" sz="1600" b="1" i="1" smtClean="0">
                                  <a:latin typeface="Cambria Math" panose="02040503050406030204" pitchFamily="18" charset="0"/>
                                </a:rPr>
                                <m:t>𝑨</m:t>
                              </m:r>
                              <m:r>
                                <a:rPr lang="en-US" sz="1600" b="1" i="1" smtClean="0">
                                  <a:latin typeface="Cambria Math" panose="02040503050406030204" pitchFamily="18" charset="0"/>
                                </a:rPr>
                                <m:t> </m:t>
                              </m:r>
                              <m:r>
                                <a:rPr lang="en-US" sz="1600" b="1" i="1" smtClean="0">
                                  <a:latin typeface="Cambria Math" panose="02040503050406030204" pitchFamily="18" charset="0"/>
                                </a:rPr>
                                <m:t>𝑼</m:t>
                              </m:r>
                              <m:r>
                                <a:rPr lang="en-US" sz="1600" b="1" i="1" smtClean="0">
                                  <a:latin typeface="Cambria Math" panose="02040503050406030204" pitchFamily="18" charset="0"/>
                                </a:rPr>
                                <m:t> </m:t>
                              </m:r>
                              <m:r>
                                <a:rPr lang="en-US" sz="1600" b="1" i="1" smtClean="0">
                                  <a:latin typeface="Cambria Math" panose="02040503050406030204" pitchFamily="18" charset="0"/>
                                </a:rPr>
                                <m:t>𝑩</m:t>
                              </m:r>
                            </m:e>
                          </m:d>
                        </m:num>
                        <m:den>
                          <m:r>
                            <a:rPr lang="en-US" sz="1600" b="1" i="1" smtClean="0">
                              <a:latin typeface="Cambria Math" panose="02040503050406030204" pitchFamily="18" charset="0"/>
                            </a:rPr>
                            <m:t>𝒔𝒖𝒑𝒑𝒐𝒓𝒕</m:t>
                          </m:r>
                          <m:r>
                            <a:rPr lang="en-US" sz="1600" b="1" i="1" smtClean="0">
                              <a:latin typeface="Cambria Math" panose="02040503050406030204" pitchFamily="18" charset="0"/>
                            </a:rPr>
                            <m:t>(</m:t>
                          </m:r>
                          <m:r>
                            <a:rPr lang="en-US" sz="1600" b="1" i="1" smtClean="0">
                              <a:latin typeface="Cambria Math" panose="02040503050406030204" pitchFamily="18" charset="0"/>
                            </a:rPr>
                            <m:t>𝑨</m:t>
                          </m:r>
                          <m:r>
                            <a:rPr lang="en-US" sz="1600" b="1" i="1" smtClean="0">
                              <a:latin typeface="Cambria Math" panose="02040503050406030204" pitchFamily="18" charset="0"/>
                            </a:rPr>
                            <m:t>)</m:t>
                          </m:r>
                        </m:den>
                      </m:f>
                      <m:r>
                        <a:rPr lang="en-US" sz="1600" b="1" i="1" smtClean="0">
                          <a:latin typeface="Cambria Math" panose="02040503050406030204" pitchFamily="18" charset="0"/>
                        </a:rPr>
                        <m:t> </m:t>
                      </m:r>
                    </m:oMath>
                  </m:oMathPara>
                </a14:m>
                <a:endParaRPr lang="en-US" sz="1600" b="1" dirty="0"/>
              </a:p>
            </p:txBody>
          </p:sp>
        </mc:Choice>
        <mc:Fallback>
          <p:sp>
            <p:nvSpPr>
              <p:cNvPr id="3" name="Subtitle 2">
                <a:extLst>
                  <a:ext uri="{FF2B5EF4-FFF2-40B4-BE49-F238E27FC236}">
                    <a16:creationId xmlns:a16="http://schemas.microsoft.com/office/drawing/2014/main" id="{C09083AE-7879-7B14-0427-122497375387}"/>
                  </a:ext>
                </a:extLst>
              </p:cNvPr>
              <p:cNvSpPr>
                <a:spLocks noGrp="1" noRot="1" noChangeAspect="1" noMove="1" noResize="1" noEditPoints="1" noAdjustHandles="1" noChangeArrowheads="1" noChangeShapeType="1" noTextEdit="1"/>
              </p:cNvSpPr>
              <p:nvPr>
                <p:ph type="subTitle" idx="1"/>
              </p:nvPr>
            </p:nvSpPr>
            <p:spPr>
              <a:xfrm>
                <a:off x="849085" y="803162"/>
                <a:ext cx="10983686" cy="2269262"/>
              </a:xfrm>
              <a:blipFill>
                <a:blip r:embed="rId2"/>
                <a:stretch>
                  <a:fillRect l="-277" t="-188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8945179C-7479-AEFA-08D4-5D4B3974D9E6}"/>
                  </a:ext>
                </a:extLst>
              </p:cNvPr>
              <p:cNvSpPr txBox="1"/>
              <p:nvPr/>
            </p:nvSpPr>
            <p:spPr>
              <a:xfrm>
                <a:off x="359229" y="2612264"/>
                <a:ext cx="433705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𝒎𝒊𝒏𝒎𝒖𝒎</m:t>
                      </m:r>
                      <m:r>
                        <a:rPr lang="en-US" b="1" i="1" smtClean="0">
                          <a:latin typeface="Cambria Math" panose="02040503050406030204" pitchFamily="18" charset="0"/>
                        </a:rPr>
                        <m:t> </m:t>
                      </m:r>
                      <m:r>
                        <a:rPr lang="en-US" b="1" i="1" smtClean="0">
                          <a:latin typeface="Cambria Math" panose="02040503050406030204" pitchFamily="18" charset="0"/>
                        </a:rPr>
                        <m:t>𝒄𝒐𝒏𝒇𝒊𝒅𝒆𝒏𝒄𝒆</m:t>
                      </m:r>
                      <m:r>
                        <a:rPr lang="en-US" b="1" i="1" smtClean="0">
                          <a:latin typeface="Cambria Math" panose="02040503050406030204" pitchFamily="18" charset="0"/>
                        </a:rPr>
                        <m:t>=</m:t>
                      </m:r>
                      <m:r>
                        <a:rPr lang="en-US" b="1" i="1" smtClean="0">
                          <a:latin typeface="Cambria Math" panose="02040503050406030204" pitchFamily="18" charset="0"/>
                        </a:rPr>
                        <m:t>𝟖𝟎</m:t>
                      </m:r>
                      <m:r>
                        <a:rPr lang="en-US" b="1" i="1" smtClean="0">
                          <a:latin typeface="Cambria Math" panose="02040503050406030204" pitchFamily="18" charset="0"/>
                        </a:rPr>
                        <m:t>%</m:t>
                      </m:r>
                    </m:oMath>
                  </m:oMathPara>
                </a14:m>
                <a:endParaRPr lang="en-US" b="1" dirty="0"/>
              </a:p>
            </p:txBody>
          </p:sp>
        </mc:Choice>
        <mc:Fallback>
          <p:sp>
            <p:nvSpPr>
              <p:cNvPr id="5" name="TextBox 4">
                <a:extLst>
                  <a:ext uri="{FF2B5EF4-FFF2-40B4-BE49-F238E27FC236}">
                    <a16:creationId xmlns:a16="http://schemas.microsoft.com/office/drawing/2014/main" id="{8945179C-7479-AEFA-08D4-5D4B3974D9E6}"/>
                  </a:ext>
                </a:extLst>
              </p:cNvPr>
              <p:cNvSpPr txBox="1">
                <a:spLocks noRot="1" noChangeAspect="1" noMove="1" noResize="1" noEditPoints="1" noAdjustHandles="1" noChangeArrowheads="1" noChangeShapeType="1" noTextEdit="1"/>
              </p:cNvSpPr>
              <p:nvPr/>
            </p:nvSpPr>
            <p:spPr>
              <a:xfrm>
                <a:off x="359229" y="2612264"/>
                <a:ext cx="4337056" cy="369332"/>
              </a:xfrm>
              <a:prstGeom prst="rect">
                <a:avLst/>
              </a:prstGeom>
              <a:blipFill>
                <a:blip r:embed="rId3"/>
                <a:stretch>
                  <a:fillRect b="-15000"/>
                </a:stretch>
              </a:blipFill>
            </p:spPr>
            <p:txBody>
              <a:bodyPr/>
              <a:lstStyle/>
              <a:p>
                <a:r>
                  <a:rPr lang="en-US">
                    <a:noFill/>
                  </a:rPr>
                  <a:t> </a:t>
                </a:r>
              </a:p>
            </p:txBody>
          </p:sp>
        </mc:Fallback>
      </mc:AlternateContent>
      <p:graphicFrame>
        <p:nvGraphicFramePr>
          <p:cNvPr id="7" name="Table 7">
            <a:extLst>
              <a:ext uri="{FF2B5EF4-FFF2-40B4-BE49-F238E27FC236}">
                <a16:creationId xmlns:a16="http://schemas.microsoft.com/office/drawing/2014/main" id="{D3E26E3D-3841-A600-FD94-7815BA906230}"/>
              </a:ext>
            </a:extLst>
          </p:cNvPr>
          <p:cNvGraphicFramePr>
            <a:graphicFrameLocks noGrp="1"/>
          </p:cNvGraphicFramePr>
          <p:nvPr>
            <p:extLst>
              <p:ext uri="{D42A27DB-BD31-4B8C-83A1-F6EECF244321}">
                <p14:modId xmlns:p14="http://schemas.microsoft.com/office/powerpoint/2010/main" val="579986553"/>
              </p:ext>
            </p:extLst>
          </p:nvPr>
        </p:nvGraphicFramePr>
        <p:xfrm>
          <a:off x="958734" y="3163252"/>
          <a:ext cx="2214452" cy="2595880"/>
        </p:xfrm>
        <a:graphic>
          <a:graphicData uri="http://schemas.openxmlformats.org/drawingml/2006/table">
            <a:tbl>
              <a:tblPr firstRow="1" bandRow="1">
                <a:tableStyleId>{073A0DAA-6AF3-43AB-8588-CEC1D06C72B9}</a:tableStyleId>
              </a:tblPr>
              <a:tblGrid>
                <a:gridCol w="1107226">
                  <a:extLst>
                    <a:ext uri="{9D8B030D-6E8A-4147-A177-3AD203B41FA5}">
                      <a16:colId xmlns:a16="http://schemas.microsoft.com/office/drawing/2014/main" val="2458621794"/>
                    </a:ext>
                  </a:extLst>
                </a:gridCol>
                <a:gridCol w="1107226">
                  <a:extLst>
                    <a:ext uri="{9D8B030D-6E8A-4147-A177-3AD203B41FA5}">
                      <a16:colId xmlns:a16="http://schemas.microsoft.com/office/drawing/2014/main" val="3763519468"/>
                    </a:ext>
                  </a:extLst>
                </a:gridCol>
              </a:tblGrid>
              <a:tr h="370840">
                <a:tc>
                  <a:txBody>
                    <a:bodyPr/>
                    <a:lstStyle/>
                    <a:p>
                      <a:pPr algn="ctr"/>
                      <a:r>
                        <a:rPr lang="en-US" dirty="0"/>
                        <a:t>Rules</a:t>
                      </a:r>
                    </a:p>
                  </a:txBody>
                  <a:tcPr/>
                </a:tc>
                <a:tc>
                  <a:txBody>
                    <a:bodyPr/>
                    <a:lstStyle/>
                    <a:p>
                      <a:pPr algn="ctr"/>
                      <a:r>
                        <a:rPr lang="en-US" dirty="0"/>
                        <a:t>Support</a:t>
                      </a:r>
                    </a:p>
                  </a:txBody>
                  <a:tcPr/>
                </a:tc>
                <a:extLst>
                  <a:ext uri="{0D108BD9-81ED-4DB2-BD59-A6C34878D82A}">
                    <a16:rowId xmlns:a16="http://schemas.microsoft.com/office/drawing/2014/main" val="1015237609"/>
                  </a:ext>
                </a:extLst>
              </a:tr>
              <a:tr h="370840">
                <a:tc>
                  <a:txBody>
                    <a:bodyPr/>
                    <a:lstStyle/>
                    <a:p>
                      <a:pPr algn="ctr"/>
                      <a:r>
                        <a:rPr lang="en-US" dirty="0"/>
                        <a:t>(2,3) </a:t>
                      </a:r>
                      <a:r>
                        <a:rPr lang="en-US" dirty="0">
                          <a:sym typeface="Wingdings" panose="05000000000000000000" pitchFamily="2" charset="2"/>
                        </a:rPr>
                        <a:t></a:t>
                      </a:r>
                      <a:r>
                        <a:rPr lang="en-US" dirty="0"/>
                        <a:t> 5 </a:t>
                      </a:r>
                    </a:p>
                  </a:txBody>
                  <a:tcPr/>
                </a:tc>
                <a:tc>
                  <a:txBody>
                    <a:bodyPr/>
                    <a:lstStyle/>
                    <a:p>
                      <a:pPr algn="ctr"/>
                      <a:r>
                        <a:rPr lang="en-US" dirty="0"/>
                        <a:t>2</a:t>
                      </a:r>
                    </a:p>
                  </a:txBody>
                  <a:tcPr/>
                </a:tc>
                <a:extLst>
                  <a:ext uri="{0D108BD9-81ED-4DB2-BD59-A6C34878D82A}">
                    <a16:rowId xmlns:a16="http://schemas.microsoft.com/office/drawing/2014/main" val="832463127"/>
                  </a:ext>
                </a:extLst>
              </a:tr>
              <a:tr h="370840">
                <a:tc>
                  <a:txBody>
                    <a:bodyPr/>
                    <a:lstStyle/>
                    <a:p>
                      <a:pPr algn="ctr"/>
                      <a:r>
                        <a:rPr lang="en-US" dirty="0"/>
                        <a:t>(2,5) </a:t>
                      </a:r>
                      <a:r>
                        <a:rPr lang="en-US" dirty="0">
                          <a:sym typeface="Wingdings" panose="05000000000000000000" pitchFamily="2" charset="2"/>
                        </a:rPr>
                        <a:t></a:t>
                      </a:r>
                      <a:r>
                        <a:rPr lang="en-US" dirty="0"/>
                        <a:t> 3</a:t>
                      </a:r>
                    </a:p>
                  </a:txBody>
                  <a:tcPr/>
                </a:tc>
                <a:tc>
                  <a:txBody>
                    <a:bodyPr/>
                    <a:lstStyle/>
                    <a:p>
                      <a:pPr algn="ctr"/>
                      <a:r>
                        <a:rPr lang="en-US" dirty="0"/>
                        <a:t>2</a:t>
                      </a:r>
                    </a:p>
                  </a:txBody>
                  <a:tcPr/>
                </a:tc>
                <a:extLst>
                  <a:ext uri="{0D108BD9-81ED-4DB2-BD59-A6C34878D82A}">
                    <a16:rowId xmlns:a16="http://schemas.microsoft.com/office/drawing/2014/main" val="3159402500"/>
                  </a:ext>
                </a:extLst>
              </a:tr>
              <a:tr h="370840">
                <a:tc>
                  <a:txBody>
                    <a:bodyPr/>
                    <a:lstStyle/>
                    <a:p>
                      <a:pPr algn="ctr"/>
                      <a:r>
                        <a:rPr lang="en-US" dirty="0"/>
                        <a:t>(3,5) </a:t>
                      </a:r>
                      <a:r>
                        <a:rPr lang="en-US" dirty="0">
                          <a:sym typeface="Wingdings" panose="05000000000000000000" pitchFamily="2" charset="2"/>
                        </a:rPr>
                        <a:t></a:t>
                      </a:r>
                      <a:r>
                        <a:rPr lang="en-US" dirty="0"/>
                        <a:t> 2</a:t>
                      </a:r>
                    </a:p>
                  </a:txBody>
                  <a:tcPr/>
                </a:tc>
                <a:tc>
                  <a:txBody>
                    <a:bodyPr/>
                    <a:lstStyle/>
                    <a:p>
                      <a:pPr algn="ctr"/>
                      <a:r>
                        <a:rPr lang="en-US" dirty="0"/>
                        <a:t>2</a:t>
                      </a:r>
                    </a:p>
                  </a:txBody>
                  <a:tcPr/>
                </a:tc>
                <a:extLst>
                  <a:ext uri="{0D108BD9-81ED-4DB2-BD59-A6C34878D82A}">
                    <a16:rowId xmlns:a16="http://schemas.microsoft.com/office/drawing/2014/main" val="1176958149"/>
                  </a:ext>
                </a:extLst>
              </a:tr>
              <a:tr h="370840">
                <a:tc>
                  <a:txBody>
                    <a:bodyPr/>
                    <a:lstStyle/>
                    <a:p>
                      <a:pPr algn="ctr"/>
                      <a:r>
                        <a:rPr lang="en-US" dirty="0">
                          <a:sym typeface="Wingdings" panose="05000000000000000000" pitchFamily="2" charset="2"/>
                        </a:rPr>
                        <a:t>5  </a:t>
                      </a:r>
                      <a:r>
                        <a:rPr lang="en-US" dirty="0"/>
                        <a:t>(2,3)</a:t>
                      </a:r>
                    </a:p>
                  </a:txBody>
                  <a:tcPr/>
                </a:tc>
                <a:tc>
                  <a:txBody>
                    <a:bodyPr/>
                    <a:lstStyle/>
                    <a:p>
                      <a:pPr algn="ctr"/>
                      <a:r>
                        <a:rPr lang="en-US" dirty="0"/>
                        <a:t>2</a:t>
                      </a:r>
                    </a:p>
                  </a:txBody>
                  <a:tcPr/>
                </a:tc>
                <a:extLst>
                  <a:ext uri="{0D108BD9-81ED-4DB2-BD59-A6C34878D82A}">
                    <a16:rowId xmlns:a16="http://schemas.microsoft.com/office/drawing/2014/main" val="420911389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ym typeface="Wingdings" panose="05000000000000000000" pitchFamily="2" charset="2"/>
                        </a:rPr>
                        <a:t>3  </a:t>
                      </a:r>
                      <a:r>
                        <a:rPr lang="en-US" dirty="0"/>
                        <a:t>(2,5)</a:t>
                      </a:r>
                    </a:p>
                  </a:txBody>
                  <a:tcPr/>
                </a:tc>
                <a:tc>
                  <a:txBody>
                    <a:bodyPr/>
                    <a:lstStyle/>
                    <a:p>
                      <a:pPr algn="ctr"/>
                      <a:r>
                        <a:rPr lang="en-US" dirty="0"/>
                        <a:t>2</a:t>
                      </a:r>
                    </a:p>
                  </a:txBody>
                  <a:tcPr/>
                </a:tc>
                <a:extLst>
                  <a:ext uri="{0D108BD9-81ED-4DB2-BD59-A6C34878D82A}">
                    <a16:rowId xmlns:a16="http://schemas.microsoft.com/office/drawing/2014/main" val="85549574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ym typeface="Wingdings" panose="05000000000000000000" pitchFamily="2" charset="2"/>
                        </a:rPr>
                        <a:t>2  </a:t>
                      </a:r>
                      <a:r>
                        <a:rPr lang="en-US" dirty="0"/>
                        <a:t>(3,5)</a:t>
                      </a:r>
                    </a:p>
                  </a:txBody>
                  <a:tcPr/>
                </a:tc>
                <a:tc>
                  <a:txBody>
                    <a:bodyPr/>
                    <a:lstStyle/>
                    <a:p>
                      <a:pPr algn="ctr"/>
                      <a:r>
                        <a:rPr lang="en-US" dirty="0"/>
                        <a:t>2</a:t>
                      </a:r>
                    </a:p>
                  </a:txBody>
                  <a:tcPr/>
                </a:tc>
                <a:extLst>
                  <a:ext uri="{0D108BD9-81ED-4DB2-BD59-A6C34878D82A}">
                    <a16:rowId xmlns:a16="http://schemas.microsoft.com/office/drawing/2014/main" val="2028705734"/>
                  </a:ext>
                </a:extLst>
              </a:tr>
            </a:tbl>
          </a:graphicData>
        </a:graphic>
      </p:graphicFrame>
      <p:sp>
        <p:nvSpPr>
          <p:cNvPr id="10" name="Rectangle 9">
            <a:extLst>
              <a:ext uri="{FF2B5EF4-FFF2-40B4-BE49-F238E27FC236}">
                <a16:creationId xmlns:a16="http://schemas.microsoft.com/office/drawing/2014/main" id="{9173294C-1EBC-D49D-5971-921E5B86258E}"/>
              </a:ext>
            </a:extLst>
          </p:cNvPr>
          <p:cNvSpPr/>
          <p:nvPr/>
        </p:nvSpPr>
        <p:spPr>
          <a:xfrm>
            <a:off x="10929257" y="6281057"/>
            <a:ext cx="336101" cy="371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31B0CD3A-3819-E2AD-1E5E-3F78422C38E8}"/>
              </a:ext>
            </a:extLst>
          </p:cNvPr>
          <p:cNvPicPr>
            <a:picLocks noChangeAspect="1"/>
          </p:cNvPicPr>
          <p:nvPr/>
        </p:nvPicPr>
        <p:blipFill>
          <a:blip r:embed="rId4"/>
          <a:stretch>
            <a:fillRect/>
          </a:stretch>
        </p:blipFill>
        <p:spPr>
          <a:xfrm>
            <a:off x="5504991" y="1694089"/>
            <a:ext cx="5293637" cy="4586968"/>
          </a:xfrm>
          <a:prstGeom prst="rect">
            <a:avLst/>
          </a:prstGeom>
        </p:spPr>
      </p:pic>
    </p:spTree>
    <p:extLst>
      <p:ext uri="{BB962C8B-B14F-4D97-AF65-F5344CB8AC3E}">
        <p14:creationId xmlns:p14="http://schemas.microsoft.com/office/powerpoint/2010/main" val="15937017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CB943-CB22-A280-55F1-60EEA95E3B92}"/>
              </a:ext>
            </a:extLst>
          </p:cNvPr>
          <p:cNvSpPr>
            <a:spLocks noGrp="1"/>
          </p:cNvSpPr>
          <p:nvPr>
            <p:ph type="ctrTitle"/>
          </p:nvPr>
        </p:nvSpPr>
        <p:spPr>
          <a:xfrm>
            <a:off x="1404257" y="424544"/>
            <a:ext cx="9144000" cy="712334"/>
          </a:xfrm>
        </p:spPr>
        <p:txBody>
          <a:bodyPr>
            <a:normAutofit/>
          </a:bodyPr>
          <a:lstStyle/>
          <a:p>
            <a:r>
              <a:rPr lang="en-US" sz="3600" b="1" dirty="0"/>
              <a:t>Association rules learning</a:t>
            </a:r>
          </a:p>
        </p:txBody>
      </p:sp>
      <p:sp>
        <p:nvSpPr>
          <p:cNvPr id="3" name="Subtitle 2">
            <a:extLst>
              <a:ext uri="{FF2B5EF4-FFF2-40B4-BE49-F238E27FC236}">
                <a16:creationId xmlns:a16="http://schemas.microsoft.com/office/drawing/2014/main" id="{C09083AE-7879-7B14-0427-122497375387}"/>
              </a:ext>
            </a:extLst>
          </p:cNvPr>
          <p:cNvSpPr>
            <a:spLocks noGrp="1"/>
          </p:cNvSpPr>
          <p:nvPr>
            <p:ph type="subTitle" idx="1"/>
          </p:nvPr>
        </p:nvSpPr>
        <p:spPr>
          <a:xfrm>
            <a:off x="849086" y="1426028"/>
            <a:ext cx="10254343" cy="712335"/>
          </a:xfrm>
        </p:spPr>
        <p:txBody>
          <a:bodyPr>
            <a:normAutofit/>
          </a:bodyPr>
          <a:lstStyle/>
          <a:p>
            <a:pPr algn="l"/>
            <a:r>
              <a:rPr lang="en-US" sz="1800" dirty="0"/>
              <a:t>For example, if a customer buys bread, he most likely can also buy butter, eggs, or milk, so these products are stored within a shelf or mostly nearby. Consider the below diagram:</a:t>
            </a:r>
          </a:p>
        </p:txBody>
      </p:sp>
      <p:pic>
        <p:nvPicPr>
          <p:cNvPr id="5" name="Picture 4">
            <a:extLst>
              <a:ext uri="{FF2B5EF4-FFF2-40B4-BE49-F238E27FC236}">
                <a16:creationId xmlns:a16="http://schemas.microsoft.com/office/drawing/2014/main" id="{412026EB-6CD6-FD8F-E4A4-83B7D6948E6E}"/>
              </a:ext>
            </a:extLst>
          </p:cNvPr>
          <p:cNvPicPr>
            <a:picLocks noChangeAspect="1"/>
          </p:cNvPicPr>
          <p:nvPr/>
        </p:nvPicPr>
        <p:blipFill>
          <a:blip r:embed="rId2"/>
          <a:stretch>
            <a:fillRect/>
          </a:stretch>
        </p:blipFill>
        <p:spPr>
          <a:xfrm>
            <a:off x="2862943" y="2362879"/>
            <a:ext cx="5943600" cy="3771900"/>
          </a:xfrm>
          <a:prstGeom prst="rect">
            <a:avLst/>
          </a:prstGeom>
        </p:spPr>
      </p:pic>
    </p:spTree>
    <p:extLst>
      <p:ext uri="{BB962C8B-B14F-4D97-AF65-F5344CB8AC3E}">
        <p14:creationId xmlns:p14="http://schemas.microsoft.com/office/powerpoint/2010/main" val="38925681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CB943-CB22-A280-55F1-60EEA95E3B92}"/>
              </a:ext>
            </a:extLst>
          </p:cNvPr>
          <p:cNvSpPr>
            <a:spLocks noGrp="1"/>
          </p:cNvSpPr>
          <p:nvPr>
            <p:ph type="ctrTitle"/>
          </p:nvPr>
        </p:nvSpPr>
        <p:spPr>
          <a:xfrm>
            <a:off x="1404257" y="424544"/>
            <a:ext cx="9144000" cy="712334"/>
          </a:xfrm>
        </p:spPr>
        <p:txBody>
          <a:bodyPr>
            <a:normAutofit/>
          </a:bodyPr>
          <a:lstStyle/>
          <a:p>
            <a:r>
              <a:rPr lang="en-US" sz="3600" b="1" dirty="0"/>
              <a:t>Association rules learning</a:t>
            </a:r>
          </a:p>
        </p:txBody>
      </p:sp>
      <p:sp>
        <p:nvSpPr>
          <p:cNvPr id="3" name="Subtitle 2">
            <a:extLst>
              <a:ext uri="{FF2B5EF4-FFF2-40B4-BE49-F238E27FC236}">
                <a16:creationId xmlns:a16="http://schemas.microsoft.com/office/drawing/2014/main" id="{C09083AE-7879-7B14-0427-122497375387}"/>
              </a:ext>
            </a:extLst>
          </p:cNvPr>
          <p:cNvSpPr>
            <a:spLocks noGrp="1"/>
          </p:cNvSpPr>
          <p:nvPr>
            <p:ph type="subTitle" idx="1"/>
          </p:nvPr>
        </p:nvSpPr>
        <p:spPr>
          <a:xfrm>
            <a:off x="2547256" y="2310152"/>
            <a:ext cx="7598229" cy="2237695"/>
          </a:xfrm>
        </p:spPr>
        <p:txBody>
          <a:bodyPr>
            <a:normAutofit/>
          </a:bodyPr>
          <a:lstStyle/>
          <a:p>
            <a:pPr algn="l"/>
            <a:r>
              <a:rPr lang="en-US" sz="1800" dirty="0"/>
              <a:t>Association rule learning can be divided into </a:t>
            </a:r>
            <a:r>
              <a:rPr lang="en-US" sz="1800" b="1" dirty="0"/>
              <a:t>three</a:t>
            </a:r>
            <a:r>
              <a:rPr lang="en-US" sz="1800" dirty="0"/>
              <a:t> types of algorithms:</a:t>
            </a:r>
          </a:p>
          <a:p>
            <a:pPr algn="l"/>
            <a:endParaRPr lang="en-US" sz="1800" dirty="0"/>
          </a:p>
          <a:p>
            <a:pPr marL="800100" lvl="1" indent="-342900" algn="l">
              <a:buFont typeface="+mj-lt"/>
              <a:buAutoNum type="arabicPeriod"/>
            </a:pPr>
            <a:r>
              <a:rPr lang="en-US" sz="1600" b="1" dirty="0"/>
              <a:t>Apriori</a:t>
            </a:r>
          </a:p>
          <a:p>
            <a:pPr marL="800100" lvl="1" indent="-342900" algn="l">
              <a:buFont typeface="+mj-lt"/>
              <a:buAutoNum type="arabicPeriod"/>
            </a:pPr>
            <a:r>
              <a:rPr lang="en-US" sz="1600" b="1" dirty="0"/>
              <a:t>Eclat</a:t>
            </a:r>
          </a:p>
          <a:p>
            <a:pPr marL="800100" lvl="1" indent="-342900" algn="l">
              <a:buFont typeface="+mj-lt"/>
              <a:buAutoNum type="arabicPeriod"/>
            </a:pPr>
            <a:r>
              <a:rPr lang="en-US" sz="1600" b="1" dirty="0"/>
              <a:t>F-P Growth Algorithm</a:t>
            </a:r>
          </a:p>
        </p:txBody>
      </p:sp>
    </p:spTree>
    <p:extLst>
      <p:ext uri="{BB962C8B-B14F-4D97-AF65-F5344CB8AC3E}">
        <p14:creationId xmlns:p14="http://schemas.microsoft.com/office/powerpoint/2010/main" val="7939711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CB943-CB22-A280-55F1-60EEA95E3B92}"/>
              </a:ext>
            </a:extLst>
          </p:cNvPr>
          <p:cNvSpPr>
            <a:spLocks noGrp="1"/>
          </p:cNvSpPr>
          <p:nvPr>
            <p:ph type="ctrTitle"/>
          </p:nvPr>
        </p:nvSpPr>
        <p:spPr>
          <a:xfrm>
            <a:off x="1404257" y="424544"/>
            <a:ext cx="9144000" cy="712334"/>
          </a:xfrm>
        </p:spPr>
        <p:txBody>
          <a:bodyPr>
            <a:normAutofit/>
          </a:bodyPr>
          <a:lstStyle/>
          <a:p>
            <a:r>
              <a:rPr lang="en-US" sz="3600" b="1" dirty="0"/>
              <a:t>Association rules learning</a:t>
            </a:r>
          </a:p>
        </p:txBody>
      </p:sp>
      <p:sp>
        <p:nvSpPr>
          <p:cNvPr id="3" name="Subtitle 2">
            <a:extLst>
              <a:ext uri="{FF2B5EF4-FFF2-40B4-BE49-F238E27FC236}">
                <a16:creationId xmlns:a16="http://schemas.microsoft.com/office/drawing/2014/main" id="{C09083AE-7879-7B14-0427-122497375387}"/>
              </a:ext>
            </a:extLst>
          </p:cNvPr>
          <p:cNvSpPr>
            <a:spLocks noGrp="1"/>
          </p:cNvSpPr>
          <p:nvPr>
            <p:ph type="subTitle" idx="1"/>
          </p:nvPr>
        </p:nvSpPr>
        <p:spPr>
          <a:xfrm>
            <a:off x="957942" y="1580809"/>
            <a:ext cx="9982201" cy="4852647"/>
          </a:xfrm>
        </p:spPr>
        <p:txBody>
          <a:bodyPr>
            <a:normAutofit/>
          </a:bodyPr>
          <a:lstStyle/>
          <a:p>
            <a:pPr algn="l"/>
            <a:r>
              <a:rPr lang="en-US" b="1" dirty="0"/>
              <a:t>How does Association Rule Learning work?</a:t>
            </a:r>
          </a:p>
          <a:p>
            <a:pPr algn="l"/>
            <a:r>
              <a:rPr lang="en-US" sz="1800" dirty="0"/>
              <a:t>Association rule learning works on the concept of If and Else Statement, such as if A then B.</a:t>
            </a:r>
          </a:p>
          <a:p>
            <a:pPr algn="l"/>
            <a:endParaRPr lang="en-US" sz="1800" dirty="0"/>
          </a:p>
          <a:p>
            <a:pPr algn="l"/>
            <a:endParaRPr lang="en-US" sz="1800" dirty="0"/>
          </a:p>
          <a:p>
            <a:endParaRPr lang="en-US" sz="1800" dirty="0"/>
          </a:p>
          <a:p>
            <a:pPr algn="l"/>
            <a:r>
              <a:rPr lang="en-US" sz="1800" dirty="0"/>
              <a:t>Here the If element is called antecedent, and then statement is called as Consequent. These types of relationships where we can find out some association or relation between two items is known as single cardinality. It is all about creating rules, and if the number of items increases, then cardinality also increases accordingly. So, to measure the associations between thousands of data items, there are several metrics. These metrics are given below:</a:t>
            </a:r>
          </a:p>
          <a:p>
            <a:pPr algn="l"/>
            <a:endParaRPr lang="en-US" sz="1800" b="1" dirty="0"/>
          </a:p>
          <a:p>
            <a:pPr marL="742950" lvl="1" indent="-285750" algn="l">
              <a:buFont typeface="Wingdings" panose="05000000000000000000" pitchFamily="2" charset="2"/>
              <a:buChar char="Ø"/>
            </a:pPr>
            <a:r>
              <a:rPr lang="en-US" sz="1600" b="1" dirty="0"/>
              <a:t>Support</a:t>
            </a:r>
          </a:p>
          <a:p>
            <a:pPr marL="742950" lvl="1" indent="-285750" algn="l">
              <a:buFont typeface="Wingdings" panose="05000000000000000000" pitchFamily="2" charset="2"/>
              <a:buChar char="Ø"/>
            </a:pPr>
            <a:r>
              <a:rPr lang="en-US" sz="1600" b="1" dirty="0"/>
              <a:t>Confidence</a:t>
            </a:r>
          </a:p>
          <a:p>
            <a:pPr marL="742950" lvl="1" indent="-285750" algn="l">
              <a:buFont typeface="Wingdings" panose="05000000000000000000" pitchFamily="2" charset="2"/>
              <a:buChar char="Ø"/>
            </a:pPr>
            <a:r>
              <a:rPr lang="en-US" sz="1600" b="1" dirty="0"/>
              <a:t>Lift</a:t>
            </a:r>
          </a:p>
        </p:txBody>
      </p:sp>
      <p:pic>
        <p:nvPicPr>
          <p:cNvPr id="6" name="Picture 5">
            <a:extLst>
              <a:ext uri="{FF2B5EF4-FFF2-40B4-BE49-F238E27FC236}">
                <a16:creationId xmlns:a16="http://schemas.microsoft.com/office/drawing/2014/main" id="{E67D9C34-3D9E-5755-DA36-DF3DD4436904}"/>
              </a:ext>
            </a:extLst>
          </p:cNvPr>
          <p:cNvPicPr>
            <a:picLocks noChangeAspect="1"/>
          </p:cNvPicPr>
          <p:nvPr/>
        </p:nvPicPr>
        <p:blipFill>
          <a:blip r:embed="rId2"/>
          <a:stretch>
            <a:fillRect/>
          </a:stretch>
        </p:blipFill>
        <p:spPr>
          <a:xfrm>
            <a:off x="4733925" y="2434319"/>
            <a:ext cx="2724150" cy="857250"/>
          </a:xfrm>
          <a:prstGeom prst="rect">
            <a:avLst/>
          </a:prstGeom>
        </p:spPr>
      </p:pic>
    </p:spTree>
    <p:extLst>
      <p:ext uri="{BB962C8B-B14F-4D97-AF65-F5344CB8AC3E}">
        <p14:creationId xmlns:p14="http://schemas.microsoft.com/office/powerpoint/2010/main" val="32489637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CB943-CB22-A280-55F1-60EEA95E3B92}"/>
              </a:ext>
            </a:extLst>
          </p:cNvPr>
          <p:cNvSpPr>
            <a:spLocks noGrp="1"/>
          </p:cNvSpPr>
          <p:nvPr>
            <p:ph type="ctrTitle"/>
          </p:nvPr>
        </p:nvSpPr>
        <p:spPr>
          <a:xfrm>
            <a:off x="1404257" y="424544"/>
            <a:ext cx="9144000" cy="712334"/>
          </a:xfrm>
        </p:spPr>
        <p:txBody>
          <a:bodyPr>
            <a:normAutofit/>
          </a:bodyPr>
          <a:lstStyle/>
          <a:p>
            <a:r>
              <a:rPr lang="en-US" sz="3600" b="1" dirty="0"/>
              <a:t>Association rules learning</a:t>
            </a:r>
          </a:p>
        </p:txBody>
      </p:sp>
      <p:pic>
        <p:nvPicPr>
          <p:cNvPr id="5" name="Picture 4">
            <a:extLst>
              <a:ext uri="{FF2B5EF4-FFF2-40B4-BE49-F238E27FC236}">
                <a16:creationId xmlns:a16="http://schemas.microsoft.com/office/drawing/2014/main" id="{176F4C46-60DB-C3CF-205D-B913D7B44434}"/>
              </a:ext>
            </a:extLst>
          </p:cNvPr>
          <p:cNvPicPr>
            <a:picLocks noChangeAspect="1"/>
          </p:cNvPicPr>
          <p:nvPr/>
        </p:nvPicPr>
        <p:blipFill>
          <a:blip r:embed="rId2"/>
          <a:stretch>
            <a:fillRect/>
          </a:stretch>
        </p:blipFill>
        <p:spPr>
          <a:xfrm>
            <a:off x="1981200" y="1228725"/>
            <a:ext cx="8515350" cy="5374442"/>
          </a:xfrm>
          <a:prstGeom prst="rect">
            <a:avLst/>
          </a:prstGeom>
        </p:spPr>
      </p:pic>
    </p:spTree>
    <p:extLst>
      <p:ext uri="{BB962C8B-B14F-4D97-AF65-F5344CB8AC3E}">
        <p14:creationId xmlns:p14="http://schemas.microsoft.com/office/powerpoint/2010/main" val="5404191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CB943-CB22-A280-55F1-60EEA95E3B92}"/>
              </a:ext>
            </a:extLst>
          </p:cNvPr>
          <p:cNvSpPr>
            <a:spLocks noGrp="1"/>
          </p:cNvSpPr>
          <p:nvPr>
            <p:ph type="ctrTitle"/>
          </p:nvPr>
        </p:nvSpPr>
        <p:spPr>
          <a:xfrm>
            <a:off x="1404257" y="424544"/>
            <a:ext cx="9144000" cy="712334"/>
          </a:xfrm>
        </p:spPr>
        <p:txBody>
          <a:bodyPr>
            <a:normAutofit/>
          </a:bodyPr>
          <a:lstStyle/>
          <a:p>
            <a:r>
              <a:rPr lang="en-US" sz="3600" b="1" dirty="0"/>
              <a:t>Association rules learning</a:t>
            </a:r>
          </a:p>
        </p:txBody>
      </p:sp>
      <p:pic>
        <p:nvPicPr>
          <p:cNvPr id="4" name="Picture 3">
            <a:extLst>
              <a:ext uri="{FF2B5EF4-FFF2-40B4-BE49-F238E27FC236}">
                <a16:creationId xmlns:a16="http://schemas.microsoft.com/office/drawing/2014/main" id="{A4193242-D140-E446-57C7-2C6683388B2F}"/>
              </a:ext>
            </a:extLst>
          </p:cNvPr>
          <p:cNvPicPr>
            <a:picLocks noChangeAspect="1"/>
          </p:cNvPicPr>
          <p:nvPr/>
        </p:nvPicPr>
        <p:blipFill>
          <a:blip r:embed="rId2"/>
          <a:stretch>
            <a:fillRect/>
          </a:stretch>
        </p:blipFill>
        <p:spPr>
          <a:xfrm>
            <a:off x="1857809" y="1362074"/>
            <a:ext cx="8690447" cy="5052305"/>
          </a:xfrm>
          <a:prstGeom prst="rect">
            <a:avLst/>
          </a:prstGeom>
        </p:spPr>
      </p:pic>
    </p:spTree>
    <p:extLst>
      <p:ext uri="{BB962C8B-B14F-4D97-AF65-F5344CB8AC3E}">
        <p14:creationId xmlns:p14="http://schemas.microsoft.com/office/powerpoint/2010/main" val="39496225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CB943-CB22-A280-55F1-60EEA95E3B92}"/>
              </a:ext>
            </a:extLst>
          </p:cNvPr>
          <p:cNvSpPr>
            <a:spLocks noGrp="1"/>
          </p:cNvSpPr>
          <p:nvPr>
            <p:ph type="ctrTitle"/>
          </p:nvPr>
        </p:nvSpPr>
        <p:spPr>
          <a:xfrm>
            <a:off x="1404257" y="424544"/>
            <a:ext cx="9144000" cy="712334"/>
          </a:xfrm>
        </p:spPr>
        <p:txBody>
          <a:bodyPr>
            <a:normAutofit/>
          </a:bodyPr>
          <a:lstStyle/>
          <a:p>
            <a:r>
              <a:rPr lang="en-US" sz="3600" b="1" dirty="0">
                <a:solidFill>
                  <a:srgbClr val="0070C0"/>
                </a:solidFill>
              </a:rPr>
              <a:t>Apriori Algorithm in Machine Learning</a:t>
            </a:r>
          </a:p>
        </p:txBody>
      </p:sp>
      <p:sp>
        <p:nvSpPr>
          <p:cNvPr id="3" name="Subtitle 2">
            <a:extLst>
              <a:ext uri="{FF2B5EF4-FFF2-40B4-BE49-F238E27FC236}">
                <a16:creationId xmlns:a16="http://schemas.microsoft.com/office/drawing/2014/main" id="{C09083AE-7879-7B14-0427-122497375387}"/>
              </a:ext>
            </a:extLst>
          </p:cNvPr>
          <p:cNvSpPr>
            <a:spLocks noGrp="1"/>
          </p:cNvSpPr>
          <p:nvPr>
            <p:ph type="subTitle" idx="1"/>
          </p:nvPr>
        </p:nvSpPr>
        <p:spPr>
          <a:xfrm>
            <a:off x="903512" y="1597818"/>
            <a:ext cx="10689773" cy="3801496"/>
          </a:xfrm>
        </p:spPr>
        <p:txBody>
          <a:bodyPr>
            <a:normAutofit/>
          </a:bodyPr>
          <a:lstStyle/>
          <a:p>
            <a:pPr algn="l"/>
            <a:r>
              <a:rPr lang="en-US" sz="1800" dirty="0"/>
              <a:t>The Apriori algorithm uses frequent itemsets to generate association rules, and it is designed to work on the databases that contain transactions. With the help of these association rules, it determines how strongly or how weakly two objects are connected. This algorithm uses a </a:t>
            </a:r>
            <a:r>
              <a:rPr lang="en-US" sz="1800" b="1" dirty="0"/>
              <a:t>breadth-first search </a:t>
            </a:r>
            <a:r>
              <a:rPr lang="en-US" sz="1800" dirty="0"/>
              <a:t>and </a:t>
            </a:r>
            <a:r>
              <a:rPr lang="en-US" sz="1800" b="1" dirty="0"/>
              <a:t>Hash Tree </a:t>
            </a:r>
            <a:r>
              <a:rPr lang="en-US" sz="1800" dirty="0"/>
              <a:t>to calculate the itemset associations efficiently. It is the iterative process for </a:t>
            </a:r>
            <a:r>
              <a:rPr lang="en-US" sz="1800" b="1" dirty="0"/>
              <a:t>finding the frequent itemsets </a:t>
            </a:r>
            <a:r>
              <a:rPr lang="en-US" sz="1800" dirty="0"/>
              <a:t>from the large dataset.</a:t>
            </a:r>
          </a:p>
          <a:p>
            <a:pPr algn="l"/>
            <a:endParaRPr lang="en-US" sz="1800" dirty="0"/>
          </a:p>
          <a:p>
            <a:pPr algn="l"/>
            <a:r>
              <a:rPr lang="en-US" sz="1800" dirty="0"/>
              <a:t>This algorithm was given by the R. Agrawal and Srikant in the year 1994. It is mainly used for market basket analysis and helps to find those products that can be bought together. It can also be used in the healthcare field to find drug reactions for patients.</a:t>
            </a:r>
            <a:endParaRPr lang="en-US" sz="1600" b="1" dirty="0"/>
          </a:p>
        </p:txBody>
      </p:sp>
    </p:spTree>
    <p:extLst>
      <p:ext uri="{BB962C8B-B14F-4D97-AF65-F5344CB8AC3E}">
        <p14:creationId xmlns:p14="http://schemas.microsoft.com/office/powerpoint/2010/main" val="5238921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CB943-CB22-A280-55F1-60EEA95E3B92}"/>
              </a:ext>
            </a:extLst>
          </p:cNvPr>
          <p:cNvSpPr>
            <a:spLocks noGrp="1"/>
          </p:cNvSpPr>
          <p:nvPr>
            <p:ph type="ctrTitle"/>
          </p:nvPr>
        </p:nvSpPr>
        <p:spPr>
          <a:xfrm>
            <a:off x="1404257" y="424544"/>
            <a:ext cx="9144000" cy="712334"/>
          </a:xfrm>
        </p:spPr>
        <p:txBody>
          <a:bodyPr>
            <a:normAutofit/>
          </a:bodyPr>
          <a:lstStyle/>
          <a:p>
            <a:r>
              <a:rPr lang="en-US" sz="3600" b="1" dirty="0">
                <a:solidFill>
                  <a:srgbClr val="0070C0"/>
                </a:solidFill>
              </a:rPr>
              <a:t>Apriori Algorithm in Machine Learning</a:t>
            </a:r>
          </a:p>
        </p:txBody>
      </p:sp>
      <p:sp>
        <p:nvSpPr>
          <p:cNvPr id="3" name="Subtitle 2">
            <a:extLst>
              <a:ext uri="{FF2B5EF4-FFF2-40B4-BE49-F238E27FC236}">
                <a16:creationId xmlns:a16="http://schemas.microsoft.com/office/drawing/2014/main" id="{C09083AE-7879-7B14-0427-122497375387}"/>
              </a:ext>
            </a:extLst>
          </p:cNvPr>
          <p:cNvSpPr>
            <a:spLocks noGrp="1"/>
          </p:cNvSpPr>
          <p:nvPr>
            <p:ph type="subTitle" idx="1"/>
          </p:nvPr>
        </p:nvSpPr>
        <p:spPr>
          <a:xfrm>
            <a:off x="903512" y="1597818"/>
            <a:ext cx="10689773" cy="3801496"/>
          </a:xfrm>
        </p:spPr>
        <p:txBody>
          <a:bodyPr>
            <a:normAutofit/>
          </a:bodyPr>
          <a:lstStyle/>
          <a:p>
            <a:pPr algn="l"/>
            <a:r>
              <a:rPr lang="en-US" b="1" dirty="0"/>
              <a:t>What is Frequent Itemset?</a:t>
            </a:r>
          </a:p>
          <a:p>
            <a:pPr algn="l"/>
            <a:endParaRPr lang="en-US" sz="1800" dirty="0"/>
          </a:p>
          <a:p>
            <a:pPr algn="l"/>
            <a:r>
              <a:rPr lang="en-US" sz="1800" dirty="0"/>
              <a:t>Frequent itemsets are those items whose support is greater than the threshold value or user-specified minimum support. It means if A &amp; B are the frequent itemsets together, then individually A and B should also be the frequent itemset.</a:t>
            </a:r>
          </a:p>
          <a:p>
            <a:pPr algn="l"/>
            <a:r>
              <a:rPr lang="en-US" sz="1800" dirty="0"/>
              <a:t>Suppose there are the two transactions: A= {1,2,3,4,5}, and B= {2,3,7}, in these two transactions, 2 and 3 are the frequent itemsets.</a:t>
            </a:r>
          </a:p>
          <a:p>
            <a:pPr algn="l"/>
            <a:endParaRPr lang="en-US" sz="1800" b="1" dirty="0"/>
          </a:p>
          <a:p>
            <a:pPr algn="l"/>
            <a:r>
              <a:rPr lang="en-US" sz="1600" b="1" dirty="0">
                <a:highlight>
                  <a:srgbClr val="FFFF00"/>
                </a:highlight>
              </a:rPr>
              <a:t>Note:</a:t>
            </a:r>
            <a:r>
              <a:rPr lang="en-US" sz="1600" b="1" dirty="0"/>
              <a:t> To better understand the </a:t>
            </a:r>
            <a:r>
              <a:rPr lang="en-US" sz="1600" b="1" dirty="0" err="1"/>
              <a:t>apriori</a:t>
            </a:r>
            <a:r>
              <a:rPr lang="en-US" sz="1600" b="1" dirty="0"/>
              <a:t> algorithm, and related terms such as </a:t>
            </a:r>
            <a:r>
              <a:rPr lang="en-US" sz="1600" b="1" dirty="0">
                <a:solidFill>
                  <a:srgbClr val="FF0000"/>
                </a:solidFill>
              </a:rPr>
              <a:t>support</a:t>
            </a:r>
            <a:r>
              <a:rPr lang="en-US" sz="1600" b="1" dirty="0"/>
              <a:t> and </a:t>
            </a:r>
            <a:r>
              <a:rPr lang="en-US" sz="1600" b="1" dirty="0">
                <a:solidFill>
                  <a:srgbClr val="FF0000"/>
                </a:solidFill>
              </a:rPr>
              <a:t>confidence</a:t>
            </a:r>
            <a:r>
              <a:rPr lang="en-US" sz="1600" b="1" dirty="0"/>
              <a:t>, it is recommended to understand the association rule learning.</a:t>
            </a:r>
          </a:p>
        </p:txBody>
      </p:sp>
    </p:spTree>
    <p:extLst>
      <p:ext uri="{BB962C8B-B14F-4D97-AF65-F5344CB8AC3E}">
        <p14:creationId xmlns:p14="http://schemas.microsoft.com/office/powerpoint/2010/main" val="23471898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CB943-CB22-A280-55F1-60EEA95E3B92}"/>
              </a:ext>
            </a:extLst>
          </p:cNvPr>
          <p:cNvSpPr>
            <a:spLocks noGrp="1"/>
          </p:cNvSpPr>
          <p:nvPr>
            <p:ph type="ctrTitle"/>
          </p:nvPr>
        </p:nvSpPr>
        <p:spPr>
          <a:xfrm>
            <a:off x="1404257" y="424544"/>
            <a:ext cx="9144000" cy="712334"/>
          </a:xfrm>
        </p:spPr>
        <p:txBody>
          <a:bodyPr>
            <a:normAutofit/>
          </a:bodyPr>
          <a:lstStyle/>
          <a:p>
            <a:r>
              <a:rPr lang="en-US" sz="3600" b="1" dirty="0">
                <a:solidFill>
                  <a:srgbClr val="0070C0"/>
                </a:solidFill>
              </a:rPr>
              <a:t>Apriori Algorithm in Machine Learning</a:t>
            </a:r>
          </a:p>
        </p:txBody>
      </p:sp>
      <p:sp>
        <p:nvSpPr>
          <p:cNvPr id="3" name="Subtitle 2">
            <a:extLst>
              <a:ext uri="{FF2B5EF4-FFF2-40B4-BE49-F238E27FC236}">
                <a16:creationId xmlns:a16="http://schemas.microsoft.com/office/drawing/2014/main" id="{C09083AE-7879-7B14-0427-122497375387}"/>
              </a:ext>
            </a:extLst>
          </p:cNvPr>
          <p:cNvSpPr>
            <a:spLocks noGrp="1"/>
          </p:cNvSpPr>
          <p:nvPr>
            <p:ph type="subTitle" idx="1"/>
          </p:nvPr>
        </p:nvSpPr>
        <p:spPr>
          <a:xfrm>
            <a:off x="1839685" y="2457789"/>
            <a:ext cx="9231088" cy="2255725"/>
          </a:xfrm>
        </p:spPr>
        <p:txBody>
          <a:bodyPr>
            <a:normAutofit/>
          </a:bodyPr>
          <a:lstStyle/>
          <a:p>
            <a:pPr algn="l"/>
            <a:r>
              <a:rPr lang="en-US" b="1" dirty="0"/>
              <a:t>Generate strong association rules from the frequent item sets:</a:t>
            </a:r>
          </a:p>
          <a:p>
            <a:pPr algn="l"/>
            <a:endParaRPr lang="en-US" b="1" dirty="0"/>
          </a:p>
          <a:p>
            <a:pPr marL="914400" lvl="1" indent="-457200" algn="l">
              <a:buFont typeface="+mj-lt"/>
              <a:buAutoNum type="arabicPeriod"/>
            </a:pPr>
            <a:r>
              <a:rPr lang="en-US" b="1" dirty="0"/>
              <a:t>Must satisfy the minimum support.</a:t>
            </a:r>
          </a:p>
          <a:p>
            <a:pPr marL="914400" lvl="1" indent="-457200" algn="l">
              <a:buFont typeface="+mj-lt"/>
              <a:buAutoNum type="arabicPeriod"/>
            </a:pPr>
            <a:r>
              <a:rPr lang="en-US" b="1" dirty="0"/>
              <a:t>Must satisfy minimum confidence.</a:t>
            </a:r>
          </a:p>
          <a:p>
            <a:endParaRPr lang="en-US" sz="1600" b="1" dirty="0"/>
          </a:p>
        </p:txBody>
      </p:sp>
    </p:spTree>
    <p:extLst>
      <p:ext uri="{BB962C8B-B14F-4D97-AF65-F5344CB8AC3E}">
        <p14:creationId xmlns:p14="http://schemas.microsoft.com/office/powerpoint/2010/main" val="13666672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194</TotalTime>
  <Words>1677</Words>
  <Application>Microsoft Office PowerPoint</Application>
  <PresentationFormat>Widescreen</PresentationFormat>
  <Paragraphs>223</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Cambria Math</vt:lpstr>
      <vt:lpstr>Wingdings</vt:lpstr>
      <vt:lpstr>Office Theme</vt:lpstr>
      <vt:lpstr>Association rules learning</vt:lpstr>
      <vt:lpstr>Association rules learning</vt:lpstr>
      <vt:lpstr>Association rules learning</vt:lpstr>
      <vt:lpstr>Association rules learning</vt:lpstr>
      <vt:lpstr>Association rules learning</vt:lpstr>
      <vt:lpstr>Association rules learning</vt:lpstr>
      <vt:lpstr>Apriori Algorithm in Machine Learning</vt:lpstr>
      <vt:lpstr>Apriori Algorithm in Machine Learning</vt:lpstr>
      <vt:lpstr>Apriori Algorithm in Machine Learning</vt:lpstr>
      <vt:lpstr>Apriori Algorithm in Machine Learning</vt:lpstr>
      <vt:lpstr>Apriori Algorithm in Machine Learning</vt:lpstr>
      <vt:lpstr>Apriori Algorithm in Machine Learning</vt:lpstr>
      <vt:lpstr>Apriori Algorithm in Machine Learning</vt:lpstr>
      <vt:lpstr>Apriori Algorithm in Machine Learning</vt:lpstr>
      <vt:lpstr>Apriori Algorithm in Machine Learning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Association rules learning</dc:title>
  <dc:creator>alamin bhuyan</dc:creator>
  <cp:lastModifiedBy>alamin bhuyan</cp:lastModifiedBy>
  <cp:revision>7</cp:revision>
  <dcterms:created xsi:type="dcterms:W3CDTF">2022-07-25T15:22:39Z</dcterms:created>
  <dcterms:modified xsi:type="dcterms:W3CDTF">2022-07-26T01:56:56Z</dcterms:modified>
</cp:coreProperties>
</file>