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5" autoAdjust="0"/>
    <p:restoredTop sz="94660"/>
  </p:normalViewPr>
  <p:slideViewPr>
    <p:cSldViewPr snapToGrid="0">
      <p:cViewPr varScale="1">
        <p:scale>
          <a:sx n="84" d="100"/>
          <a:sy n="84" d="100"/>
        </p:scale>
        <p:origin x="12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7948-1FBA-45D1-BEB4-E7D097508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2B296F-47C5-41F1-BD40-047079745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E1224C-404E-4515-BB7F-A209CD5BB6EA}"/>
              </a:ext>
            </a:extLst>
          </p:cNvPr>
          <p:cNvSpPr>
            <a:spLocks noGrp="1"/>
          </p:cNvSpPr>
          <p:nvPr>
            <p:ph type="dt" sz="half" idx="10"/>
          </p:nvPr>
        </p:nvSpPr>
        <p:spPr/>
        <p:txBody>
          <a:bodyPr/>
          <a:lstStyle/>
          <a:p>
            <a:fld id="{503EB4F8-4288-471F-A3E1-AA90CF1BD8E3}" type="datetimeFigureOut">
              <a:rPr lang="en-US" smtClean="0"/>
              <a:t>11/14/2021</a:t>
            </a:fld>
            <a:endParaRPr lang="en-US"/>
          </a:p>
        </p:txBody>
      </p:sp>
      <p:sp>
        <p:nvSpPr>
          <p:cNvPr id="5" name="Footer Placeholder 4">
            <a:extLst>
              <a:ext uri="{FF2B5EF4-FFF2-40B4-BE49-F238E27FC236}">
                <a16:creationId xmlns:a16="http://schemas.microsoft.com/office/drawing/2014/main" id="{5AB6FF6E-08E4-4E92-9CFF-62016E9A9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CA6BE-5088-499E-9B44-9904A3941268}"/>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35988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E5F4-6F5C-44EC-A8F6-849D49B950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7C2E85-D22B-4280-8514-ABCB324768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84EBB-19CA-4CBF-B136-3A869F92EEEC}"/>
              </a:ext>
            </a:extLst>
          </p:cNvPr>
          <p:cNvSpPr>
            <a:spLocks noGrp="1"/>
          </p:cNvSpPr>
          <p:nvPr>
            <p:ph type="dt" sz="half" idx="10"/>
          </p:nvPr>
        </p:nvSpPr>
        <p:spPr/>
        <p:txBody>
          <a:bodyPr/>
          <a:lstStyle/>
          <a:p>
            <a:fld id="{503EB4F8-4288-471F-A3E1-AA90CF1BD8E3}" type="datetimeFigureOut">
              <a:rPr lang="en-US" smtClean="0"/>
              <a:t>11/14/2021</a:t>
            </a:fld>
            <a:endParaRPr lang="en-US"/>
          </a:p>
        </p:txBody>
      </p:sp>
      <p:sp>
        <p:nvSpPr>
          <p:cNvPr id="5" name="Footer Placeholder 4">
            <a:extLst>
              <a:ext uri="{FF2B5EF4-FFF2-40B4-BE49-F238E27FC236}">
                <a16:creationId xmlns:a16="http://schemas.microsoft.com/office/drawing/2014/main" id="{6E806E76-C53E-4D8A-BB93-EB56443AA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9588D-43A3-45C8-B445-9DEDAA1522EC}"/>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37295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4DE93-D2DF-434D-9572-5EFA6627CA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63023F-8942-4CE4-98DE-EC09A18BDF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72D12-FB7C-4FCC-836C-C3E5E40B534C}"/>
              </a:ext>
            </a:extLst>
          </p:cNvPr>
          <p:cNvSpPr>
            <a:spLocks noGrp="1"/>
          </p:cNvSpPr>
          <p:nvPr>
            <p:ph type="dt" sz="half" idx="10"/>
          </p:nvPr>
        </p:nvSpPr>
        <p:spPr/>
        <p:txBody>
          <a:bodyPr/>
          <a:lstStyle/>
          <a:p>
            <a:fld id="{503EB4F8-4288-471F-A3E1-AA90CF1BD8E3}" type="datetimeFigureOut">
              <a:rPr lang="en-US" smtClean="0"/>
              <a:t>11/14/2021</a:t>
            </a:fld>
            <a:endParaRPr lang="en-US"/>
          </a:p>
        </p:txBody>
      </p:sp>
      <p:sp>
        <p:nvSpPr>
          <p:cNvPr id="5" name="Footer Placeholder 4">
            <a:extLst>
              <a:ext uri="{FF2B5EF4-FFF2-40B4-BE49-F238E27FC236}">
                <a16:creationId xmlns:a16="http://schemas.microsoft.com/office/drawing/2014/main" id="{CCF69A71-D501-4FE4-8A44-D4F2E42B8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61685-0222-4528-BDD1-E4565CCA78C0}"/>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304750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4882-D573-4BB3-AA9E-AB5F8CE2E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ED22B-3EA2-426E-BFF3-288750BB5D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06FE8-B54C-4030-8AD3-186A48A6AB89}"/>
              </a:ext>
            </a:extLst>
          </p:cNvPr>
          <p:cNvSpPr>
            <a:spLocks noGrp="1"/>
          </p:cNvSpPr>
          <p:nvPr>
            <p:ph type="dt" sz="half" idx="10"/>
          </p:nvPr>
        </p:nvSpPr>
        <p:spPr/>
        <p:txBody>
          <a:bodyPr/>
          <a:lstStyle/>
          <a:p>
            <a:fld id="{503EB4F8-4288-471F-A3E1-AA90CF1BD8E3}" type="datetimeFigureOut">
              <a:rPr lang="en-US" smtClean="0"/>
              <a:t>11/14/2021</a:t>
            </a:fld>
            <a:endParaRPr lang="en-US"/>
          </a:p>
        </p:txBody>
      </p:sp>
      <p:sp>
        <p:nvSpPr>
          <p:cNvPr id="5" name="Footer Placeholder 4">
            <a:extLst>
              <a:ext uri="{FF2B5EF4-FFF2-40B4-BE49-F238E27FC236}">
                <a16:creationId xmlns:a16="http://schemas.microsoft.com/office/drawing/2014/main" id="{FF7AEC49-0346-41F4-88B7-7D2FCEBA0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BA26D-8541-4CA0-BFC1-C401C6B6CDFB}"/>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33237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2EC3-A342-400B-888F-DE3FC613B1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9E2E59-64C0-4140-984B-3A25A04AD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43A71-7FC7-439E-9CF9-4A7A615327F2}"/>
              </a:ext>
            </a:extLst>
          </p:cNvPr>
          <p:cNvSpPr>
            <a:spLocks noGrp="1"/>
          </p:cNvSpPr>
          <p:nvPr>
            <p:ph type="dt" sz="half" idx="10"/>
          </p:nvPr>
        </p:nvSpPr>
        <p:spPr/>
        <p:txBody>
          <a:bodyPr/>
          <a:lstStyle/>
          <a:p>
            <a:fld id="{503EB4F8-4288-471F-A3E1-AA90CF1BD8E3}" type="datetimeFigureOut">
              <a:rPr lang="en-US" smtClean="0"/>
              <a:t>11/14/2021</a:t>
            </a:fld>
            <a:endParaRPr lang="en-US"/>
          </a:p>
        </p:txBody>
      </p:sp>
      <p:sp>
        <p:nvSpPr>
          <p:cNvPr id="5" name="Footer Placeholder 4">
            <a:extLst>
              <a:ext uri="{FF2B5EF4-FFF2-40B4-BE49-F238E27FC236}">
                <a16:creationId xmlns:a16="http://schemas.microsoft.com/office/drawing/2014/main" id="{F0763CC2-8715-485F-A6C1-EB10E20D8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767E2-B0EA-44B6-848A-D2AA121AD884}"/>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31227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F7C7-D8BF-4A95-BA87-3E9BE5B37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E258CA-34EE-4BFF-86E6-876FAC859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37F172-7BE0-4839-ACBF-9242A98445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BED230-800C-4D0D-BC42-70C3FB2BEAAF}"/>
              </a:ext>
            </a:extLst>
          </p:cNvPr>
          <p:cNvSpPr>
            <a:spLocks noGrp="1"/>
          </p:cNvSpPr>
          <p:nvPr>
            <p:ph type="dt" sz="half" idx="10"/>
          </p:nvPr>
        </p:nvSpPr>
        <p:spPr/>
        <p:txBody>
          <a:bodyPr/>
          <a:lstStyle/>
          <a:p>
            <a:fld id="{503EB4F8-4288-471F-A3E1-AA90CF1BD8E3}" type="datetimeFigureOut">
              <a:rPr lang="en-US" smtClean="0"/>
              <a:t>11/14/2021</a:t>
            </a:fld>
            <a:endParaRPr lang="en-US"/>
          </a:p>
        </p:txBody>
      </p:sp>
      <p:sp>
        <p:nvSpPr>
          <p:cNvPr id="6" name="Footer Placeholder 5">
            <a:extLst>
              <a:ext uri="{FF2B5EF4-FFF2-40B4-BE49-F238E27FC236}">
                <a16:creationId xmlns:a16="http://schemas.microsoft.com/office/drawing/2014/main" id="{4261EBC5-90FD-48C1-BC60-09026A2794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2ED5C-07C1-4844-B933-3A6237B5949B}"/>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49913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3EEA-C730-40DA-8AF4-DD66A1EA58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815E1F-91E0-49B3-8C48-F40951548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1F25E-78FF-4D6D-AF53-2D7D98E41C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13EE4A-F51A-44F2-9266-01B05A082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774A68-0BC6-48C6-8F18-50FAA5E6C5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C7AB18-DC29-4E54-AA82-2FF4E6151503}"/>
              </a:ext>
            </a:extLst>
          </p:cNvPr>
          <p:cNvSpPr>
            <a:spLocks noGrp="1"/>
          </p:cNvSpPr>
          <p:nvPr>
            <p:ph type="dt" sz="half" idx="10"/>
          </p:nvPr>
        </p:nvSpPr>
        <p:spPr/>
        <p:txBody>
          <a:bodyPr/>
          <a:lstStyle/>
          <a:p>
            <a:fld id="{503EB4F8-4288-471F-A3E1-AA90CF1BD8E3}" type="datetimeFigureOut">
              <a:rPr lang="en-US" smtClean="0"/>
              <a:t>11/14/2021</a:t>
            </a:fld>
            <a:endParaRPr lang="en-US"/>
          </a:p>
        </p:txBody>
      </p:sp>
      <p:sp>
        <p:nvSpPr>
          <p:cNvPr id="8" name="Footer Placeholder 7">
            <a:extLst>
              <a:ext uri="{FF2B5EF4-FFF2-40B4-BE49-F238E27FC236}">
                <a16:creationId xmlns:a16="http://schemas.microsoft.com/office/drawing/2014/main" id="{0B43440D-ACA7-48D9-8CDB-879801F3A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365ACA-4D65-4C89-8A2B-495FC81FC842}"/>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42943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A9F9-BE00-4898-8E64-31CB79B178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DDEB3F-5E18-4827-A213-4AF55D50071E}"/>
              </a:ext>
            </a:extLst>
          </p:cNvPr>
          <p:cNvSpPr>
            <a:spLocks noGrp="1"/>
          </p:cNvSpPr>
          <p:nvPr>
            <p:ph type="dt" sz="half" idx="10"/>
          </p:nvPr>
        </p:nvSpPr>
        <p:spPr/>
        <p:txBody>
          <a:bodyPr/>
          <a:lstStyle/>
          <a:p>
            <a:fld id="{503EB4F8-4288-471F-A3E1-AA90CF1BD8E3}" type="datetimeFigureOut">
              <a:rPr lang="en-US" smtClean="0"/>
              <a:t>11/14/2021</a:t>
            </a:fld>
            <a:endParaRPr lang="en-US"/>
          </a:p>
        </p:txBody>
      </p:sp>
      <p:sp>
        <p:nvSpPr>
          <p:cNvPr id="4" name="Footer Placeholder 3">
            <a:extLst>
              <a:ext uri="{FF2B5EF4-FFF2-40B4-BE49-F238E27FC236}">
                <a16:creationId xmlns:a16="http://schemas.microsoft.com/office/drawing/2014/main" id="{EFF70877-0D0C-451D-BCB3-3043FF75B7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E53FDF-30D8-46B6-8757-8EBDBD055C74}"/>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06082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312C8F-A1F8-416F-B0B6-C7D94A99E83C}"/>
              </a:ext>
            </a:extLst>
          </p:cNvPr>
          <p:cNvSpPr>
            <a:spLocks noGrp="1"/>
          </p:cNvSpPr>
          <p:nvPr>
            <p:ph type="dt" sz="half" idx="10"/>
          </p:nvPr>
        </p:nvSpPr>
        <p:spPr/>
        <p:txBody>
          <a:bodyPr/>
          <a:lstStyle/>
          <a:p>
            <a:fld id="{503EB4F8-4288-471F-A3E1-AA90CF1BD8E3}" type="datetimeFigureOut">
              <a:rPr lang="en-US" smtClean="0"/>
              <a:t>11/14/2021</a:t>
            </a:fld>
            <a:endParaRPr lang="en-US"/>
          </a:p>
        </p:txBody>
      </p:sp>
      <p:sp>
        <p:nvSpPr>
          <p:cNvPr id="3" name="Footer Placeholder 2">
            <a:extLst>
              <a:ext uri="{FF2B5EF4-FFF2-40B4-BE49-F238E27FC236}">
                <a16:creationId xmlns:a16="http://schemas.microsoft.com/office/drawing/2014/main" id="{3928BC2F-512D-42DC-82DA-A07160BDA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8ED742-B892-45B0-9927-BA8D0FFBC524}"/>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423664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1C79-5E3E-4E67-B23C-3DE94D8B8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75A546-1FF4-4102-B993-567C20618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EC2E24-4F57-4F99-8AA6-F78F03781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EFF5F-1E6B-4246-A739-9C9FA59E60AE}"/>
              </a:ext>
            </a:extLst>
          </p:cNvPr>
          <p:cNvSpPr>
            <a:spLocks noGrp="1"/>
          </p:cNvSpPr>
          <p:nvPr>
            <p:ph type="dt" sz="half" idx="10"/>
          </p:nvPr>
        </p:nvSpPr>
        <p:spPr/>
        <p:txBody>
          <a:bodyPr/>
          <a:lstStyle/>
          <a:p>
            <a:fld id="{503EB4F8-4288-471F-A3E1-AA90CF1BD8E3}" type="datetimeFigureOut">
              <a:rPr lang="en-US" smtClean="0"/>
              <a:t>11/14/2021</a:t>
            </a:fld>
            <a:endParaRPr lang="en-US"/>
          </a:p>
        </p:txBody>
      </p:sp>
      <p:sp>
        <p:nvSpPr>
          <p:cNvPr id="6" name="Footer Placeholder 5">
            <a:extLst>
              <a:ext uri="{FF2B5EF4-FFF2-40B4-BE49-F238E27FC236}">
                <a16:creationId xmlns:a16="http://schemas.microsoft.com/office/drawing/2014/main" id="{F1310272-AE2E-4461-A609-98E56CC1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F56C5-A5B9-47CD-A186-25C1D74FD44B}"/>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05354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36CA-ED9E-4B25-8114-9C4E629E0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46A3C1-3831-4B8D-A1C2-9754AE1B0D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51C5CF-934E-4DEE-80A5-4B1CEF83F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54829-F94C-4EAD-90C7-BC689DB3A1F3}"/>
              </a:ext>
            </a:extLst>
          </p:cNvPr>
          <p:cNvSpPr>
            <a:spLocks noGrp="1"/>
          </p:cNvSpPr>
          <p:nvPr>
            <p:ph type="dt" sz="half" idx="10"/>
          </p:nvPr>
        </p:nvSpPr>
        <p:spPr/>
        <p:txBody>
          <a:bodyPr/>
          <a:lstStyle/>
          <a:p>
            <a:fld id="{503EB4F8-4288-471F-A3E1-AA90CF1BD8E3}" type="datetimeFigureOut">
              <a:rPr lang="en-US" smtClean="0"/>
              <a:t>11/14/2021</a:t>
            </a:fld>
            <a:endParaRPr lang="en-US"/>
          </a:p>
        </p:txBody>
      </p:sp>
      <p:sp>
        <p:nvSpPr>
          <p:cNvPr id="6" name="Footer Placeholder 5">
            <a:extLst>
              <a:ext uri="{FF2B5EF4-FFF2-40B4-BE49-F238E27FC236}">
                <a16:creationId xmlns:a16="http://schemas.microsoft.com/office/drawing/2014/main" id="{BA6CAB58-4E48-44EC-A5B9-BA80450B6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72089-3DA0-434C-B6F5-E1B1729DAACC}"/>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14520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26715-6011-48A6-9D8F-C4514817CA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339538-77F7-448A-86C3-29B893D228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B3496-ED42-45D9-BA15-22811E1C3D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EB4F8-4288-471F-A3E1-AA90CF1BD8E3}" type="datetimeFigureOut">
              <a:rPr lang="en-US" smtClean="0"/>
              <a:t>11/14/2021</a:t>
            </a:fld>
            <a:endParaRPr lang="en-US"/>
          </a:p>
        </p:txBody>
      </p:sp>
      <p:sp>
        <p:nvSpPr>
          <p:cNvPr id="5" name="Footer Placeholder 4">
            <a:extLst>
              <a:ext uri="{FF2B5EF4-FFF2-40B4-BE49-F238E27FC236}">
                <a16:creationId xmlns:a16="http://schemas.microsoft.com/office/drawing/2014/main" id="{74079F17-927F-4A1C-A2E2-2CCC3CF05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A0DF5B-F045-43BD-A135-D85E2C8EF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F91EE-8807-452F-B599-C9FD86C42C9A}" type="slidenum">
              <a:rPr lang="en-US" smtClean="0"/>
              <a:t>‹#›</a:t>
            </a:fld>
            <a:endParaRPr lang="en-US"/>
          </a:p>
        </p:txBody>
      </p:sp>
    </p:spTree>
    <p:extLst>
      <p:ext uri="{BB962C8B-B14F-4D97-AF65-F5344CB8AC3E}">
        <p14:creationId xmlns:p14="http://schemas.microsoft.com/office/powerpoint/2010/main" val="196374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Mean_squared_error"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 for classification</a:t>
            </a:r>
          </a:p>
        </p:txBody>
      </p:sp>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1524000" y="1109281"/>
            <a:ext cx="9144000" cy="4639438"/>
          </a:xfrm>
        </p:spPr>
        <p:txBody>
          <a:bodyPr>
            <a:normAutofit/>
          </a:bodyPr>
          <a:lstStyle/>
          <a:p>
            <a:pPr algn="l"/>
            <a:r>
              <a:rPr lang="en-US" sz="1800" b="1" i="0" dirty="0">
                <a:solidFill>
                  <a:srgbClr val="222222"/>
                </a:solidFill>
                <a:effectLst/>
                <a:latin typeface="Lato" panose="020B0604020202020204" pitchFamily="34" charset="0"/>
              </a:rPr>
              <a:t>The decision tree Algorithm belongs to the family of supervised machine learning algorithms. It can be used for both a classification problem as well as for regression problem. </a:t>
            </a:r>
            <a:r>
              <a:rPr lang="en-US" sz="1800" b="0" i="0" dirty="0">
                <a:solidFill>
                  <a:srgbClr val="00B050"/>
                </a:solidFill>
                <a:effectLst/>
              </a:rPr>
              <a:t>The concept behind the decision tree is that it helps to select appropriate features for splitting the tree into subparts and the algorithm used behind the splitting is ID3(Iterative Dichotomies-3).</a:t>
            </a:r>
            <a:endParaRPr lang="en-US" sz="1800" b="1" i="0" dirty="0">
              <a:solidFill>
                <a:srgbClr val="00B050"/>
              </a:solidFill>
              <a:effectLst/>
            </a:endParaRPr>
          </a:p>
          <a:p>
            <a:pPr algn="l"/>
            <a:r>
              <a:rPr lang="en-US" sz="1800" b="0" i="0" dirty="0">
                <a:solidFill>
                  <a:srgbClr val="222222"/>
                </a:solidFill>
                <a:effectLst/>
                <a:latin typeface="Lato" panose="020B0604020202020204" pitchFamily="34" charset="0"/>
              </a:rPr>
              <a:t>The goal of this algorithm is to create a model that predicts the value of a target variable, for which the decision tree uses the tree representation to solve the problem in which the </a:t>
            </a:r>
            <a:r>
              <a:rPr lang="en-US" sz="1800" b="1" i="0" dirty="0">
                <a:solidFill>
                  <a:srgbClr val="222222"/>
                </a:solidFill>
                <a:effectLst/>
                <a:latin typeface="Lato" panose="020B0604020202020204" pitchFamily="34" charset="0"/>
              </a:rPr>
              <a:t>leaf node </a:t>
            </a:r>
            <a:r>
              <a:rPr lang="en-US" sz="1800" b="0" i="0" dirty="0">
                <a:solidFill>
                  <a:srgbClr val="222222"/>
                </a:solidFill>
                <a:effectLst/>
                <a:latin typeface="Lato" panose="020B0604020202020204" pitchFamily="34" charset="0"/>
              </a:rPr>
              <a:t>corresponds to a </a:t>
            </a:r>
            <a:r>
              <a:rPr lang="en-US" sz="1800" b="1" i="0" dirty="0">
                <a:solidFill>
                  <a:srgbClr val="222222"/>
                </a:solidFill>
                <a:effectLst/>
                <a:latin typeface="Lato" panose="020B0604020202020204" pitchFamily="34" charset="0"/>
              </a:rPr>
              <a:t>class label </a:t>
            </a:r>
            <a:r>
              <a:rPr lang="en-US" sz="1800" b="0" i="0" dirty="0">
                <a:solidFill>
                  <a:srgbClr val="222222"/>
                </a:solidFill>
                <a:effectLst/>
                <a:latin typeface="Lato" panose="020B0604020202020204" pitchFamily="34" charset="0"/>
              </a:rPr>
              <a:t>and </a:t>
            </a:r>
            <a:r>
              <a:rPr lang="en-US" sz="1800" b="1" i="0" dirty="0">
                <a:solidFill>
                  <a:srgbClr val="222222"/>
                </a:solidFill>
                <a:effectLst/>
                <a:latin typeface="Lato" panose="020B0604020202020204" pitchFamily="34" charset="0"/>
              </a:rPr>
              <a:t>attributes are represented on the internal node of the tree</a:t>
            </a:r>
            <a:r>
              <a:rPr lang="en-US" sz="1800" b="0" i="0" dirty="0">
                <a:solidFill>
                  <a:srgbClr val="222222"/>
                </a:solidFill>
                <a:effectLst/>
                <a:latin typeface="Lato" panose="020B0604020202020204" pitchFamily="34" charset="0"/>
              </a:rPr>
              <a:t>.</a:t>
            </a:r>
          </a:p>
          <a:p>
            <a:pPr algn="l"/>
            <a:r>
              <a:rPr lang="en-US" dirty="0">
                <a:solidFill>
                  <a:srgbClr val="FF0000"/>
                </a:solidFill>
              </a:rPr>
              <a:t>In decision tree we have to keep in mind two things:</a:t>
            </a:r>
          </a:p>
          <a:p>
            <a:pPr marL="457200" indent="-457200" algn="l">
              <a:buFont typeface="+mj-lt"/>
              <a:buAutoNum type="arabicPeriod"/>
            </a:pPr>
            <a:r>
              <a:rPr lang="en-US" dirty="0"/>
              <a:t>Entropy.</a:t>
            </a:r>
          </a:p>
          <a:p>
            <a:pPr marL="457200" indent="-457200" algn="l">
              <a:buFont typeface="+mj-lt"/>
              <a:buAutoNum type="arabicPeriod"/>
            </a:pPr>
            <a:r>
              <a:rPr lang="en-US" dirty="0"/>
              <a:t>Information gain.</a:t>
            </a:r>
          </a:p>
        </p:txBody>
      </p:sp>
    </p:spTree>
    <p:extLst>
      <p:ext uri="{BB962C8B-B14F-4D97-AF65-F5344CB8AC3E}">
        <p14:creationId xmlns:p14="http://schemas.microsoft.com/office/powerpoint/2010/main" val="2528980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D5745-11B1-4D8E-91F0-AAE587BC98C3}"/>
              </a:ext>
            </a:extLst>
          </p:cNvPr>
          <p:cNvSpPr>
            <a:spLocks noGrp="1"/>
          </p:cNvSpPr>
          <p:nvPr>
            <p:ph idx="1"/>
          </p:nvPr>
        </p:nvSpPr>
        <p:spPr>
          <a:xfrm>
            <a:off x="796485" y="743270"/>
            <a:ext cx="3343079" cy="2083435"/>
          </a:xfrm>
        </p:spPr>
        <p:txBody>
          <a:bodyPr>
            <a:normAutofit/>
          </a:bodyPr>
          <a:lstStyle/>
          <a:p>
            <a:pPr marL="0" indent="0">
              <a:buNone/>
            </a:pPr>
            <a:r>
              <a:rPr lang="en-US" sz="1600" b="1" dirty="0"/>
              <a:t>Attributes</a:t>
            </a:r>
            <a:r>
              <a:rPr lang="en-US" sz="1600" dirty="0"/>
              <a:t>                                </a:t>
            </a:r>
            <a:r>
              <a:rPr lang="en-US" sz="1600" b="1" dirty="0"/>
              <a:t>Gain</a:t>
            </a:r>
          </a:p>
          <a:p>
            <a:pPr marL="0" indent="0">
              <a:buNone/>
            </a:pPr>
            <a:r>
              <a:rPr lang="en-US" sz="1600" dirty="0"/>
              <a:t>Gender                                   0.125</a:t>
            </a:r>
          </a:p>
          <a:p>
            <a:pPr marL="0" indent="0">
              <a:buNone/>
            </a:pPr>
            <a:r>
              <a:rPr lang="en-US" sz="1600" dirty="0"/>
              <a:t>Car                                          0.537</a:t>
            </a:r>
          </a:p>
          <a:p>
            <a:pPr marL="0" indent="0">
              <a:buNone/>
            </a:pPr>
            <a:r>
              <a:rPr lang="en-US" sz="1600" b="1" dirty="0">
                <a:solidFill>
                  <a:srgbClr val="FF0000"/>
                </a:solidFill>
              </a:rPr>
              <a:t>Travel cost                             1.21</a:t>
            </a:r>
          </a:p>
          <a:p>
            <a:pPr marL="0" indent="0">
              <a:buNone/>
            </a:pPr>
            <a:r>
              <a:rPr lang="en-US" sz="1600" dirty="0"/>
              <a:t>Income                                   0.695</a:t>
            </a:r>
          </a:p>
        </p:txBody>
      </p:sp>
      <p:sp>
        <p:nvSpPr>
          <p:cNvPr id="4" name="Title 1">
            <a:extLst>
              <a:ext uri="{FF2B5EF4-FFF2-40B4-BE49-F238E27FC236}">
                <a16:creationId xmlns:a16="http://schemas.microsoft.com/office/drawing/2014/main" id="{2C902FDE-AB81-43FF-BE12-B7DCF4707E42}"/>
              </a:ext>
            </a:extLst>
          </p:cNvPr>
          <p:cNvSpPr txBox="1">
            <a:spLocks/>
          </p:cNvSpPr>
          <p:nvPr/>
        </p:nvSpPr>
        <p:spPr>
          <a:xfrm>
            <a:off x="4139564" y="202138"/>
            <a:ext cx="2716531" cy="5411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Decision Tree</a:t>
            </a:r>
          </a:p>
        </p:txBody>
      </p:sp>
      <p:cxnSp>
        <p:nvCxnSpPr>
          <p:cNvPr id="6" name="Straight Connector 5">
            <a:extLst>
              <a:ext uri="{FF2B5EF4-FFF2-40B4-BE49-F238E27FC236}">
                <a16:creationId xmlns:a16="http://schemas.microsoft.com/office/drawing/2014/main" id="{0AFE3F40-D14C-41BB-B676-4DD8CB3BEC8A}"/>
              </a:ext>
            </a:extLst>
          </p:cNvPr>
          <p:cNvCxnSpPr>
            <a:cxnSpLocks/>
          </p:cNvCxnSpPr>
          <p:nvPr/>
        </p:nvCxnSpPr>
        <p:spPr>
          <a:xfrm>
            <a:off x="883920" y="1005840"/>
            <a:ext cx="2727960" cy="0"/>
          </a:xfrm>
          <a:prstGeom prst="line">
            <a:avLst/>
          </a:prstGeom>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233EDBAE-E3BF-4414-93A3-8BDFA94C4385}"/>
              </a:ext>
            </a:extLst>
          </p:cNvPr>
          <p:cNvGrpSpPr/>
          <p:nvPr/>
        </p:nvGrpSpPr>
        <p:grpSpPr>
          <a:xfrm>
            <a:off x="5141595" y="1407361"/>
            <a:ext cx="6840855" cy="5210609"/>
            <a:chOff x="5050155" y="527251"/>
            <a:chExt cx="6840855" cy="5210609"/>
          </a:xfrm>
        </p:grpSpPr>
        <p:sp>
          <p:nvSpPr>
            <p:cNvPr id="2" name="Oval 1">
              <a:extLst>
                <a:ext uri="{FF2B5EF4-FFF2-40B4-BE49-F238E27FC236}">
                  <a16:creationId xmlns:a16="http://schemas.microsoft.com/office/drawing/2014/main" id="{7B7E07A5-5AC7-45B4-A967-1863BBA4E2D0}"/>
                </a:ext>
              </a:extLst>
            </p:cNvPr>
            <p:cNvSpPr/>
            <p:nvPr/>
          </p:nvSpPr>
          <p:spPr>
            <a:xfrm>
              <a:off x="7951470" y="527251"/>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Travel cost</a:t>
              </a:r>
              <a:endParaRPr lang="en-US" dirty="0"/>
            </a:p>
          </p:txBody>
        </p:sp>
        <p:sp>
          <p:nvSpPr>
            <p:cNvPr id="7" name="Oval 6">
              <a:extLst>
                <a:ext uri="{FF2B5EF4-FFF2-40B4-BE49-F238E27FC236}">
                  <a16:creationId xmlns:a16="http://schemas.microsoft.com/office/drawing/2014/main" id="{EDF56469-728E-4F9B-82EE-49083286D17A}"/>
                </a:ext>
              </a:extLst>
            </p:cNvPr>
            <p:cNvSpPr/>
            <p:nvPr/>
          </p:nvSpPr>
          <p:spPr>
            <a:xfrm>
              <a:off x="5878830" y="2160413"/>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Expensive</a:t>
              </a:r>
              <a:endParaRPr lang="en-US" dirty="0"/>
            </a:p>
          </p:txBody>
        </p:sp>
        <p:sp>
          <p:nvSpPr>
            <p:cNvPr id="8" name="Oval 7">
              <a:extLst>
                <a:ext uri="{FF2B5EF4-FFF2-40B4-BE49-F238E27FC236}">
                  <a16:creationId xmlns:a16="http://schemas.microsoft.com/office/drawing/2014/main" id="{36B1D824-A0CE-4397-B1A2-6DBE22B5487E}"/>
                </a:ext>
              </a:extLst>
            </p:cNvPr>
            <p:cNvSpPr/>
            <p:nvPr/>
          </p:nvSpPr>
          <p:spPr>
            <a:xfrm>
              <a:off x="7957574" y="2139953"/>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Standard</a:t>
              </a:r>
              <a:endParaRPr lang="en-US" dirty="0"/>
            </a:p>
          </p:txBody>
        </p:sp>
        <p:sp>
          <p:nvSpPr>
            <p:cNvPr id="9" name="Oval 8">
              <a:extLst>
                <a:ext uri="{FF2B5EF4-FFF2-40B4-BE49-F238E27FC236}">
                  <a16:creationId xmlns:a16="http://schemas.microsoft.com/office/drawing/2014/main" id="{094FCFC0-A4E6-4649-BC6B-07F39D5483B2}"/>
                </a:ext>
              </a:extLst>
            </p:cNvPr>
            <p:cNvSpPr/>
            <p:nvPr/>
          </p:nvSpPr>
          <p:spPr>
            <a:xfrm>
              <a:off x="9982200" y="2111216"/>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Cheap</a:t>
              </a:r>
              <a:endParaRPr lang="en-US" dirty="0"/>
            </a:p>
          </p:txBody>
        </p:sp>
        <p:sp>
          <p:nvSpPr>
            <p:cNvPr id="10" name="Oval 9">
              <a:extLst>
                <a:ext uri="{FF2B5EF4-FFF2-40B4-BE49-F238E27FC236}">
                  <a16:creationId xmlns:a16="http://schemas.microsoft.com/office/drawing/2014/main" id="{5A01032E-7585-40A8-8ADE-08DA39979ACF}"/>
                </a:ext>
              </a:extLst>
            </p:cNvPr>
            <p:cNvSpPr/>
            <p:nvPr/>
          </p:nvSpPr>
          <p:spPr>
            <a:xfrm>
              <a:off x="5050155" y="3696419"/>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Car</a:t>
              </a:r>
              <a:endParaRPr lang="en-US" dirty="0"/>
            </a:p>
          </p:txBody>
        </p:sp>
        <p:sp>
          <p:nvSpPr>
            <p:cNvPr id="11" name="Oval 10">
              <a:extLst>
                <a:ext uri="{FF2B5EF4-FFF2-40B4-BE49-F238E27FC236}">
                  <a16:creationId xmlns:a16="http://schemas.microsoft.com/office/drawing/2014/main" id="{E957B9C3-6007-4401-A124-B63F63B039BE}"/>
                </a:ext>
              </a:extLst>
            </p:cNvPr>
            <p:cNvSpPr/>
            <p:nvPr/>
          </p:nvSpPr>
          <p:spPr>
            <a:xfrm>
              <a:off x="7951470" y="3752655"/>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Train</a:t>
              </a:r>
              <a:endParaRPr lang="en-US" dirty="0"/>
            </a:p>
          </p:txBody>
        </p:sp>
        <p:sp>
          <p:nvSpPr>
            <p:cNvPr id="12" name="Oval 11">
              <a:extLst>
                <a:ext uri="{FF2B5EF4-FFF2-40B4-BE49-F238E27FC236}">
                  <a16:creationId xmlns:a16="http://schemas.microsoft.com/office/drawing/2014/main" id="{8C151D53-F9E2-4EDC-B97F-49B4CD703934}"/>
                </a:ext>
              </a:extLst>
            </p:cNvPr>
            <p:cNvSpPr/>
            <p:nvPr/>
          </p:nvSpPr>
          <p:spPr>
            <a:xfrm>
              <a:off x="10233660" y="3623453"/>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
              </a:r>
              <a:endParaRPr lang="en-US" dirty="0"/>
            </a:p>
          </p:txBody>
        </p:sp>
        <p:sp>
          <p:nvSpPr>
            <p:cNvPr id="5" name="Rectangle 4">
              <a:extLst>
                <a:ext uri="{FF2B5EF4-FFF2-40B4-BE49-F238E27FC236}">
                  <a16:creationId xmlns:a16="http://schemas.microsoft.com/office/drawing/2014/main" id="{07215DDF-76E2-4313-B7BB-79CA4DF2E31D}"/>
                </a:ext>
              </a:extLst>
            </p:cNvPr>
            <p:cNvSpPr/>
            <p:nvPr/>
          </p:nvSpPr>
          <p:spPr>
            <a:xfrm>
              <a:off x="10610850" y="4880610"/>
              <a:ext cx="1028700" cy="8572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 or Train</a:t>
              </a:r>
            </a:p>
          </p:txBody>
        </p:sp>
        <p:cxnSp>
          <p:nvCxnSpPr>
            <p:cNvPr id="18" name="Straight Arrow Connector 17">
              <a:extLst>
                <a:ext uri="{FF2B5EF4-FFF2-40B4-BE49-F238E27FC236}">
                  <a16:creationId xmlns:a16="http://schemas.microsoft.com/office/drawing/2014/main" id="{59F41C62-3BF6-4B05-8F66-8F427CBBD869}"/>
                </a:ext>
              </a:extLst>
            </p:cNvPr>
            <p:cNvCxnSpPr>
              <a:cxnSpLocks/>
              <a:stCxn id="2" idx="3"/>
              <a:endCxn id="7" idx="0"/>
            </p:cNvCxnSpPr>
            <p:nvPr/>
          </p:nvCxnSpPr>
          <p:spPr>
            <a:xfrm flipH="1">
              <a:off x="6707505" y="1113430"/>
              <a:ext cx="1486678" cy="1046983"/>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069EBD9-771A-4953-908E-1BEBCBC09172}"/>
                </a:ext>
              </a:extLst>
            </p:cNvPr>
            <p:cNvCxnSpPr>
              <a:cxnSpLocks/>
              <a:stCxn id="2" idx="4"/>
              <a:endCxn id="8" idx="0"/>
            </p:cNvCxnSpPr>
            <p:nvPr/>
          </p:nvCxnSpPr>
          <p:spPr>
            <a:xfrm>
              <a:off x="8780145" y="1214003"/>
              <a:ext cx="6104" cy="92595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61A73D6-6B23-4D50-A22F-2E79D1CE67E7}"/>
                </a:ext>
              </a:extLst>
            </p:cNvPr>
            <p:cNvCxnSpPr>
              <a:cxnSpLocks/>
              <a:endCxn id="9" idx="0"/>
            </p:cNvCxnSpPr>
            <p:nvPr/>
          </p:nvCxnSpPr>
          <p:spPr>
            <a:xfrm>
              <a:off x="9305925" y="1136427"/>
              <a:ext cx="1504950" cy="97478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384FAE9-5B14-4106-93C2-2A8D393AA967}"/>
                </a:ext>
              </a:extLst>
            </p:cNvPr>
            <p:cNvCxnSpPr>
              <a:cxnSpLocks/>
              <a:stCxn id="7" idx="4"/>
              <a:endCxn id="10" idx="0"/>
            </p:cNvCxnSpPr>
            <p:nvPr/>
          </p:nvCxnSpPr>
          <p:spPr>
            <a:xfrm flipH="1">
              <a:off x="5878830" y="2847165"/>
              <a:ext cx="828675" cy="849254"/>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2F9338E-248C-4A38-AAC1-69126524DBC8}"/>
                </a:ext>
              </a:extLst>
            </p:cNvPr>
            <p:cNvCxnSpPr>
              <a:cxnSpLocks/>
            </p:cNvCxnSpPr>
            <p:nvPr/>
          </p:nvCxnSpPr>
          <p:spPr>
            <a:xfrm>
              <a:off x="8793480" y="2826705"/>
              <a:ext cx="6104" cy="92595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5A67D09-3A08-4558-B4C1-195397F1BCE5}"/>
                </a:ext>
              </a:extLst>
            </p:cNvPr>
            <p:cNvCxnSpPr>
              <a:cxnSpLocks/>
              <a:stCxn id="9" idx="4"/>
              <a:endCxn id="12" idx="0"/>
            </p:cNvCxnSpPr>
            <p:nvPr/>
          </p:nvCxnSpPr>
          <p:spPr>
            <a:xfrm>
              <a:off x="10810875" y="2797968"/>
              <a:ext cx="251460" cy="825485"/>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69E63A4-C099-4A99-9FDE-FE7156692F9F}"/>
                </a:ext>
              </a:extLst>
            </p:cNvPr>
            <p:cNvCxnSpPr>
              <a:stCxn id="12" idx="4"/>
              <a:endCxn id="5" idx="0"/>
            </p:cNvCxnSpPr>
            <p:nvPr/>
          </p:nvCxnSpPr>
          <p:spPr>
            <a:xfrm>
              <a:off x="11062335" y="4310205"/>
              <a:ext cx="62865" cy="570405"/>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44" name="Picture 43">
            <a:extLst>
              <a:ext uri="{FF2B5EF4-FFF2-40B4-BE49-F238E27FC236}">
                <a16:creationId xmlns:a16="http://schemas.microsoft.com/office/drawing/2014/main" id="{E6DD463E-8274-4C4F-9252-D3B823128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82" y="2624380"/>
            <a:ext cx="3714750" cy="3993589"/>
          </a:xfrm>
          <a:prstGeom prst="rect">
            <a:avLst/>
          </a:prstGeom>
        </p:spPr>
      </p:pic>
    </p:spTree>
    <p:extLst>
      <p:ext uri="{BB962C8B-B14F-4D97-AF65-F5344CB8AC3E}">
        <p14:creationId xmlns:p14="http://schemas.microsoft.com/office/powerpoint/2010/main" val="279224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Iteration-2</a:t>
            </a:r>
          </a:p>
        </p:txBody>
      </p:sp>
      <p:pic>
        <p:nvPicPr>
          <p:cNvPr id="7" name="Picture 6">
            <a:extLst>
              <a:ext uri="{FF2B5EF4-FFF2-40B4-BE49-F238E27FC236}">
                <a16:creationId xmlns:a16="http://schemas.microsoft.com/office/drawing/2014/main" id="{8356614F-CA23-4A12-B3F6-E925A2711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21" y="2476233"/>
            <a:ext cx="2743200" cy="3300145"/>
          </a:xfrm>
          <a:prstGeom prst="rect">
            <a:avLst/>
          </a:prstGeom>
        </p:spPr>
      </p:pic>
      <p:sp>
        <p:nvSpPr>
          <p:cNvPr id="10" name="TextBox 9">
            <a:extLst>
              <a:ext uri="{FF2B5EF4-FFF2-40B4-BE49-F238E27FC236}">
                <a16:creationId xmlns:a16="http://schemas.microsoft.com/office/drawing/2014/main" id="{98C608AE-4224-46A0-A043-FED34DCB9DB4}"/>
              </a:ext>
            </a:extLst>
          </p:cNvPr>
          <p:cNvSpPr txBox="1"/>
          <p:nvPr/>
        </p:nvSpPr>
        <p:spPr>
          <a:xfrm>
            <a:off x="326621" y="1148790"/>
            <a:ext cx="4230139" cy="923330"/>
          </a:xfrm>
          <a:prstGeom prst="rect">
            <a:avLst/>
          </a:prstGeom>
          <a:noFill/>
        </p:spPr>
        <p:txBody>
          <a:bodyPr wrap="square" rtlCol="0">
            <a:spAutoFit/>
          </a:bodyPr>
          <a:lstStyle/>
          <a:p>
            <a:r>
              <a:rPr lang="en-US" b="1" dirty="0"/>
              <a:t>In second iteration we will work for only cheap so we can omit the Travel cost column.</a:t>
            </a:r>
          </a:p>
        </p:txBody>
      </p:sp>
      <p:sp>
        <p:nvSpPr>
          <p:cNvPr id="11" name="TextBox 10">
            <a:extLst>
              <a:ext uri="{FF2B5EF4-FFF2-40B4-BE49-F238E27FC236}">
                <a16:creationId xmlns:a16="http://schemas.microsoft.com/office/drawing/2014/main" id="{FED74DD6-CF97-4562-A373-1A27B9EFB28D}"/>
              </a:ext>
            </a:extLst>
          </p:cNvPr>
          <p:cNvSpPr txBox="1"/>
          <p:nvPr/>
        </p:nvSpPr>
        <p:spPr>
          <a:xfrm>
            <a:off x="434340" y="6183630"/>
            <a:ext cx="2379434" cy="369332"/>
          </a:xfrm>
          <a:prstGeom prst="rect">
            <a:avLst/>
          </a:prstGeom>
          <a:noFill/>
        </p:spPr>
        <p:txBody>
          <a:bodyPr wrap="none" rtlCol="0">
            <a:spAutoFit/>
          </a:bodyPr>
          <a:lstStyle/>
          <a:p>
            <a:r>
              <a:rPr lang="en-US" b="1" dirty="0">
                <a:solidFill>
                  <a:srgbClr val="FF0000"/>
                </a:solidFill>
              </a:rPr>
              <a:t>Again same procedure:</a:t>
            </a:r>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ECBBDD97-A75F-4824-AFB1-184D14955C95}"/>
                  </a:ext>
                </a:extLst>
              </p:cNvPr>
              <p:cNvSpPr txBox="1">
                <a:spLocks/>
              </p:cNvSpPr>
              <p:nvPr/>
            </p:nvSpPr>
            <p:spPr>
              <a:xfrm>
                <a:off x="4351021" y="1131720"/>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latin typeface="Calibri" panose="020F0502020204030204" pitchFamily="34" charset="0"/>
                    <a:ea typeface="Calibri" panose="020F0502020204030204" pitchFamily="34" charset="0"/>
                    <a:cs typeface="Times New Roman" panose="02020603050405020304" pitchFamily="18" charset="0"/>
                  </a:rPr>
                  <a:t>Entropy before partition: </a:t>
                </a: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Transport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s</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- 0.257 – 0.464)</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0.721</a:t>
                </a:r>
              </a:p>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gender</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𝑚𝑎𝑙𝑒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gender</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𝑓𝑒𝑚𝑎𝑙𝑒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2</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(Gender)</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=0.721−((</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 + 0)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0.321</a:t>
                </a:r>
              </a:p>
            </p:txBody>
          </p:sp>
        </mc:Choice>
        <mc:Fallback xmlns="">
          <p:sp>
            <p:nvSpPr>
              <p:cNvPr id="12" name="Subtitle 2">
                <a:extLst>
                  <a:ext uri="{FF2B5EF4-FFF2-40B4-BE49-F238E27FC236}">
                    <a16:creationId xmlns:a16="http://schemas.microsoft.com/office/drawing/2014/main" id="{ECBBDD97-A75F-4824-AFB1-184D14955C95}"/>
                  </a:ext>
                </a:extLst>
              </p:cNvPr>
              <p:cNvSpPr txBox="1">
                <a:spLocks noRot="1" noChangeAspect="1" noMove="1" noResize="1" noEditPoints="1" noAdjustHandles="1" noChangeArrowheads="1" noChangeShapeType="1" noTextEdit="1"/>
              </p:cNvSpPr>
              <p:nvPr/>
            </p:nvSpPr>
            <p:spPr>
              <a:xfrm>
                <a:off x="4351021" y="1131720"/>
                <a:ext cx="7658102" cy="5494525"/>
              </a:xfrm>
              <a:prstGeom prst="rect">
                <a:avLst/>
              </a:prstGeom>
              <a:blipFill>
                <a:blip r:embed="rId3"/>
                <a:stretch>
                  <a:fillRect l="-478" t="-777"/>
                </a:stretch>
              </a:blipFill>
            </p:spPr>
            <p:txBody>
              <a:bodyPr/>
              <a:lstStyle/>
              <a:p>
                <a:r>
                  <a:rPr lang="en-US">
                    <a:noFill/>
                  </a:rPr>
                  <a:t> </a:t>
                </a:r>
              </a:p>
            </p:txBody>
          </p:sp>
        </mc:Fallback>
      </mc:AlternateContent>
    </p:spTree>
    <p:extLst>
      <p:ext uri="{BB962C8B-B14F-4D97-AF65-F5344CB8AC3E}">
        <p14:creationId xmlns:p14="http://schemas.microsoft.com/office/powerpoint/2010/main" val="178493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Iteration-2</a:t>
            </a:r>
          </a:p>
        </p:txBody>
      </p:sp>
      <p:pic>
        <p:nvPicPr>
          <p:cNvPr id="7" name="Picture 6">
            <a:extLst>
              <a:ext uri="{FF2B5EF4-FFF2-40B4-BE49-F238E27FC236}">
                <a16:creationId xmlns:a16="http://schemas.microsoft.com/office/drawing/2014/main" id="{8356614F-CA23-4A12-B3F6-E925A2711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21" y="2476233"/>
            <a:ext cx="2743200" cy="3300145"/>
          </a:xfrm>
          <a:prstGeom prst="rect">
            <a:avLst/>
          </a:prstGeom>
        </p:spPr>
      </p:pic>
      <p:sp>
        <p:nvSpPr>
          <p:cNvPr id="10" name="TextBox 9">
            <a:extLst>
              <a:ext uri="{FF2B5EF4-FFF2-40B4-BE49-F238E27FC236}">
                <a16:creationId xmlns:a16="http://schemas.microsoft.com/office/drawing/2014/main" id="{98C608AE-4224-46A0-A043-FED34DCB9DB4}"/>
              </a:ext>
            </a:extLst>
          </p:cNvPr>
          <p:cNvSpPr txBox="1"/>
          <p:nvPr/>
        </p:nvSpPr>
        <p:spPr>
          <a:xfrm>
            <a:off x="326621" y="1148790"/>
            <a:ext cx="4230139" cy="923330"/>
          </a:xfrm>
          <a:prstGeom prst="rect">
            <a:avLst/>
          </a:prstGeom>
          <a:noFill/>
        </p:spPr>
        <p:txBody>
          <a:bodyPr wrap="square" rtlCol="0">
            <a:spAutoFit/>
          </a:bodyPr>
          <a:lstStyle/>
          <a:p>
            <a:r>
              <a:rPr lang="en-US" b="1" dirty="0"/>
              <a:t>In second iteration we will work for only cheap so we can omit the Travel cost column.</a:t>
            </a:r>
          </a:p>
        </p:txBody>
      </p:sp>
      <p:sp>
        <p:nvSpPr>
          <p:cNvPr id="11" name="TextBox 10">
            <a:extLst>
              <a:ext uri="{FF2B5EF4-FFF2-40B4-BE49-F238E27FC236}">
                <a16:creationId xmlns:a16="http://schemas.microsoft.com/office/drawing/2014/main" id="{FED74DD6-CF97-4562-A373-1A27B9EFB28D}"/>
              </a:ext>
            </a:extLst>
          </p:cNvPr>
          <p:cNvSpPr txBox="1"/>
          <p:nvPr/>
        </p:nvSpPr>
        <p:spPr>
          <a:xfrm>
            <a:off x="434340" y="6183630"/>
            <a:ext cx="2379434" cy="369332"/>
          </a:xfrm>
          <a:prstGeom prst="rect">
            <a:avLst/>
          </a:prstGeom>
          <a:noFill/>
        </p:spPr>
        <p:txBody>
          <a:bodyPr wrap="none" rtlCol="0">
            <a:spAutoFit/>
          </a:bodyPr>
          <a:lstStyle/>
          <a:p>
            <a:r>
              <a:rPr lang="en-US" b="1" dirty="0">
                <a:solidFill>
                  <a:srgbClr val="FF0000"/>
                </a:solidFill>
              </a:rPr>
              <a:t>Again same procedure:</a:t>
            </a:r>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ECBBDD97-A75F-4824-AFB1-184D14955C95}"/>
                  </a:ext>
                </a:extLst>
              </p:cNvPr>
              <p:cNvSpPr txBox="1">
                <a:spLocks/>
              </p:cNvSpPr>
              <p:nvPr/>
            </p:nvSpPr>
            <p:spPr>
              <a:xfrm>
                <a:off x="4351021" y="1131721"/>
                <a:ext cx="7658102" cy="4577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{0}</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{1}</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- 0.389 – 0.528 )</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0.917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(Car)</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=0.721−((0)+(</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5</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0.917)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0.721 – 0.550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0.170</a:t>
                </a:r>
              </a:p>
            </p:txBody>
          </p:sp>
        </mc:Choice>
        <mc:Fallback xmlns="">
          <p:sp>
            <p:nvSpPr>
              <p:cNvPr id="12" name="Subtitle 2">
                <a:extLst>
                  <a:ext uri="{FF2B5EF4-FFF2-40B4-BE49-F238E27FC236}">
                    <a16:creationId xmlns:a16="http://schemas.microsoft.com/office/drawing/2014/main" id="{ECBBDD97-A75F-4824-AFB1-184D14955C95}"/>
                  </a:ext>
                </a:extLst>
              </p:cNvPr>
              <p:cNvSpPr txBox="1">
                <a:spLocks noRot="1" noChangeAspect="1" noMove="1" noResize="1" noEditPoints="1" noAdjustHandles="1" noChangeArrowheads="1" noChangeShapeType="1" noTextEdit="1"/>
              </p:cNvSpPr>
              <p:nvPr/>
            </p:nvSpPr>
            <p:spPr>
              <a:xfrm>
                <a:off x="4351021" y="1131721"/>
                <a:ext cx="7658102" cy="4577490"/>
              </a:xfrm>
              <a:prstGeom prst="rect">
                <a:avLst/>
              </a:prstGeom>
              <a:blipFill>
                <a:blip r:embed="rId3"/>
                <a:stretch>
                  <a:fillRect l="-478" t="-666"/>
                </a:stretch>
              </a:blipFill>
            </p:spPr>
            <p:txBody>
              <a:bodyPr/>
              <a:lstStyle/>
              <a:p>
                <a:r>
                  <a:rPr lang="en-US">
                    <a:noFill/>
                  </a:rPr>
                  <a:t> </a:t>
                </a:r>
              </a:p>
            </p:txBody>
          </p:sp>
        </mc:Fallback>
      </mc:AlternateContent>
    </p:spTree>
    <p:extLst>
      <p:ext uri="{BB962C8B-B14F-4D97-AF65-F5344CB8AC3E}">
        <p14:creationId xmlns:p14="http://schemas.microsoft.com/office/powerpoint/2010/main" val="65971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Iteration-2</a:t>
            </a:r>
          </a:p>
        </p:txBody>
      </p:sp>
      <p:pic>
        <p:nvPicPr>
          <p:cNvPr id="7" name="Picture 6">
            <a:extLst>
              <a:ext uri="{FF2B5EF4-FFF2-40B4-BE49-F238E27FC236}">
                <a16:creationId xmlns:a16="http://schemas.microsoft.com/office/drawing/2014/main" id="{8356614F-CA23-4A12-B3F6-E925A2711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21" y="2476233"/>
            <a:ext cx="2743200" cy="3300145"/>
          </a:xfrm>
          <a:prstGeom prst="rect">
            <a:avLst/>
          </a:prstGeom>
        </p:spPr>
      </p:pic>
      <p:sp>
        <p:nvSpPr>
          <p:cNvPr id="10" name="TextBox 9">
            <a:extLst>
              <a:ext uri="{FF2B5EF4-FFF2-40B4-BE49-F238E27FC236}">
                <a16:creationId xmlns:a16="http://schemas.microsoft.com/office/drawing/2014/main" id="{98C608AE-4224-46A0-A043-FED34DCB9DB4}"/>
              </a:ext>
            </a:extLst>
          </p:cNvPr>
          <p:cNvSpPr txBox="1"/>
          <p:nvPr/>
        </p:nvSpPr>
        <p:spPr>
          <a:xfrm>
            <a:off x="326621" y="1148790"/>
            <a:ext cx="4230139" cy="923330"/>
          </a:xfrm>
          <a:prstGeom prst="rect">
            <a:avLst/>
          </a:prstGeom>
          <a:noFill/>
        </p:spPr>
        <p:txBody>
          <a:bodyPr wrap="square" rtlCol="0">
            <a:spAutoFit/>
          </a:bodyPr>
          <a:lstStyle/>
          <a:p>
            <a:r>
              <a:rPr lang="en-US" b="1" dirty="0"/>
              <a:t>In second iteration we will work for only cheap so we can omit the Travel cost column.</a:t>
            </a:r>
          </a:p>
        </p:txBody>
      </p:sp>
      <p:sp>
        <p:nvSpPr>
          <p:cNvPr id="11" name="TextBox 10">
            <a:extLst>
              <a:ext uri="{FF2B5EF4-FFF2-40B4-BE49-F238E27FC236}">
                <a16:creationId xmlns:a16="http://schemas.microsoft.com/office/drawing/2014/main" id="{FED74DD6-CF97-4562-A373-1A27B9EFB28D}"/>
              </a:ext>
            </a:extLst>
          </p:cNvPr>
          <p:cNvSpPr txBox="1"/>
          <p:nvPr/>
        </p:nvSpPr>
        <p:spPr>
          <a:xfrm>
            <a:off x="434340" y="6183630"/>
            <a:ext cx="2379434" cy="369332"/>
          </a:xfrm>
          <a:prstGeom prst="rect">
            <a:avLst/>
          </a:prstGeom>
          <a:noFill/>
        </p:spPr>
        <p:txBody>
          <a:bodyPr wrap="none" rtlCol="0">
            <a:spAutoFit/>
          </a:bodyPr>
          <a:lstStyle/>
          <a:p>
            <a:r>
              <a:rPr lang="en-US" b="1" dirty="0">
                <a:solidFill>
                  <a:srgbClr val="FF0000"/>
                </a:solidFill>
              </a:rPr>
              <a:t>Again same procedure:</a:t>
            </a:r>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ECBBDD97-A75F-4824-AFB1-184D14955C95}"/>
                  </a:ext>
                </a:extLst>
              </p:cNvPr>
              <p:cNvSpPr txBox="1">
                <a:spLocks/>
              </p:cNvSpPr>
              <p:nvPr/>
            </p:nvSpPr>
            <p:spPr>
              <a:xfrm>
                <a:off x="4351021" y="1131721"/>
                <a:ext cx="7658102" cy="4577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income</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𝑙𝑜𝑤</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inc</m:t>
                        </m:r>
                        <m:r>
                          <a:rPr lang="en-US" sz="1600" b="0" i="1" smtClean="0">
                            <a:latin typeface="Cambria Math" panose="02040503050406030204" pitchFamily="18" charset="0"/>
                            <a:cs typeface="Times New Roman" panose="02020603050405020304" pitchFamily="18" charset="0"/>
                          </a:rPr>
                          <m:t>𝑜𝑚𝑒</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𝑚𝑒𝑑𝑖𝑢𝑚</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- 0.389 – 0.528 )</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0.917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(Income)</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=0.721−((0)+(</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5</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0.917)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0.721 – 0.550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0.170</a:t>
                </a:r>
              </a:p>
            </p:txBody>
          </p:sp>
        </mc:Choice>
        <mc:Fallback xmlns="">
          <p:sp>
            <p:nvSpPr>
              <p:cNvPr id="12" name="Subtitle 2">
                <a:extLst>
                  <a:ext uri="{FF2B5EF4-FFF2-40B4-BE49-F238E27FC236}">
                    <a16:creationId xmlns:a16="http://schemas.microsoft.com/office/drawing/2014/main" id="{ECBBDD97-A75F-4824-AFB1-184D14955C95}"/>
                  </a:ext>
                </a:extLst>
              </p:cNvPr>
              <p:cNvSpPr txBox="1">
                <a:spLocks noRot="1" noChangeAspect="1" noMove="1" noResize="1" noEditPoints="1" noAdjustHandles="1" noChangeArrowheads="1" noChangeShapeType="1" noTextEdit="1"/>
              </p:cNvSpPr>
              <p:nvPr/>
            </p:nvSpPr>
            <p:spPr>
              <a:xfrm>
                <a:off x="4351021" y="1131721"/>
                <a:ext cx="7658102" cy="4577490"/>
              </a:xfrm>
              <a:prstGeom prst="rect">
                <a:avLst/>
              </a:prstGeom>
              <a:blipFill>
                <a:blip r:embed="rId3"/>
                <a:stretch>
                  <a:fillRect l="-478" t="-666"/>
                </a:stretch>
              </a:blipFill>
            </p:spPr>
            <p:txBody>
              <a:bodyPr/>
              <a:lstStyle/>
              <a:p>
                <a:r>
                  <a:rPr lang="en-US">
                    <a:noFill/>
                  </a:rPr>
                  <a:t> </a:t>
                </a:r>
              </a:p>
            </p:txBody>
          </p:sp>
        </mc:Fallback>
      </mc:AlternateContent>
    </p:spTree>
    <p:extLst>
      <p:ext uri="{BB962C8B-B14F-4D97-AF65-F5344CB8AC3E}">
        <p14:creationId xmlns:p14="http://schemas.microsoft.com/office/powerpoint/2010/main" val="2066749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D5745-11B1-4D8E-91F0-AAE587BC98C3}"/>
              </a:ext>
            </a:extLst>
          </p:cNvPr>
          <p:cNvSpPr>
            <a:spLocks noGrp="1"/>
          </p:cNvSpPr>
          <p:nvPr>
            <p:ph idx="1"/>
          </p:nvPr>
        </p:nvSpPr>
        <p:spPr>
          <a:xfrm>
            <a:off x="796485" y="743270"/>
            <a:ext cx="3714750" cy="1618539"/>
          </a:xfrm>
        </p:spPr>
        <p:txBody>
          <a:bodyPr>
            <a:normAutofit/>
          </a:bodyPr>
          <a:lstStyle/>
          <a:p>
            <a:pPr marL="0" indent="0">
              <a:buNone/>
            </a:pPr>
            <a:r>
              <a:rPr lang="en-US" sz="1600" b="1" dirty="0"/>
              <a:t>Attributes</a:t>
            </a:r>
            <a:r>
              <a:rPr lang="en-US" sz="1600" dirty="0"/>
              <a:t>                                </a:t>
            </a:r>
            <a:r>
              <a:rPr lang="en-US" sz="1600" b="1" dirty="0"/>
              <a:t>Gain</a:t>
            </a:r>
          </a:p>
          <a:p>
            <a:pPr marL="0" indent="0">
              <a:buNone/>
            </a:pPr>
            <a:r>
              <a:rPr lang="en-US" sz="1600" b="1" dirty="0">
                <a:solidFill>
                  <a:srgbClr val="FF0000"/>
                </a:solidFill>
              </a:rPr>
              <a:t>Gender                                   0.322</a:t>
            </a:r>
          </a:p>
          <a:p>
            <a:pPr marL="0" indent="0">
              <a:buNone/>
            </a:pPr>
            <a:r>
              <a:rPr lang="en-US" sz="1600" dirty="0"/>
              <a:t>Car                                          0.170</a:t>
            </a:r>
          </a:p>
          <a:p>
            <a:pPr marL="0" indent="0">
              <a:buNone/>
            </a:pPr>
            <a:r>
              <a:rPr lang="en-US" sz="1600" dirty="0"/>
              <a:t>Income                                   0.170</a:t>
            </a:r>
          </a:p>
        </p:txBody>
      </p:sp>
      <p:sp>
        <p:nvSpPr>
          <p:cNvPr id="4" name="Title 1">
            <a:extLst>
              <a:ext uri="{FF2B5EF4-FFF2-40B4-BE49-F238E27FC236}">
                <a16:creationId xmlns:a16="http://schemas.microsoft.com/office/drawing/2014/main" id="{2C902FDE-AB81-43FF-BE12-B7DCF4707E42}"/>
              </a:ext>
            </a:extLst>
          </p:cNvPr>
          <p:cNvSpPr txBox="1">
            <a:spLocks/>
          </p:cNvSpPr>
          <p:nvPr/>
        </p:nvSpPr>
        <p:spPr>
          <a:xfrm>
            <a:off x="4139564" y="202138"/>
            <a:ext cx="2716531" cy="5411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Decision Tree</a:t>
            </a:r>
          </a:p>
        </p:txBody>
      </p:sp>
      <p:cxnSp>
        <p:nvCxnSpPr>
          <p:cNvPr id="6" name="Straight Connector 5">
            <a:extLst>
              <a:ext uri="{FF2B5EF4-FFF2-40B4-BE49-F238E27FC236}">
                <a16:creationId xmlns:a16="http://schemas.microsoft.com/office/drawing/2014/main" id="{0AFE3F40-D14C-41BB-B676-4DD8CB3BEC8A}"/>
              </a:ext>
            </a:extLst>
          </p:cNvPr>
          <p:cNvCxnSpPr>
            <a:cxnSpLocks/>
          </p:cNvCxnSpPr>
          <p:nvPr/>
        </p:nvCxnSpPr>
        <p:spPr>
          <a:xfrm>
            <a:off x="883920" y="1005840"/>
            <a:ext cx="2727960" cy="0"/>
          </a:xfrm>
          <a:prstGeom prst="line">
            <a:avLst/>
          </a:prstGeom>
          <a:ln/>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323F2A27-7E8B-4172-8A8B-EBA9EA880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814" y="2800350"/>
            <a:ext cx="2743200" cy="2960370"/>
          </a:xfrm>
          <a:prstGeom prst="rect">
            <a:avLst/>
          </a:prstGeom>
        </p:spPr>
      </p:pic>
      <p:grpSp>
        <p:nvGrpSpPr>
          <p:cNvPr id="55" name="Group 54">
            <a:extLst>
              <a:ext uri="{FF2B5EF4-FFF2-40B4-BE49-F238E27FC236}">
                <a16:creationId xmlns:a16="http://schemas.microsoft.com/office/drawing/2014/main" id="{03142866-0095-49B6-9A46-BBFE15F2FD88}"/>
              </a:ext>
            </a:extLst>
          </p:cNvPr>
          <p:cNvGrpSpPr/>
          <p:nvPr/>
        </p:nvGrpSpPr>
        <p:grpSpPr>
          <a:xfrm>
            <a:off x="3967297" y="1006255"/>
            <a:ext cx="7745611" cy="5108475"/>
            <a:chOff x="3967297" y="823695"/>
            <a:chExt cx="7745611" cy="5108475"/>
          </a:xfrm>
        </p:grpSpPr>
        <p:sp>
          <p:nvSpPr>
            <p:cNvPr id="2" name="Oval 1">
              <a:extLst>
                <a:ext uri="{FF2B5EF4-FFF2-40B4-BE49-F238E27FC236}">
                  <a16:creationId xmlns:a16="http://schemas.microsoft.com/office/drawing/2014/main" id="{7B7E07A5-5AC7-45B4-A967-1863BBA4E2D0}"/>
                </a:ext>
              </a:extLst>
            </p:cNvPr>
            <p:cNvSpPr/>
            <p:nvPr/>
          </p:nvSpPr>
          <p:spPr>
            <a:xfrm>
              <a:off x="6367218" y="823695"/>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Travel cost</a:t>
              </a:r>
              <a:endParaRPr lang="en-US" dirty="0"/>
            </a:p>
          </p:txBody>
        </p:sp>
        <p:sp>
          <p:nvSpPr>
            <p:cNvPr id="7" name="Oval 6">
              <a:extLst>
                <a:ext uri="{FF2B5EF4-FFF2-40B4-BE49-F238E27FC236}">
                  <a16:creationId xmlns:a16="http://schemas.microsoft.com/office/drawing/2014/main" id="{EDF56469-728E-4F9B-82EE-49083286D17A}"/>
                </a:ext>
              </a:extLst>
            </p:cNvPr>
            <p:cNvSpPr/>
            <p:nvPr/>
          </p:nvSpPr>
          <p:spPr>
            <a:xfrm>
              <a:off x="4308207" y="2456857"/>
              <a:ext cx="1677132"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Expensive</a:t>
              </a:r>
              <a:endParaRPr lang="en-US" dirty="0"/>
            </a:p>
          </p:txBody>
        </p:sp>
        <p:sp>
          <p:nvSpPr>
            <p:cNvPr id="8" name="Oval 7">
              <a:extLst>
                <a:ext uri="{FF2B5EF4-FFF2-40B4-BE49-F238E27FC236}">
                  <a16:creationId xmlns:a16="http://schemas.microsoft.com/office/drawing/2014/main" id="{36B1D824-A0CE-4397-B1A2-6DBE22B5487E}"/>
                </a:ext>
              </a:extLst>
            </p:cNvPr>
            <p:cNvSpPr/>
            <p:nvPr/>
          </p:nvSpPr>
          <p:spPr>
            <a:xfrm>
              <a:off x="6372831" y="2436397"/>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Standard</a:t>
              </a:r>
              <a:endParaRPr lang="en-US" dirty="0"/>
            </a:p>
          </p:txBody>
        </p:sp>
        <p:sp>
          <p:nvSpPr>
            <p:cNvPr id="9" name="Oval 8">
              <a:extLst>
                <a:ext uri="{FF2B5EF4-FFF2-40B4-BE49-F238E27FC236}">
                  <a16:creationId xmlns:a16="http://schemas.microsoft.com/office/drawing/2014/main" id="{094FCFC0-A4E6-4649-BC6B-07F39D5483B2}"/>
                </a:ext>
              </a:extLst>
            </p:cNvPr>
            <p:cNvSpPr/>
            <p:nvPr/>
          </p:nvSpPr>
          <p:spPr>
            <a:xfrm>
              <a:off x="8234575" y="2407660"/>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00B050"/>
                  </a:solidFill>
                  <a:effectLst>
                    <a:outerShdw blurRad="38100" dist="19050" dir="2700000" algn="tl" rotWithShape="0">
                      <a:schemeClr val="dk1">
                        <a:alpha val="40000"/>
                      </a:schemeClr>
                    </a:outerShdw>
                  </a:effectLst>
                </a:rPr>
                <a:t>Cheap</a:t>
              </a:r>
              <a:endParaRPr lang="en-US" dirty="0">
                <a:solidFill>
                  <a:srgbClr val="00B050"/>
                </a:solidFill>
              </a:endParaRPr>
            </a:p>
          </p:txBody>
        </p:sp>
        <p:sp>
          <p:nvSpPr>
            <p:cNvPr id="10" name="Oval 9">
              <a:extLst>
                <a:ext uri="{FF2B5EF4-FFF2-40B4-BE49-F238E27FC236}">
                  <a16:creationId xmlns:a16="http://schemas.microsoft.com/office/drawing/2014/main" id="{5A01032E-7585-40A8-8ADE-08DA39979ACF}"/>
                </a:ext>
              </a:extLst>
            </p:cNvPr>
            <p:cNvSpPr/>
            <p:nvPr/>
          </p:nvSpPr>
          <p:spPr>
            <a:xfrm>
              <a:off x="3967297" y="4002936"/>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Car</a:t>
              </a:r>
              <a:endParaRPr lang="en-US" dirty="0"/>
            </a:p>
          </p:txBody>
        </p:sp>
        <p:sp>
          <p:nvSpPr>
            <p:cNvPr id="11" name="Oval 10">
              <a:extLst>
                <a:ext uri="{FF2B5EF4-FFF2-40B4-BE49-F238E27FC236}">
                  <a16:creationId xmlns:a16="http://schemas.microsoft.com/office/drawing/2014/main" id="{E957B9C3-6007-4401-A124-B63F63B039BE}"/>
                </a:ext>
              </a:extLst>
            </p:cNvPr>
            <p:cNvSpPr/>
            <p:nvPr/>
          </p:nvSpPr>
          <p:spPr>
            <a:xfrm>
              <a:off x="6367218" y="4049099"/>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Train</a:t>
              </a:r>
              <a:endParaRPr lang="en-US" dirty="0"/>
            </a:p>
          </p:txBody>
        </p:sp>
        <p:sp>
          <p:nvSpPr>
            <p:cNvPr id="12" name="Oval 11">
              <a:extLst>
                <a:ext uri="{FF2B5EF4-FFF2-40B4-BE49-F238E27FC236}">
                  <a16:creationId xmlns:a16="http://schemas.microsoft.com/office/drawing/2014/main" id="{8C151D53-F9E2-4EDC-B97F-49B4CD703934}"/>
                </a:ext>
              </a:extLst>
            </p:cNvPr>
            <p:cNvSpPr/>
            <p:nvPr/>
          </p:nvSpPr>
          <p:spPr>
            <a:xfrm>
              <a:off x="9603943" y="3992863"/>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Female</a:t>
              </a:r>
              <a:endParaRPr lang="en-US" dirty="0"/>
            </a:p>
          </p:txBody>
        </p:sp>
        <p:cxnSp>
          <p:nvCxnSpPr>
            <p:cNvPr id="18" name="Straight Arrow Connector 17">
              <a:extLst>
                <a:ext uri="{FF2B5EF4-FFF2-40B4-BE49-F238E27FC236}">
                  <a16:creationId xmlns:a16="http://schemas.microsoft.com/office/drawing/2014/main" id="{59F41C62-3BF6-4B05-8F66-8F427CBBD869}"/>
                </a:ext>
              </a:extLst>
            </p:cNvPr>
            <p:cNvCxnSpPr>
              <a:cxnSpLocks/>
              <a:stCxn id="2" idx="3"/>
              <a:endCxn id="7" idx="0"/>
            </p:cNvCxnSpPr>
            <p:nvPr/>
          </p:nvCxnSpPr>
          <p:spPr>
            <a:xfrm flipH="1">
              <a:off x="5146773" y="1409874"/>
              <a:ext cx="1443632" cy="1046983"/>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069EBD9-771A-4953-908E-1BEBCBC09172}"/>
                </a:ext>
              </a:extLst>
            </p:cNvPr>
            <p:cNvCxnSpPr>
              <a:cxnSpLocks/>
              <a:stCxn id="2" idx="4"/>
              <a:endCxn id="8" idx="0"/>
            </p:cNvCxnSpPr>
            <p:nvPr/>
          </p:nvCxnSpPr>
          <p:spPr>
            <a:xfrm>
              <a:off x="7129226" y="1510447"/>
              <a:ext cx="5613" cy="92595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61A73D6-6B23-4D50-A22F-2E79D1CE67E7}"/>
                </a:ext>
              </a:extLst>
            </p:cNvPr>
            <p:cNvCxnSpPr>
              <a:cxnSpLocks/>
              <a:endCxn id="9" idx="0"/>
            </p:cNvCxnSpPr>
            <p:nvPr/>
          </p:nvCxnSpPr>
          <p:spPr>
            <a:xfrm>
              <a:off x="7612706" y="1432871"/>
              <a:ext cx="1383876" cy="97478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384FAE9-5B14-4106-93C2-2A8D393AA967}"/>
                </a:ext>
              </a:extLst>
            </p:cNvPr>
            <p:cNvCxnSpPr>
              <a:cxnSpLocks/>
              <a:stCxn id="7" idx="4"/>
              <a:endCxn id="10" idx="0"/>
            </p:cNvCxnSpPr>
            <p:nvPr/>
          </p:nvCxnSpPr>
          <p:spPr>
            <a:xfrm flipH="1">
              <a:off x="4729305" y="3143609"/>
              <a:ext cx="417468" cy="859327"/>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2F9338E-248C-4A38-AAC1-69126524DBC8}"/>
                </a:ext>
              </a:extLst>
            </p:cNvPr>
            <p:cNvCxnSpPr>
              <a:cxnSpLocks/>
            </p:cNvCxnSpPr>
            <p:nvPr/>
          </p:nvCxnSpPr>
          <p:spPr>
            <a:xfrm>
              <a:off x="7141488" y="3123149"/>
              <a:ext cx="5613" cy="92595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5A67D09-3A08-4558-B4C1-195397F1BCE5}"/>
                </a:ext>
              </a:extLst>
            </p:cNvPr>
            <p:cNvCxnSpPr>
              <a:cxnSpLocks/>
              <a:stCxn id="9" idx="4"/>
              <a:endCxn id="12" idx="0"/>
            </p:cNvCxnSpPr>
            <p:nvPr/>
          </p:nvCxnSpPr>
          <p:spPr>
            <a:xfrm>
              <a:off x="8996583" y="3094412"/>
              <a:ext cx="1369368" cy="898451"/>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E39A64A9-2F5F-4F40-9CF5-098AFB293D6C}"/>
                </a:ext>
              </a:extLst>
            </p:cNvPr>
            <p:cNvSpPr/>
            <p:nvPr/>
          </p:nvSpPr>
          <p:spPr>
            <a:xfrm>
              <a:off x="7966030" y="3975331"/>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Male</a:t>
              </a:r>
              <a:endParaRPr lang="en-US" dirty="0"/>
            </a:p>
          </p:txBody>
        </p:sp>
        <p:cxnSp>
          <p:nvCxnSpPr>
            <p:cNvPr id="32" name="Straight Arrow Connector 31">
              <a:extLst>
                <a:ext uri="{FF2B5EF4-FFF2-40B4-BE49-F238E27FC236}">
                  <a16:creationId xmlns:a16="http://schemas.microsoft.com/office/drawing/2014/main" id="{C37981E3-46C6-4C43-9825-9EEE8829EFD5}"/>
                </a:ext>
              </a:extLst>
            </p:cNvPr>
            <p:cNvCxnSpPr>
              <a:cxnSpLocks/>
              <a:stCxn id="9" idx="4"/>
              <a:endCxn id="29" idx="0"/>
            </p:cNvCxnSpPr>
            <p:nvPr/>
          </p:nvCxnSpPr>
          <p:spPr>
            <a:xfrm flipH="1">
              <a:off x="8728038" y="3094412"/>
              <a:ext cx="268545" cy="88091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24A213A2-5842-4A3B-A7F5-1ADFE86B76C0}"/>
                </a:ext>
              </a:extLst>
            </p:cNvPr>
            <p:cNvSpPr/>
            <p:nvPr/>
          </p:nvSpPr>
          <p:spPr>
            <a:xfrm>
              <a:off x="7338296" y="5347552"/>
              <a:ext cx="1383876" cy="5846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a:t>
              </a:r>
              <a:endParaRPr lang="en-US" dirty="0"/>
            </a:p>
          </p:txBody>
        </p:sp>
        <p:cxnSp>
          <p:nvCxnSpPr>
            <p:cNvPr id="41" name="Straight Arrow Connector 40">
              <a:extLst>
                <a:ext uri="{FF2B5EF4-FFF2-40B4-BE49-F238E27FC236}">
                  <a16:creationId xmlns:a16="http://schemas.microsoft.com/office/drawing/2014/main" id="{7C1082E4-CDF2-4443-82E7-76361D73FC02}"/>
                </a:ext>
              </a:extLst>
            </p:cNvPr>
            <p:cNvCxnSpPr>
              <a:cxnSpLocks/>
              <a:stCxn id="29" idx="4"/>
              <a:endCxn id="38" idx="0"/>
            </p:cNvCxnSpPr>
            <p:nvPr/>
          </p:nvCxnSpPr>
          <p:spPr>
            <a:xfrm flipH="1">
              <a:off x="8030234" y="4662083"/>
              <a:ext cx="697804" cy="68546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267E960E-FC5B-4A2D-BF0D-625254F5E770}"/>
                </a:ext>
              </a:extLst>
            </p:cNvPr>
            <p:cNvSpPr/>
            <p:nvPr/>
          </p:nvSpPr>
          <p:spPr>
            <a:xfrm>
              <a:off x="9173640" y="5347552"/>
              <a:ext cx="1169900" cy="5846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a:t>
              </a:r>
              <a:endParaRPr lang="en-US" dirty="0"/>
            </a:p>
          </p:txBody>
        </p:sp>
        <p:sp>
          <p:nvSpPr>
            <p:cNvPr id="46" name="Oval 45">
              <a:extLst>
                <a:ext uri="{FF2B5EF4-FFF2-40B4-BE49-F238E27FC236}">
                  <a16:creationId xmlns:a16="http://schemas.microsoft.com/office/drawing/2014/main" id="{987DAA00-EFFD-43C6-8F6F-8E75789C9B85}"/>
                </a:ext>
              </a:extLst>
            </p:cNvPr>
            <p:cNvSpPr/>
            <p:nvPr/>
          </p:nvSpPr>
          <p:spPr>
            <a:xfrm>
              <a:off x="10543008" y="5347552"/>
              <a:ext cx="1169900" cy="5846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Train</a:t>
              </a:r>
              <a:endParaRPr lang="en-US" dirty="0"/>
            </a:p>
          </p:txBody>
        </p:sp>
        <p:cxnSp>
          <p:nvCxnSpPr>
            <p:cNvPr id="47" name="Straight Arrow Connector 46">
              <a:extLst>
                <a:ext uri="{FF2B5EF4-FFF2-40B4-BE49-F238E27FC236}">
                  <a16:creationId xmlns:a16="http://schemas.microsoft.com/office/drawing/2014/main" id="{65D34C8D-F6CA-40B4-BE40-79B1956A5869}"/>
                </a:ext>
              </a:extLst>
            </p:cNvPr>
            <p:cNvCxnSpPr>
              <a:cxnSpLocks/>
              <a:stCxn id="12" idx="4"/>
              <a:endCxn id="45" idx="0"/>
            </p:cNvCxnSpPr>
            <p:nvPr/>
          </p:nvCxnSpPr>
          <p:spPr>
            <a:xfrm flipH="1">
              <a:off x="9758590" y="4679615"/>
              <a:ext cx="607361" cy="667937"/>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44DD7AA-6838-4BBA-8094-4944A3A25A42}"/>
                </a:ext>
              </a:extLst>
            </p:cNvPr>
            <p:cNvCxnSpPr>
              <a:cxnSpLocks/>
              <a:stCxn id="12" idx="4"/>
              <a:endCxn id="46" idx="0"/>
            </p:cNvCxnSpPr>
            <p:nvPr/>
          </p:nvCxnSpPr>
          <p:spPr>
            <a:xfrm>
              <a:off x="10365951" y="4679615"/>
              <a:ext cx="762007" cy="667937"/>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C9625020-8ACC-4023-9FF4-2B2D3B7A3E25}"/>
              </a:ext>
            </a:extLst>
          </p:cNvPr>
          <p:cNvSpPr txBox="1"/>
          <p:nvPr/>
        </p:nvSpPr>
        <p:spPr>
          <a:xfrm>
            <a:off x="9781001" y="4872248"/>
            <a:ext cx="301686" cy="369332"/>
          </a:xfrm>
          <a:prstGeom prst="rect">
            <a:avLst/>
          </a:prstGeom>
          <a:noFill/>
        </p:spPr>
        <p:txBody>
          <a:bodyPr wrap="none" rtlCol="0">
            <a:spAutoFit/>
          </a:bodyPr>
          <a:lstStyle/>
          <a:p>
            <a:r>
              <a:rPr lang="en-US" dirty="0"/>
              <a:t>0</a:t>
            </a:r>
          </a:p>
        </p:txBody>
      </p:sp>
      <p:sp>
        <p:nvSpPr>
          <p:cNvPr id="31" name="TextBox 30">
            <a:extLst>
              <a:ext uri="{FF2B5EF4-FFF2-40B4-BE49-F238E27FC236}">
                <a16:creationId xmlns:a16="http://schemas.microsoft.com/office/drawing/2014/main" id="{5A6A1916-AC7E-4CB7-9054-43A3154DB58E}"/>
              </a:ext>
            </a:extLst>
          </p:cNvPr>
          <p:cNvSpPr txBox="1"/>
          <p:nvPr/>
        </p:nvSpPr>
        <p:spPr>
          <a:xfrm>
            <a:off x="10725905" y="4817404"/>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11350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1162051" y="1114093"/>
                <a:ext cx="7658102" cy="47952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Calculation for one:</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s</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10</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4</m:t>
                        </m:r>
                      </m:num>
                      <m:den>
                        <m:r>
                          <a:rPr lang="en-US" sz="1600" i="1">
                            <a:latin typeface="Cambria Math" panose="02040503050406030204" pitchFamily="18" charset="0"/>
                            <a:cs typeface="Times New Roman" panose="02020603050405020304" pitchFamily="18" charset="0"/>
                          </a:rPr>
                          <m:t>10</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a:t>
                </a:r>
                <a:r>
                  <a:rPr lang="en-US" sz="1800" dirty="0">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f>
                      <m:fPr>
                        <m:ctrlPr>
                          <a:rPr lang="en-US" sz="180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4</m:t>
                        </m:r>
                      </m:num>
                      <m:den>
                        <m:r>
                          <a:rPr lang="en-US" sz="1800" b="0" i="1" smtClean="0">
                            <a:latin typeface="Cambria Math" panose="02040503050406030204" pitchFamily="18" charset="0"/>
                            <a:cs typeface="Times New Roman" panose="02020603050405020304" pitchFamily="18" charset="0"/>
                          </a:rPr>
                          <m:t>10</m:t>
                        </m:r>
                      </m:den>
                    </m:f>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𝑙𝑜𝑔</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b>
                        </m:sSub>
                        <m:f>
                          <m:f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4</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10</m:t>
                            </m:r>
                          </m:den>
                        </m:f>
                      </m:num>
                      <m:den>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𝑙𝑜𝑔</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b>
                        </m:sSub>
                      </m:den>
                    </m:f>
                  </m:oMath>
                </a14:m>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180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4</m:t>
                        </m:r>
                      </m:num>
                      <m:den>
                        <m:r>
                          <a:rPr lang="en-US" sz="1800" b="0" i="1" smtClean="0">
                            <a:latin typeface="Cambria Math" panose="02040503050406030204" pitchFamily="18" charset="0"/>
                            <a:cs typeface="Times New Roman" panose="02020603050405020304" pitchFamily="18" charset="0"/>
                          </a:rPr>
                          <m:t>10</m:t>
                        </m:r>
                      </m:den>
                    </m:f>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fPr>
                      <m:num>
                        <m:func>
                          <m:func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1800" b="0" i="0" smtClean="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4</m:t>
                                </m:r>
                              </m:e>
                            </m:d>
                          </m:e>
                        </m:func>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1800" b="0" i="0" smtClean="0">
                            <a:latin typeface="Cambria Math" panose="02040503050406030204" pitchFamily="18" charset="0"/>
                            <a:ea typeface="Cambria Math" panose="02040503050406030204" pitchFamily="18" charset="0"/>
                            <a:cs typeface="Times New Roman" panose="02020603050405020304" pitchFamily="18" charset="0"/>
                          </a:rPr>
                          <m:t>log</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⁡(10)</m:t>
                        </m:r>
                      </m:num>
                      <m:den>
                        <m:r>
                          <m:rPr>
                            <m:sty m:val="p"/>
                          </m:rPr>
                          <a:rPr lang="en-US" sz="1800" b="0" i="0" smtClean="0">
                            <a:latin typeface="Cambria Math" panose="02040503050406030204" pitchFamily="18" charset="0"/>
                            <a:ea typeface="Cambria Math" panose="02040503050406030204" pitchFamily="18" charset="0"/>
                            <a:cs typeface="Times New Roman" panose="02020603050405020304" pitchFamily="18" charset="0"/>
                          </a:rPr>
                          <m:t>log</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        = </a:t>
                </a:r>
                <a:r>
                  <a:rPr lang="en-US" sz="1600" dirty="0">
                    <a:latin typeface="Calibri" panose="020F0502020204030204" pitchFamily="34" charset="0"/>
                    <a:ea typeface="Calibri" panose="020F0502020204030204" pitchFamily="34" charset="0"/>
                    <a:cs typeface="Times New Roman" panose="02020603050405020304" pitchFamily="18" charset="0"/>
                  </a:rPr>
                  <a:t>-(0.4 x -1.322)</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- 0.528)</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1.57</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1162051" y="1114093"/>
                <a:ext cx="7658102" cy="4795217"/>
              </a:xfrm>
              <a:prstGeom prst="rect">
                <a:avLst/>
              </a:prstGeom>
              <a:blipFill>
                <a:blip r:embed="rId2"/>
                <a:stretch>
                  <a:fillRect l="-478" t="-891"/>
                </a:stretch>
              </a:blipFill>
            </p:spPr>
            <p:txBody>
              <a:bodyPr/>
              <a:lstStyle/>
              <a:p>
                <a:r>
                  <a:rPr lang="en-US">
                    <a:noFill/>
                  </a:rPr>
                  <a:t> </a:t>
                </a:r>
              </a:p>
            </p:txBody>
          </p:sp>
        </mc:Fallback>
      </mc:AlternateContent>
    </p:spTree>
    <p:extLst>
      <p:ext uri="{BB962C8B-B14F-4D97-AF65-F5344CB8AC3E}">
        <p14:creationId xmlns:p14="http://schemas.microsoft.com/office/powerpoint/2010/main" val="2046242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1B8DA5AA-883A-489F-8E34-3A21198BDAC4}"/>
              </a:ext>
            </a:extLst>
          </p:cNvPr>
          <p:cNvSpPr txBox="1">
            <a:spLocks/>
          </p:cNvSpPr>
          <p:nvPr/>
        </p:nvSpPr>
        <p:spPr>
          <a:xfrm>
            <a:off x="910590" y="2523006"/>
            <a:ext cx="10576560" cy="18119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latin typeface="Calibri" panose="020F0502020204030204" pitchFamily="34" charset="0"/>
                <a:ea typeface="Calibri" panose="020F0502020204030204" pitchFamily="34" charset="0"/>
                <a:cs typeface="Times New Roman" panose="02020603050405020304" pitchFamily="18" charset="0"/>
              </a:rPr>
              <a:t>For decision tree regression the same formula use but here is slight different. In decision regressor threshold value consider and compare with threshold and also calculate the entropy and gain then make the decision tree. </a:t>
            </a:r>
            <a:r>
              <a:rPr lang="en-US" sz="1800" b="0" i="0" dirty="0">
                <a:solidFill>
                  <a:srgbClr val="313B3F"/>
                </a:solidFill>
                <a:effectLst/>
              </a:rPr>
              <a:t>The decision criteria is different for classification and regression trees. </a:t>
            </a:r>
            <a:r>
              <a:rPr lang="en-US" sz="1800" b="1" i="0" dirty="0">
                <a:solidFill>
                  <a:srgbClr val="313B3F"/>
                </a:solidFill>
                <a:effectLst/>
                <a:highlight>
                  <a:srgbClr val="FFFF00"/>
                </a:highlight>
              </a:rPr>
              <a:t>Decision trees regression normally use </a:t>
            </a:r>
            <a:r>
              <a:rPr lang="en-US" sz="1800" b="1" i="0" u="none" strike="noStrike" dirty="0">
                <a:solidFill>
                  <a:srgbClr val="15171A"/>
                </a:solidFill>
                <a:effectLst/>
                <a:highlight>
                  <a:srgbClr val="FFFF00"/>
                </a:highlight>
                <a:hlinkClick r:id="rId2"/>
              </a:rPr>
              <a:t>mean squared error (MSE)</a:t>
            </a:r>
            <a:r>
              <a:rPr lang="en-US" sz="1800" b="1" i="0" dirty="0">
                <a:solidFill>
                  <a:srgbClr val="313B3F"/>
                </a:solidFill>
                <a:effectLst/>
                <a:highlight>
                  <a:srgbClr val="FFFF00"/>
                </a:highlight>
              </a:rPr>
              <a:t> to decide to split a node in two or more sub-nodes.</a:t>
            </a:r>
            <a:endParaRPr lang="en-US" sz="1800" b="1" dirty="0">
              <a:highlight>
                <a:srgbClr val="FFFF00"/>
              </a:highlight>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9467F64F-19B2-4546-96DE-E1D81DE1F2AC}"/>
              </a:ext>
            </a:extLst>
          </p:cNvPr>
          <p:cNvSpPr>
            <a:spLocks noGrp="1"/>
          </p:cNvSpPr>
          <p:nvPr>
            <p:ph type="ctrTitle"/>
          </p:nvPr>
        </p:nvSpPr>
        <p:spPr>
          <a:xfrm>
            <a:off x="1524000" y="249382"/>
            <a:ext cx="9144000" cy="541132"/>
          </a:xfrm>
        </p:spPr>
        <p:txBody>
          <a:bodyPr>
            <a:normAutofit/>
          </a:bodyPr>
          <a:lstStyle/>
          <a:p>
            <a:r>
              <a:rPr lang="en-US" sz="2400" b="1" dirty="0"/>
              <a:t>Decision Tree for Regression</a:t>
            </a:r>
          </a:p>
        </p:txBody>
      </p:sp>
    </p:spTree>
    <p:extLst>
      <p:ext uri="{BB962C8B-B14F-4D97-AF65-F5344CB8AC3E}">
        <p14:creationId xmlns:p14="http://schemas.microsoft.com/office/powerpoint/2010/main" val="1573600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1B8DA5AA-883A-489F-8E34-3A21198BDAC4}"/>
              </a:ext>
            </a:extLst>
          </p:cNvPr>
          <p:cNvSpPr txBox="1">
            <a:spLocks/>
          </p:cNvSpPr>
          <p:nvPr/>
        </p:nvSpPr>
        <p:spPr>
          <a:xfrm>
            <a:off x="910590" y="790514"/>
            <a:ext cx="10576560" cy="5473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r>
              <a:rPr lang="en-US" sz="1600" b="0" i="0" dirty="0">
                <a:solidFill>
                  <a:srgbClr val="313B3F"/>
                </a:solidFill>
                <a:effectLst/>
              </a:rPr>
              <a:t>Suppose we are doing a binary tree the algorithm first will pick a value, and split the data into two subset. For each subset, it will </a:t>
            </a:r>
            <a:r>
              <a:rPr lang="en-US" sz="1600" b="1" i="0" dirty="0">
                <a:solidFill>
                  <a:srgbClr val="313B3F"/>
                </a:solidFill>
                <a:effectLst/>
                <a:highlight>
                  <a:srgbClr val="FFFF00"/>
                </a:highlight>
              </a:rPr>
              <a:t>calculate the MSE separately</a:t>
            </a:r>
            <a:r>
              <a:rPr lang="en-US" sz="1600" b="0" i="0" dirty="0">
                <a:solidFill>
                  <a:srgbClr val="313B3F"/>
                </a:solidFill>
                <a:effectLst/>
              </a:rPr>
              <a:t>. The tree chooses the value with results in smallest MSE value.</a:t>
            </a:r>
          </a:p>
          <a:p>
            <a:pPr algn="l" fontAlgn="base"/>
            <a:r>
              <a:rPr lang="en-US" sz="1600" b="0" i="0" dirty="0">
                <a:solidFill>
                  <a:srgbClr val="FF0000"/>
                </a:solidFill>
                <a:effectLst/>
              </a:rPr>
              <a:t>Let's examine how is Splitting Decided for Decision Trees Regressor in more details. The first step to create a tree is to create the first binary decision. How are you going to do it?</a:t>
            </a:r>
          </a:p>
          <a:p>
            <a:pPr algn="l" fontAlgn="base"/>
            <a:endParaRPr lang="en-US" sz="1600" b="0" i="0" dirty="0">
              <a:solidFill>
                <a:srgbClr val="313B3F"/>
              </a:solidFill>
              <a:effectLst/>
            </a:endParaRPr>
          </a:p>
          <a:p>
            <a:pPr algn="l" fontAlgn="base">
              <a:buFont typeface="Arial" panose="020B0604020202020204" pitchFamily="34" charset="0"/>
              <a:buChar char="•"/>
            </a:pPr>
            <a:r>
              <a:rPr lang="en-US" sz="1400" b="0" i="0" dirty="0">
                <a:solidFill>
                  <a:srgbClr val="313B3F"/>
                </a:solidFill>
                <a:effectLst/>
              </a:rPr>
              <a:t> </a:t>
            </a:r>
            <a:r>
              <a:rPr lang="en-US" sz="1600" b="0" i="0" dirty="0">
                <a:solidFill>
                  <a:srgbClr val="313B3F"/>
                </a:solidFill>
                <a:effectLst/>
              </a:rPr>
              <a:t>We need to pick a variable and the value to split on such that the two groups are as different from each other as possible.</a:t>
            </a:r>
          </a:p>
          <a:p>
            <a:pPr algn="l" fontAlgn="base">
              <a:buFont typeface="Arial" panose="020B0604020202020204" pitchFamily="34" charset="0"/>
              <a:buChar char="•"/>
            </a:pPr>
            <a:r>
              <a:rPr lang="en-US" sz="1600" b="0" i="0" dirty="0">
                <a:solidFill>
                  <a:srgbClr val="313B3F"/>
                </a:solidFill>
                <a:effectLst/>
              </a:rPr>
              <a:t> For each variable, for each possible value of the possible value of that variable see whether it is better.</a:t>
            </a:r>
          </a:p>
          <a:p>
            <a:pPr algn="l" fontAlgn="base">
              <a:buFont typeface="Arial" panose="020B0604020202020204" pitchFamily="34" charset="0"/>
              <a:buChar char="•"/>
            </a:pPr>
            <a:r>
              <a:rPr lang="en-US" sz="1600" b="0" i="0" dirty="0">
                <a:solidFill>
                  <a:srgbClr val="313B3F"/>
                </a:solidFill>
                <a:effectLst/>
              </a:rPr>
              <a:t> How to determine if it is better? Take weighted average of two new nodes (</a:t>
            </a:r>
            <a:r>
              <a:rPr lang="en-US" sz="1600" b="1" i="0" dirty="0" err="1">
                <a:solidFill>
                  <a:srgbClr val="313B3F"/>
                </a:solidFill>
                <a:effectLst/>
                <a:highlight>
                  <a:srgbClr val="FFFF00"/>
                </a:highlight>
              </a:rPr>
              <a:t>mse</a:t>
            </a:r>
            <a:r>
              <a:rPr lang="en-US" sz="1600" b="1" i="0" dirty="0">
                <a:solidFill>
                  <a:srgbClr val="313B3F"/>
                </a:solidFill>
                <a:effectLst/>
                <a:highlight>
                  <a:srgbClr val="FFFF00"/>
                </a:highlight>
              </a:rPr>
              <a:t>*</a:t>
            </a:r>
            <a:r>
              <a:rPr lang="en-US" sz="1600" b="1" i="0" dirty="0" err="1">
                <a:solidFill>
                  <a:srgbClr val="313B3F"/>
                </a:solidFill>
                <a:effectLst/>
                <a:highlight>
                  <a:srgbClr val="FFFF00"/>
                </a:highlight>
              </a:rPr>
              <a:t>num_samples</a:t>
            </a:r>
            <a:r>
              <a:rPr lang="en-US" sz="1600" b="0" i="0" dirty="0">
                <a:solidFill>
                  <a:srgbClr val="313B3F"/>
                </a:solidFill>
                <a:effectLst/>
              </a:rPr>
              <a:t>)</a:t>
            </a:r>
          </a:p>
          <a:p>
            <a:pPr algn="l" fontAlgn="base"/>
            <a:r>
              <a:rPr lang="en-US" sz="1400" b="1" i="0" dirty="0">
                <a:solidFill>
                  <a:srgbClr val="FF0000"/>
                </a:solidFill>
                <a:effectLst/>
              </a:rPr>
              <a:t>To sum up, we now have:</a:t>
            </a:r>
            <a:endParaRPr lang="en-US" sz="1800" b="1" i="0" dirty="0">
              <a:solidFill>
                <a:srgbClr val="FF0000"/>
              </a:solidFill>
              <a:effectLst/>
            </a:endParaRPr>
          </a:p>
          <a:p>
            <a:pPr algn="l" fontAlgn="base">
              <a:buFont typeface="Arial" panose="020B0604020202020204" pitchFamily="34" charset="0"/>
              <a:buChar char="•"/>
            </a:pPr>
            <a:r>
              <a:rPr lang="en-US" sz="1600" b="0" i="0" dirty="0">
                <a:solidFill>
                  <a:srgbClr val="313B3F"/>
                </a:solidFill>
                <a:effectLst/>
              </a:rPr>
              <a:t> A single number that represents how good a split is which is the weighted average of the mean squared errors of the two groups that create.</a:t>
            </a:r>
          </a:p>
          <a:p>
            <a:pPr algn="l" fontAlgn="base">
              <a:buFont typeface="Arial" panose="020B0604020202020204" pitchFamily="34" charset="0"/>
              <a:buChar char="•"/>
            </a:pPr>
            <a:r>
              <a:rPr lang="en-US" sz="1600" b="0" i="0" dirty="0">
                <a:solidFill>
                  <a:srgbClr val="313B3F"/>
                </a:solidFill>
                <a:effectLst/>
              </a:rPr>
              <a:t> A way to find the best split which is to </a:t>
            </a:r>
            <a:r>
              <a:rPr lang="en-US" sz="1600" b="1" i="0" dirty="0">
                <a:solidFill>
                  <a:srgbClr val="090A0B"/>
                </a:solidFill>
                <a:effectLst/>
              </a:rPr>
              <a:t>try every variable and to try every possible value of that variable</a:t>
            </a:r>
            <a:r>
              <a:rPr lang="en-US" sz="1600" b="0" i="0" dirty="0">
                <a:solidFill>
                  <a:srgbClr val="313B3F"/>
                </a:solidFill>
                <a:effectLst/>
              </a:rPr>
              <a:t> and see which variable and which value gives us a split with the best score.</a:t>
            </a:r>
          </a:p>
          <a:p>
            <a:pPr algn="l" fontAlgn="base"/>
            <a:r>
              <a:rPr lang="en-US" sz="1400" b="1" i="0" dirty="0">
                <a:solidFill>
                  <a:srgbClr val="FF0000"/>
                </a:solidFill>
                <a:effectLst/>
              </a:rPr>
              <a:t>This is the entirety of creating a decision tree regressor and will stop when some stopping condition (defined by hyperparameters) is met:</a:t>
            </a:r>
          </a:p>
          <a:p>
            <a:pPr marL="285750" indent="-285750" algn="l" fontAlgn="base">
              <a:buFont typeface="Arial" panose="020B0604020202020204" pitchFamily="34" charset="0"/>
              <a:buChar char="•"/>
            </a:pPr>
            <a:r>
              <a:rPr lang="en-US" sz="1400" dirty="0">
                <a:effectLst/>
              </a:rPr>
              <a:t>When you hit a limit that was requested (for example: </a:t>
            </a:r>
            <a:r>
              <a:rPr lang="en-US" sz="1400" dirty="0" err="1">
                <a:effectLst/>
              </a:rPr>
              <a:t>max_depth</a:t>
            </a:r>
            <a:r>
              <a:rPr lang="en-US" sz="1400" dirty="0">
                <a:effectLst/>
              </a:rPr>
              <a:t>)</a:t>
            </a:r>
          </a:p>
          <a:p>
            <a:pPr marL="285750" indent="-285750" algn="l" fontAlgn="base">
              <a:buFont typeface="Arial" panose="020B0604020202020204" pitchFamily="34" charset="0"/>
              <a:buChar char="•"/>
            </a:pPr>
            <a:r>
              <a:rPr lang="en-US" sz="1400" dirty="0">
                <a:effectLst/>
              </a:rPr>
              <a:t>When your leaf nodes only have one thing in them (no further split is possible, MSE for the train will be zero but will overfit for any other set -not a useful model)</a:t>
            </a:r>
          </a:p>
        </p:txBody>
      </p:sp>
      <p:sp>
        <p:nvSpPr>
          <p:cNvPr id="3" name="Title 1">
            <a:extLst>
              <a:ext uri="{FF2B5EF4-FFF2-40B4-BE49-F238E27FC236}">
                <a16:creationId xmlns:a16="http://schemas.microsoft.com/office/drawing/2014/main" id="{9467F64F-19B2-4546-96DE-E1D81DE1F2AC}"/>
              </a:ext>
            </a:extLst>
          </p:cNvPr>
          <p:cNvSpPr>
            <a:spLocks noGrp="1"/>
          </p:cNvSpPr>
          <p:nvPr>
            <p:ph type="ctrTitle"/>
          </p:nvPr>
        </p:nvSpPr>
        <p:spPr>
          <a:xfrm>
            <a:off x="1524000" y="249382"/>
            <a:ext cx="9144000" cy="541132"/>
          </a:xfrm>
        </p:spPr>
        <p:txBody>
          <a:bodyPr>
            <a:normAutofit/>
          </a:bodyPr>
          <a:lstStyle/>
          <a:p>
            <a:r>
              <a:rPr lang="en-US" sz="2400" b="1" dirty="0"/>
              <a:t>Decision Tree for Regression</a:t>
            </a:r>
          </a:p>
        </p:txBody>
      </p:sp>
    </p:spTree>
    <p:extLst>
      <p:ext uri="{BB962C8B-B14F-4D97-AF65-F5344CB8AC3E}">
        <p14:creationId xmlns:p14="http://schemas.microsoft.com/office/powerpoint/2010/main" val="163874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2DA-54A0-4786-9878-87DD8CB8456D}"/>
              </a:ext>
            </a:extLst>
          </p:cNvPr>
          <p:cNvSpPr>
            <a:spLocks noGrp="1"/>
          </p:cNvSpPr>
          <p:nvPr>
            <p:ph type="title"/>
          </p:nvPr>
        </p:nvSpPr>
        <p:spPr/>
        <p:txBody>
          <a:bodyPr>
            <a:normAutofit/>
          </a:bodyPr>
          <a:lstStyle/>
          <a:p>
            <a:pPr algn="ctr"/>
            <a:r>
              <a:rPr lang="en-US" sz="2800" b="1" dirty="0"/>
              <a:t>Decision Tree for Regression</a:t>
            </a:r>
            <a:endParaRPr lang="en-US" sz="2800" dirty="0"/>
          </a:p>
        </p:txBody>
      </p:sp>
      <p:sp>
        <p:nvSpPr>
          <p:cNvPr id="3" name="Content Placeholder 2">
            <a:extLst>
              <a:ext uri="{FF2B5EF4-FFF2-40B4-BE49-F238E27FC236}">
                <a16:creationId xmlns:a16="http://schemas.microsoft.com/office/drawing/2014/main" id="{2514AB59-8F84-40C1-8265-C82C9CBDC35E}"/>
              </a:ext>
            </a:extLst>
          </p:cNvPr>
          <p:cNvSpPr>
            <a:spLocks noGrp="1"/>
          </p:cNvSpPr>
          <p:nvPr>
            <p:ph idx="1"/>
          </p:nvPr>
        </p:nvSpPr>
        <p:spPr>
          <a:xfrm>
            <a:off x="929640" y="2499995"/>
            <a:ext cx="10515600" cy="3066415"/>
          </a:xfrm>
        </p:spPr>
        <p:txBody>
          <a:bodyPr/>
          <a:lstStyle/>
          <a:p>
            <a:pPr marL="0" indent="0" algn="l" fontAlgn="base">
              <a:buNone/>
            </a:pPr>
            <a:r>
              <a:rPr lang="en-US" b="1" i="0" dirty="0">
                <a:solidFill>
                  <a:srgbClr val="090A0B"/>
                </a:solidFill>
                <a:effectLst/>
                <a:latin typeface="-apple-system"/>
              </a:rPr>
              <a:t>How it makes predictions?</a:t>
            </a:r>
          </a:p>
          <a:p>
            <a:pPr algn="l" fontAlgn="base"/>
            <a:r>
              <a:rPr lang="en-US" sz="2000" b="0" i="0" dirty="0">
                <a:solidFill>
                  <a:srgbClr val="313B3F"/>
                </a:solidFill>
                <a:effectLst/>
              </a:rPr>
              <a:t>Given a data point you run it through the entirely tree asking True/False questions up until it reaches a leaf node. The final prediction is </a:t>
            </a:r>
            <a:r>
              <a:rPr lang="en-US" sz="2000" b="0" i="0" dirty="0">
                <a:solidFill>
                  <a:srgbClr val="313B3F"/>
                </a:solidFill>
                <a:effectLst/>
                <a:highlight>
                  <a:srgbClr val="FFFF00"/>
                </a:highlight>
              </a:rPr>
              <a:t>the average of the value of the dependent variable </a:t>
            </a:r>
            <a:r>
              <a:rPr lang="en-US" sz="2000" b="0" i="0" dirty="0">
                <a:solidFill>
                  <a:srgbClr val="313B3F"/>
                </a:solidFill>
                <a:effectLst/>
              </a:rPr>
              <a:t>in that leaf node.</a:t>
            </a:r>
          </a:p>
          <a:p>
            <a:endParaRPr lang="en-US" dirty="0"/>
          </a:p>
        </p:txBody>
      </p:sp>
    </p:spTree>
    <p:extLst>
      <p:ext uri="{BB962C8B-B14F-4D97-AF65-F5344CB8AC3E}">
        <p14:creationId xmlns:p14="http://schemas.microsoft.com/office/powerpoint/2010/main" val="3509188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D6E6-1352-4E0F-A8C9-30B09E233C30}"/>
              </a:ext>
            </a:extLst>
          </p:cNvPr>
          <p:cNvSpPr>
            <a:spLocks noGrp="1"/>
          </p:cNvSpPr>
          <p:nvPr>
            <p:ph type="title"/>
          </p:nvPr>
        </p:nvSpPr>
        <p:spPr>
          <a:xfrm>
            <a:off x="838200" y="390048"/>
            <a:ext cx="10515600" cy="581978"/>
          </a:xfrm>
        </p:spPr>
        <p:txBody>
          <a:bodyPr>
            <a:normAutofit/>
          </a:bodyPr>
          <a:lstStyle/>
          <a:p>
            <a:pPr algn="ctr"/>
            <a:r>
              <a:rPr lang="en-US" sz="2400" b="1" dirty="0"/>
              <a:t>Decision Tree for Regression</a:t>
            </a:r>
            <a:endParaRPr lang="en-US" sz="2400" dirty="0"/>
          </a:p>
        </p:txBody>
      </p:sp>
      <p:pic>
        <p:nvPicPr>
          <p:cNvPr id="5" name="Picture 4">
            <a:extLst>
              <a:ext uri="{FF2B5EF4-FFF2-40B4-BE49-F238E27FC236}">
                <a16:creationId xmlns:a16="http://schemas.microsoft.com/office/drawing/2014/main" id="{AAB2E7AD-E487-489A-AD51-5BB433DF1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01102"/>
            <a:ext cx="9458325" cy="5358290"/>
          </a:xfrm>
          <a:prstGeom prst="rect">
            <a:avLst/>
          </a:prstGeom>
        </p:spPr>
      </p:pic>
    </p:spTree>
    <p:extLst>
      <p:ext uri="{BB962C8B-B14F-4D97-AF65-F5344CB8AC3E}">
        <p14:creationId xmlns:p14="http://schemas.microsoft.com/office/powerpoint/2010/main" val="393044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1524000" y="1583232"/>
                <a:ext cx="9144000" cy="3523157"/>
              </a:xfrm>
            </p:spPr>
            <p:txBody>
              <a:bodyPr>
                <a:normAutofit/>
              </a:bodyPr>
              <a:lstStyle/>
              <a:p>
                <a:pPr algn="l"/>
                <a:r>
                  <a:rPr lang="en-US" dirty="0"/>
                  <a:t>Entropy:</a:t>
                </a:r>
              </a:p>
              <a:p>
                <a:pPr algn="l"/>
                <a:r>
                  <a:rPr lang="en-US" sz="1800" dirty="0">
                    <a:solidFill>
                      <a:srgbClr val="273239"/>
                    </a:solidFill>
                  </a:rPr>
                  <a:t>E</a:t>
                </a:r>
                <a:r>
                  <a:rPr lang="en-US" sz="1800" b="0" i="0" dirty="0">
                    <a:solidFill>
                      <a:srgbClr val="273239"/>
                    </a:solidFill>
                    <a:effectLst/>
                  </a:rPr>
                  <a:t>ntropy helps us to build an appropriate decision tree for selecting the best splitter. Entropy can be defined as a measure of the purity of the sub split. Entropy always lies between 0 to 1. The algorithm calculates the entropy of each feature after every split and as the splitting continues on, it selects the best feature and starts splitting according to it.</a:t>
                </a:r>
              </a:p>
              <a:p>
                <a:pPr algn="l"/>
                <a:r>
                  <a:rPr lang="en-US" sz="1800" b="1" dirty="0">
                    <a:solidFill>
                      <a:srgbClr val="273239"/>
                    </a:solidFill>
                  </a:rPr>
                  <a:t>The formula of Entropy:</a:t>
                </a:r>
              </a:p>
              <a:p>
                <a:pPr algn="l"/>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𝐸𝑛𝑡𝑟𝑜𝑝𝑦</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𝑆</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subSup"/>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𝑙𝑜𝑔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1800" dirty="0">
                    <a:latin typeface="Calibri" panose="020F0502020204030204" pitchFamily="34" charset="0"/>
                    <a:ea typeface="Calibri" panose="020F0502020204030204" pitchFamily="34" charset="0"/>
                    <a:cs typeface="Times New Roman" panose="02020603050405020304" pitchFamily="18" charset="0"/>
                  </a:rPr>
                  <a:t>P = Probability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Subtitle 2">
                <a:extLst>
                  <a:ext uri="{FF2B5EF4-FFF2-40B4-BE49-F238E27FC236}">
                    <a16:creationId xmlns:a16="http://schemas.microsoft.com/office/drawing/2014/main" id="{E30E2EA1-992C-49B2-9EAC-B3C3F1831897}"/>
                  </a:ext>
                </a:extLst>
              </p:cNvPr>
              <p:cNvSpPr>
                <a:spLocks noGrp="1" noRot="1" noChangeAspect="1" noMove="1" noResize="1" noEditPoints="1" noAdjustHandles="1" noChangeArrowheads="1" noChangeShapeType="1" noTextEdit="1"/>
              </p:cNvSpPr>
              <p:nvPr>
                <p:ph type="subTitle" idx="1"/>
              </p:nvPr>
            </p:nvSpPr>
            <p:spPr>
              <a:xfrm>
                <a:off x="1524000" y="1583232"/>
                <a:ext cx="9144000" cy="3523157"/>
              </a:xfrm>
              <a:blipFill>
                <a:blip r:embed="rId2"/>
                <a:stretch>
                  <a:fillRect l="-1000" t="-2422" r="-267" b="-9689"/>
                </a:stretch>
              </a:blipFill>
            </p:spPr>
            <p:txBody>
              <a:bodyPr/>
              <a:lstStyle/>
              <a:p>
                <a:r>
                  <a:rPr lang="en-US">
                    <a:noFill/>
                  </a:rPr>
                  <a:t> </a:t>
                </a:r>
              </a:p>
            </p:txBody>
          </p:sp>
        </mc:Fallback>
      </mc:AlternateContent>
    </p:spTree>
    <p:extLst>
      <p:ext uri="{BB962C8B-B14F-4D97-AF65-F5344CB8AC3E}">
        <p14:creationId xmlns:p14="http://schemas.microsoft.com/office/powerpoint/2010/main" val="2539521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2DA-54A0-4786-9878-87DD8CB8456D}"/>
              </a:ext>
            </a:extLst>
          </p:cNvPr>
          <p:cNvSpPr>
            <a:spLocks noGrp="1"/>
          </p:cNvSpPr>
          <p:nvPr>
            <p:ph type="title"/>
          </p:nvPr>
        </p:nvSpPr>
        <p:spPr/>
        <p:txBody>
          <a:bodyPr>
            <a:normAutofit/>
          </a:bodyPr>
          <a:lstStyle/>
          <a:p>
            <a:pPr algn="ctr"/>
            <a:r>
              <a:rPr lang="en-US" sz="2800" b="1" dirty="0"/>
              <a:t>Decision Tree for Regression</a:t>
            </a:r>
            <a:endParaRPr lang="en-US" sz="2800" dirty="0"/>
          </a:p>
        </p:txBody>
      </p:sp>
      <p:sp>
        <p:nvSpPr>
          <p:cNvPr id="3" name="Content Placeholder 2">
            <a:extLst>
              <a:ext uri="{FF2B5EF4-FFF2-40B4-BE49-F238E27FC236}">
                <a16:creationId xmlns:a16="http://schemas.microsoft.com/office/drawing/2014/main" id="{2514AB59-8F84-40C1-8265-C82C9CBDC35E}"/>
              </a:ext>
            </a:extLst>
          </p:cNvPr>
          <p:cNvSpPr>
            <a:spLocks noGrp="1"/>
          </p:cNvSpPr>
          <p:nvPr>
            <p:ph idx="1"/>
          </p:nvPr>
        </p:nvSpPr>
        <p:spPr>
          <a:xfrm>
            <a:off x="1032510" y="2056129"/>
            <a:ext cx="10515600" cy="4036061"/>
          </a:xfrm>
        </p:spPr>
        <p:txBody>
          <a:bodyPr>
            <a:normAutofit/>
          </a:bodyPr>
          <a:lstStyle/>
          <a:p>
            <a:pPr marL="0" indent="0" algn="l" fontAlgn="base">
              <a:buNone/>
            </a:pPr>
            <a:r>
              <a:rPr lang="en-US" sz="1800" b="1" i="0" dirty="0">
                <a:solidFill>
                  <a:srgbClr val="090A0B"/>
                </a:solidFill>
                <a:effectLst/>
              </a:rPr>
              <a:t>As you can see we're taking a subset of the data, and deciding the best manner to split the subset further. Our initial subset was the entire data set, and we split it according to the rule X&lt;=1.001. Then, for each subset, we performed additional splitting until we were able to correctly predict the target variable while respecting the constraint of </a:t>
            </a:r>
            <a:r>
              <a:rPr lang="en-US" sz="1800" b="1" i="0" dirty="0" err="1">
                <a:solidFill>
                  <a:srgbClr val="090A0B"/>
                </a:solidFill>
                <a:effectLst/>
              </a:rPr>
              <a:t>max_depth</a:t>
            </a:r>
            <a:r>
              <a:rPr lang="en-US" sz="1800" b="1" i="0" dirty="0">
                <a:solidFill>
                  <a:srgbClr val="090A0B"/>
                </a:solidFill>
                <a:effectLst/>
              </a:rPr>
              <a:t>=3.</a:t>
            </a:r>
          </a:p>
          <a:p>
            <a:pPr marL="0" indent="0" algn="l" fontAlgn="base">
              <a:buNone/>
            </a:pPr>
            <a:endParaRPr lang="en-US" sz="1800" b="1" dirty="0">
              <a:solidFill>
                <a:srgbClr val="090A0B"/>
              </a:solidFill>
            </a:endParaRPr>
          </a:p>
          <a:p>
            <a:pPr marL="0" indent="0" algn="l" fontAlgn="base">
              <a:buNone/>
            </a:pPr>
            <a:r>
              <a:rPr lang="en-US" sz="1800" b="1" i="1" dirty="0">
                <a:solidFill>
                  <a:srgbClr val="00B0F0"/>
                </a:solidFill>
                <a:effectLst/>
              </a:rPr>
              <a:t>Scikit-learn use CART algorithm to create decision tree. In CART algorithm only produce binary tree means non-leaf nodes always two children.</a:t>
            </a:r>
          </a:p>
          <a:p>
            <a:pPr marL="0" indent="0" algn="l" fontAlgn="base">
              <a:buNone/>
            </a:pPr>
            <a:endParaRPr lang="en-US" sz="1800" b="1" i="1" dirty="0">
              <a:solidFill>
                <a:srgbClr val="00B0F0"/>
              </a:solidFill>
            </a:endParaRPr>
          </a:p>
          <a:p>
            <a:pPr marL="0" indent="0" algn="l" fontAlgn="base">
              <a:buNone/>
            </a:pPr>
            <a:r>
              <a:rPr lang="en-US" sz="1800" b="1" i="1" dirty="0">
                <a:solidFill>
                  <a:srgbClr val="00B050"/>
                </a:solidFill>
                <a:effectLst/>
              </a:rPr>
              <a:t>ID3 algorithm also use for making decision tree. In id3 algorithm can create multiple child node or leaf node.</a:t>
            </a:r>
            <a:endParaRPr lang="en-US" sz="1400" b="0" i="1" dirty="0">
              <a:solidFill>
                <a:srgbClr val="00B050"/>
              </a:solidFill>
              <a:effectLst/>
            </a:endParaRPr>
          </a:p>
        </p:txBody>
      </p:sp>
    </p:spTree>
    <p:extLst>
      <p:ext uri="{BB962C8B-B14F-4D97-AF65-F5344CB8AC3E}">
        <p14:creationId xmlns:p14="http://schemas.microsoft.com/office/powerpoint/2010/main" val="110421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1524000" y="1143844"/>
                <a:ext cx="9144000" cy="5464774"/>
              </a:xfrm>
            </p:spPr>
            <p:txBody>
              <a:bodyPr>
                <a:normAutofit/>
              </a:bodyPr>
              <a:lstStyle/>
              <a:p>
                <a:pPr algn="l"/>
                <a:r>
                  <a:rPr lang="en-US" b="1" dirty="0"/>
                  <a:t>Gain:</a:t>
                </a:r>
              </a:p>
              <a:p>
                <a:pPr algn="l"/>
                <a:r>
                  <a:rPr lang="en-US" sz="2000" b="0" i="0" dirty="0">
                    <a:solidFill>
                      <a:srgbClr val="273239"/>
                    </a:solidFill>
                    <a:effectLst/>
                  </a:rPr>
                  <a:t>The internal working of Gini impurity is also somewhat similar to the working of entropy in the Decision Tree. In the Decision Tree algorithm, both are used for building the tree by splitting as per the appropriate features but there is quite a difference in the computation of both the methods. Gini Impurity of features after splitting can be calculated by using this formula.</a:t>
                </a:r>
              </a:p>
              <a:p>
                <a:pPr algn="l"/>
                <a:r>
                  <a:rPr lang="en-US" sz="1800" b="1" dirty="0">
                    <a:solidFill>
                      <a:srgbClr val="273239"/>
                    </a:solidFill>
                  </a:rPr>
                  <a:t>The formula of Entropy:</a:t>
                </a:r>
              </a:p>
              <a:p>
                <a:pPr algn="l"/>
                <a:endParaRPr lang="en-US" sz="1800" b="1" dirty="0">
                  <a:solidFill>
                    <a:srgbClr val="273239"/>
                  </a:solidFill>
                </a:endParaRPr>
              </a:p>
              <a:p>
                <a:pPr algn="l"/>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𝐺𝑎𝑖𝑛</m:t>
                      </m:r>
                      <m:d>
                        <m:dPr>
                          <m:ctrlPr>
                            <a:rPr lang="en-US" sz="1800" i="1">
                              <a:latin typeface="Cambria Math" panose="02040503050406030204" pitchFamily="18" charset="0"/>
                            </a:rPr>
                          </m:ctrlPr>
                        </m:dPr>
                        <m:e>
                          <m:r>
                            <a:rPr lang="en-US" sz="1800" i="1">
                              <a:latin typeface="Cambria Math" panose="02040503050406030204" pitchFamily="18" charset="0"/>
                            </a:rPr>
                            <m:t>𝑆</m:t>
                          </m:r>
                          <m:r>
                            <a:rPr lang="en-US" sz="1800" i="1">
                              <a:latin typeface="Cambria Math" panose="02040503050406030204" pitchFamily="18" charset="0"/>
                            </a:rPr>
                            <m:t>,</m:t>
                          </m:r>
                          <m:r>
                            <a:rPr lang="en-US" sz="1800" i="1">
                              <a:latin typeface="Cambria Math" panose="02040503050406030204" pitchFamily="18" charset="0"/>
                            </a:rPr>
                            <m:t>𝐴</m:t>
                          </m:r>
                        </m:e>
                      </m:d>
                      <m:r>
                        <a:rPr lang="en-US" sz="1800" i="1">
                          <a:latin typeface="Cambria Math" panose="02040503050406030204" pitchFamily="18" charset="0"/>
                        </a:rPr>
                        <m:t>=</m:t>
                      </m:r>
                      <m:r>
                        <a:rPr lang="en-US" sz="1800" i="1">
                          <a:latin typeface="Cambria Math" panose="02040503050406030204" pitchFamily="18" charset="0"/>
                        </a:rPr>
                        <m:t>𝐸𝑛𝑡𝑟𝑜𝑝𝑦</m:t>
                      </m:r>
                      <m:d>
                        <m:dPr>
                          <m:ctrlPr>
                            <a:rPr lang="en-US" sz="1800" i="1">
                              <a:latin typeface="Cambria Math" panose="02040503050406030204" pitchFamily="18" charset="0"/>
                            </a:rPr>
                          </m:ctrlPr>
                        </m:dPr>
                        <m:e>
                          <m:r>
                            <a:rPr lang="en-US" sz="1800" i="1">
                              <a:latin typeface="Cambria Math" panose="02040503050406030204" pitchFamily="18" charset="0"/>
                            </a:rPr>
                            <m:t>𝑆</m:t>
                          </m:r>
                        </m:e>
                      </m:d>
                      <m:r>
                        <a:rPr lang="en-US" sz="1800" i="1">
                          <a:latin typeface="Cambria Math" panose="02040503050406030204" pitchFamily="18" charset="0"/>
                        </a:rPr>
                        <m:t>−</m:t>
                      </m:r>
                      <m:nary>
                        <m:naryPr>
                          <m:chr m:val="∑"/>
                          <m:limLoc m:val="subSup"/>
                          <m:supHide m:val="on"/>
                          <m:ctrlPr>
                            <a:rPr lang="en-US" sz="1800" i="1">
                              <a:latin typeface="Cambria Math" panose="02040503050406030204" pitchFamily="18" charset="0"/>
                            </a:rPr>
                          </m:ctrlPr>
                        </m:naryPr>
                        <m:sub>
                          <m:r>
                            <a:rPr lang="en-US" sz="1800" i="1">
                              <a:latin typeface="Cambria Math" panose="02040503050406030204" pitchFamily="18" charset="0"/>
                            </a:rPr>
                            <m:t>𝑣</m:t>
                          </m:r>
                          <m:r>
                            <a:rPr lang="en-US" sz="1800" i="1">
                              <a:latin typeface="Cambria Math" panose="02040503050406030204" pitchFamily="18" charset="0"/>
                            </a:rPr>
                            <m:t> ∈ </m:t>
                          </m:r>
                          <m:r>
                            <a:rPr lang="en-US" sz="1800" i="1">
                              <a:latin typeface="Cambria Math" panose="02040503050406030204" pitchFamily="18" charset="0"/>
                            </a:rPr>
                            <m:t>𝑉𝑎𝑙𝑢𝑒𝑠</m:t>
                          </m:r>
                          <m:d>
                            <m:dPr>
                              <m:ctrlPr>
                                <a:rPr lang="en-US" sz="1800" i="1">
                                  <a:latin typeface="Cambria Math" panose="02040503050406030204" pitchFamily="18" charset="0"/>
                                </a:rPr>
                              </m:ctrlPr>
                            </m:dPr>
                            <m:e>
                              <m:r>
                                <a:rPr lang="en-US" sz="1800" i="1">
                                  <a:latin typeface="Cambria Math" panose="02040503050406030204" pitchFamily="18" charset="0"/>
                                </a:rPr>
                                <m:t>𝐴</m:t>
                              </m:r>
                            </m:e>
                          </m:d>
                        </m:sub>
                        <m:sup/>
                        <m:e>
                          <m:f>
                            <m:fPr>
                              <m:ctrlPr>
                                <a:rPr lang="en-US" sz="1800" i="1">
                                  <a:latin typeface="Cambria Math" panose="02040503050406030204" pitchFamily="18" charset="0"/>
                                </a:rPr>
                              </m:ctrlPr>
                            </m:fPr>
                            <m:num>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𝑣</m:t>
                                      </m:r>
                                    </m:sub>
                                  </m:sSub>
                                </m:e>
                              </m:d>
                            </m:num>
                            <m:den>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𝑆</m:t>
                                  </m:r>
                                </m:e>
                              </m:d>
                            </m:den>
                          </m:f>
                        </m:e>
                      </m:nary>
                      <m:r>
                        <a:rPr lang="en-US" sz="1800" i="1">
                          <a:latin typeface="Cambria Math" panose="02040503050406030204" pitchFamily="18" charset="0"/>
                        </a:rPr>
                        <m:t> ×</m:t>
                      </m:r>
                      <m:r>
                        <a:rPr lang="en-US" sz="1800" i="1">
                          <a:latin typeface="Cambria Math" panose="02040503050406030204" pitchFamily="18" charset="0"/>
                        </a:rPr>
                        <m:t>𝐸𝑛𝑡𝑟𝑜𝑝𝑦</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𝑣</m:t>
                          </m:r>
                        </m:sub>
                      </m:sSub>
                      <m:r>
                        <a:rPr lang="en-US" sz="1800" i="1">
                          <a:latin typeface="Cambria Math" panose="02040503050406030204" pitchFamily="18" charset="0"/>
                        </a:rPr>
                        <m:t>)</m:t>
                      </m:r>
                    </m:oMath>
                  </m:oMathPara>
                </a14:m>
                <a:endParaRPr lang="en-US" sz="1800" dirty="0"/>
              </a:p>
              <a:p>
                <a:pPr algn="l"/>
                <a:endParaRPr lang="en-US" sz="1800" dirty="0"/>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Note: If entropy is </a:t>
                </a:r>
                <a14:m>
                  <m:oMath xmlns:m="http://schemas.openxmlformats.org/officeDocument/2006/math">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i="1" dirty="0">
                            <a:latin typeface="Cambria Math" panose="02040503050406030204" pitchFamily="18" charset="0"/>
                            <a:cs typeface="Times New Roman" panose="02020603050405020304" pitchFamily="18" charset="0"/>
                          </a:rPr>
                          <m:t>𝐴</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before partition and entropy is </a:t>
                </a:r>
                <a14:m>
                  <m:oMath xmlns:m="http://schemas.openxmlformats.org/officeDocument/2006/math">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i="1" dirty="0">
                            <a:latin typeface="Cambria Math" panose="02040503050406030204" pitchFamily="18" charset="0"/>
                            <a:cs typeface="Times New Roman" panose="02020603050405020304" pitchFamily="18" charset="0"/>
                          </a:rPr>
                          <m:t>𝐵</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after partition then our target is to increase the difference between </a:t>
                </a:r>
                <a14:m>
                  <m:oMath xmlns:m="http://schemas.openxmlformats.org/officeDocument/2006/math">
                    <m:sSub>
                      <m:sSubPr>
                        <m:ctrlPr>
                          <a:rPr lang="en-US" sz="1800" i="1" dirty="0" smtClean="0">
                            <a:effectLst/>
                            <a:latin typeface="Cambria Math" panose="02040503050406030204" pitchFamily="18" charset="0"/>
                            <a:cs typeface="Times New Roman" panose="02020603050405020304" pitchFamily="18" charset="0"/>
                          </a:rPr>
                        </m:ctrlPr>
                      </m:sSubPr>
                      <m:e>
                        <m:r>
                          <a:rPr lang="en-US" sz="1800" b="0" i="1" dirty="0" smtClean="0">
                            <a:effectLst/>
                            <a:latin typeface="Cambria Math" panose="02040503050406030204" pitchFamily="18" charset="0"/>
                            <a:cs typeface="Times New Roman" panose="02020603050405020304" pitchFamily="18" charset="0"/>
                          </a:rPr>
                          <m:t>𝐸</m:t>
                        </m:r>
                      </m:e>
                      <m:sub>
                        <m:r>
                          <a:rPr lang="en-US" sz="1800" b="0" i="1" dirty="0" smtClean="0">
                            <a:effectLst/>
                            <a:latin typeface="Cambria Math" panose="02040503050406030204" pitchFamily="18" charset="0"/>
                            <a:cs typeface="Times New Roman" panose="02020603050405020304" pitchFamily="18" charset="0"/>
                          </a:rPr>
                          <m:t>𝐴</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b="0" i="1" dirty="0" smtClean="0">
                            <a:latin typeface="Cambria Math" panose="02040503050406030204" pitchFamily="18" charset="0"/>
                            <a:cs typeface="Times New Roman" panose="02020603050405020304" pitchFamily="18" charset="0"/>
                          </a:rPr>
                          <m:t>𝐵</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as much as possible. Means </a:t>
                </a:r>
                <a14:m>
                  <m:oMath xmlns:m="http://schemas.openxmlformats.org/officeDocument/2006/math">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b="0" i="1" dirty="0" smtClean="0">
                            <a:latin typeface="Cambria Math" panose="02040503050406030204" pitchFamily="18" charset="0"/>
                            <a:cs typeface="Times New Roman" panose="02020603050405020304" pitchFamily="18" charset="0"/>
                          </a:rPr>
                          <m:t>𝐴</m:t>
                        </m:r>
                      </m:sub>
                    </m:sSub>
                    <m:r>
                      <a:rPr lang="en-US" sz="1800" b="0" i="1" dirty="0" smtClean="0">
                        <a:latin typeface="Cambria Math" panose="02040503050406030204" pitchFamily="18" charset="0"/>
                        <a:cs typeface="Times New Roman" panose="02020603050405020304" pitchFamily="18" charset="0"/>
                      </a:rPr>
                      <m:t>≫</m:t>
                    </m:r>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i="1" dirty="0">
                            <a:latin typeface="Cambria Math" panose="02040503050406030204" pitchFamily="18" charset="0"/>
                            <a:cs typeface="Times New Roman" panose="02020603050405020304" pitchFamily="18" charset="0"/>
                          </a:rPr>
                          <m:t>𝐵</m:t>
                        </m:r>
                      </m:sub>
                    </m:sSub>
                  </m:oMath>
                </a14:m>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800" b="1" dirty="0">
                    <a:highlight>
                      <a:srgbClr val="FFFF00"/>
                    </a:highlight>
                    <a:latin typeface="Calibri" panose="020F0502020204030204" pitchFamily="34" charset="0"/>
                    <a:ea typeface="Calibri" panose="020F0502020204030204" pitchFamily="34" charset="0"/>
                    <a:cs typeface="Times New Roman" panose="02020603050405020304" pitchFamily="18" charset="0"/>
                  </a:rPr>
                  <a:t>Note: </a:t>
                </a:r>
                <a:r>
                  <a:rPr lang="en-US"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We will always try to minimize the Entropy and maximize the Gain.</a:t>
                </a:r>
              </a:p>
            </p:txBody>
          </p:sp>
        </mc:Choice>
        <mc:Fallback>
          <p:sp>
            <p:nvSpPr>
              <p:cNvPr id="3" name="Subtitle 2">
                <a:extLst>
                  <a:ext uri="{FF2B5EF4-FFF2-40B4-BE49-F238E27FC236}">
                    <a16:creationId xmlns:a16="http://schemas.microsoft.com/office/drawing/2014/main" id="{E30E2EA1-992C-49B2-9EAC-B3C3F1831897}"/>
                  </a:ext>
                </a:extLst>
              </p:cNvPr>
              <p:cNvSpPr>
                <a:spLocks noGrp="1" noRot="1" noChangeAspect="1" noMove="1" noResize="1" noEditPoints="1" noAdjustHandles="1" noChangeArrowheads="1" noChangeShapeType="1" noTextEdit="1"/>
              </p:cNvSpPr>
              <p:nvPr>
                <p:ph type="subTitle" idx="1"/>
              </p:nvPr>
            </p:nvSpPr>
            <p:spPr>
              <a:xfrm>
                <a:off x="1524000" y="1143844"/>
                <a:ext cx="9144000" cy="5464774"/>
              </a:xfrm>
              <a:blipFill>
                <a:blip r:embed="rId2"/>
                <a:stretch>
                  <a:fillRect l="-1000" t="-1563" r="-600"/>
                </a:stretch>
              </a:blipFill>
            </p:spPr>
            <p:txBody>
              <a:bodyPr/>
              <a:lstStyle/>
              <a:p>
                <a:r>
                  <a:rPr lang="en-US">
                    <a:noFill/>
                  </a:rPr>
                  <a:t> </a:t>
                </a:r>
              </a:p>
            </p:txBody>
          </p:sp>
        </mc:Fallback>
      </mc:AlternateContent>
    </p:spTree>
    <p:extLst>
      <p:ext uri="{BB962C8B-B14F-4D97-AF65-F5344CB8AC3E}">
        <p14:creationId xmlns:p14="http://schemas.microsoft.com/office/powerpoint/2010/main" val="231184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1524000" y="1143844"/>
            <a:ext cx="9144000" cy="541132"/>
          </a:xfrm>
        </p:spPr>
        <p:txBody>
          <a:bodyPr>
            <a:normAutofit/>
          </a:bodyPr>
          <a:lstStyle/>
          <a:p>
            <a:pPr algn="l"/>
            <a:r>
              <a:rPr lang="en-US" sz="1800" b="1" dirty="0">
                <a:latin typeface="Calibri" panose="020F0502020204030204" pitchFamily="34" charset="0"/>
                <a:ea typeface="Calibri" panose="020F0502020204030204" pitchFamily="34" charset="0"/>
                <a:cs typeface="Times New Roman" panose="02020603050405020304" pitchFamily="18" charset="0"/>
              </a:rPr>
              <a:t>Let’s try to understand how to make a decision tree using an Example: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744" y="2038306"/>
            <a:ext cx="6379846" cy="3753803"/>
          </a:xfrm>
          <a:prstGeom prst="rect">
            <a:avLst/>
          </a:prstGeom>
        </p:spPr>
      </p:pic>
    </p:spTree>
    <p:extLst>
      <p:ext uri="{BB962C8B-B14F-4D97-AF65-F5344CB8AC3E}">
        <p14:creationId xmlns:p14="http://schemas.microsoft.com/office/powerpoint/2010/main" val="394017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758190" y="1143844"/>
            <a:ext cx="9144000" cy="541132"/>
          </a:xfrm>
        </p:spPr>
        <p:txBody>
          <a:bodyPr>
            <a:normAutofit/>
          </a:bodyPr>
          <a:lstStyle/>
          <a:p>
            <a:pPr algn="l"/>
            <a:r>
              <a:rPr lang="en-US" sz="1800" b="1" dirty="0">
                <a:latin typeface="Calibri" panose="020F0502020204030204" pitchFamily="34" charset="0"/>
                <a:ea typeface="Calibri" panose="020F0502020204030204" pitchFamily="34" charset="0"/>
                <a:cs typeface="Times New Roman" panose="02020603050405020304" pitchFamily="18" charset="0"/>
              </a:rPr>
              <a:t>Iteration:1 and Root Selection</a:t>
            </a:r>
          </a:p>
        </p:txBody>
      </p:sp>
      <p:sp>
        <p:nvSpPr>
          <p:cNvPr id="5" name="Subtitle 2">
            <a:extLst>
              <a:ext uri="{FF2B5EF4-FFF2-40B4-BE49-F238E27FC236}">
                <a16:creationId xmlns:a16="http://schemas.microsoft.com/office/drawing/2014/main" id="{8B542972-702A-4E9A-AC2F-031648FAE173}"/>
              </a:ext>
            </a:extLst>
          </p:cNvPr>
          <p:cNvSpPr txBox="1">
            <a:spLocks/>
          </p:cNvSpPr>
          <p:nvPr/>
        </p:nvSpPr>
        <p:spPr>
          <a:xfrm>
            <a:off x="758190" y="1684976"/>
            <a:ext cx="10675620" cy="41671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latin typeface="Calibri" panose="020F0502020204030204" pitchFamily="34" charset="0"/>
                <a:ea typeface="Calibri" panose="020F0502020204030204" pitchFamily="34" charset="0"/>
                <a:cs typeface="Times New Roman" panose="02020603050405020304" pitchFamily="18" charset="0"/>
              </a:rPr>
              <a:t>At first we have to find the root node of the decision tree. In our dataset four features and one target features. So, we have to find for gain for all four features. Which will give us the maximum gain we will choose that features as a root node.</a:t>
            </a:r>
          </a:p>
          <a:p>
            <a:pPr algn="l"/>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800" b="1" dirty="0">
                <a:highlight>
                  <a:srgbClr val="FFFF00"/>
                </a:highlight>
                <a:latin typeface="Calibri" panose="020F0502020204030204" pitchFamily="34" charset="0"/>
                <a:ea typeface="Calibri" panose="020F0502020204030204" pitchFamily="34" charset="0"/>
                <a:cs typeface="Times New Roman" panose="02020603050405020304" pitchFamily="18" charset="0"/>
              </a:rPr>
              <a:t>Note: </a:t>
            </a:r>
            <a:r>
              <a:rPr lang="en-US" sz="1800" dirty="0">
                <a:latin typeface="Calibri" panose="020F0502020204030204" pitchFamily="34" charset="0"/>
                <a:ea typeface="Calibri" panose="020F0502020204030204" pitchFamily="34" charset="0"/>
                <a:cs typeface="Times New Roman" panose="02020603050405020304" pitchFamily="18" charset="0"/>
              </a:rPr>
              <a:t>Before partition we have to find the entropy for target feature. In our target feature total number of data is ten and number of possible value is three that is bus, train, car. We will have to calculate entropy for each possible value.</a:t>
            </a:r>
          </a:p>
          <a:p>
            <a:pPr algn="l"/>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800" b="1" dirty="0">
                <a:highlight>
                  <a:srgbClr val="FFFF00"/>
                </a:highlight>
                <a:latin typeface="Calibri" panose="020F0502020204030204" pitchFamily="34" charset="0"/>
                <a:ea typeface="Calibri" panose="020F0502020204030204" pitchFamily="34" charset="0"/>
                <a:cs typeface="Times New Roman" panose="02020603050405020304" pitchFamily="18" charset="0"/>
              </a:rPr>
              <a:t>Note:  </a:t>
            </a:r>
            <a:r>
              <a:rPr lang="en-US" sz="1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Gender column possible value is two that is male, female. </a:t>
            </a:r>
            <a:r>
              <a:rPr lang="en-US" sz="1800" dirty="0">
                <a:solidFill>
                  <a:srgbClr val="00B050"/>
                </a:solidFill>
                <a:latin typeface="Calibri" panose="020F0502020204030204" pitchFamily="34" charset="0"/>
                <a:ea typeface="Calibri" panose="020F0502020204030204" pitchFamily="34" charset="0"/>
                <a:cs typeface="Times New Roman" panose="02020603050405020304" pitchFamily="18" charset="0"/>
              </a:rPr>
              <a:t>Car column possible value is three that is 0, 1, 2.</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Travel cost column possible value is three that is cheap, standard, expensive. </a:t>
            </a:r>
            <a:r>
              <a:rPr lang="en-US" sz="1800" dirty="0">
                <a:solidFill>
                  <a:srgbClr val="002060"/>
                </a:solidFill>
                <a:latin typeface="Calibri" panose="020F0502020204030204" pitchFamily="34" charset="0"/>
                <a:ea typeface="Calibri" panose="020F0502020204030204" pitchFamily="34" charset="0"/>
                <a:cs typeface="Times New Roman" panose="02020603050405020304" pitchFamily="18" charset="0"/>
              </a:rPr>
              <a:t>Income column possible value is three that is low, medium, high.</a:t>
            </a:r>
          </a:p>
          <a:p>
            <a:pPr algn="l"/>
            <a:r>
              <a:rPr lang="en-US" sz="1800" b="1" dirty="0">
                <a:solidFill>
                  <a:srgbClr val="00206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We will have to calculate each possible for each features based on the target column possible value.</a:t>
            </a:r>
          </a:p>
        </p:txBody>
      </p:sp>
    </p:spTree>
    <p:extLst>
      <p:ext uri="{BB962C8B-B14F-4D97-AF65-F5344CB8AC3E}">
        <p14:creationId xmlns:p14="http://schemas.microsoft.com/office/powerpoint/2010/main" val="402378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4" y="1237745"/>
            <a:ext cx="3648076" cy="5163055"/>
          </a:xfrm>
          <a:prstGeom prst="rect">
            <a:avLst/>
          </a:prstGeom>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latin typeface="Calibri" panose="020F0502020204030204" pitchFamily="34" charset="0"/>
                    <a:ea typeface="Calibri" panose="020F0502020204030204" pitchFamily="34" charset="0"/>
                    <a:cs typeface="Times New Roman" panose="02020603050405020304" pitchFamily="18" charset="0"/>
                  </a:rPr>
                  <a:t>Entropy before partition: </a:t>
                </a: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Transport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s</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10</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4</m:t>
                        </m:r>
                      </m:num>
                      <m:den>
                        <m:r>
                          <a:rPr lang="en-US" sz="1600" i="1">
                            <a:latin typeface="Cambria Math" panose="02040503050406030204" pitchFamily="18" charset="0"/>
                            <a:cs typeface="Times New Roman" panose="02020603050405020304" pitchFamily="18" charset="0"/>
                          </a:rPr>
                          <m:t>10</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i="1">
                            <a:latin typeface="Cambria Math" panose="02040503050406030204" pitchFamily="18" charset="0"/>
                            <a:cs typeface="Times New Roman" panose="02020603050405020304" pitchFamily="18" charset="0"/>
                          </a:rPr>
                          <m:t>10</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i="1">
                            <a:latin typeface="Cambria Math" panose="02040503050406030204" pitchFamily="18" charset="0"/>
                            <a:cs typeface="Times New Roman" panose="02020603050405020304" pitchFamily="18" charset="0"/>
                          </a:rPr>
                          <m:t>10</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i="1">
                            <a:latin typeface="Cambria Math" panose="02040503050406030204" pitchFamily="18" charset="0"/>
                            <a:cs typeface="Times New Roman" panose="02020603050405020304" pitchFamily="18" charset="0"/>
                          </a:rPr>
                          <m:t>10</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i="1">
                            <a:latin typeface="Cambria Math" panose="02040503050406030204" pitchFamily="18" charset="0"/>
                            <a:cs typeface="Times New Roman" panose="02020603050405020304" pitchFamily="18" charset="0"/>
                          </a:rPr>
                          <m:t>10</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- 0.528 – 0.521 – 0.521)</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1.57</a:t>
                </a:r>
              </a:p>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gender</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𝑚𝑎𝑙𝑒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- 0.442 – 0.464 – 0.464)</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1.37</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gender</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𝑓𝑒𝑚𝑎𝑙𝑒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- 0.464 – 0.528 – 0.528)</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1.52</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(Gender)</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=1.57−((</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5</m:t>
                        </m:r>
                      </m:num>
                      <m:den>
                        <m:r>
                          <a:rPr lang="en-US" sz="1600" b="0" i="1" smtClean="0">
                            <a:latin typeface="Cambria Math" panose="02040503050406030204" pitchFamily="18" charset="0"/>
                            <a:cs typeface="Times New Roman" panose="02020603050405020304" pitchFamily="18" charset="0"/>
                          </a:rPr>
                          <m:t>10</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1.37)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5</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1.52))</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0.125</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4351021" y="1211522"/>
                <a:ext cx="7658102" cy="5494525"/>
              </a:xfrm>
              <a:prstGeom prst="rect">
                <a:avLst/>
              </a:prstGeom>
              <a:blipFill>
                <a:blip r:embed="rId3"/>
                <a:stretch>
                  <a:fillRect l="-478" t="-777" b="-222"/>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BCA1FBE-6EC4-4E69-8741-86DD56A3062E}"/>
              </a:ext>
            </a:extLst>
          </p:cNvPr>
          <p:cNvSpPr txBox="1"/>
          <p:nvPr/>
        </p:nvSpPr>
        <p:spPr>
          <a:xfrm>
            <a:off x="9601200" y="2823210"/>
            <a:ext cx="1526893" cy="646331"/>
          </a:xfrm>
          <a:prstGeom prst="rect">
            <a:avLst/>
          </a:prstGeom>
          <a:noFill/>
        </p:spPr>
        <p:txBody>
          <a:bodyPr wrap="none" rtlCol="0">
            <a:spAutoFit/>
          </a:bodyPr>
          <a:lstStyle/>
          <a:p>
            <a:r>
              <a:rPr lang="en-US" sz="1200" b="1" dirty="0"/>
              <a:t>Total male = 5</a:t>
            </a:r>
          </a:p>
          <a:p>
            <a:r>
              <a:rPr lang="en-US" sz="1200" b="1" dirty="0"/>
              <a:t>For 5 male possible</a:t>
            </a:r>
          </a:p>
          <a:p>
            <a:r>
              <a:rPr lang="en-US" sz="1200" b="1" dirty="0"/>
              <a:t>Bus=3, train=1, car=1</a:t>
            </a:r>
          </a:p>
        </p:txBody>
      </p:sp>
      <p:sp>
        <p:nvSpPr>
          <p:cNvPr id="9" name="TextBox 8">
            <a:extLst>
              <a:ext uri="{FF2B5EF4-FFF2-40B4-BE49-F238E27FC236}">
                <a16:creationId xmlns:a16="http://schemas.microsoft.com/office/drawing/2014/main" id="{515D3B80-DBBC-4DAA-A082-883FD37ED755}"/>
              </a:ext>
            </a:extLst>
          </p:cNvPr>
          <p:cNvSpPr txBox="1"/>
          <p:nvPr/>
        </p:nvSpPr>
        <p:spPr>
          <a:xfrm>
            <a:off x="9601200" y="3958784"/>
            <a:ext cx="1526893" cy="646331"/>
          </a:xfrm>
          <a:prstGeom prst="rect">
            <a:avLst/>
          </a:prstGeom>
          <a:noFill/>
        </p:spPr>
        <p:txBody>
          <a:bodyPr wrap="none" rtlCol="0">
            <a:spAutoFit/>
          </a:bodyPr>
          <a:lstStyle/>
          <a:p>
            <a:r>
              <a:rPr lang="en-US" sz="1200" b="1" dirty="0"/>
              <a:t>Total female = 5</a:t>
            </a:r>
          </a:p>
          <a:p>
            <a:r>
              <a:rPr lang="en-US" sz="1200" b="1" dirty="0"/>
              <a:t>For 5 female possible</a:t>
            </a:r>
          </a:p>
          <a:p>
            <a:r>
              <a:rPr lang="en-US" sz="1200" b="1" dirty="0"/>
              <a:t>Bus=1, train=2, car=2</a:t>
            </a:r>
          </a:p>
        </p:txBody>
      </p:sp>
      <p:sp>
        <p:nvSpPr>
          <p:cNvPr id="10" name="TextBox 9">
            <a:extLst>
              <a:ext uri="{FF2B5EF4-FFF2-40B4-BE49-F238E27FC236}">
                <a16:creationId xmlns:a16="http://schemas.microsoft.com/office/drawing/2014/main" id="{F9113616-8C87-4568-8D38-0A7D6A417F7B}"/>
              </a:ext>
            </a:extLst>
          </p:cNvPr>
          <p:cNvSpPr txBox="1"/>
          <p:nvPr/>
        </p:nvSpPr>
        <p:spPr>
          <a:xfrm>
            <a:off x="9593580" y="1417320"/>
            <a:ext cx="1526893" cy="646331"/>
          </a:xfrm>
          <a:prstGeom prst="rect">
            <a:avLst/>
          </a:prstGeom>
          <a:noFill/>
        </p:spPr>
        <p:txBody>
          <a:bodyPr wrap="none" rtlCol="0">
            <a:spAutoFit/>
          </a:bodyPr>
          <a:lstStyle/>
          <a:p>
            <a:r>
              <a:rPr lang="en-US" sz="1200" b="1" dirty="0"/>
              <a:t>Total data = 10</a:t>
            </a:r>
          </a:p>
          <a:p>
            <a:r>
              <a:rPr lang="en-US" sz="1200" b="1" dirty="0"/>
              <a:t>For 10 data possible</a:t>
            </a:r>
          </a:p>
          <a:p>
            <a:r>
              <a:rPr lang="en-US" sz="1200" b="1" dirty="0"/>
              <a:t>Bus=4, train=3, car=3</a:t>
            </a:r>
          </a:p>
        </p:txBody>
      </p:sp>
      <p:sp>
        <p:nvSpPr>
          <p:cNvPr id="11" name="TextBox 10">
            <a:extLst>
              <a:ext uri="{FF2B5EF4-FFF2-40B4-BE49-F238E27FC236}">
                <a16:creationId xmlns:a16="http://schemas.microsoft.com/office/drawing/2014/main" id="{91184318-2504-4275-8004-56E393DAFC93}"/>
              </a:ext>
            </a:extLst>
          </p:cNvPr>
          <p:cNvSpPr txBox="1"/>
          <p:nvPr/>
        </p:nvSpPr>
        <p:spPr>
          <a:xfrm>
            <a:off x="326621" y="644797"/>
            <a:ext cx="1197379" cy="369332"/>
          </a:xfrm>
          <a:prstGeom prst="rect">
            <a:avLst/>
          </a:prstGeom>
          <a:noFill/>
        </p:spPr>
        <p:txBody>
          <a:bodyPr wrap="none" rtlCol="0">
            <a:spAutoFit/>
          </a:bodyPr>
          <a:lstStyle/>
          <a:p>
            <a:r>
              <a:rPr lang="en-US" b="1" dirty="0"/>
              <a:t>Iteration-1</a:t>
            </a:r>
          </a:p>
        </p:txBody>
      </p:sp>
      <p:sp>
        <p:nvSpPr>
          <p:cNvPr id="12" name="TextBox 11">
            <a:extLst>
              <a:ext uri="{FF2B5EF4-FFF2-40B4-BE49-F238E27FC236}">
                <a16:creationId xmlns:a16="http://schemas.microsoft.com/office/drawing/2014/main" id="{4D0780BB-610C-4ACE-B455-DE7E2E68EEFF}"/>
              </a:ext>
            </a:extLst>
          </p:cNvPr>
          <p:cNvSpPr txBox="1"/>
          <p:nvPr/>
        </p:nvSpPr>
        <p:spPr>
          <a:xfrm>
            <a:off x="9612550" y="5563342"/>
            <a:ext cx="2110899" cy="461665"/>
          </a:xfrm>
          <a:prstGeom prst="rect">
            <a:avLst/>
          </a:prstGeom>
          <a:noFill/>
        </p:spPr>
        <p:txBody>
          <a:bodyPr wrap="none" rtlCol="0">
            <a:spAutoFit/>
          </a:bodyPr>
          <a:lstStyle/>
          <a:p>
            <a:r>
              <a:rPr lang="en-US" sz="1200" b="1" dirty="0"/>
              <a:t>Total data = 10</a:t>
            </a:r>
          </a:p>
          <a:p>
            <a:r>
              <a:rPr lang="en-US" sz="1200" b="1" dirty="0"/>
              <a:t>For 10 data Male=5, Female=5</a:t>
            </a:r>
          </a:p>
        </p:txBody>
      </p:sp>
    </p:spTree>
    <p:extLst>
      <p:ext uri="{BB962C8B-B14F-4D97-AF65-F5344CB8AC3E}">
        <p14:creationId xmlns:p14="http://schemas.microsoft.com/office/powerpoint/2010/main" val="221203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4" y="1237745"/>
            <a:ext cx="3648076" cy="5163055"/>
          </a:xfrm>
          <a:prstGeom prst="rect">
            <a:avLst/>
          </a:prstGeom>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{0}</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- 0.387 – 0.528 )</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.915</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{1}</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- 0.528 – 0.528 – 0.464)</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1.52</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{2}</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(Car)</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=1.57−((</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10</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0.915)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5</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1.52)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1.57 – (0.274 + 0.76 + 0)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.537</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4351021" y="1211522"/>
                <a:ext cx="7658102" cy="5494525"/>
              </a:xfrm>
              <a:prstGeom prst="rect">
                <a:avLst/>
              </a:prstGeom>
              <a:blipFill>
                <a:blip r:embed="rId3"/>
                <a:stretch>
                  <a:fillRect l="-478" t="-55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Iteration-1</a:t>
            </a:r>
          </a:p>
        </p:txBody>
      </p:sp>
    </p:spTree>
    <p:extLst>
      <p:ext uri="{BB962C8B-B14F-4D97-AF65-F5344CB8AC3E}">
        <p14:creationId xmlns:p14="http://schemas.microsoft.com/office/powerpoint/2010/main" val="273419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4" y="1237745"/>
            <a:ext cx="3648076" cy="5163055"/>
          </a:xfrm>
          <a:prstGeom prst="rect">
            <a:avLst/>
          </a:prstGeom>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cost</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𝑐h𝑒𝑎𝑝</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- 0.257 - 0.464 )</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.721</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cost</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𝑠𝑡𝑎𝑛𝑑𝑎𝑟𝑑</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cost</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𝑒𝑥𝑝𝑒𝑛𝑠𝑖𝑣𝑒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(Travel cost)</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=1.57−((</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5</m:t>
                        </m:r>
                      </m:num>
                      <m:den>
                        <m:r>
                          <a:rPr lang="en-US" sz="1600" b="0" i="1" smtClean="0">
                            <a:latin typeface="Cambria Math" panose="02040503050406030204" pitchFamily="18" charset="0"/>
                            <a:cs typeface="Times New Roman" panose="02020603050405020304" pitchFamily="18" charset="0"/>
                          </a:rPr>
                          <m:t>10</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0.721) + 0 + 0)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1.57 – 0.35</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1.21</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4351021" y="1211522"/>
                <a:ext cx="7658102" cy="5494525"/>
              </a:xfrm>
              <a:prstGeom prst="rect">
                <a:avLst/>
              </a:prstGeom>
              <a:blipFill>
                <a:blip r:embed="rId3"/>
                <a:stretch>
                  <a:fillRect l="-478" t="-55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Iteration-1</a:t>
            </a:r>
          </a:p>
        </p:txBody>
      </p:sp>
    </p:spTree>
    <p:extLst>
      <p:ext uri="{BB962C8B-B14F-4D97-AF65-F5344CB8AC3E}">
        <p14:creationId xmlns:p14="http://schemas.microsoft.com/office/powerpoint/2010/main" val="148623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4" y="1237745"/>
            <a:ext cx="3648076" cy="5163055"/>
          </a:xfrm>
          <a:prstGeom prst="rect">
            <a:avLst/>
          </a:prstGeom>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income</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𝑙𝑜𝑤</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a:latin typeface="Cambria Math" panose="02040503050406030204" pitchFamily="18" charset="0"/>
                            <a:cs typeface="Times New Roman" panose="02020603050405020304" pitchFamily="18" charset="0"/>
                          </a:rPr>
                          <m:t>income</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𝑚𝑒𝑑𝑖𝑢𝑚</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6</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6</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6</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6</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6</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6</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- 0.528 – 0.5 – 0.430)</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1.459</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a:latin typeface="Cambria Math" panose="02040503050406030204" pitchFamily="18" charset="0"/>
                            <a:cs typeface="Times New Roman" panose="02020603050405020304" pitchFamily="18" charset="0"/>
                          </a:rPr>
                          <m:t>income</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h𝑖𝑔h</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2</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2</m:t>
                        </m:r>
                      </m:den>
                    </m:f>
                    <m:r>
                      <m:rPr>
                        <m:nor/>
                      </m:rPr>
                      <a:rPr lang="en-US" sz="1600" dirty="0">
                        <a:latin typeface="Calibri" panose="020F0502020204030204" pitchFamily="34" charset="0"/>
                        <a:ea typeface="Calibri" panose="020F0502020204030204" pitchFamily="34" charset="0"/>
                        <a:cs typeface="Times New Roman" panose="02020603050405020304" pitchFamily="18" charset="0"/>
                      </a:rPr>
                      <m:t>)</m:t>
                    </m:r>
                  </m:oMath>
                </a14:m>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0</a:t>
                </a: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(Income)</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=1.57−((</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10</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6</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1.459)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1.57 – 0.875</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.695</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4351021" y="1211522"/>
                <a:ext cx="7658102" cy="5494525"/>
              </a:xfrm>
              <a:prstGeom prst="rect">
                <a:avLst/>
              </a:prstGeom>
              <a:blipFill>
                <a:blip r:embed="rId3"/>
                <a:stretch>
                  <a:fillRect l="-478" t="-55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Iteration-1</a:t>
            </a:r>
          </a:p>
        </p:txBody>
      </p:sp>
    </p:spTree>
    <p:extLst>
      <p:ext uri="{BB962C8B-B14F-4D97-AF65-F5344CB8AC3E}">
        <p14:creationId xmlns:p14="http://schemas.microsoft.com/office/powerpoint/2010/main" val="2967862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2050</Words>
  <Application>Microsoft Office PowerPoint</Application>
  <PresentationFormat>Widescreen</PresentationFormat>
  <Paragraphs>216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Cambria Math</vt:lpstr>
      <vt:lpstr>Lato</vt:lpstr>
      <vt:lpstr>Office Theme</vt:lpstr>
      <vt:lpstr>Decision Tree for classification</vt:lpstr>
      <vt:lpstr>Decision Tree</vt:lpstr>
      <vt:lpstr>Decision Tree</vt:lpstr>
      <vt:lpstr>Decision Tree</vt:lpstr>
      <vt:lpstr>Decision Tree</vt:lpstr>
      <vt:lpstr>Decision Tree</vt:lpstr>
      <vt:lpstr>Decision Tree</vt:lpstr>
      <vt:lpstr>Decision Tree</vt:lpstr>
      <vt:lpstr>Decision Tree</vt:lpstr>
      <vt:lpstr>PowerPoint Presentation</vt:lpstr>
      <vt:lpstr>Decision Tree</vt:lpstr>
      <vt:lpstr>Decision Tree</vt:lpstr>
      <vt:lpstr>Decision Tree</vt:lpstr>
      <vt:lpstr>PowerPoint Presentation</vt:lpstr>
      <vt:lpstr>PowerPoint Presentation</vt:lpstr>
      <vt:lpstr>Decision Tree for Regression</vt:lpstr>
      <vt:lpstr>Decision Tree for Regression</vt:lpstr>
      <vt:lpstr>Decision Tree for Regression</vt:lpstr>
      <vt:lpstr>Decision Tree for Regression</vt:lpstr>
      <vt:lpstr>Decision Tree for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alamin bhuyan</dc:creator>
  <cp:lastModifiedBy>alamin bhuyan</cp:lastModifiedBy>
  <cp:revision>52</cp:revision>
  <dcterms:created xsi:type="dcterms:W3CDTF">2021-11-13T13:51:57Z</dcterms:created>
  <dcterms:modified xsi:type="dcterms:W3CDTF">2021-11-14T16:46:00Z</dcterms:modified>
</cp:coreProperties>
</file>