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E17-C1C9-5E91-E8D8-53BED2F4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A9CA5-086C-2467-3DE5-B3149EE4B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BD38-93DF-6D18-34F2-8B6EFA80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7B2F-524E-6713-107F-1134217A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ED0E-AD71-7C03-A988-3F26D839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10E-2328-AC29-0854-4DAB9946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F9CD4-8B19-7BF3-A0B2-17B163DD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342A-F082-FF13-2336-285AFDC9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9E95-2C53-CF41-FEA8-3BC1BD71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13AD-6AF3-FA69-2772-4CF5857A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83D78-71D4-4E25-8115-538DA38C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0C1E-3104-ADC5-4921-A1E330611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217F-F65A-FEBD-3773-A69D28F3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F4C-9568-4E1B-2777-B3E22FD4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1BFF-B210-F119-9853-66F49896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0A8-ACE7-D6C5-E3DE-FF418225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A1AB-E0C8-4BCB-AE61-24A3E507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1809-221C-38E1-E592-153360E8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1D5E-8DA5-F80B-1291-508CB9AC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CDBC-3A23-A18C-1FFB-5BA27EC3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AEFB-1259-4A43-98A5-B09D9AC3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C4CD-27A5-BB0A-4886-B18AD476E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5FF9-A6E5-DC33-7201-1F4B6BE9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D4AB-916C-A8EA-E8B5-6C908F2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1A82-0C23-7103-09F0-D517A088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4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2612-312D-382A-C045-5364EC90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B6B1-A8C0-9A42-F6B9-04BF8431D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B0B4-EF9D-E9A5-0862-0F0CA6F5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B7DF-2A23-36B3-CBBF-7DF258D7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8B0B8-408C-1E05-1761-73FD0772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306F-403C-2399-DA3A-7E033A8A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8095-04B1-8E2D-93CC-72E335B8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A352C-B65C-29BA-17E1-36173A61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9391-B868-23A7-B9BB-BB6140E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C4342-7E2F-87A8-0A97-26306CBE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62243-3D5B-61F5-4F30-5B6416C5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0C72B-E73D-67EE-B85E-F3D2B0BD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98CC3-E5C2-133D-B265-32DB76E4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F6CAD-E5F8-FBA4-B2D3-47ACEE4D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0557-9D04-774E-5FFC-8ECFC3B1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22353-70D6-4262-6E1E-F8EB75B9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474D-0DA0-B5EF-6373-3C0A45D3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DEF08-3911-E633-8BF4-7CBBB575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3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B9037-1906-D840-DCA3-C1DAE11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A73A9-C888-5F04-710F-F04A0E96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5CAB-B9C7-F691-435A-96607A6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AD33-E319-FACF-152D-C135044F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B926-F2FF-DFB0-1479-EC20D09F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C4F3A-E976-0750-2870-375EC9F7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551B8-BA46-21BB-04B0-17749D2E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92E55-64F4-4A51-DFC5-7CF20B0B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92C0-0170-4BF1-FEDA-8C6B826A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311D-794F-0453-4BA0-FC73DE3C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87C5F-156F-C33E-FA06-64476EA00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02CE0-CDE2-4ACA-0132-6F683716E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37FB1-5F1F-AF2F-8E92-E8B3DEFA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4652B-4753-ECB2-E40E-DBB3AD3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59D5B-9F6A-0724-192D-B2E6B56A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687AC-0FAB-B486-0768-EA158692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AEAE-A8DD-A688-AF6F-B2A15AED7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593E-2FA3-20C9-4CD1-7678FC91B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6F2D-C71C-4DE0-8950-8C4CC78CB168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57E3-4FD1-9C35-26A6-882A5AB38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F741-E349-70B1-ED72-00DDC287B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167E-53CF-4D98-BAC0-E5635993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7E19-74CD-E959-0C37-5475BF17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3770"/>
            <a:ext cx="9144000" cy="549049"/>
          </a:xfrm>
        </p:spPr>
        <p:txBody>
          <a:bodyPr>
            <a:normAutofit/>
          </a:bodyPr>
          <a:lstStyle/>
          <a:p>
            <a:r>
              <a:rPr lang="en-US" sz="2800" b="1" dirty="0"/>
              <a:t>Stacking And Blending Ensemble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A299-D32C-D980-79A6-E3DBC2D97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686" y="2272166"/>
            <a:ext cx="7380514" cy="231366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Problem:</a:t>
            </a:r>
            <a:r>
              <a:rPr lang="en-US" sz="1800" dirty="0"/>
              <a:t> It has probability to overfit.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Solutions: </a:t>
            </a:r>
            <a:r>
              <a:rPr lang="en-US" sz="1800" dirty="0"/>
              <a:t>There are two solutions to reduce overfit. They are: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Hold out approach or Blending.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/>
              <a:t>K-Fold approach.</a:t>
            </a:r>
          </a:p>
        </p:txBody>
      </p:sp>
    </p:spTree>
    <p:extLst>
      <p:ext uri="{BB962C8B-B14F-4D97-AF65-F5344CB8AC3E}">
        <p14:creationId xmlns:p14="http://schemas.microsoft.com/office/powerpoint/2010/main" val="90461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7E19-74CD-E959-0C37-5475BF17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3770"/>
            <a:ext cx="9144000" cy="549049"/>
          </a:xfrm>
        </p:spPr>
        <p:txBody>
          <a:bodyPr>
            <a:normAutofit/>
          </a:bodyPr>
          <a:lstStyle/>
          <a:p>
            <a:r>
              <a:rPr lang="en-US" sz="2800" b="1" dirty="0"/>
              <a:t>Stacking And Blending Ensemble Technique</a:t>
            </a:r>
          </a:p>
        </p:txBody>
      </p:sp>
      <p:pic>
        <p:nvPicPr>
          <p:cNvPr id="1026" name="Picture 2" descr="Fig 2. Stacking algorithm. The number of weak learners in the stack is variable.">
            <a:extLst>
              <a:ext uri="{FF2B5EF4-FFF2-40B4-BE49-F238E27FC236}">
                <a16:creationId xmlns:a16="http://schemas.microsoft.com/office/drawing/2014/main" id="{65365D5B-4A6B-2FE0-AB06-1D376999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9" y="2369232"/>
            <a:ext cx="4463142" cy="298041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ing for Machine Learning ">
            <a:extLst>
              <a:ext uri="{FF2B5EF4-FFF2-40B4-BE49-F238E27FC236}">
                <a16:creationId xmlns:a16="http://schemas.microsoft.com/office/drawing/2014/main" id="{CEAC5A51-6533-FE18-E116-BBA0E0FD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27615"/>
            <a:ext cx="4576318" cy="30636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7E19-74CD-E959-0C37-5475BF17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228"/>
            <a:ext cx="9144000" cy="549049"/>
          </a:xfrm>
        </p:spPr>
        <p:txBody>
          <a:bodyPr>
            <a:normAutofit/>
          </a:bodyPr>
          <a:lstStyle/>
          <a:p>
            <a:r>
              <a:rPr lang="en-US" sz="2800" b="1" dirty="0"/>
              <a:t>Hold out approach or Blending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FF3EA0-A29F-B529-0394-9B76E68044A5}"/>
              </a:ext>
            </a:extLst>
          </p:cNvPr>
          <p:cNvGrpSpPr/>
          <p:nvPr/>
        </p:nvGrpSpPr>
        <p:grpSpPr>
          <a:xfrm>
            <a:off x="272144" y="1782875"/>
            <a:ext cx="7644920" cy="3723638"/>
            <a:chOff x="2590801" y="1173275"/>
            <a:chExt cx="7644920" cy="37236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3F3778-A85A-8020-8016-AF4ADAB3E849}"/>
                </a:ext>
              </a:extLst>
            </p:cNvPr>
            <p:cNvSpPr/>
            <p:nvPr/>
          </p:nvSpPr>
          <p:spPr>
            <a:xfrm>
              <a:off x="5007429" y="1173275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dataset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9D3D4A-F9FA-708E-5908-3EDDDB2E2D08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6988629" y="1447799"/>
              <a:ext cx="9252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AAF98C-4602-E865-F88C-E90610C7D12D}"/>
                </a:ext>
              </a:extLst>
            </p:cNvPr>
            <p:cNvSpPr txBox="1"/>
            <p:nvPr/>
          </p:nvSpPr>
          <p:spPr>
            <a:xfrm>
              <a:off x="7937463" y="1263133"/>
              <a:ext cx="2298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Suppose, </a:t>
              </a:r>
              <a:r>
                <a:rPr lang="en-US" b="1" dirty="0"/>
                <a:t>1000 rows</a:t>
              </a:r>
            </a:p>
            <a:p>
              <a:r>
                <a:rPr lang="en-US" b="1" dirty="0"/>
                <a:t>Divide it in 80:20 ratio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B1D49E-81EC-F287-A2A5-7DE73B2C2EC0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4789715" y="1722324"/>
              <a:ext cx="1208314" cy="93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FDD91C-28D5-654D-1570-A07CD6FF579E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>
            <a:xfrm>
              <a:off x="5998029" y="1722324"/>
              <a:ext cx="1453242" cy="94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AC4185-9379-AF9F-F998-2B5D09CF9E85}"/>
                </a:ext>
              </a:extLst>
            </p:cNvPr>
            <p:cNvSpPr/>
            <p:nvPr/>
          </p:nvSpPr>
          <p:spPr>
            <a:xfrm>
              <a:off x="3799115" y="2656114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D-train (800 rows)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A8D383-2DD1-9760-A17C-D89AEA0A7CE3}"/>
                </a:ext>
              </a:extLst>
            </p:cNvPr>
            <p:cNvSpPr/>
            <p:nvPr/>
          </p:nvSpPr>
          <p:spPr>
            <a:xfrm>
              <a:off x="6460671" y="2667000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D-test (200 rows)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47B0B5-A4EB-31EA-78EF-57E8635B3DA7}"/>
                </a:ext>
              </a:extLst>
            </p:cNvPr>
            <p:cNvCxnSpPr>
              <a:cxnSpLocks/>
              <a:stCxn id="15" idx="2"/>
              <a:endCxn id="25" idx="0"/>
            </p:cNvCxnSpPr>
            <p:nvPr/>
          </p:nvCxnSpPr>
          <p:spPr>
            <a:xfrm flipH="1">
              <a:off x="3581401" y="3205163"/>
              <a:ext cx="1208314" cy="113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4C79F2-2F9A-E49F-B624-48305DE50304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>
              <a:off x="4789715" y="3205163"/>
              <a:ext cx="1453242" cy="1142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83EAFF-C6D6-11A1-05DC-9235E216CC78}"/>
                </a:ext>
              </a:extLst>
            </p:cNvPr>
            <p:cNvSpPr/>
            <p:nvPr/>
          </p:nvSpPr>
          <p:spPr>
            <a:xfrm>
              <a:off x="2590801" y="4336978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D-train2 (600 rows)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C2C462-D36F-FD75-ED54-2A2EB89799D8}"/>
                </a:ext>
              </a:extLst>
            </p:cNvPr>
            <p:cNvSpPr/>
            <p:nvPr/>
          </p:nvSpPr>
          <p:spPr>
            <a:xfrm>
              <a:off x="5252357" y="4347864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D-validation (200 rows)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744304-49C5-1418-B9DD-C9650220D880}"/>
              </a:ext>
            </a:extLst>
          </p:cNvPr>
          <p:cNvSpPr txBox="1"/>
          <p:nvPr/>
        </p:nvSpPr>
        <p:spPr>
          <a:xfrm>
            <a:off x="357613" y="1087994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Dataset Operations: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894652-C663-B653-8CF3-81FC26E4B7A2}"/>
              </a:ext>
            </a:extLst>
          </p:cNvPr>
          <p:cNvSpPr/>
          <p:nvPr/>
        </p:nvSpPr>
        <p:spPr>
          <a:xfrm>
            <a:off x="8870243" y="2716665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9E502F-8340-0BF9-2DFF-C8BEB1F461DE}"/>
              </a:ext>
            </a:extLst>
          </p:cNvPr>
          <p:cNvSpPr/>
          <p:nvPr/>
        </p:nvSpPr>
        <p:spPr>
          <a:xfrm>
            <a:off x="8870243" y="3556947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8030FE-1F7D-57A7-A73E-496365F4F2BE}"/>
              </a:ext>
            </a:extLst>
          </p:cNvPr>
          <p:cNvSpPr/>
          <p:nvPr/>
        </p:nvSpPr>
        <p:spPr>
          <a:xfrm>
            <a:off x="8870243" y="4397229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KNNR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152B57-57EE-B9A0-8AC5-30942FCF4907}"/>
              </a:ext>
            </a:extLst>
          </p:cNvPr>
          <p:cNvSpPr txBox="1"/>
          <p:nvPr/>
        </p:nvSpPr>
        <p:spPr>
          <a:xfrm>
            <a:off x="8267702" y="283619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73CD5E-CA3B-4040-2EB3-3F45AC83A839}"/>
              </a:ext>
            </a:extLst>
          </p:cNvPr>
          <p:cNvSpPr txBox="1"/>
          <p:nvPr/>
        </p:nvSpPr>
        <p:spPr>
          <a:xfrm>
            <a:off x="8267702" y="36354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825D5A-0EDC-02C7-D2FF-34C2E513591A}"/>
              </a:ext>
            </a:extLst>
          </p:cNvPr>
          <p:cNvSpPr txBox="1"/>
          <p:nvPr/>
        </p:nvSpPr>
        <p:spPr>
          <a:xfrm>
            <a:off x="8267702" y="443461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55519-BDF7-234D-3F23-E486E6D4C509}"/>
              </a:ext>
            </a:extLst>
          </p:cNvPr>
          <p:cNvSpPr/>
          <p:nvPr/>
        </p:nvSpPr>
        <p:spPr>
          <a:xfrm>
            <a:off x="10466616" y="3556947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9B2F42-5276-FF65-54DB-76FF41A2710B}"/>
              </a:ext>
            </a:extLst>
          </p:cNvPr>
          <p:cNvSpPr txBox="1"/>
          <p:nvPr/>
        </p:nvSpPr>
        <p:spPr>
          <a:xfrm>
            <a:off x="10686241" y="430242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5EEC39-3B7A-EF31-BFCC-45543D2B3BF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9806414" y="2991190"/>
            <a:ext cx="660202" cy="84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7DA31D-9FE0-005C-0DD4-1225B740944C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9806414" y="3831472"/>
            <a:ext cx="66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2B3D17-8CF5-340A-C85F-86442B302D3A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 flipV="1">
            <a:off x="9806414" y="3831472"/>
            <a:ext cx="660202" cy="84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4FBB697-47C8-EA91-913F-C461E1257E79}"/>
              </a:ext>
            </a:extLst>
          </p:cNvPr>
          <p:cNvSpPr txBox="1"/>
          <p:nvPr/>
        </p:nvSpPr>
        <p:spPr>
          <a:xfrm>
            <a:off x="8753732" y="52085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Base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414D36-5A14-0C94-46CA-47830CD059BE}"/>
              </a:ext>
            </a:extLst>
          </p:cNvPr>
          <p:cNvSpPr txBox="1"/>
          <p:nvPr/>
        </p:nvSpPr>
        <p:spPr>
          <a:xfrm>
            <a:off x="10291902" y="4772798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Meta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09C055-B2DD-AAFB-AE83-8C4A838D5E74}"/>
              </a:ext>
            </a:extLst>
          </p:cNvPr>
          <p:cNvSpPr txBox="1"/>
          <p:nvPr/>
        </p:nvSpPr>
        <p:spPr>
          <a:xfrm>
            <a:off x="8870243" y="1578429"/>
            <a:ext cx="218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Our model structure:</a:t>
            </a:r>
          </a:p>
        </p:txBody>
      </p:sp>
    </p:spTree>
    <p:extLst>
      <p:ext uri="{BB962C8B-B14F-4D97-AF65-F5344CB8AC3E}">
        <p14:creationId xmlns:p14="http://schemas.microsoft.com/office/powerpoint/2010/main" val="402362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7B95-A7ED-7D28-B9E0-5B0A465F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Now we train our three base model using </a:t>
            </a:r>
            <a:r>
              <a:rPr lang="en-US" sz="1800" b="1" dirty="0"/>
              <a:t>D-train </a:t>
            </a:r>
            <a:r>
              <a:rPr lang="en-US" sz="1800" dirty="0"/>
              <a:t>data. And test those base model by </a:t>
            </a:r>
            <a:r>
              <a:rPr lang="en-US" sz="1800" b="1" dirty="0"/>
              <a:t>D-validation </a:t>
            </a:r>
            <a:r>
              <a:rPr lang="en-US" sz="1800" dirty="0"/>
              <a:t>data. When we test we will get some prediction output and using those output we can create a dataset like this.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Now, we will train our meta model using this new dataset and test the meta model using </a:t>
            </a:r>
            <a:r>
              <a:rPr lang="en-US" sz="1800" b="1" dirty="0"/>
              <a:t>D-test </a:t>
            </a:r>
            <a:r>
              <a:rPr lang="en-US" sz="1800" dirty="0"/>
              <a:t>data.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B67DA2-4B55-A73D-7E21-DBA735A8D72C}"/>
              </a:ext>
            </a:extLst>
          </p:cNvPr>
          <p:cNvCxnSpPr/>
          <p:nvPr/>
        </p:nvCxnSpPr>
        <p:spPr>
          <a:xfrm>
            <a:off x="9256485" y="2609131"/>
            <a:ext cx="772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508948-E2CB-01CC-EDBC-E02034FA0FBB}"/>
              </a:ext>
            </a:extLst>
          </p:cNvPr>
          <p:cNvSpPr txBox="1"/>
          <p:nvPr/>
        </p:nvSpPr>
        <p:spPr>
          <a:xfrm>
            <a:off x="10044215" y="2422168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200 rows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01AB1A-D4C3-15F9-89ED-50AE8216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91985"/>
              </p:ext>
            </p:extLst>
          </p:nvPr>
        </p:nvGraphicFramePr>
        <p:xfrm>
          <a:off x="2677885" y="2050574"/>
          <a:ext cx="6578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951339224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95724405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367703851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369139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M2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M3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Actual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4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6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1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28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7E19-74CD-E959-0C37-5475BF17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228"/>
            <a:ext cx="9144000" cy="549049"/>
          </a:xfrm>
        </p:spPr>
        <p:txBody>
          <a:bodyPr>
            <a:normAutofit/>
          </a:bodyPr>
          <a:lstStyle/>
          <a:p>
            <a:r>
              <a:rPr lang="en-US" sz="2800" b="1" dirty="0"/>
              <a:t>K-Fold Approach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FF3EA0-A29F-B529-0394-9B76E68044A5}"/>
              </a:ext>
            </a:extLst>
          </p:cNvPr>
          <p:cNvGrpSpPr/>
          <p:nvPr/>
        </p:nvGrpSpPr>
        <p:grpSpPr>
          <a:xfrm>
            <a:off x="1480458" y="1782875"/>
            <a:ext cx="6436606" cy="2042774"/>
            <a:chOff x="3799115" y="1173275"/>
            <a:chExt cx="6436606" cy="20427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3F3778-A85A-8020-8016-AF4ADAB3E849}"/>
                </a:ext>
              </a:extLst>
            </p:cNvPr>
            <p:cNvSpPr/>
            <p:nvPr/>
          </p:nvSpPr>
          <p:spPr>
            <a:xfrm>
              <a:off x="5007429" y="1173275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dataset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9D3D4A-F9FA-708E-5908-3EDDDB2E2D0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6988629" y="1447799"/>
              <a:ext cx="9252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AAF98C-4602-E865-F88C-E90610C7D12D}"/>
                </a:ext>
              </a:extLst>
            </p:cNvPr>
            <p:cNvSpPr txBox="1"/>
            <p:nvPr/>
          </p:nvSpPr>
          <p:spPr>
            <a:xfrm>
              <a:off x="7937463" y="1263133"/>
              <a:ext cx="2298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Suppose, </a:t>
              </a:r>
              <a:r>
                <a:rPr lang="en-US" b="1" dirty="0"/>
                <a:t>1000 rows</a:t>
              </a:r>
            </a:p>
            <a:p>
              <a:r>
                <a:rPr lang="en-US" b="1" dirty="0"/>
                <a:t>Divide it in 80:20 ratio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B1D49E-81EC-F287-A2A5-7DE73B2C2EC0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4789715" y="1722324"/>
              <a:ext cx="1208314" cy="93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FDD91C-28D5-654D-1570-A07CD6FF579E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>
            <a:xfrm>
              <a:off x="5998029" y="1722324"/>
              <a:ext cx="1453242" cy="944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AC4185-9379-AF9F-F998-2B5D09CF9E85}"/>
                </a:ext>
              </a:extLst>
            </p:cNvPr>
            <p:cNvSpPr/>
            <p:nvPr/>
          </p:nvSpPr>
          <p:spPr>
            <a:xfrm>
              <a:off x="3799115" y="2656114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D-train (800 rows)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A8D383-2DD1-9760-A17C-D89AEA0A7CE3}"/>
                </a:ext>
              </a:extLst>
            </p:cNvPr>
            <p:cNvSpPr/>
            <p:nvPr/>
          </p:nvSpPr>
          <p:spPr>
            <a:xfrm>
              <a:off x="6460671" y="2667000"/>
              <a:ext cx="1981200" cy="54904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D-test (200 rows)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744304-49C5-1418-B9DD-C9650220D880}"/>
              </a:ext>
            </a:extLst>
          </p:cNvPr>
          <p:cNvSpPr txBox="1"/>
          <p:nvPr/>
        </p:nvSpPr>
        <p:spPr>
          <a:xfrm>
            <a:off x="357613" y="1087994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Dataset Operations: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894652-C663-B653-8CF3-81FC26E4B7A2}"/>
              </a:ext>
            </a:extLst>
          </p:cNvPr>
          <p:cNvSpPr/>
          <p:nvPr/>
        </p:nvSpPr>
        <p:spPr>
          <a:xfrm>
            <a:off x="8870243" y="2716665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9E502F-8340-0BF9-2DFF-C8BEB1F461DE}"/>
              </a:ext>
            </a:extLst>
          </p:cNvPr>
          <p:cNvSpPr/>
          <p:nvPr/>
        </p:nvSpPr>
        <p:spPr>
          <a:xfrm>
            <a:off x="8870243" y="3556947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DTR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8030FE-1F7D-57A7-A73E-496365F4F2BE}"/>
              </a:ext>
            </a:extLst>
          </p:cNvPr>
          <p:cNvSpPr/>
          <p:nvPr/>
        </p:nvSpPr>
        <p:spPr>
          <a:xfrm>
            <a:off x="8870243" y="4397229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KNNR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152B57-57EE-B9A0-8AC5-30942FCF4907}"/>
              </a:ext>
            </a:extLst>
          </p:cNvPr>
          <p:cNvSpPr txBox="1"/>
          <p:nvPr/>
        </p:nvSpPr>
        <p:spPr>
          <a:xfrm>
            <a:off x="8267702" y="283619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73CD5E-CA3B-4040-2EB3-3F45AC83A839}"/>
              </a:ext>
            </a:extLst>
          </p:cNvPr>
          <p:cNvSpPr txBox="1"/>
          <p:nvPr/>
        </p:nvSpPr>
        <p:spPr>
          <a:xfrm>
            <a:off x="8267702" y="36354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825D5A-0EDC-02C7-D2FF-34C2E513591A}"/>
              </a:ext>
            </a:extLst>
          </p:cNvPr>
          <p:cNvSpPr txBox="1"/>
          <p:nvPr/>
        </p:nvSpPr>
        <p:spPr>
          <a:xfrm>
            <a:off x="8267702" y="443461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455519-BDF7-234D-3F23-E486E6D4C509}"/>
              </a:ext>
            </a:extLst>
          </p:cNvPr>
          <p:cNvSpPr/>
          <p:nvPr/>
        </p:nvSpPr>
        <p:spPr>
          <a:xfrm>
            <a:off x="10466616" y="3556947"/>
            <a:ext cx="936171" cy="54904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9B2F42-5276-FF65-54DB-76FF41A2710B}"/>
              </a:ext>
            </a:extLst>
          </p:cNvPr>
          <p:cNvSpPr txBox="1"/>
          <p:nvPr/>
        </p:nvSpPr>
        <p:spPr>
          <a:xfrm>
            <a:off x="10686241" y="430242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5EEC39-3B7A-EF31-BFCC-45543D2B3BF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9806414" y="2991190"/>
            <a:ext cx="660202" cy="84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7DA31D-9FE0-005C-0DD4-1225B740944C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9806414" y="3831472"/>
            <a:ext cx="66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2B3D17-8CF5-340A-C85F-86442B302D3A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 flipV="1">
            <a:off x="9806414" y="3831472"/>
            <a:ext cx="660202" cy="84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4FBB697-47C8-EA91-913F-C461E1257E79}"/>
              </a:ext>
            </a:extLst>
          </p:cNvPr>
          <p:cNvSpPr txBox="1"/>
          <p:nvPr/>
        </p:nvSpPr>
        <p:spPr>
          <a:xfrm>
            <a:off x="8753732" y="52085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Base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414D36-5A14-0C94-46CA-47830CD059BE}"/>
              </a:ext>
            </a:extLst>
          </p:cNvPr>
          <p:cNvSpPr txBox="1"/>
          <p:nvPr/>
        </p:nvSpPr>
        <p:spPr>
          <a:xfrm>
            <a:off x="10291902" y="4772798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Meta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09C055-B2DD-AAFB-AE83-8C4A838D5E74}"/>
              </a:ext>
            </a:extLst>
          </p:cNvPr>
          <p:cNvSpPr txBox="1"/>
          <p:nvPr/>
        </p:nvSpPr>
        <p:spPr>
          <a:xfrm>
            <a:off x="8870243" y="1578429"/>
            <a:ext cx="218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Our model structure: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6155FC-BFBA-9686-2444-61F427B96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46643"/>
              </p:ext>
            </p:extLst>
          </p:nvPr>
        </p:nvGraphicFramePr>
        <p:xfrm>
          <a:off x="1725384" y="4425723"/>
          <a:ext cx="36739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483">
                  <a:extLst>
                    <a:ext uri="{9D8B030D-6E8A-4147-A177-3AD203B41FA5}">
                      <a16:colId xmlns:a16="http://schemas.microsoft.com/office/drawing/2014/main" val="555694575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93584808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47351397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1142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38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DC2B00-C234-3231-C70B-910E9E490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53070"/>
              </p:ext>
            </p:extLst>
          </p:nvPr>
        </p:nvGraphicFramePr>
        <p:xfrm>
          <a:off x="1725384" y="4888682"/>
          <a:ext cx="36739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483">
                  <a:extLst>
                    <a:ext uri="{9D8B030D-6E8A-4147-A177-3AD203B41FA5}">
                      <a16:colId xmlns:a16="http://schemas.microsoft.com/office/drawing/2014/main" val="555694575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93584808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47351397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1142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38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E89B93-9644-3D54-95D8-4AC65D9A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26820"/>
              </p:ext>
            </p:extLst>
          </p:nvPr>
        </p:nvGraphicFramePr>
        <p:xfrm>
          <a:off x="1725384" y="5338738"/>
          <a:ext cx="36739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483">
                  <a:extLst>
                    <a:ext uri="{9D8B030D-6E8A-4147-A177-3AD203B41FA5}">
                      <a16:colId xmlns:a16="http://schemas.microsoft.com/office/drawing/2014/main" val="555694575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93584808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47351397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1142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3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8570F2-6ED7-BFBE-97FB-76A89B4F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133"/>
              </p:ext>
            </p:extLst>
          </p:nvPr>
        </p:nvGraphicFramePr>
        <p:xfrm>
          <a:off x="1725384" y="5823132"/>
          <a:ext cx="36739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483">
                  <a:extLst>
                    <a:ext uri="{9D8B030D-6E8A-4147-A177-3AD203B41FA5}">
                      <a16:colId xmlns:a16="http://schemas.microsoft.com/office/drawing/2014/main" val="555694575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93584808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47351397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1142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38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AEBB63-8E10-1B0C-EA95-A7006E18F7D6}"/>
              </a:ext>
            </a:extLst>
          </p:cNvPr>
          <p:cNvSpPr txBox="1"/>
          <p:nvPr/>
        </p:nvSpPr>
        <p:spPr>
          <a:xfrm>
            <a:off x="1480458" y="6314106"/>
            <a:ext cx="431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Cross validation apply, k=4 just for example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607448E9-36EE-4E84-8BAB-33E377C3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81990"/>
              </p:ext>
            </p:extLst>
          </p:nvPr>
        </p:nvGraphicFramePr>
        <p:xfrm>
          <a:off x="1725384" y="3975439"/>
          <a:ext cx="36739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483">
                  <a:extLst>
                    <a:ext uri="{9D8B030D-6E8A-4147-A177-3AD203B41FA5}">
                      <a16:colId xmlns:a16="http://schemas.microsoft.com/office/drawing/2014/main" val="555694575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93584808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473513979"/>
                    </a:ext>
                  </a:extLst>
                </a:gridCol>
                <a:gridCol w="918483">
                  <a:extLst>
                    <a:ext uri="{9D8B030D-6E8A-4147-A177-3AD203B41FA5}">
                      <a16:colId xmlns:a16="http://schemas.microsoft.com/office/drawing/2014/main" val="1142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1C19-F688-529D-9355-F718AF2C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7588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First of all we will train our base model using </a:t>
            </a:r>
            <a:r>
              <a:rPr lang="en-US" sz="1800" b="1" dirty="0"/>
              <a:t>D-train </a:t>
            </a:r>
            <a:r>
              <a:rPr lang="en-US" sz="1800" dirty="0"/>
              <a:t>data based on </a:t>
            </a:r>
            <a:r>
              <a:rPr lang="en-US" sz="1800" b="1" dirty="0"/>
              <a:t>K-Fold cross validation technique. </a:t>
            </a:r>
            <a:r>
              <a:rPr lang="en-US" sz="1800" dirty="0"/>
              <a:t>In this cross validation every base model will be trained 4 times. And at last we will get below data: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rabicPeriod" startAt="2"/>
            </a:pPr>
            <a:r>
              <a:rPr lang="en-US" sz="1800" dirty="0"/>
              <a:t>Now, using the new data we will train our meta model.</a:t>
            </a:r>
          </a:p>
          <a:p>
            <a:pPr marL="342900" indent="-342900">
              <a:buAutoNum type="arabicPeriod" startAt="2"/>
            </a:pPr>
            <a:r>
              <a:rPr lang="en-US" sz="1800" dirty="0"/>
              <a:t>Now, again will train our base model using full </a:t>
            </a:r>
            <a:r>
              <a:rPr lang="en-US" sz="1800" b="1" dirty="0"/>
              <a:t>D-train data.</a:t>
            </a:r>
          </a:p>
          <a:p>
            <a:pPr marL="342900" indent="-342900">
              <a:buAutoNum type="arabicPeriod" startAt="2"/>
            </a:pPr>
            <a:r>
              <a:rPr lang="en-US" sz="1800" dirty="0"/>
              <a:t>Again, we will test our base model using </a:t>
            </a:r>
            <a:r>
              <a:rPr lang="en-US" sz="1800" b="1" dirty="0"/>
              <a:t>D-test data. </a:t>
            </a:r>
            <a:r>
              <a:rPr lang="en-US" sz="1800" dirty="0"/>
              <a:t>And this will give some prediction or output. Those output will be gone to our meta model and meta mode will predict value.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D59817-6229-DBB9-2ED7-984D37AB6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78478"/>
              </p:ext>
            </p:extLst>
          </p:nvPr>
        </p:nvGraphicFramePr>
        <p:xfrm>
          <a:off x="2469242" y="1821974"/>
          <a:ext cx="67745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636">
                  <a:extLst>
                    <a:ext uri="{9D8B030D-6E8A-4147-A177-3AD203B41FA5}">
                      <a16:colId xmlns:a16="http://schemas.microsoft.com/office/drawing/2014/main" val="2689153311"/>
                    </a:ext>
                  </a:extLst>
                </a:gridCol>
                <a:gridCol w="1693636">
                  <a:extLst>
                    <a:ext uri="{9D8B030D-6E8A-4147-A177-3AD203B41FA5}">
                      <a16:colId xmlns:a16="http://schemas.microsoft.com/office/drawing/2014/main" val="3529438383"/>
                    </a:ext>
                  </a:extLst>
                </a:gridCol>
                <a:gridCol w="1693636">
                  <a:extLst>
                    <a:ext uri="{9D8B030D-6E8A-4147-A177-3AD203B41FA5}">
                      <a16:colId xmlns:a16="http://schemas.microsoft.com/office/drawing/2014/main" val="3548499956"/>
                    </a:ext>
                  </a:extLst>
                </a:gridCol>
                <a:gridCol w="1693636">
                  <a:extLst>
                    <a:ext uri="{9D8B030D-6E8A-4147-A177-3AD203B41FA5}">
                      <a16:colId xmlns:a16="http://schemas.microsoft.com/office/drawing/2014/main" val="163413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M2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M3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7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9121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8B47D7-D8F6-8337-749D-F4D44975AB65}"/>
              </a:ext>
            </a:extLst>
          </p:cNvPr>
          <p:cNvCxnSpPr/>
          <p:nvPr/>
        </p:nvCxnSpPr>
        <p:spPr>
          <a:xfrm>
            <a:off x="9256485" y="2418336"/>
            <a:ext cx="772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6AC224-0573-32AC-4185-81ABB84F842F}"/>
              </a:ext>
            </a:extLst>
          </p:cNvPr>
          <p:cNvSpPr txBox="1"/>
          <p:nvPr/>
        </p:nvSpPr>
        <p:spPr>
          <a:xfrm>
            <a:off x="10029371" y="2193568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800 rows</a:t>
            </a:r>
          </a:p>
        </p:txBody>
      </p:sp>
    </p:spTree>
    <p:extLst>
      <p:ext uri="{BB962C8B-B14F-4D97-AF65-F5344CB8AC3E}">
        <p14:creationId xmlns:p14="http://schemas.microsoft.com/office/powerpoint/2010/main" val="289477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7E19-74CD-E959-0C37-5475BF17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2" y="174170"/>
            <a:ext cx="9144000" cy="549049"/>
          </a:xfrm>
        </p:spPr>
        <p:txBody>
          <a:bodyPr>
            <a:normAutofit/>
          </a:bodyPr>
          <a:lstStyle/>
          <a:p>
            <a:r>
              <a:rPr lang="en-US" sz="2800" b="1" dirty="0"/>
              <a:t>Multi layer Stacking (this is used blending technique)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69914-35A8-0056-63A3-4FBD6D5B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9" y="723219"/>
            <a:ext cx="6465346" cy="60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397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Stacking And Blending Ensemble Technique</vt:lpstr>
      <vt:lpstr>Stacking And Blending Ensemble Technique</vt:lpstr>
      <vt:lpstr>Hold out approach or Blending</vt:lpstr>
      <vt:lpstr>PowerPoint Presentation</vt:lpstr>
      <vt:lpstr>K-Fold Approach</vt:lpstr>
      <vt:lpstr>PowerPoint Presentation</vt:lpstr>
      <vt:lpstr>Multi layer Stacking (this is used blending technique)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Stacking And Blending Ensemble Technique</dc:title>
  <dc:creator>alamin bhuyan</dc:creator>
  <cp:lastModifiedBy>alamin bhuyan</cp:lastModifiedBy>
  <cp:revision>3</cp:revision>
  <dcterms:created xsi:type="dcterms:W3CDTF">2023-01-06T17:04:45Z</dcterms:created>
  <dcterms:modified xsi:type="dcterms:W3CDTF">2023-01-06T18:01:25Z</dcterms:modified>
</cp:coreProperties>
</file>