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8" r:id="rId3"/>
    <p:sldId id="257" r:id="rId4"/>
    <p:sldId id="259" r:id="rId5"/>
    <p:sldId id="260" r:id="rId6"/>
    <p:sldId id="262" r:id="rId7"/>
    <p:sldId id="264" r:id="rId8"/>
    <p:sldId id="263" r:id="rId9"/>
    <p:sldId id="266" r:id="rId10"/>
    <p:sldId id="267" r:id="rId11"/>
    <p:sldId id="265" r:id="rId12"/>
    <p:sldId id="268" r:id="rId13"/>
    <p:sldId id="270" r:id="rId14"/>
    <p:sldId id="271" r:id="rId15"/>
    <p:sldId id="272" r:id="rId16"/>
    <p:sldId id="273" r:id="rId17"/>
    <p:sldId id="274" r:id="rId18"/>
    <p:sldId id="275"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33" autoAdjust="0"/>
    <p:restoredTop sz="94660"/>
  </p:normalViewPr>
  <p:slideViewPr>
    <p:cSldViewPr snapToGrid="0">
      <p:cViewPr varScale="1">
        <p:scale>
          <a:sx n="67" d="100"/>
          <a:sy n="67" d="100"/>
        </p:scale>
        <p:origin x="114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29D8-E85F-4B7C-B7FA-8C751931C7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0819F35-B611-4B4F-A1B4-4BAC18AB14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51E651F-EF69-444C-8235-27ADFDAAF73E}"/>
              </a:ext>
            </a:extLst>
          </p:cNvPr>
          <p:cNvSpPr>
            <a:spLocks noGrp="1"/>
          </p:cNvSpPr>
          <p:nvPr>
            <p:ph type="dt" sz="half" idx="10"/>
          </p:nvPr>
        </p:nvSpPr>
        <p:spPr/>
        <p:txBody>
          <a:bodyPr/>
          <a:lstStyle/>
          <a:p>
            <a:fld id="{7F403548-C31D-4D08-A807-E0841A304AD5}" type="datetimeFigureOut">
              <a:rPr lang="en-GB" smtClean="0"/>
              <a:t>20/09/2023</a:t>
            </a:fld>
            <a:endParaRPr lang="en-GB"/>
          </a:p>
        </p:txBody>
      </p:sp>
      <p:sp>
        <p:nvSpPr>
          <p:cNvPr id="5" name="Footer Placeholder 4">
            <a:extLst>
              <a:ext uri="{FF2B5EF4-FFF2-40B4-BE49-F238E27FC236}">
                <a16:creationId xmlns:a16="http://schemas.microsoft.com/office/drawing/2014/main" id="{4065E195-A33A-42C8-99B2-DF2462913A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90C7F1-A6C7-4841-B594-8CF7F7C58006}"/>
              </a:ext>
            </a:extLst>
          </p:cNvPr>
          <p:cNvSpPr>
            <a:spLocks noGrp="1"/>
          </p:cNvSpPr>
          <p:nvPr>
            <p:ph type="sldNum" sz="quarter" idx="12"/>
          </p:nvPr>
        </p:nvSpPr>
        <p:spPr/>
        <p:txBody>
          <a:bodyPr/>
          <a:lstStyle/>
          <a:p>
            <a:fld id="{00835A0E-A696-4CF3-BA14-10AFB932282B}" type="slidenum">
              <a:rPr lang="en-GB" smtClean="0"/>
              <a:t>‹#›</a:t>
            </a:fld>
            <a:endParaRPr lang="en-GB"/>
          </a:p>
        </p:txBody>
      </p:sp>
    </p:spTree>
    <p:extLst>
      <p:ext uri="{BB962C8B-B14F-4D97-AF65-F5344CB8AC3E}">
        <p14:creationId xmlns:p14="http://schemas.microsoft.com/office/powerpoint/2010/main" val="1538005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05F8-F7FC-4DE3-8574-60431C37333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A74BCE1-8640-476C-9D00-2A19AF0519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6737BD-877F-4993-8873-D4933A8FDC9E}"/>
              </a:ext>
            </a:extLst>
          </p:cNvPr>
          <p:cNvSpPr>
            <a:spLocks noGrp="1"/>
          </p:cNvSpPr>
          <p:nvPr>
            <p:ph type="dt" sz="half" idx="10"/>
          </p:nvPr>
        </p:nvSpPr>
        <p:spPr/>
        <p:txBody>
          <a:bodyPr/>
          <a:lstStyle/>
          <a:p>
            <a:fld id="{7F403548-C31D-4D08-A807-E0841A304AD5}" type="datetimeFigureOut">
              <a:rPr lang="en-GB" smtClean="0"/>
              <a:t>20/09/2023</a:t>
            </a:fld>
            <a:endParaRPr lang="en-GB"/>
          </a:p>
        </p:txBody>
      </p:sp>
      <p:sp>
        <p:nvSpPr>
          <p:cNvPr id="5" name="Footer Placeholder 4">
            <a:extLst>
              <a:ext uri="{FF2B5EF4-FFF2-40B4-BE49-F238E27FC236}">
                <a16:creationId xmlns:a16="http://schemas.microsoft.com/office/drawing/2014/main" id="{638728D8-6FCB-4618-B387-F21C69C7CB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B704BE-A518-4210-B44A-3AFC0528FB20}"/>
              </a:ext>
            </a:extLst>
          </p:cNvPr>
          <p:cNvSpPr>
            <a:spLocks noGrp="1"/>
          </p:cNvSpPr>
          <p:nvPr>
            <p:ph type="sldNum" sz="quarter" idx="12"/>
          </p:nvPr>
        </p:nvSpPr>
        <p:spPr/>
        <p:txBody>
          <a:bodyPr/>
          <a:lstStyle/>
          <a:p>
            <a:fld id="{00835A0E-A696-4CF3-BA14-10AFB932282B}" type="slidenum">
              <a:rPr lang="en-GB" smtClean="0"/>
              <a:t>‹#›</a:t>
            </a:fld>
            <a:endParaRPr lang="en-GB"/>
          </a:p>
        </p:txBody>
      </p:sp>
    </p:spTree>
    <p:extLst>
      <p:ext uri="{BB962C8B-B14F-4D97-AF65-F5344CB8AC3E}">
        <p14:creationId xmlns:p14="http://schemas.microsoft.com/office/powerpoint/2010/main" val="4140777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697B3F-7135-4BCE-B94C-802926C0FE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942315-90E1-4F67-A81C-246297B461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3C32E9-3B54-4BCF-B349-81BB51A46142}"/>
              </a:ext>
            </a:extLst>
          </p:cNvPr>
          <p:cNvSpPr>
            <a:spLocks noGrp="1"/>
          </p:cNvSpPr>
          <p:nvPr>
            <p:ph type="dt" sz="half" idx="10"/>
          </p:nvPr>
        </p:nvSpPr>
        <p:spPr/>
        <p:txBody>
          <a:bodyPr/>
          <a:lstStyle/>
          <a:p>
            <a:fld id="{7F403548-C31D-4D08-A807-E0841A304AD5}" type="datetimeFigureOut">
              <a:rPr lang="en-GB" smtClean="0"/>
              <a:t>20/09/2023</a:t>
            </a:fld>
            <a:endParaRPr lang="en-GB"/>
          </a:p>
        </p:txBody>
      </p:sp>
      <p:sp>
        <p:nvSpPr>
          <p:cNvPr id="5" name="Footer Placeholder 4">
            <a:extLst>
              <a:ext uri="{FF2B5EF4-FFF2-40B4-BE49-F238E27FC236}">
                <a16:creationId xmlns:a16="http://schemas.microsoft.com/office/drawing/2014/main" id="{C225AC0B-98BF-41E9-9CB1-7211060153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792B16-E371-419E-8CCE-DE6012C5E6A6}"/>
              </a:ext>
            </a:extLst>
          </p:cNvPr>
          <p:cNvSpPr>
            <a:spLocks noGrp="1"/>
          </p:cNvSpPr>
          <p:nvPr>
            <p:ph type="sldNum" sz="quarter" idx="12"/>
          </p:nvPr>
        </p:nvSpPr>
        <p:spPr/>
        <p:txBody>
          <a:bodyPr/>
          <a:lstStyle/>
          <a:p>
            <a:fld id="{00835A0E-A696-4CF3-BA14-10AFB932282B}" type="slidenum">
              <a:rPr lang="en-GB" smtClean="0"/>
              <a:t>‹#›</a:t>
            </a:fld>
            <a:endParaRPr lang="en-GB"/>
          </a:p>
        </p:txBody>
      </p:sp>
    </p:spTree>
    <p:extLst>
      <p:ext uri="{BB962C8B-B14F-4D97-AF65-F5344CB8AC3E}">
        <p14:creationId xmlns:p14="http://schemas.microsoft.com/office/powerpoint/2010/main" val="2538460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EE53-E8BD-455C-A7BC-337580D89A6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720EE02-B8F6-4E59-9F4A-5B5796CCF3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66DF791-FED7-4F4C-84A6-805C8AD5D32E}"/>
              </a:ext>
            </a:extLst>
          </p:cNvPr>
          <p:cNvSpPr>
            <a:spLocks noGrp="1"/>
          </p:cNvSpPr>
          <p:nvPr>
            <p:ph type="dt" sz="half" idx="10"/>
          </p:nvPr>
        </p:nvSpPr>
        <p:spPr/>
        <p:txBody>
          <a:bodyPr/>
          <a:lstStyle/>
          <a:p>
            <a:fld id="{7F403548-C31D-4D08-A807-E0841A304AD5}" type="datetimeFigureOut">
              <a:rPr lang="en-GB" smtClean="0"/>
              <a:t>20/09/2023</a:t>
            </a:fld>
            <a:endParaRPr lang="en-GB"/>
          </a:p>
        </p:txBody>
      </p:sp>
      <p:sp>
        <p:nvSpPr>
          <p:cNvPr id="5" name="Footer Placeholder 4">
            <a:extLst>
              <a:ext uri="{FF2B5EF4-FFF2-40B4-BE49-F238E27FC236}">
                <a16:creationId xmlns:a16="http://schemas.microsoft.com/office/drawing/2014/main" id="{51D3206A-B42F-402B-9DAC-1163ED9888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13ED68-5B61-40B9-A42C-73BDBEC299B6}"/>
              </a:ext>
            </a:extLst>
          </p:cNvPr>
          <p:cNvSpPr>
            <a:spLocks noGrp="1"/>
          </p:cNvSpPr>
          <p:nvPr>
            <p:ph type="sldNum" sz="quarter" idx="12"/>
          </p:nvPr>
        </p:nvSpPr>
        <p:spPr/>
        <p:txBody>
          <a:bodyPr/>
          <a:lstStyle/>
          <a:p>
            <a:fld id="{00835A0E-A696-4CF3-BA14-10AFB932282B}" type="slidenum">
              <a:rPr lang="en-GB" smtClean="0"/>
              <a:t>‹#›</a:t>
            </a:fld>
            <a:endParaRPr lang="en-GB"/>
          </a:p>
        </p:txBody>
      </p:sp>
    </p:spTree>
    <p:extLst>
      <p:ext uri="{BB962C8B-B14F-4D97-AF65-F5344CB8AC3E}">
        <p14:creationId xmlns:p14="http://schemas.microsoft.com/office/powerpoint/2010/main" val="3897778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D65B-9676-4D01-A6C0-B0C5257E3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7FAB1DA-2B80-45D0-A84C-998D4970A7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C5CC83-0CF0-4CDF-86AF-99B15F89DBD3}"/>
              </a:ext>
            </a:extLst>
          </p:cNvPr>
          <p:cNvSpPr>
            <a:spLocks noGrp="1"/>
          </p:cNvSpPr>
          <p:nvPr>
            <p:ph type="dt" sz="half" idx="10"/>
          </p:nvPr>
        </p:nvSpPr>
        <p:spPr/>
        <p:txBody>
          <a:bodyPr/>
          <a:lstStyle/>
          <a:p>
            <a:fld id="{7F403548-C31D-4D08-A807-E0841A304AD5}" type="datetimeFigureOut">
              <a:rPr lang="en-GB" smtClean="0"/>
              <a:t>20/09/2023</a:t>
            </a:fld>
            <a:endParaRPr lang="en-GB"/>
          </a:p>
        </p:txBody>
      </p:sp>
      <p:sp>
        <p:nvSpPr>
          <p:cNvPr id="5" name="Footer Placeholder 4">
            <a:extLst>
              <a:ext uri="{FF2B5EF4-FFF2-40B4-BE49-F238E27FC236}">
                <a16:creationId xmlns:a16="http://schemas.microsoft.com/office/drawing/2014/main" id="{9A309B15-9A8C-42A8-A119-649640E959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15E899-3CD3-4CAC-A5EC-5A372937F162}"/>
              </a:ext>
            </a:extLst>
          </p:cNvPr>
          <p:cNvSpPr>
            <a:spLocks noGrp="1"/>
          </p:cNvSpPr>
          <p:nvPr>
            <p:ph type="sldNum" sz="quarter" idx="12"/>
          </p:nvPr>
        </p:nvSpPr>
        <p:spPr/>
        <p:txBody>
          <a:bodyPr/>
          <a:lstStyle/>
          <a:p>
            <a:fld id="{00835A0E-A696-4CF3-BA14-10AFB932282B}" type="slidenum">
              <a:rPr lang="en-GB" smtClean="0"/>
              <a:t>‹#›</a:t>
            </a:fld>
            <a:endParaRPr lang="en-GB"/>
          </a:p>
        </p:txBody>
      </p:sp>
    </p:spTree>
    <p:extLst>
      <p:ext uri="{BB962C8B-B14F-4D97-AF65-F5344CB8AC3E}">
        <p14:creationId xmlns:p14="http://schemas.microsoft.com/office/powerpoint/2010/main" val="1728725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6E52-D081-4C89-8698-4EC7A4D2687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3F9F492-2120-49DC-9D38-2BF1F41EA5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18CE153-3BE6-4134-92FA-AE9CE7AE64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7B4E3FE-51F8-4A86-8E76-05E00AD30276}"/>
              </a:ext>
            </a:extLst>
          </p:cNvPr>
          <p:cNvSpPr>
            <a:spLocks noGrp="1"/>
          </p:cNvSpPr>
          <p:nvPr>
            <p:ph type="dt" sz="half" idx="10"/>
          </p:nvPr>
        </p:nvSpPr>
        <p:spPr/>
        <p:txBody>
          <a:bodyPr/>
          <a:lstStyle/>
          <a:p>
            <a:fld id="{7F403548-C31D-4D08-A807-E0841A304AD5}" type="datetimeFigureOut">
              <a:rPr lang="en-GB" smtClean="0"/>
              <a:t>20/09/2023</a:t>
            </a:fld>
            <a:endParaRPr lang="en-GB"/>
          </a:p>
        </p:txBody>
      </p:sp>
      <p:sp>
        <p:nvSpPr>
          <p:cNvPr id="6" name="Footer Placeholder 5">
            <a:extLst>
              <a:ext uri="{FF2B5EF4-FFF2-40B4-BE49-F238E27FC236}">
                <a16:creationId xmlns:a16="http://schemas.microsoft.com/office/drawing/2014/main" id="{D4651B18-0544-4BEA-AD6E-64A582633DD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99589D9-E411-4E5B-9E16-AC656A4D8746}"/>
              </a:ext>
            </a:extLst>
          </p:cNvPr>
          <p:cNvSpPr>
            <a:spLocks noGrp="1"/>
          </p:cNvSpPr>
          <p:nvPr>
            <p:ph type="sldNum" sz="quarter" idx="12"/>
          </p:nvPr>
        </p:nvSpPr>
        <p:spPr/>
        <p:txBody>
          <a:bodyPr/>
          <a:lstStyle/>
          <a:p>
            <a:fld id="{00835A0E-A696-4CF3-BA14-10AFB932282B}" type="slidenum">
              <a:rPr lang="en-GB" smtClean="0"/>
              <a:t>‹#›</a:t>
            </a:fld>
            <a:endParaRPr lang="en-GB"/>
          </a:p>
        </p:txBody>
      </p:sp>
    </p:spTree>
    <p:extLst>
      <p:ext uri="{BB962C8B-B14F-4D97-AF65-F5344CB8AC3E}">
        <p14:creationId xmlns:p14="http://schemas.microsoft.com/office/powerpoint/2010/main" val="3041931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201C-5F44-4D4E-81CA-C07541D8266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023D69F-DC0A-410B-BAEC-AA8B351013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C223CF-6BF2-4989-A730-1BEEDBC79C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7EAA0F1-5A10-43E7-B72F-44C2B48FB7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C2FC57-79A5-4645-B860-D01E8EBD27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B3CEEE9-7C78-4AF1-B660-ECB33E5FDE96}"/>
              </a:ext>
            </a:extLst>
          </p:cNvPr>
          <p:cNvSpPr>
            <a:spLocks noGrp="1"/>
          </p:cNvSpPr>
          <p:nvPr>
            <p:ph type="dt" sz="half" idx="10"/>
          </p:nvPr>
        </p:nvSpPr>
        <p:spPr/>
        <p:txBody>
          <a:bodyPr/>
          <a:lstStyle/>
          <a:p>
            <a:fld id="{7F403548-C31D-4D08-A807-E0841A304AD5}" type="datetimeFigureOut">
              <a:rPr lang="en-GB" smtClean="0"/>
              <a:t>20/09/2023</a:t>
            </a:fld>
            <a:endParaRPr lang="en-GB"/>
          </a:p>
        </p:txBody>
      </p:sp>
      <p:sp>
        <p:nvSpPr>
          <p:cNvPr id="8" name="Footer Placeholder 7">
            <a:extLst>
              <a:ext uri="{FF2B5EF4-FFF2-40B4-BE49-F238E27FC236}">
                <a16:creationId xmlns:a16="http://schemas.microsoft.com/office/drawing/2014/main" id="{A13C3546-2BCA-42F9-9302-E4915F9E755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F15B551-EBCF-449E-843D-03D0B9B14E90}"/>
              </a:ext>
            </a:extLst>
          </p:cNvPr>
          <p:cNvSpPr>
            <a:spLocks noGrp="1"/>
          </p:cNvSpPr>
          <p:nvPr>
            <p:ph type="sldNum" sz="quarter" idx="12"/>
          </p:nvPr>
        </p:nvSpPr>
        <p:spPr/>
        <p:txBody>
          <a:bodyPr/>
          <a:lstStyle/>
          <a:p>
            <a:fld id="{00835A0E-A696-4CF3-BA14-10AFB932282B}" type="slidenum">
              <a:rPr lang="en-GB" smtClean="0"/>
              <a:t>‹#›</a:t>
            </a:fld>
            <a:endParaRPr lang="en-GB"/>
          </a:p>
        </p:txBody>
      </p:sp>
    </p:spTree>
    <p:extLst>
      <p:ext uri="{BB962C8B-B14F-4D97-AF65-F5344CB8AC3E}">
        <p14:creationId xmlns:p14="http://schemas.microsoft.com/office/powerpoint/2010/main" val="225417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269D3-8194-4E15-9A8A-FDE0949A9FB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58D22FF-32E6-4EC4-AEDA-9187351B603F}"/>
              </a:ext>
            </a:extLst>
          </p:cNvPr>
          <p:cNvSpPr>
            <a:spLocks noGrp="1"/>
          </p:cNvSpPr>
          <p:nvPr>
            <p:ph type="dt" sz="half" idx="10"/>
          </p:nvPr>
        </p:nvSpPr>
        <p:spPr/>
        <p:txBody>
          <a:bodyPr/>
          <a:lstStyle/>
          <a:p>
            <a:fld id="{7F403548-C31D-4D08-A807-E0841A304AD5}" type="datetimeFigureOut">
              <a:rPr lang="en-GB" smtClean="0"/>
              <a:t>20/09/2023</a:t>
            </a:fld>
            <a:endParaRPr lang="en-GB"/>
          </a:p>
        </p:txBody>
      </p:sp>
      <p:sp>
        <p:nvSpPr>
          <p:cNvPr id="4" name="Footer Placeholder 3">
            <a:extLst>
              <a:ext uri="{FF2B5EF4-FFF2-40B4-BE49-F238E27FC236}">
                <a16:creationId xmlns:a16="http://schemas.microsoft.com/office/drawing/2014/main" id="{D6B782C2-6E16-4E53-AF41-92B2A7620AC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E69883E-F215-438D-8AC6-56F6209416C4}"/>
              </a:ext>
            </a:extLst>
          </p:cNvPr>
          <p:cNvSpPr>
            <a:spLocks noGrp="1"/>
          </p:cNvSpPr>
          <p:nvPr>
            <p:ph type="sldNum" sz="quarter" idx="12"/>
          </p:nvPr>
        </p:nvSpPr>
        <p:spPr/>
        <p:txBody>
          <a:bodyPr/>
          <a:lstStyle/>
          <a:p>
            <a:fld id="{00835A0E-A696-4CF3-BA14-10AFB932282B}" type="slidenum">
              <a:rPr lang="en-GB" smtClean="0"/>
              <a:t>‹#›</a:t>
            </a:fld>
            <a:endParaRPr lang="en-GB"/>
          </a:p>
        </p:txBody>
      </p:sp>
    </p:spTree>
    <p:extLst>
      <p:ext uri="{BB962C8B-B14F-4D97-AF65-F5344CB8AC3E}">
        <p14:creationId xmlns:p14="http://schemas.microsoft.com/office/powerpoint/2010/main" val="3707201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4C390C-F234-4062-A6C0-84DFF5885AB2}"/>
              </a:ext>
            </a:extLst>
          </p:cNvPr>
          <p:cNvSpPr>
            <a:spLocks noGrp="1"/>
          </p:cNvSpPr>
          <p:nvPr>
            <p:ph type="dt" sz="half" idx="10"/>
          </p:nvPr>
        </p:nvSpPr>
        <p:spPr/>
        <p:txBody>
          <a:bodyPr/>
          <a:lstStyle/>
          <a:p>
            <a:fld id="{7F403548-C31D-4D08-A807-E0841A304AD5}" type="datetimeFigureOut">
              <a:rPr lang="en-GB" smtClean="0"/>
              <a:t>20/09/2023</a:t>
            </a:fld>
            <a:endParaRPr lang="en-GB"/>
          </a:p>
        </p:txBody>
      </p:sp>
      <p:sp>
        <p:nvSpPr>
          <p:cNvPr id="3" name="Footer Placeholder 2">
            <a:extLst>
              <a:ext uri="{FF2B5EF4-FFF2-40B4-BE49-F238E27FC236}">
                <a16:creationId xmlns:a16="http://schemas.microsoft.com/office/drawing/2014/main" id="{CD3281BC-9728-4233-86F0-33472CC281E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DF7CA0D-F57E-4D6B-B8B3-EAC62700063E}"/>
              </a:ext>
            </a:extLst>
          </p:cNvPr>
          <p:cNvSpPr>
            <a:spLocks noGrp="1"/>
          </p:cNvSpPr>
          <p:nvPr>
            <p:ph type="sldNum" sz="quarter" idx="12"/>
          </p:nvPr>
        </p:nvSpPr>
        <p:spPr/>
        <p:txBody>
          <a:bodyPr/>
          <a:lstStyle/>
          <a:p>
            <a:fld id="{00835A0E-A696-4CF3-BA14-10AFB932282B}" type="slidenum">
              <a:rPr lang="en-GB" smtClean="0"/>
              <a:t>‹#›</a:t>
            </a:fld>
            <a:endParaRPr lang="en-GB"/>
          </a:p>
        </p:txBody>
      </p:sp>
    </p:spTree>
    <p:extLst>
      <p:ext uri="{BB962C8B-B14F-4D97-AF65-F5344CB8AC3E}">
        <p14:creationId xmlns:p14="http://schemas.microsoft.com/office/powerpoint/2010/main" val="2437327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8EA85-EEB3-4DF1-BD77-5675265603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25E34BF-E57A-4195-94D1-DCB3727D8A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DE8BEDE-A1BE-4B60-B2B3-35C974439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1430AB-B571-4904-9DA0-E868BE34A973}"/>
              </a:ext>
            </a:extLst>
          </p:cNvPr>
          <p:cNvSpPr>
            <a:spLocks noGrp="1"/>
          </p:cNvSpPr>
          <p:nvPr>
            <p:ph type="dt" sz="half" idx="10"/>
          </p:nvPr>
        </p:nvSpPr>
        <p:spPr/>
        <p:txBody>
          <a:bodyPr/>
          <a:lstStyle/>
          <a:p>
            <a:fld id="{7F403548-C31D-4D08-A807-E0841A304AD5}" type="datetimeFigureOut">
              <a:rPr lang="en-GB" smtClean="0"/>
              <a:t>20/09/2023</a:t>
            </a:fld>
            <a:endParaRPr lang="en-GB"/>
          </a:p>
        </p:txBody>
      </p:sp>
      <p:sp>
        <p:nvSpPr>
          <p:cNvPr id="6" name="Footer Placeholder 5">
            <a:extLst>
              <a:ext uri="{FF2B5EF4-FFF2-40B4-BE49-F238E27FC236}">
                <a16:creationId xmlns:a16="http://schemas.microsoft.com/office/drawing/2014/main" id="{5BD7E27E-CFBA-4EF6-B48C-A1E336EC64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93E3AF9-785F-44A5-AA2D-FCA20D46C53A}"/>
              </a:ext>
            </a:extLst>
          </p:cNvPr>
          <p:cNvSpPr>
            <a:spLocks noGrp="1"/>
          </p:cNvSpPr>
          <p:nvPr>
            <p:ph type="sldNum" sz="quarter" idx="12"/>
          </p:nvPr>
        </p:nvSpPr>
        <p:spPr/>
        <p:txBody>
          <a:bodyPr/>
          <a:lstStyle/>
          <a:p>
            <a:fld id="{00835A0E-A696-4CF3-BA14-10AFB932282B}" type="slidenum">
              <a:rPr lang="en-GB" smtClean="0"/>
              <a:t>‹#›</a:t>
            </a:fld>
            <a:endParaRPr lang="en-GB"/>
          </a:p>
        </p:txBody>
      </p:sp>
    </p:spTree>
    <p:extLst>
      <p:ext uri="{BB962C8B-B14F-4D97-AF65-F5344CB8AC3E}">
        <p14:creationId xmlns:p14="http://schemas.microsoft.com/office/powerpoint/2010/main" val="245541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4BE6F-A98E-4B0A-B371-FE825CB439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74EC57F-5CC2-45EC-9793-1CD64344E3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C1465F4-7BD2-4316-9E36-1D699CBA2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8CEB63-5396-4AAC-A532-FCC6ABC274DC}"/>
              </a:ext>
            </a:extLst>
          </p:cNvPr>
          <p:cNvSpPr>
            <a:spLocks noGrp="1"/>
          </p:cNvSpPr>
          <p:nvPr>
            <p:ph type="dt" sz="half" idx="10"/>
          </p:nvPr>
        </p:nvSpPr>
        <p:spPr/>
        <p:txBody>
          <a:bodyPr/>
          <a:lstStyle/>
          <a:p>
            <a:fld id="{7F403548-C31D-4D08-A807-E0841A304AD5}" type="datetimeFigureOut">
              <a:rPr lang="en-GB" smtClean="0"/>
              <a:t>20/09/2023</a:t>
            </a:fld>
            <a:endParaRPr lang="en-GB"/>
          </a:p>
        </p:txBody>
      </p:sp>
      <p:sp>
        <p:nvSpPr>
          <p:cNvPr id="6" name="Footer Placeholder 5">
            <a:extLst>
              <a:ext uri="{FF2B5EF4-FFF2-40B4-BE49-F238E27FC236}">
                <a16:creationId xmlns:a16="http://schemas.microsoft.com/office/drawing/2014/main" id="{1B2888B6-9969-4D0D-85BD-F42A7C1AFF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E7D2DE-5207-47CD-8435-7776371AF92A}"/>
              </a:ext>
            </a:extLst>
          </p:cNvPr>
          <p:cNvSpPr>
            <a:spLocks noGrp="1"/>
          </p:cNvSpPr>
          <p:nvPr>
            <p:ph type="sldNum" sz="quarter" idx="12"/>
          </p:nvPr>
        </p:nvSpPr>
        <p:spPr/>
        <p:txBody>
          <a:bodyPr/>
          <a:lstStyle/>
          <a:p>
            <a:fld id="{00835A0E-A696-4CF3-BA14-10AFB932282B}" type="slidenum">
              <a:rPr lang="en-GB" smtClean="0"/>
              <a:t>‹#›</a:t>
            </a:fld>
            <a:endParaRPr lang="en-GB"/>
          </a:p>
        </p:txBody>
      </p:sp>
    </p:spTree>
    <p:extLst>
      <p:ext uri="{BB962C8B-B14F-4D97-AF65-F5344CB8AC3E}">
        <p14:creationId xmlns:p14="http://schemas.microsoft.com/office/powerpoint/2010/main" val="4292363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B648C6-BBE4-45B1-B45C-A54D1B163E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7E3F900-4D91-4221-9B6A-88206472DD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494DC44-8ADC-4425-89EB-44446ED81F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03548-C31D-4D08-A807-E0841A304AD5}" type="datetimeFigureOut">
              <a:rPr lang="en-GB" smtClean="0"/>
              <a:t>20/09/2023</a:t>
            </a:fld>
            <a:endParaRPr lang="en-GB"/>
          </a:p>
        </p:txBody>
      </p:sp>
      <p:sp>
        <p:nvSpPr>
          <p:cNvPr id="5" name="Footer Placeholder 4">
            <a:extLst>
              <a:ext uri="{FF2B5EF4-FFF2-40B4-BE49-F238E27FC236}">
                <a16:creationId xmlns:a16="http://schemas.microsoft.com/office/drawing/2014/main" id="{9E6FC015-46AF-4BE3-8DC4-0E5D01810D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3F59D30-6E2B-48DA-813F-777735AB02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835A0E-A696-4CF3-BA14-10AFB932282B}" type="slidenum">
              <a:rPr lang="en-GB" smtClean="0"/>
              <a:t>‹#›</a:t>
            </a:fld>
            <a:endParaRPr lang="en-GB"/>
          </a:p>
        </p:txBody>
      </p:sp>
    </p:spTree>
    <p:extLst>
      <p:ext uri="{BB962C8B-B14F-4D97-AF65-F5344CB8AC3E}">
        <p14:creationId xmlns:p14="http://schemas.microsoft.com/office/powerpoint/2010/main" val="2308599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colah.github.io/posts/2015-08-Understanding-LSTM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gif"/><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DA42D-E9FA-4D5A-969B-3632030859E3}"/>
              </a:ext>
            </a:extLst>
          </p:cNvPr>
          <p:cNvSpPr>
            <a:spLocks noGrp="1"/>
          </p:cNvSpPr>
          <p:nvPr>
            <p:ph type="title"/>
          </p:nvPr>
        </p:nvSpPr>
        <p:spPr>
          <a:xfrm>
            <a:off x="838200" y="2766218"/>
            <a:ext cx="10515600" cy="1325563"/>
          </a:xfrm>
        </p:spPr>
        <p:txBody>
          <a:bodyPr/>
          <a:lstStyle/>
          <a:p>
            <a:pPr algn="ctr"/>
            <a:r>
              <a:rPr lang="en-GB" b="1" dirty="0">
                <a:latin typeface="Bell MT" panose="02020503060305020303" pitchFamily="18" charset="0"/>
              </a:rPr>
              <a:t>RNN &amp; LSTM</a:t>
            </a:r>
          </a:p>
        </p:txBody>
      </p:sp>
    </p:spTree>
    <p:extLst>
      <p:ext uri="{BB962C8B-B14F-4D97-AF65-F5344CB8AC3E}">
        <p14:creationId xmlns:p14="http://schemas.microsoft.com/office/powerpoint/2010/main" val="1422730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0FBFF-2614-4F92-9F9B-EDD5EF0A8CBE}"/>
              </a:ext>
            </a:extLst>
          </p:cNvPr>
          <p:cNvSpPr>
            <a:spLocks noGrp="1"/>
          </p:cNvSpPr>
          <p:nvPr>
            <p:ph type="title"/>
          </p:nvPr>
        </p:nvSpPr>
        <p:spPr>
          <a:xfrm>
            <a:off x="838200" y="536575"/>
            <a:ext cx="10515600" cy="720725"/>
          </a:xfrm>
        </p:spPr>
        <p:txBody>
          <a:bodyPr>
            <a:normAutofit/>
          </a:bodyPr>
          <a:lstStyle/>
          <a:p>
            <a:pPr algn="ctr"/>
            <a:r>
              <a:rPr lang="en-GB" sz="3600" b="1" dirty="0">
                <a:latin typeface="Bell MT" panose="02020503060305020303" pitchFamily="18" charset="0"/>
              </a:rPr>
              <a:t>Problem with RNN</a:t>
            </a:r>
          </a:p>
        </p:txBody>
      </p:sp>
      <p:sp>
        <p:nvSpPr>
          <p:cNvPr id="3" name="Content Placeholder 2">
            <a:extLst>
              <a:ext uri="{FF2B5EF4-FFF2-40B4-BE49-F238E27FC236}">
                <a16:creationId xmlns:a16="http://schemas.microsoft.com/office/drawing/2014/main" id="{F409F433-DA00-4F9C-92B2-0E876264A864}"/>
              </a:ext>
            </a:extLst>
          </p:cNvPr>
          <p:cNvSpPr>
            <a:spLocks noGrp="1"/>
          </p:cNvSpPr>
          <p:nvPr>
            <p:ph idx="1"/>
          </p:nvPr>
        </p:nvSpPr>
        <p:spPr>
          <a:xfrm>
            <a:off x="838200" y="1824831"/>
            <a:ext cx="10515600" cy="3904457"/>
          </a:xfrm>
        </p:spPr>
        <p:txBody>
          <a:bodyPr>
            <a:normAutofit/>
          </a:bodyPr>
          <a:lstStyle/>
          <a:p>
            <a:r>
              <a:rPr lang="en-GB" sz="2000" b="1" dirty="0">
                <a:latin typeface="Bell MT" panose="02020503060305020303" pitchFamily="18" charset="0"/>
              </a:rPr>
              <a:t>Lack of Selective Memory:</a:t>
            </a:r>
            <a:r>
              <a:rPr lang="en-GB" sz="2000" dirty="0">
                <a:latin typeface="Bell MT" panose="02020503060305020303" pitchFamily="18" charset="0"/>
              </a:rPr>
              <a:t> RNNs do not have a mechanism to selectively remember or forget information from the past. This can be a problem when the model needs to focus on relevant information and ignore irrelevant or outdated information.</a:t>
            </a:r>
          </a:p>
          <a:p>
            <a:r>
              <a:rPr lang="en-GB" sz="2000" b="1" dirty="0">
                <a:latin typeface="Bell MT" panose="02020503060305020303" pitchFamily="18" charset="0"/>
              </a:rPr>
              <a:t>Inefficient Parallelization: </a:t>
            </a:r>
            <a:r>
              <a:rPr lang="en-GB" sz="2000" dirty="0">
                <a:latin typeface="Bell MT" panose="02020503060305020303" pitchFamily="18" charset="0"/>
              </a:rPr>
              <a:t>RNNs are inherently sequential in nature, which makes them less efficient to parallelize compared to other architectures. This can lead to longer training times. </a:t>
            </a:r>
          </a:p>
          <a:p>
            <a:pPr marL="0" indent="0">
              <a:buNone/>
            </a:pPr>
            <a:endParaRPr lang="en-GB" sz="2000" dirty="0">
              <a:latin typeface="Bell MT" panose="02020503060305020303" pitchFamily="18" charset="0"/>
            </a:endParaRPr>
          </a:p>
          <a:p>
            <a:pPr marL="0" indent="0">
              <a:buNone/>
            </a:pPr>
            <a:r>
              <a:rPr lang="en-GB" sz="2000" dirty="0">
                <a:latin typeface="Bell MT" panose="02020503060305020303" pitchFamily="18" charset="0"/>
              </a:rPr>
              <a:t>To address these problems, more advanced recurrent architectures like LSTM and GRU were introduced. LSTM, in particular, is designed to mitigate the vanishing gradient problem and has mechanisms for selectively remembering and forgetting information, making it better suited for capturing long-range dependencies in sequences.</a:t>
            </a:r>
          </a:p>
        </p:txBody>
      </p:sp>
    </p:spTree>
    <p:extLst>
      <p:ext uri="{BB962C8B-B14F-4D97-AF65-F5344CB8AC3E}">
        <p14:creationId xmlns:p14="http://schemas.microsoft.com/office/powerpoint/2010/main" val="2549129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E5EB-9E83-41BA-8D1F-143C19D21BA7}"/>
              </a:ext>
            </a:extLst>
          </p:cNvPr>
          <p:cNvSpPr>
            <a:spLocks noGrp="1"/>
          </p:cNvSpPr>
          <p:nvPr>
            <p:ph type="title"/>
          </p:nvPr>
        </p:nvSpPr>
        <p:spPr>
          <a:xfrm>
            <a:off x="838200" y="407988"/>
            <a:ext cx="10515600" cy="749300"/>
          </a:xfrm>
        </p:spPr>
        <p:txBody>
          <a:bodyPr>
            <a:normAutofit/>
          </a:bodyPr>
          <a:lstStyle/>
          <a:p>
            <a:pPr algn="ctr"/>
            <a:r>
              <a:rPr lang="en-GB" sz="3600" b="1" dirty="0">
                <a:latin typeface="Bell MT" panose="02020503060305020303" pitchFamily="18" charset="0"/>
              </a:rPr>
              <a:t>LSTM</a:t>
            </a:r>
          </a:p>
        </p:txBody>
      </p:sp>
      <p:sp>
        <p:nvSpPr>
          <p:cNvPr id="3" name="Content Placeholder 2">
            <a:extLst>
              <a:ext uri="{FF2B5EF4-FFF2-40B4-BE49-F238E27FC236}">
                <a16:creationId xmlns:a16="http://schemas.microsoft.com/office/drawing/2014/main" id="{2961E73A-AF99-4C8F-8C7F-4C12887BFECE}"/>
              </a:ext>
            </a:extLst>
          </p:cNvPr>
          <p:cNvSpPr>
            <a:spLocks noGrp="1"/>
          </p:cNvSpPr>
          <p:nvPr>
            <p:ph idx="1"/>
          </p:nvPr>
        </p:nvSpPr>
        <p:spPr>
          <a:xfrm>
            <a:off x="838200" y="1439862"/>
            <a:ext cx="10515600" cy="5010150"/>
          </a:xfrm>
        </p:spPr>
        <p:txBody>
          <a:bodyPr>
            <a:normAutofit/>
          </a:bodyPr>
          <a:lstStyle/>
          <a:p>
            <a:pPr marL="0" indent="0">
              <a:buNone/>
            </a:pPr>
            <a:r>
              <a:rPr lang="en-GB" sz="2000" dirty="0">
                <a:latin typeface="Bell MT" panose="02020503060305020303" pitchFamily="18" charset="0"/>
              </a:rPr>
              <a:t>Long Short-Term Memory (LSTM) is a type of recurrent neural network (RNN) architecture that was introduced to address some of the limitations of traditional RNNs. LSTMs are specifically designed to capture long-range dependencies in sequential data and mitigate the vanishing gradient problem, which can hinder the training of RNNs. LSTMs are widely used in various applications, including natural language processing, speech recognition, and time series forecasting. Here's an overview of LSTM:</a:t>
            </a:r>
          </a:p>
          <a:p>
            <a:pPr>
              <a:buFont typeface="Wingdings" panose="05000000000000000000" pitchFamily="2" charset="2"/>
              <a:buChar char="Ø"/>
            </a:pPr>
            <a:r>
              <a:rPr lang="en-GB" sz="2000" b="1" dirty="0">
                <a:solidFill>
                  <a:srgbClr val="FF0000"/>
                </a:solidFill>
                <a:latin typeface="Bell MT" panose="02020503060305020303" pitchFamily="18" charset="0"/>
              </a:rPr>
              <a:t>Memory Cells:</a:t>
            </a:r>
            <a:r>
              <a:rPr lang="en-GB" sz="2000" dirty="0">
                <a:solidFill>
                  <a:srgbClr val="FF0000"/>
                </a:solidFill>
                <a:latin typeface="Bell MT" panose="02020503060305020303" pitchFamily="18" charset="0"/>
              </a:rPr>
              <a:t> </a:t>
            </a:r>
            <a:r>
              <a:rPr lang="en-GB" sz="2000" dirty="0">
                <a:latin typeface="Bell MT" panose="02020503060305020303" pitchFamily="18" charset="0"/>
              </a:rPr>
              <a:t>The core of an LSTM network is its memory cell. This cell can maintain a hidden state over a long sequence, which allows it to capture long-term dependencies. The memory cell can be thought of as a conveyor belt, where information can be added or removed, and it runs parallel to the sequence.</a:t>
            </a:r>
          </a:p>
          <a:p>
            <a:pPr>
              <a:buFont typeface="Wingdings" panose="05000000000000000000" pitchFamily="2" charset="2"/>
              <a:buChar char="Ø"/>
            </a:pPr>
            <a:r>
              <a:rPr lang="en-GB" sz="2000" b="1" dirty="0">
                <a:solidFill>
                  <a:srgbClr val="FF0000"/>
                </a:solidFill>
                <a:latin typeface="Bell MT" panose="02020503060305020303" pitchFamily="18" charset="0"/>
              </a:rPr>
              <a:t>Gates:</a:t>
            </a:r>
            <a:r>
              <a:rPr lang="en-GB" sz="2000" dirty="0">
                <a:latin typeface="Bell MT" panose="02020503060305020303" pitchFamily="18" charset="0"/>
              </a:rPr>
              <a:t> LSTMs have three types of gates that control the flow of information into and out of the memory cell:</a:t>
            </a:r>
          </a:p>
          <a:p>
            <a:pPr lvl="1">
              <a:buFont typeface="Wingdings" panose="05000000000000000000" pitchFamily="2" charset="2"/>
              <a:buChar char="Ø"/>
            </a:pPr>
            <a:r>
              <a:rPr lang="en-GB" sz="2000" b="1" dirty="0">
                <a:solidFill>
                  <a:srgbClr val="00B0F0"/>
                </a:solidFill>
                <a:latin typeface="Bell MT" panose="02020503060305020303" pitchFamily="18" charset="0"/>
              </a:rPr>
              <a:t>Forget Gate: </a:t>
            </a:r>
            <a:r>
              <a:rPr lang="en-GB" sz="2000" dirty="0">
                <a:latin typeface="Bell MT" panose="02020503060305020303" pitchFamily="18" charset="0"/>
              </a:rPr>
              <a:t>This gate determines what information from the previous cell state should be forgotten or retained. It takes the previous cell state and the current input as input and produces a forget gate output.</a:t>
            </a:r>
          </a:p>
        </p:txBody>
      </p:sp>
    </p:spTree>
    <p:extLst>
      <p:ext uri="{BB962C8B-B14F-4D97-AF65-F5344CB8AC3E}">
        <p14:creationId xmlns:p14="http://schemas.microsoft.com/office/powerpoint/2010/main" val="3781410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E5EB-9E83-41BA-8D1F-143C19D21BA7}"/>
              </a:ext>
            </a:extLst>
          </p:cNvPr>
          <p:cNvSpPr>
            <a:spLocks noGrp="1"/>
          </p:cNvSpPr>
          <p:nvPr>
            <p:ph type="title"/>
          </p:nvPr>
        </p:nvSpPr>
        <p:spPr>
          <a:xfrm>
            <a:off x="838200" y="407988"/>
            <a:ext cx="10515600" cy="749300"/>
          </a:xfrm>
        </p:spPr>
        <p:txBody>
          <a:bodyPr>
            <a:normAutofit/>
          </a:bodyPr>
          <a:lstStyle/>
          <a:p>
            <a:pPr algn="ctr"/>
            <a:r>
              <a:rPr lang="en-GB" sz="3600" b="1" dirty="0">
                <a:latin typeface="Bell MT" panose="02020503060305020303" pitchFamily="18" charset="0"/>
              </a:rPr>
              <a:t>LSTM</a:t>
            </a:r>
          </a:p>
        </p:txBody>
      </p:sp>
      <p:sp>
        <p:nvSpPr>
          <p:cNvPr id="3" name="Content Placeholder 2">
            <a:extLst>
              <a:ext uri="{FF2B5EF4-FFF2-40B4-BE49-F238E27FC236}">
                <a16:creationId xmlns:a16="http://schemas.microsoft.com/office/drawing/2014/main" id="{2961E73A-AF99-4C8F-8C7F-4C12887BFECE}"/>
              </a:ext>
            </a:extLst>
          </p:cNvPr>
          <p:cNvSpPr>
            <a:spLocks noGrp="1"/>
          </p:cNvSpPr>
          <p:nvPr>
            <p:ph idx="1"/>
          </p:nvPr>
        </p:nvSpPr>
        <p:spPr>
          <a:xfrm>
            <a:off x="838200" y="1439862"/>
            <a:ext cx="10515600" cy="5010150"/>
          </a:xfrm>
        </p:spPr>
        <p:txBody>
          <a:bodyPr>
            <a:normAutofit/>
          </a:bodyPr>
          <a:lstStyle/>
          <a:p>
            <a:pPr>
              <a:buFont typeface="Wingdings" panose="05000000000000000000" pitchFamily="2" charset="2"/>
              <a:buChar char="Ø"/>
            </a:pPr>
            <a:r>
              <a:rPr lang="en-GB" sz="2000" b="1" dirty="0">
                <a:solidFill>
                  <a:srgbClr val="00B0F0"/>
                </a:solidFill>
                <a:latin typeface="Bell MT" panose="02020503060305020303" pitchFamily="18" charset="0"/>
              </a:rPr>
              <a:t>Input Gate: </a:t>
            </a:r>
            <a:r>
              <a:rPr lang="en-GB" sz="2000" dirty="0">
                <a:latin typeface="Bell MT" panose="02020503060305020303" pitchFamily="18" charset="0"/>
              </a:rPr>
              <a:t>This gate decides what new information should be stored in the memory cell. It takes the current input and produces an input gate output.</a:t>
            </a:r>
          </a:p>
          <a:p>
            <a:pPr>
              <a:buFont typeface="Wingdings" panose="05000000000000000000" pitchFamily="2" charset="2"/>
              <a:buChar char="Ø"/>
            </a:pPr>
            <a:r>
              <a:rPr lang="en-GB" sz="2000" b="1" dirty="0">
                <a:solidFill>
                  <a:srgbClr val="00B0F0"/>
                </a:solidFill>
                <a:latin typeface="Bell MT" panose="02020503060305020303" pitchFamily="18" charset="0"/>
              </a:rPr>
              <a:t>Output Gate: </a:t>
            </a:r>
            <a:r>
              <a:rPr lang="en-GB" sz="2000" dirty="0">
                <a:latin typeface="Bell MT" panose="02020503060305020303" pitchFamily="18" charset="0"/>
              </a:rPr>
              <a:t>The output gate determines what information from the current cell state should be passed to the output. It considers the current input and the cell state to produce the output gate output.</a:t>
            </a:r>
          </a:p>
          <a:p>
            <a:pPr>
              <a:buFont typeface="Wingdings" panose="05000000000000000000" pitchFamily="2" charset="2"/>
              <a:buChar char="Ø"/>
            </a:pPr>
            <a:r>
              <a:rPr lang="en-GB" sz="2000" b="1" dirty="0">
                <a:solidFill>
                  <a:srgbClr val="FF0000"/>
                </a:solidFill>
                <a:latin typeface="Bell MT" panose="02020503060305020303" pitchFamily="18" charset="0"/>
              </a:rPr>
              <a:t>Cell State: </a:t>
            </a:r>
            <a:r>
              <a:rPr lang="en-GB" sz="2000" dirty="0">
                <a:latin typeface="Bell MT" panose="02020503060305020303" pitchFamily="18" charset="0"/>
              </a:rPr>
              <a:t>The memory cell maintains a cell state, which can be thought of as a kind of internal memory. The cell state can be updated using the information from the input gate and the forget gate. This allows the network to remember or forget information selectively.</a:t>
            </a:r>
          </a:p>
          <a:p>
            <a:pPr>
              <a:buFont typeface="Wingdings" panose="05000000000000000000" pitchFamily="2" charset="2"/>
              <a:buChar char="Ø"/>
            </a:pPr>
            <a:r>
              <a:rPr lang="en-GB" sz="2000" b="1" dirty="0">
                <a:solidFill>
                  <a:srgbClr val="FF0000"/>
                </a:solidFill>
                <a:latin typeface="Bell MT" panose="02020503060305020303" pitchFamily="18" charset="0"/>
              </a:rPr>
              <a:t>Hidden State: </a:t>
            </a:r>
            <a:r>
              <a:rPr lang="en-GB" sz="2000" dirty="0">
                <a:latin typeface="Bell MT" panose="02020503060305020303" pitchFamily="18" charset="0"/>
              </a:rPr>
              <a:t>The LSTM also has a hidden state that can be thought of as the output of the LSTM at each time step. The hidden state is produced using the cell state and the output gate.</a:t>
            </a:r>
          </a:p>
          <a:p>
            <a:pPr marL="0" indent="0">
              <a:buNone/>
            </a:pPr>
            <a:endParaRPr lang="en-GB" sz="1800" dirty="0">
              <a:latin typeface="Bell MT" panose="02020503060305020303" pitchFamily="18" charset="0"/>
            </a:endParaRPr>
          </a:p>
          <a:p>
            <a:pPr marL="0" indent="0">
              <a:buNone/>
            </a:pPr>
            <a:r>
              <a:rPr lang="en-GB" sz="2000" dirty="0">
                <a:latin typeface="Bell MT" panose="02020503060305020303" pitchFamily="18" charset="0"/>
              </a:rPr>
              <a:t>The key advantages of LSTMs are their ability to capture long-term dependencies and their resistance to the vanishing gradient problem. The gates in LSTMs allow them to regulate the flow of information, making them well-suited for tasks that involve sequences of data where information from the distant past is relevant to the present.</a:t>
            </a:r>
          </a:p>
        </p:txBody>
      </p:sp>
    </p:spTree>
    <p:extLst>
      <p:ext uri="{BB962C8B-B14F-4D97-AF65-F5344CB8AC3E}">
        <p14:creationId xmlns:p14="http://schemas.microsoft.com/office/powerpoint/2010/main" val="2960399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E5EB-9E83-41BA-8D1F-143C19D21BA7}"/>
              </a:ext>
            </a:extLst>
          </p:cNvPr>
          <p:cNvSpPr>
            <a:spLocks noGrp="1"/>
          </p:cNvSpPr>
          <p:nvPr>
            <p:ph type="title"/>
          </p:nvPr>
        </p:nvSpPr>
        <p:spPr>
          <a:xfrm>
            <a:off x="838200" y="407988"/>
            <a:ext cx="10515600" cy="749300"/>
          </a:xfrm>
        </p:spPr>
        <p:txBody>
          <a:bodyPr>
            <a:normAutofit/>
          </a:bodyPr>
          <a:lstStyle/>
          <a:p>
            <a:pPr algn="ctr"/>
            <a:r>
              <a:rPr lang="en-GB" sz="3600" b="1" dirty="0">
                <a:latin typeface="Bell MT" panose="02020503060305020303" pitchFamily="18" charset="0"/>
              </a:rPr>
              <a:t>LSTM Architecture</a:t>
            </a:r>
          </a:p>
        </p:txBody>
      </p:sp>
      <p:pic>
        <p:nvPicPr>
          <p:cNvPr id="7" name="Picture 6">
            <a:extLst>
              <a:ext uri="{FF2B5EF4-FFF2-40B4-BE49-F238E27FC236}">
                <a16:creationId xmlns:a16="http://schemas.microsoft.com/office/drawing/2014/main" id="{149D33E3-B4B0-41AD-95BE-CC964E7B79A1}"/>
              </a:ext>
            </a:extLst>
          </p:cNvPr>
          <p:cNvPicPr>
            <a:picLocks noChangeAspect="1"/>
          </p:cNvPicPr>
          <p:nvPr/>
        </p:nvPicPr>
        <p:blipFill>
          <a:blip r:embed="rId2"/>
          <a:stretch>
            <a:fillRect/>
          </a:stretch>
        </p:blipFill>
        <p:spPr>
          <a:xfrm>
            <a:off x="1109150" y="1385888"/>
            <a:ext cx="8930200" cy="3505403"/>
          </a:xfrm>
          <a:prstGeom prst="rect">
            <a:avLst/>
          </a:prstGeom>
        </p:spPr>
      </p:pic>
      <p:pic>
        <p:nvPicPr>
          <p:cNvPr id="9" name="Picture 8">
            <a:extLst>
              <a:ext uri="{FF2B5EF4-FFF2-40B4-BE49-F238E27FC236}">
                <a16:creationId xmlns:a16="http://schemas.microsoft.com/office/drawing/2014/main" id="{788D9FA0-F3ED-45D0-BA5E-2C22345736D2}"/>
              </a:ext>
            </a:extLst>
          </p:cNvPr>
          <p:cNvPicPr>
            <a:picLocks noChangeAspect="1"/>
          </p:cNvPicPr>
          <p:nvPr/>
        </p:nvPicPr>
        <p:blipFill>
          <a:blip r:embed="rId3"/>
          <a:stretch>
            <a:fillRect/>
          </a:stretch>
        </p:blipFill>
        <p:spPr>
          <a:xfrm>
            <a:off x="2887825" y="5311621"/>
            <a:ext cx="5372850" cy="1095528"/>
          </a:xfrm>
          <a:prstGeom prst="rect">
            <a:avLst/>
          </a:prstGeom>
        </p:spPr>
      </p:pic>
    </p:spTree>
    <p:extLst>
      <p:ext uri="{BB962C8B-B14F-4D97-AF65-F5344CB8AC3E}">
        <p14:creationId xmlns:p14="http://schemas.microsoft.com/office/powerpoint/2010/main" val="3126197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E5EB-9E83-41BA-8D1F-143C19D21BA7}"/>
              </a:ext>
            </a:extLst>
          </p:cNvPr>
          <p:cNvSpPr>
            <a:spLocks noGrp="1"/>
          </p:cNvSpPr>
          <p:nvPr>
            <p:ph type="title"/>
          </p:nvPr>
        </p:nvSpPr>
        <p:spPr>
          <a:xfrm>
            <a:off x="838200" y="407988"/>
            <a:ext cx="10515600" cy="749300"/>
          </a:xfrm>
        </p:spPr>
        <p:txBody>
          <a:bodyPr>
            <a:normAutofit/>
          </a:bodyPr>
          <a:lstStyle/>
          <a:p>
            <a:pPr algn="ctr"/>
            <a:r>
              <a:rPr lang="en-GB" sz="3600" b="1" dirty="0">
                <a:latin typeface="Bell MT" panose="02020503060305020303" pitchFamily="18" charset="0"/>
              </a:rPr>
              <a:t>LSTM State</a:t>
            </a:r>
          </a:p>
        </p:txBody>
      </p:sp>
      <p:pic>
        <p:nvPicPr>
          <p:cNvPr id="1028" name="Picture 4">
            <a:extLst>
              <a:ext uri="{FF2B5EF4-FFF2-40B4-BE49-F238E27FC236}">
                <a16:creationId xmlns:a16="http://schemas.microsoft.com/office/drawing/2014/main" id="{0CD8D62E-184E-4F97-9737-E7401D497D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1624013"/>
            <a:ext cx="8458200" cy="46101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03315F5A-453C-4E12-89F3-5463B207C60A}"/>
              </a:ext>
            </a:extLst>
          </p:cNvPr>
          <p:cNvSpPr/>
          <p:nvPr/>
        </p:nvSpPr>
        <p:spPr>
          <a:xfrm>
            <a:off x="3700463" y="2928938"/>
            <a:ext cx="4957762" cy="314325"/>
          </a:xfrm>
          <a:prstGeom prst="round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Connector 7">
            <a:extLst>
              <a:ext uri="{FF2B5EF4-FFF2-40B4-BE49-F238E27FC236}">
                <a16:creationId xmlns:a16="http://schemas.microsoft.com/office/drawing/2014/main" id="{E0C74BC5-CD3C-4F1C-BB7F-2DB211801ACF}"/>
              </a:ext>
            </a:extLst>
          </p:cNvPr>
          <p:cNvCxnSpPr>
            <a:endCxn id="5" idx="1"/>
          </p:cNvCxnSpPr>
          <p:nvPr/>
        </p:nvCxnSpPr>
        <p:spPr>
          <a:xfrm>
            <a:off x="3300413" y="3057525"/>
            <a:ext cx="400050" cy="28576"/>
          </a:xfrm>
          <a:prstGeom prst="line">
            <a:avLst/>
          </a:prstGeom>
          <a:ln w="19050"/>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99D935E-BFFB-4670-812D-38434074C8C1}"/>
              </a:ext>
            </a:extLst>
          </p:cNvPr>
          <p:cNvSpPr/>
          <p:nvPr/>
        </p:nvSpPr>
        <p:spPr>
          <a:xfrm>
            <a:off x="3700463" y="4676775"/>
            <a:ext cx="4957762" cy="314325"/>
          </a:xfrm>
          <a:prstGeom prst="roundRect">
            <a:avLst/>
          </a:prstGeom>
          <a:noFill/>
          <a:ln w="28575">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Connector 10">
            <a:extLst>
              <a:ext uri="{FF2B5EF4-FFF2-40B4-BE49-F238E27FC236}">
                <a16:creationId xmlns:a16="http://schemas.microsoft.com/office/drawing/2014/main" id="{33E15139-273C-44E7-99E0-8E07A3C2E064}"/>
              </a:ext>
            </a:extLst>
          </p:cNvPr>
          <p:cNvCxnSpPr>
            <a:cxnSpLocks/>
            <a:endCxn id="12" idx="1"/>
          </p:cNvCxnSpPr>
          <p:nvPr/>
        </p:nvCxnSpPr>
        <p:spPr>
          <a:xfrm>
            <a:off x="3300413" y="4833938"/>
            <a:ext cx="40005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7101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E5EB-9E83-41BA-8D1F-143C19D21BA7}"/>
              </a:ext>
            </a:extLst>
          </p:cNvPr>
          <p:cNvSpPr>
            <a:spLocks noGrp="1"/>
          </p:cNvSpPr>
          <p:nvPr>
            <p:ph type="title"/>
          </p:nvPr>
        </p:nvSpPr>
        <p:spPr>
          <a:xfrm>
            <a:off x="838200" y="407988"/>
            <a:ext cx="10515600" cy="749300"/>
          </a:xfrm>
        </p:spPr>
        <p:txBody>
          <a:bodyPr>
            <a:normAutofit/>
          </a:bodyPr>
          <a:lstStyle/>
          <a:p>
            <a:pPr algn="ctr"/>
            <a:r>
              <a:rPr lang="en-GB" sz="3600" b="1" dirty="0">
                <a:latin typeface="Bell MT" panose="02020503060305020303" pitchFamily="18" charset="0"/>
              </a:rPr>
              <a:t>LSTM State</a:t>
            </a:r>
          </a:p>
        </p:txBody>
      </p:sp>
      <p:pic>
        <p:nvPicPr>
          <p:cNvPr id="4" name="Picture 3">
            <a:extLst>
              <a:ext uri="{FF2B5EF4-FFF2-40B4-BE49-F238E27FC236}">
                <a16:creationId xmlns:a16="http://schemas.microsoft.com/office/drawing/2014/main" id="{81D79108-4311-4ECD-B3D3-DCC6A9F07673}"/>
              </a:ext>
            </a:extLst>
          </p:cNvPr>
          <p:cNvPicPr>
            <a:picLocks noChangeAspect="1"/>
          </p:cNvPicPr>
          <p:nvPr/>
        </p:nvPicPr>
        <p:blipFill>
          <a:blip r:embed="rId2"/>
          <a:stretch>
            <a:fillRect/>
          </a:stretch>
        </p:blipFill>
        <p:spPr>
          <a:xfrm>
            <a:off x="1875995" y="1323709"/>
            <a:ext cx="8053818" cy="4986884"/>
          </a:xfrm>
          <a:prstGeom prst="rect">
            <a:avLst/>
          </a:prstGeom>
        </p:spPr>
      </p:pic>
    </p:spTree>
    <p:extLst>
      <p:ext uri="{BB962C8B-B14F-4D97-AF65-F5344CB8AC3E}">
        <p14:creationId xmlns:p14="http://schemas.microsoft.com/office/powerpoint/2010/main" val="1810573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E5EB-9E83-41BA-8D1F-143C19D21BA7}"/>
              </a:ext>
            </a:extLst>
          </p:cNvPr>
          <p:cNvSpPr>
            <a:spLocks noGrp="1"/>
          </p:cNvSpPr>
          <p:nvPr>
            <p:ph type="title"/>
          </p:nvPr>
        </p:nvSpPr>
        <p:spPr>
          <a:xfrm>
            <a:off x="838200" y="407988"/>
            <a:ext cx="10515600" cy="749300"/>
          </a:xfrm>
        </p:spPr>
        <p:txBody>
          <a:bodyPr>
            <a:normAutofit/>
          </a:bodyPr>
          <a:lstStyle/>
          <a:p>
            <a:pPr algn="ctr"/>
            <a:r>
              <a:rPr lang="en-GB" sz="3600" b="1" dirty="0">
                <a:latin typeface="Bell MT" panose="02020503060305020303" pitchFamily="18" charset="0"/>
              </a:rPr>
              <a:t>LSTM State</a:t>
            </a:r>
          </a:p>
        </p:txBody>
      </p:sp>
      <p:pic>
        <p:nvPicPr>
          <p:cNvPr id="2050" name="Picture 2" descr="Bài 14: Long short term memory (LSTM) | Deep Learning cơ bản">
            <a:extLst>
              <a:ext uri="{FF2B5EF4-FFF2-40B4-BE49-F238E27FC236}">
                <a16:creationId xmlns:a16="http://schemas.microsoft.com/office/drawing/2014/main" id="{FEC722D8-1E6A-4086-ACCB-A495D1C08D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9" y="1157288"/>
            <a:ext cx="5324475" cy="32194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9F66C22-92FA-41B4-959D-2B65BE6079EF}"/>
                  </a:ext>
                </a:extLst>
              </p:cNvPr>
              <p:cNvSpPr txBox="1"/>
              <p:nvPr/>
            </p:nvSpPr>
            <p:spPr>
              <a:xfrm>
                <a:off x="5700714" y="1371600"/>
                <a:ext cx="5252464" cy="553998"/>
              </a:xfrm>
              <a:prstGeom prst="rect">
                <a:avLst/>
              </a:prstGeom>
              <a:noFill/>
            </p:spPr>
            <p:txBody>
              <a:bodyPr wrap="none" lIns="0" tIns="0" rIns="0" bIns="0" rtlCol="0">
                <a:spAutoFit/>
              </a:bodyPr>
              <a:lstStyle/>
              <a:p>
                <a:pPr marL="285750" indent="-285750">
                  <a:buFont typeface="Arial" panose="020B0604020202020204" pitchFamily="34" charset="0"/>
                  <a:buChar char="•"/>
                </a:pPr>
                <a14:m>
                  <m:oMath xmlns:m="http://schemas.openxmlformats.org/officeDocument/2006/math">
                    <m:r>
                      <a:rPr lang="en-GB" b="0" i="1" smtClean="0">
                        <a:latin typeface="Cambria Math" panose="02040503050406030204" pitchFamily="18" charset="0"/>
                      </a:rPr>
                      <m:t>h𝑒𝑟𝑒</m:t>
                    </m:r>
                    <m:r>
                      <a:rPr lang="en-GB" b="0" i="1" smtClean="0">
                        <a:latin typeface="Cambria Math" panose="02040503050406030204" pitchFamily="18" charset="0"/>
                      </a:rPr>
                      <m:t> </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𝒄</m:t>
                        </m:r>
                      </m:e>
                      <m:sub>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sub>
                    </m:sSub>
                    <m:r>
                      <a:rPr lang="en-GB" b="1" i="1" smtClean="0">
                        <a:latin typeface="Cambria Math" panose="02040503050406030204" pitchFamily="18" charset="0"/>
                      </a:rPr>
                      <m:t> </m:t>
                    </m:r>
                    <m:r>
                      <a:rPr lang="en-GB" b="0" i="1" smtClean="0">
                        <a:latin typeface="Cambria Math" panose="02040503050406030204" pitchFamily="18" charset="0"/>
                      </a:rPr>
                      <m:t>𝑎𝑛𝑑</m:t>
                    </m:r>
                    <m:sSub>
                      <m:sSubPr>
                        <m:ctrlPr>
                          <a:rPr lang="en-GB" b="1" i="1">
                            <a:latin typeface="Cambria Math" panose="02040503050406030204" pitchFamily="18" charset="0"/>
                          </a:rPr>
                        </m:ctrlPr>
                      </m:sSubPr>
                      <m:e>
                        <m:r>
                          <a:rPr lang="en-GB" b="1" i="1" smtClean="0">
                            <a:latin typeface="Cambria Math" panose="02040503050406030204" pitchFamily="18" charset="0"/>
                          </a:rPr>
                          <m:t> </m:t>
                        </m:r>
                        <m:r>
                          <a:rPr lang="en-GB" b="1" i="1" smtClean="0">
                            <a:latin typeface="Cambria Math" panose="02040503050406030204" pitchFamily="18" charset="0"/>
                          </a:rPr>
                          <m:t>𝒉</m:t>
                        </m:r>
                      </m:e>
                      <m:sub>
                        <m:r>
                          <a:rPr lang="en-GB" b="1" i="1">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sub>
                    </m:sSub>
                    <m:r>
                      <a:rPr lang="en-GB" b="1" i="1" smtClean="0">
                        <a:latin typeface="Cambria Math" panose="02040503050406030204" pitchFamily="18" charset="0"/>
                      </a:rPr>
                      <m:t> </m:t>
                    </m:r>
                    <m:r>
                      <a:rPr lang="en-GB" b="0" i="1" smtClean="0">
                        <a:latin typeface="Cambria Math" panose="02040503050406030204" pitchFamily="18" charset="0"/>
                      </a:rPr>
                      <m:t>𝑏𝑜𝑡h</m:t>
                    </m:r>
                    <m:r>
                      <a:rPr lang="en-GB" b="0" i="1" smtClean="0">
                        <a:latin typeface="Cambria Math" panose="02040503050406030204" pitchFamily="18" charset="0"/>
                      </a:rPr>
                      <m:t> </m:t>
                    </m:r>
                    <m:r>
                      <a:rPr lang="en-GB" b="0" i="1" smtClean="0">
                        <a:latin typeface="Cambria Math" panose="02040503050406030204" pitchFamily="18" charset="0"/>
                      </a:rPr>
                      <m:t>𝑎𝑟𝑒</m:t>
                    </m:r>
                    <m:r>
                      <a:rPr lang="en-GB" b="0" i="1" smtClean="0">
                        <a:latin typeface="Cambria Math" panose="02040503050406030204" pitchFamily="18" charset="0"/>
                      </a:rPr>
                      <m:t> </m:t>
                    </m:r>
                    <m:r>
                      <a:rPr lang="en-GB" b="0" i="1" smtClean="0">
                        <a:latin typeface="Cambria Math" panose="02040503050406030204" pitchFamily="18" charset="0"/>
                      </a:rPr>
                      <m:t>𝑣𝑒𝑐𝑡𝑜𝑟</m:t>
                    </m:r>
                    <m:r>
                      <a:rPr lang="en-GB" b="0" i="1" smtClean="0">
                        <a:latin typeface="Cambria Math" panose="02040503050406030204" pitchFamily="18" charset="0"/>
                      </a:rPr>
                      <m:t>, </m:t>
                    </m:r>
                    <m:r>
                      <a:rPr lang="en-GB" b="0" i="1" smtClean="0">
                        <a:latin typeface="Cambria Math" panose="02040503050406030204" pitchFamily="18" charset="0"/>
                      </a:rPr>
                      <m:t>𝑎𝑛𝑑</m:t>
                    </m:r>
                    <m:r>
                      <a:rPr lang="en-GB" b="0" i="1" smtClean="0">
                        <a:latin typeface="Cambria Math" panose="02040503050406030204" pitchFamily="18" charset="0"/>
                      </a:rPr>
                      <m:t> </m:t>
                    </m:r>
                    <m:r>
                      <a:rPr lang="en-GB" b="0" i="1" smtClean="0">
                        <a:latin typeface="Cambria Math" panose="02040503050406030204" pitchFamily="18" charset="0"/>
                      </a:rPr>
                      <m:t>𝑡h𝑒𝑦</m:t>
                    </m:r>
                    <m:r>
                      <a:rPr lang="en-GB" b="0" i="1" smtClean="0">
                        <a:latin typeface="Cambria Math" panose="02040503050406030204" pitchFamily="18" charset="0"/>
                      </a:rPr>
                      <m:t> </m:t>
                    </m:r>
                    <m:r>
                      <a:rPr lang="en-GB" b="0" i="1" smtClean="0">
                        <a:latin typeface="Cambria Math" panose="02040503050406030204" pitchFamily="18" charset="0"/>
                      </a:rPr>
                      <m:t>𝑎𝑟𝑒</m:t>
                    </m:r>
                  </m:oMath>
                </a14:m>
                <a:endParaRPr lang="en-GB" b="0" dirty="0"/>
              </a:p>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𝑎𝑙𝑤𝑎𝑦𝑠</m:t>
                      </m:r>
                      <m:r>
                        <a:rPr lang="en-GB" b="0" i="1" smtClean="0">
                          <a:latin typeface="Cambria Math" panose="02040503050406030204" pitchFamily="18" charset="0"/>
                        </a:rPr>
                        <m:t> </m:t>
                      </m:r>
                      <m:r>
                        <a:rPr lang="en-GB" b="0" i="1" smtClean="0">
                          <a:latin typeface="Cambria Math" panose="02040503050406030204" pitchFamily="18" charset="0"/>
                        </a:rPr>
                        <m:t>𝑠𝑎𝑚𝑒</m:t>
                      </m:r>
                      <m:r>
                        <a:rPr lang="en-GB" b="0" i="1" smtClean="0">
                          <a:latin typeface="Cambria Math" panose="02040503050406030204" pitchFamily="18" charset="0"/>
                        </a:rPr>
                        <m:t> </m:t>
                      </m:r>
                      <m:r>
                        <a:rPr lang="en-GB" b="0" i="1" smtClean="0">
                          <a:latin typeface="Cambria Math" panose="02040503050406030204" pitchFamily="18" charset="0"/>
                        </a:rPr>
                        <m:t>𝑑𝑖𝑚𝑒𝑛𝑠𝑖𝑜𝑛</m:t>
                      </m:r>
                    </m:oMath>
                  </m:oMathPara>
                </a14:m>
                <a:endParaRPr lang="en-GB" dirty="0"/>
              </a:p>
            </p:txBody>
          </p:sp>
        </mc:Choice>
        <mc:Fallback>
          <p:sp>
            <p:nvSpPr>
              <p:cNvPr id="3" name="TextBox 2">
                <a:extLst>
                  <a:ext uri="{FF2B5EF4-FFF2-40B4-BE49-F238E27FC236}">
                    <a16:creationId xmlns:a16="http://schemas.microsoft.com/office/drawing/2014/main" id="{99F66C22-92FA-41B4-959D-2B65BE6079EF}"/>
                  </a:ext>
                </a:extLst>
              </p:cNvPr>
              <p:cNvSpPr txBox="1">
                <a:spLocks noRot="1" noChangeAspect="1" noMove="1" noResize="1" noEditPoints="1" noAdjustHandles="1" noChangeArrowheads="1" noChangeShapeType="1" noTextEdit="1"/>
              </p:cNvSpPr>
              <p:nvPr/>
            </p:nvSpPr>
            <p:spPr>
              <a:xfrm>
                <a:off x="5700714" y="1371600"/>
                <a:ext cx="5252464" cy="553998"/>
              </a:xfrm>
              <a:prstGeom prst="rect">
                <a:avLst/>
              </a:prstGeom>
              <a:blipFill>
                <a:blip r:embed="rId3"/>
                <a:stretch>
                  <a:fillRect l="-2436" t="-10989" r="-116" b="-1648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45FDA1C0-321A-4270-B002-E3FB6C3AA508}"/>
                  </a:ext>
                </a:extLst>
              </p:cNvPr>
              <p:cNvSpPr txBox="1"/>
              <p:nvPr/>
            </p:nvSpPr>
            <p:spPr>
              <a:xfrm>
                <a:off x="5700714" y="2975431"/>
                <a:ext cx="6071919" cy="553998"/>
              </a:xfrm>
              <a:prstGeom prst="rect">
                <a:avLst/>
              </a:prstGeom>
              <a:noFill/>
            </p:spPr>
            <p:txBody>
              <a:bodyPr wrap="none" lIns="0" tIns="0" rIns="0" bIns="0" rtlCol="0">
                <a:spAutoFit/>
              </a:bodyPr>
              <a:lstStyle/>
              <a:p>
                <a:pPr marL="285750" indent="-285750" algn="ctr">
                  <a:buFont typeface="Arial" panose="020B0604020202020204" pitchFamily="34" charset="0"/>
                  <a:buChar char="•"/>
                </a:pPr>
                <a14:m>
                  <m:oMath xmlns:m="http://schemas.openxmlformats.org/officeDocument/2006/math">
                    <m:r>
                      <a:rPr lang="en-GB" b="0" i="1" smtClean="0">
                        <a:latin typeface="Cambria Math" panose="02040503050406030204" pitchFamily="18" charset="0"/>
                      </a:rPr>
                      <m:t>h𝑒𝑟𝑒</m:t>
                    </m:r>
                    <m:r>
                      <a:rPr lang="en-GB" b="0" i="1" smtClean="0">
                        <a:latin typeface="Cambria Math" panose="02040503050406030204" pitchFamily="18" charset="0"/>
                      </a:rPr>
                      <m:t> </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𝒕</m:t>
                        </m:r>
                      </m:sub>
                    </m:sSub>
                    <m:r>
                      <a:rPr lang="en-GB" b="1" i="1" smtClean="0">
                        <a:latin typeface="Cambria Math" panose="02040503050406030204" pitchFamily="18" charset="0"/>
                      </a:rPr>
                      <m:t> </m:t>
                    </m:r>
                    <m:r>
                      <a:rPr lang="en-GB" b="0" i="1" smtClean="0">
                        <a:latin typeface="Cambria Math" panose="02040503050406030204" pitchFamily="18" charset="0"/>
                      </a:rPr>
                      <m:t>𝑎𝑙𝑠𝑜</m:t>
                    </m:r>
                    <m:r>
                      <a:rPr lang="en-GB" b="0" i="1" smtClean="0">
                        <a:latin typeface="Cambria Math" panose="02040503050406030204" pitchFamily="18" charset="0"/>
                      </a:rPr>
                      <m:t> </m:t>
                    </m:r>
                    <m:r>
                      <a:rPr lang="en-GB" b="0" i="1" smtClean="0">
                        <a:latin typeface="Cambria Math" panose="02040503050406030204" pitchFamily="18" charset="0"/>
                      </a:rPr>
                      <m:t>𝑎</m:t>
                    </m:r>
                    <m:r>
                      <a:rPr lang="en-GB" b="0" i="1" smtClean="0">
                        <a:latin typeface="Cambria Math" panose="02040503050406030204" pitchFamily="18" charset="0"/>
                      </a:rPr>
                      <m:t> </m:t>
                    </m:r>
                    <m:r>
                      <a:rPr lang="en-GB" b="0" i="1" smtClean="0">
                        <a:latin typeface="Cambria Math" panose="02040503050406030204" pitchFamily="18" charset="0"/>
                      </a:rPr>
                      <m:t>𝑣𝑒𝑐𝑡𝑜𝑟</m:t>
                    </m:r>
                    <m:r>
                      <a:rPr lang="en-GB" b="0" i="1" smtClean="0">
                        <a:latin typeface="Cambria Math" panose="02040503050406030204" pitchFamily="18" charset="0"/>
                      </a:rPr>
                      <m:t>. </m:t>
                    </m:r>
                    <m:r>
                      <a:rPr lang="en-GB" b="0" i="1" smtClean="0">
                        <a:latin typeface="Cambria Math" panose="02040503050406030204" pitchFamily="18" charset="0"/>
                      </a:rPr>
                      <m:t>𝑇h𝑒</m:t>
                    </m:r>
                    <m:r>
                      <a:rPr lang="en-GB" b="0" i="1" smtClean="0">
                        <a:latin typeface="Cambria Math" panose="02040503050406030204" pitchFamily="18" charset="0"/>
                      </a:rPr>
                      <m:t> </m:t>
                    </m:r>
                    <m:r>
                      <a:rPr lang="en-GB" b="0" i="1" smtClean="0">
                        <a:latin typeface="Cambria Math" panose="02040503050406030204" pitchFamily="18" charset="0"/>
                      </a:rPr>
                      <m:t>𝑙𝑒𝑛𝑔h𝑡</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𝑡h𝑒</m:t>
                    </m:r>
                    <m:sSub>
                      <m:sSubPr>
                        <m:ctrlPr>
                          <a:rPr lang="en-GB" b="1" i="1">
                            <a:latin typeface="Cambria Math" panose="02040503050406030204" pitchFamily="18" charset="0"/>
                          </a:rPr>
                        </m:ctrlPr>
                      </m:sSubPr>
                      <m:e>
                        <m:r>
                          <a:rPr lang="en-GB" b="1" i="1" smtClean="0">
                            <a:latin typeface="Cambria Math" panose="02040503050406030204" pitchFamily="18" charset="0"/>
                          </a:rPr>
                          <m:t> </m:t>
                        </m:r>
                        <m:r>
                          <a:rPr lang="en-GB" b="1" i="1">
                            <a:latin typeface="Cambria Math" panose="02040503050406030204" pitchFamily="18" charset="0"/>
                          </a:rPr>
                          <m:t>𝒙</m:t>
                        </m:r>
                      </m:e>
                      <m:sub>
                        <m:r>
                          <a:rPr lang="en-GB" b="1" i="1">
                            <a:latin typeface="Cambria Math" panose="02040503050406030204" pitchFamily="18" charset="0"/>
                          </a:rPr>
                          <m:t>𝒕</m:t>
                        </m:r>
                      </m:sub>
                    </m:sSub>
                    <m:r>
                      <a:rPr lang="en-GB" b="1" i="1" smtClean="0">
                        <a:latin typeface="Cambria Math" panose="02040503050406030204" pitchFamily="18" charset="0"/>
                      </a:rPr>
                      <m:t> </m:t>
                    </m:r>
                    <m:r>
                      <a:rPr lang="en-GB" b="0" i="1" smtClean="0">
                        <a:latin typeface="Cambria Math" panose="02040503050406030204" pitchFamily="18" charset="0"/>
                      </a:rPr>
                      <m:t>𝑤𝑖𝑙𝑙</m:t>
                    </m:r>
                    <m:r>
                      <a:rPr lang="en-GB" b="0" i="1" smtClean="0">
                        <a:latin typeface="Cambria Math" panose="02040503050406030204" pitchFamily="18" charset="0"/>
                      </a:rPr>
                      <m:t> </m:t>
                    </m:r>
                    <m:r>
                      <a:rPr lang="en-GB" b="0" i="1" smtClean="0">
                        <a:latin typeface="Cambria Math" panose="02040503050406030204" pitchFamily="18" charset="0"/>
                      </a:rPr>
                      <m:t>𝑏𝑒</m:t>
                    </m:r>
                    <m:r>
                      <a:rPr lang="en-GB" b="0" i="1" smtClean="0">
                        <a:latin typeface="Cambria Math" panose="02040503050406030204" pitchFamily="18" charset="0"/>
                      </a:rPr>
                      <m:t> </m:t>
                    </m:r>
                    <m:r>
                      <a:rPr lang="en-GB" b="0" i="1" smtClean="0">
                        <a:latin typeface="Cambria Math" panose="02040503050406030204" pitchFamily="18" charset="0"/>
                      </a:rPr>
                      <m:t>𝑑𝑖𝑓𝑓𝑒𝑟</m:t>
                    </m:r>
                  </m:oMath>
                </a14:m>
                <a:endParaRPr lang="en-GB" b="0" dirty="0"/>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𝑏𝑎𝑠𝑒𝑑</m:t>
                      </m:r>
                      <m:r>
                        <a:rPr lang="en-GB" b="0" i="1" smtClean="0">
                          <a:latin typeface="Cambria Math" panose="02040503050406030204" pitchFamily="18" charset="0"/>
                        </a:rPr>
                        <m:t> </m:t>
                      </m:r>
                      <m:r>
                        <a:rPr lang="en-GB" b="0" i="1" smtClean="0">
                          <a:latin typeface="Cambria Math" panose="02040503050406030204" pitchFamily="18" charset="0"/>
                        </a:rPr>
                        <m:t>𝑜𝑛</m:t>
                      </m:r>
                      <m:r>
                        <a:rPr lang="en-GB" b="0" i="1" smtClean="0">
                          <a:latin typeface="Cambria Math" panose="02040503050406030204" pitchFamily="18" charset="0"/>
                        </a:rPr>
                        <m:t> </m:t>
                      </m:r>
                      <m:r>
                        <a:rPr lang="en-GB" b="0" i="1" smtClean="0">
                          <a:latin typeface="Cambria Math" panose="02040503050406030204" pitchFamily="18" charset="0"/>
                        </a:rPr>
                        <m:t>𝑡h𝑒</m:t>
                      </m:r>
                      <m:r>
                        <a:rPr lang="en-GB" b="0" i="1" smtClean="0">
                          <a:latin typeface="Cambria Math" panose="02040503050406030204" pitchFamily="18" charset="0"/>
                        </a:rPr>
                        <m:t> </m:t>
                      </m:r>
                      <m:r>
                        <a:rPr lang="en-GB" b="0" i="1" smtClean="0">
                          <a:latin typeface="Cambria Math" panose="02040503050406030204" pitchFamily="18" charset="0"/>
                        </a:rPr>
                        <m:t>𝑠𝑒𝑛𝑡𝑒𝑛𝑐𝑒</m:t>
                      </m:r>
                      <m:r>
                        <a:rPr lang="en-GB" b="0" i="1" smtClean="0">
                          <a:latin typeface="Cambria Math" panose="02040503050406030204" pitchFamily="18" charset="0"/>
                        </a:rPr>
                        <m:t> </m:t>
                      </m:r>
                      <m:r>
                        <a:rPr lang="en-GB" b="0" i="1" smtClean="0">
                          <a:latin typeface="Cambria Math" panose="02040503050406030204" pitchFamily="18" charset="0"/>
                        </a:rPr>
                        <m:t>𝑙𝑒𝑛𝑔𝑡h</m:t>
                      </m:r>
                      <m:r>
                        <a:rPr lang="en-GB" b="0" i="1" smtClean="0">
                          <a:latin typeface="Cambria Math" panose="02040503050406030204" pitchFamily="18" charset="0"/>
                        </a:rPr>
                        <m:t>.</m:t>
                      </m:r>
                    </m:oMath>
                  </m:oMathPara>
                </a14:m>
                <a:endParaRPr lang="en-GB" b="0" dirty="0"/>
              </a:p>
            </p:txBody>
          </p:sp>
        </mc:Choice>
        <mc:Fallback>
          <p:sp>
            <p:nvSpPr>
              <p:cNvPr id="10" name="TextBox 9">
                <a:extLst>
                  <a:ext uri="{FF2B5EF4-FFF2-40B4-BE49-F238E27FC236}">
                    <a16:creationId xmlns:a16="http://schemas.microsoft.com/office/drawing/2014/main" id="{45FDA1C0-321A-4270-B002-E3FB6C3AA508}"/>
                  </a:ext>
                </a:extLst>
              </p:cNvPr>
              <p:cNvSpPr txBox="1">
                <a:spLocks noRot="1" noChangeAspect="1" noMove="1" noResize="1" noEditPoints="1" noAdjustHandles="1" noChangeArrowheads="1" noChangeShapeType="1" noTextEdit="1"/>
              </p:cNvSpPr>
              <p:nvPr/>
            </p:nvSpPr>
            <p:spPr>
              <a:xfrm>
                <a:off x="5700714" y="2975431"/>
                <a:ext cx="6071919" cy="553998"/>
              </a:xfrm>
              <a:prstGeom prst="rect">
                <a:avLst/>
              </a:prstGeom>
              <a:blipFill>
                <a:blip r:embed="rId4"/>
                <a:stretch>
                  <a:fillRect l="-1707" t="-10989" r="-1305" b="-1648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BDCF8A24-DD84-497D-BA2F-03D756A84E22}"/>
                  </a:ext>
                </a:extLst>
              </p:cNvPr>
              <p:cNvSpPr txBox="1"/>
              <p:nvPr/>
            </p:nvSpPr>
            <p:spPr>
              <a:xfrm>
                <a:off x="5700714" y="4626285"/>
                <a:ext cx="4995791" cy="553998"/>
              </a:xfrm>
              <a:prstGeom prst="rect">
                <a:avLst/>
              </a:prstGeom>
              <a:noFill/>
            </p:spPr>
            <p:txBody>
              <a:bodyPr wrap="none" lIns="0" tIns="0" rIns="0" bIns="0" rtlCol="0">
                <a:spAutoFit/>
              </a:bodyPr>
              <a:lstStyle/>
              <a:p>
                <a:pPr marL="285750" indent="-285750">
                  <a:buFont typeface="Arial" panose="020B0604020202020204" pitchFamily="34" charset="0"/>
                  <a:buChar char="•"/>
                </a:pPr>
                <a14:m>
                  <m:oMath xmlns:m="http://schemas.openxmlformats.org/officeDocument/2006/math">
                    <m:r>
                      <a:rPr lang="en-GB" b="0" i="1" smtClean="0">
                        <a:latin typeface="Cambria Math" panose="02040503050406030204" pitchFamily="18" charset="0"/>
                      </a:rPr>
                      <m:t>h𝑒𝑟𝑒</m:t>
                    </m:r>
                    <m:r>
                      <a:rPr lang="en-GB" b="0" i="1" smtClean="0">
                        <a:latin typeface="Cambria Math" panose="02040503050406030204" pitchFamily="18" charset="0"/>
                      </a:rPr>
                      <m:t> </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𝒇</m:t>
                        </m:r>
                      </m:e>
                      <m:sub>
                        <m:r>
                          <a:rPr lang="en-GB" b="1" i="1" smtClean="0">
                            <a:latin typeface="Cambria Math" panose="02040503050406030204" pitchFamily="18" charset="0"/>
                          </a:rPr>
                          <m:t>𝒕</m:t>
                        </m:r>
                      </m:sub>
                    </m:sSub>
                    <m:r>
                      <a:rPr lang="en-GB" b="1" i="1" smtClean="0">
                        <a:latin typeface="Cambria Math" panose="02040503050406030204" pitchFamily="18" charset="0"/>
                      </a:rPr>
                      <m:t>,</m:t>
                    </m:r>
                    <m:sSub>
                      <m:sSubPr>
                        <m:ctrlPr>
                          <a:rPr lang="en-GB" b="1" i="1">
                            <a:latin typeface="Cambria Math" panose="02040503050406030204" pitchFamily="18" charset="0"/>
                          </a:rPr>
                        </m:ctrlPr>
                      </m:sSubPr>
                      <m:e>
                        <m:r>
                          <a:rPr lang="en-GB" b="1" i="1" smtClean="0">
                            <a:latin typeface="Cambria Math" panose="02040503050406030204" pitchFamily="18" charset="0"/>
                          </a:rPr>
                          <m:t> </m:t>
                        </m:r>
                        <m:r>
                          <a:rPr lang="en-GB" b="1" i="1" smtClean="0">
                            <a:latin typeface="Cambria Math" panose="02040503050406030204" pitchFamily="18" charset="0"/>
                          </a:rPr>
                          <m:t>𝒊</m:t>
                        </m:r>
                      </m:e>
                      <m:sub>
                        <m:r>
                          <a:rPr lang="en-GB" b="1" i="1">
                            <a:latin typeface="Cambria Math" panose="02040503050406030204" pitchFamily="18" charset="0"/>
                          </a:rPr>
                          <m:t>𝒕</m:t>
                        </m:r>
                      </m:sub>
                    </m:sSub>
                    <m:r>
                      <a:rPr lang="en-GB" b="1" i="1" smtClean="0">
                        <a:latin typeface="Cambria Math" panose="02040503050406030204" pitchFamily="18" charset="0"/>
                      </a:rPr>
                      <m:t>, </m:t>
                    </m:r>
                    <m:acc>
                      <m:accPr>
                        <m:chr m:val="̅"/>
                        <m:ctrlPr>
                          <a:rPr lang="en-GB" b="1" i="1" smtClean="0">
                            <a:latin typeface="Cambria Math" panose="02040503050406030204" pitchFamily="18" charset="0"/>
                          </a:rPr>
                        </m:ctrlPr>
                      </m:accPr>
                      <m:e>
                        <m:sSub>
                          <m:sSubPr>
                            <m:ctrlPr>
                              <a:rPr lang="en-GB" b="1" i="1" smtClean="0">
                                <a:latin typeface="Cambria Math" panose="02040503050406030204" pitchFamily="18" charset="0"/>
                              </a:rPr>
                            </m:ctrlPr>
                          </m:sSubPr>
                          <m:e>
                            <m:r>
                              <a:rPr lang="en-GB" b="1" i="1" smtClean="0">
                                <a:latin typeface="Cambria Math" panose="02040503050406030204" pitchFamily="18" charset="0"/>
                              </a:rPr>
                              <m:t>𝒄</m:t>
                            </m:r>
                          </m:e>
                          <m:sub>
                            <m:r>
                              <a:rPr lang="en-GB" b="1" i="1" smtClean="0">
                                <a:latin typeface="Cambria Math" panose="02040503050406030204" pitchFamily="18" charset="0"/>
                              </a:rPr>
                              <m:t>𝒕</m:t>
                            </m:r>
                          </m:sub>
                        </m:sSub>
                      </m:e>
                    </m:acc>
                    <m:r>
                      <a:rPr lang="en-GB" b="1" i="1" smtClean="0">
                        <a:latin typeface="Cambria Math" panose="02040503050406030204" pitchFamily="18" charset="0"/>
                      </a:rPr>
                      <m:t> ,</m:t>
                    </m:r>
                    <m:r>
                      <a:rPr lang="en-GB" b="0" i="1" smtClean="0">
                        <a:latin typeface="Cambria Math" panose="02040503050406030204" pitchFamily="18" charset="0"/>
                      </a:rPr>
                      <m:t>𝑎𝑛𝑑</m:t>
                    </m:r>
                    <m:r>
                      <a:rPr lang="en-GB" b="1" i="1" smtClean="0">
                        <a:latin typeface="Cambria Math" panose="02040503050406030204" pitchFamily="18" charset="0"/>
                      </a:rPr>
                      <m:t> </m:t>
                    </m:r>
                    <m:sSub>
                      <m:sSubPr>
                        <m:ctrlPr>
                          <a:rPr lang="en-GB" b="1" i="1">
                            <a:latin typeface="Cambria Math" panose="02040503050406030204" pitchFamily="18" charset="0"/>
                          </a:rPr>
                        </m:ctrlPr>
                      </m:sSubPr>
                      <m:e>
                        <m:r>
                          <a:rPr lang="en-GB" b="1" i="1" smtClean="0">
                            <a:latin typeface="Cambria Math" panose="02040503050406030204" pitchFamily="18" charset="0"/>
                          </a:rPr>
                          <m:t>𝒐</m:t>
                        </m:r>
                      </m:e>
                      <m:sub>
                        <m:r>
                          <a:rPr lang="en-GB" b="1" i="1">
                            <a:latin typeface="Cambria Math" panose="02040503050406030204" pitchFamily="18" charset="0"/>
                          </a:rPr>
                          <m:t>𝒕</m:t>
                        </m:r>
                      </m:sub>
                    </m:sSub>
                    <m:r>
                      <a:rPr lang="en-GB" b="1" i="1" smtClean="0">
                        <a:latin typeface="Cambria Math" panose="02040503050406030204" pitchFamily="18" charset="0"/>
                      </a:rPr>
                      <m:t> </m:t>
                    </m:r>
                    <m:r>
                      <a:rPr lang="en-GB" b="0" i="1" smtClean="0">
                        <a:latin typeface="Cambria Math" panose="02040503050406030204" pitchFamily="18" charset="0"/>
                      </a:rPr>
                      <m:t>𝑎𝑟𝑒</m:t>
                    </m:r>
                    <m:r>
                      <a:rPr lang="en-GB" b="0" i="1" smtClean="0">
                        <a:latin typeface="Cambria Math" panose="02040503050406030204" pitchFamily="18" charset="0"/>
                      </a:rPr>
                      <m:t> </m:t>
                    </m:r>
                    <m:r>
                      <a:rPr lang="en-GB" b="0" i="1" smtClean="0">
                        <a:latin typeface="Cambria Math" panose="02040503050406030204" pitchFamily="18" charset="0"/>
                      </a:rPr>
                      <m:t>𝑣𝑒𝑐𝑡𝑜𝑟</m:t>
                    </m:r>
                    <m:r>
                      <a:rPr lang="en-GB" b="0" i="1" smtClean="0">
                        <a:latin typeface="Cambria Math" panose="02040503050406030204" pitchFamily="18" charset="0"/>
                      </a:rPr>
                      <m:t>, </m:t>
                    </m:r>
                    <m:r>
                      <a:rPr lang="en-GB" b="0" i="1" smtClean="0">
                        <a:latin typeface="Cambria Math" panose="02040503050406030204" pitchFamily="18" charset="0"/>
                      </a:rPr>
                      <m:t>𝑎𝑛𝑑</m:t>
                    </m:r>
                    <m:r>
                      <a:rPr lang="en-GB" b="0" i="1" smtClean="0">
                        <a:latin typeface="Cambria Math" panose="02040503050406030204" pitchFamily="18" charset="0"/>
                      </a:rPr>
                      <m:t> </m:t>
                    </m:r>
                    <m:r>
                      <a:rPr lang="en-GB" b="0" i="1" smtClean="0">
                        <a:latin typeface="Cambria Math" panose="02040503050406030204" pitchFamily="18" charset="0"/>
                      </a:rPr>
                      <m:t>𝑡h𝑒𝑦</m:t>
                    </m:r>
                    <m:r>
                      <a:rPr lang="en-GB" b="0" i="1" smtClean="0">
                        <a:latin typeface="Cambria Math" panose="02040503050406030204" pitchFamily="18" charset="0"/>
                      </a:rPr>
                      <m:t> </m:t>
                    </m:r>
                    <m:r>
                      <a:rPr lang="en-GB" b="0" i="1" smtClean="0">
                        <a:latin typeface="Cambria Math" panose="02040503050406030204" pitchFamily="18" charset="0"/>
                      </a:rPr>
                      <m:t>𝑎𝑟𝑒</m:t>
                    </m:r>
                  </m:oMath>
                </a14:m>
                <a:endParaRPr lang="en-GB" b="0" dirty="0"/>
              </a:p>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𝑎𝑙𝑤𝑎𝑦𝑠</m:t>
                      </m:r>
                      <m:r>
                        <a:rPr lang="en-GB" b="0" i="1" smtClean="0">
                          <a:latin typeface="Cambria Math" panose="02040503050406030204" pitchFamily="18" charset="0"/>
                        </a:rPr>
                        <m:t> </m:t>
                      </m:r>
                      <m:r>
                        <a:rPr lang="en-GB" b="0" i="1" smtClean="0">
                          <a:latin typeface="Cambria Math" panose="02040503050406030204" pitchFamily="18" charset="0"/>
                        </a:rPr>
                        <m:t>𝑠𝑎𝑚𝑒</m:t>
                      </m:r>
                      <m:r>
                        <a:rPr lang="en-GB" b="0" i="1" smtClean="0">
                          <a:latin typeface="Cambria Math" panose="02040503050406030204" pitchFamily="18" charset="0"/>
                        </a:rPr>
                        <m:t> </m:t>
                      </m:r>
                      <m:r>
                        <a:rPr lang="en-GB" b="0" i="1" smtClean="0">
                          <a:latin typeface="Cambria Math" panose="02040503050406030204" pitchFamily="18" charset="0"/>
                        </a:rPr>
                        <m:t>𝑑𝑖𝑚𝑒𝑛𝑠𝑖𝑜𝑛</m:t>
                      </m:r>
                    </m:oMath>
                  </m:oMathPara>
                </a14:m>
                <a:endParaRPr lang="en-GB" dirty="0"/>
              </a:p>
            </p:txBody>
          </p:sp>
        </mc:Choice>
        <mc:Fallback>
          <p:sp>
            <p:nvSpPr>
              <p:cNvPr id="13" name="TextBox 12">
                <a:extLst>
                  <a:ext uri="{FF2B5EF4-FFF2-40B4-BE49-F238E27FC236}">
                    <a16:creationId xmlns:a16="http://schemas.microsoft.com/office/drawing/2014/main" id="{BDCF8A24-DD84-497D-BA2F-03D756A84E22}"/>
                  </a:ext>
                </a:extLst>
              </p:cNvPr>
              <p:cNvSpPr txBox="1">
                <a:spLocks noRot="1" noChangeAspect="1" noMove="1" noResize="1" noEditPoints="1" noAdjustHandles="1" noChangeArrowheads="1" noChangeShapeType="1" noTextEdit="1"/>
              </p:cNvSpPr>
              <p:nvPr/>
            </p:nvSpPr>
            <p:spPr>
              <a:xfrm>
                <a:off x="5700714" y="4626285"/>
                <a:ext cx="4995791" cy="553998"/>
              </a:xfrm>
              <a:prstGeom prst="rect">
                <a:avLst/>
              </a:prstGeom>
              <a:blipFill>
                <a:blip r:embed="rId5"/>
                <a:stretch>
                  <a:fillRect l="-2561" t="-10989" b="-16484"/>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01301E3D-C95B-4A6F-870B-9BAD4CA6E8E6}"/>
              </a:ext>
            </a:extLst>
          </p:cNvPr>
          <p:cNvSpPr txBox="1"/>
          <p:nvPr/>
        </p:nvSpPr>
        <p:spPr>
          <a:xfrm>
            <a:off x="5560112" y="2127349"/>
            <a:ext cx="5661486" cy="646331"/>
          </a:xfrm>
          <a:prstGeom prst="rect">
            <a:avLst/>
          </a:prstGeom>
          <a:noFill/>
        </p:spPr>
        <p:txBody>
          <a:bodyPr wrap="none" rtlCol="0">
            <a:spAutoFit/>
          </a:bodyPr>
          <a:lstStyle/>
          <a:p>
            <a:pPr marL="285750" indent="-285750" algn="ctr">
              <a:buFont typeface="Arial" panose="020B0604020202020204" pitchFamily="34" charset="0"/>
              <a:buChar char="•"/>
            </a:pPr>
            <a:r>
              <a:rPr lang="en-GB" i="1" dirty="0"/>
              <a:t>The dimension or shape of </a:t>
            </a:r>
            <a:r>
              <a:rPr lang="en-GB" b="1" i="1" dirty="0"/>
              <a:t>c</a:t>
            </a:r>
            <a:r>
              <a:rPr lang="en-GB" b="1" i="1" baseline="-25000" dirty="0"/>
              <a:t>t-1</a:t>
            </a:r>
            <a:r>
              <a:rPr lang="en-GB" i="1" dirty="0"/>
              <a:t> and </a:t>
            </a:r>
            <a:r>
              <a:rPr lang="en-GB" b="1" i="1" dirty="0"/>
              <a:t>h</a:t>
            </a:r>
            <a:r>
              <a:rPr lang="en-GB" b="1" i="1" baseline="-25000" dirty="0"/>
              <a:t>t-1</a:t>
            </a:r>
            <a:r>
              <a:rPr lang="en-GB" i="1" dirty="0"/>
              <a:t>  same as number</a:t>
            </a:r>
          </a:p>
          <a:p>
            <a:pPr algn="ctr"/>
            <a:r>
              <a:rPr lang="en-GB" i="1" dirty="0"/>
              <a:t>Of neural network nodes or units.</a:t>
            </a:r>
          </a:p>
        </p:txBody>
      </p:sp>
      <p:sp>
        <p:nvSpPr>
          <p:cNvPr id="6" name="TextBox 5">
            <a:extLst>
              <a:ext uri="{FF2B5EF4-FFF2-40B4-BE49-F238E27FC236}">
                <a16:creationId xmlns:a16="http://schemas.microsoft.com/office/drawing/2014/main" id="{3CD85C00-0F5E-4B93-9443-A7BEBAA7DE91}"/>
              </a:ext>
            </a:extLst>
          </p:cNvPr>
          <p:cNvSpPr txBox="1"/>
          <p:nvPr/>
        </p:nvSpPr>
        <p:spPr>
          <a:xfrm>
            <a:off x="5295617" y="3639620"/>
            <a:ext cx="6518387" cy="1200329"/>
          </a:xfrm>
          <a:prstGeom prst="rect">
            <a:avLst/>
          </a:prstGeom>
          <a:noFill/>
        </p:spPr>
        <p:txBody>
          <a:bodyPr wrap="none" rtlCol="0">
            <a:spAutoFit/>
          </a:bodyPr>
          <a:lstStyle/>
          <a:p>
            <a:pPr marL="285750" indent="-285750" algn="ctr">
              <a:buFont typeface="Arial" panose="020B0604020202020204" pitchFamily="34" charset="0"/>
              <a:buChar char="•"/>
            </a:pPr>
            <a:r>
              <a:rPr lang="en-GB" b="0" i="1" dirty="0"/>
              <a:t>Timestamp will be the max length of the sentence. If in our</a:t>
            </a:r>
          </a:p>
          <a:p>
            <a:pPr algn="ctr"/>
            <a:r>
              <a:rPr lang="en-GB" i="1" dirty="0"/>
              <a:t>           Document the max length of a sentence is 50 then time-stamp</a:t>
            </a:r>
          </a:p>
          <a:p>
            <a:pPr algn="ctr"/>
            <a:r>
              <a:rPr lang="en-GB" b="0" i="1" dirty="0"/>
              <a:t>Will be </a:t>
            </a:r>
            <a:r>
              <a:rPr lang="en-GB" b="1" i="1" dirty="0"/>
              <a:t>t</a:t>
            </a:r>
            <a:r>
              <a:rPr lang="en-GB" b="1" i="1" baseline="-25000" dirty="0"/>
              <a:t>1</a:t>
            </a:r>
            <a:r>
              <a:rPr lang="en-GB" b="0" i="1" baseline="-25000" dirty="0"/>
              <a:t> </a:t>
            </a:r>
            <a:r>
              <a:rPr lang="en-GB" b="0" i="1" dirty="0"/>
              <a:t>to </a:t>
            </a:r>
            <a:r>
              <a:rPr lang="en-GB" b="1" i="1" dirty="0"/>
              <a:t>t</a:t>
            </a:r>
            <a:r>
              <a:rPr lang="en-GB" b="1" i="1" baseline="-25000" dirty="0"/>
              <a:t>50</a:t>
            </a:r>
            <a:endParaRPr lang="en-GB" b="1" i="1" dirty="0"/>
          </a:p>
          <a:p>
            <a:endParaRPr lang="en-GB" dirty="0"/>
          </a:p>
        </p:txBody>
      </p:sp>
      <p:sp>
        <p:nvSpPr>
          <p:cNvPr id="7" name="Oval 6">
            <a:extLst>
              <a:ext uri="{FF2B5EF4-FFF2-40B4-BE49-F238E27FC236}">
                <a16:creationId xmlns:a16="http://schemas.microsoft.com/office/drawing/2014/main" id="{6FE19C34-0940-4B4A-99EB-4AB63ED1F4DC}"/>
              </a:ext>
            </a:extLst>
          </p:cNvPr>
          <p:cNvSpPr/>
          <p:nvPr/>
        </p:nvSpPr>
        <p:spPr>
          <a:xfrm>
            <a:off x="753013" y="4626285"/>
            <a:ext cx="123824" cy="185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11A77BE2-CBCB-4E6E-8A21-CEBC3A07CF2D}"/>
              </a:ext>
            </a:extLst>
          </p:cNvPr>
          <p:cNvSpPr/>
          <p:nvPr/>
        </p:nvSpPr>
        <p:spPr>
          <a:xfrm>
            <a:off x="753013" y="4844525"/>
            <a:ext cx="123824" cy="185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2A3DA037-8CAF-4C1F-9237-355787525914}"/>
              </a:ext>
            </a:extLst>
          </p:cNvPr>
          <p:cNvSpPr/>
          <p:nvPr/>
        </p:nvSpPr>
        <p:spPr>
          <a:xfrm>
            <a:off x="753013" y="5058421"/>
            <a:ext cx="123824" cy="185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6527BB3D-4388-4782-81D5-82AF5E0F6D46}"/>
              </a:ext>
            </a:extLst>
          </p:cNvPr>
          <p:cNvSpPr/>
          <p:nvPr/>
        </p:nvSpPr>
        <p:spPr>
          <a:xfrm>
            <a:off x="753013" y="5579917"/>
            <a:ext cx="123824" cy="18573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539107C9-73A5-478E-A8D3-9B2A96ADA1F6}"/>
              </a:ext>
            </a:extLst>
          </p:cNvPr>
          <p:cNvSpPr/>
          <p:nvPr/>
        </p:nvSpPr>
        <p:spPr>
          <a:xfrm>
            <a:off x="753013" y="5793813"/>
            <a:ext cx="123824" cy="18573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777E7BC8-D75E-4589-98B8-E8A6616EC786}"/>
              </a:ext>
            </a:extLst>
          </p:cNvPr>
          <p:cNvSpPr/>
          <p:nvPr/>
        </p:nvSpPr>
        <p:spPr>
          <a:xfrm>
            <a:off x="753013" y="6007709"/>
            <a:ext cx="123824" cy="18573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823A29D1-5DAC-40CE-AE4E-7D6EB9A9C4CC}"/>
              </a:ext>
            </a:extLst>
          </p:cNvPr>
          <p:cNvSpPr/>
          <p:nvPr/>
        </p:nvSpPr>
        <p:spPr>
          <a:xfrm>
            <a:off x="753013" y="6221605"/>
            <a:ext cx="123824" cy="18573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39D32C78-A170-4E96-8381-6D4318E7312A}"/>
              </a:ext>
            </a:extLst>
          </p:cNvPr>
          <p:cNvSpPr/>
          <p:nvPr/>
        </p:nvSpPr>
        <p:spPr>
          <a:xfrm>
            <a:off x="2062700" y="4789001"/>
            <a:ext cx="400050" cy="43539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800" dirty="0"/>
              <a:t>σ</a:t>
            </a:r>
            <a:endParaRPr lang="en-GB" sz="2800" dirty="0"/>
          </a:p>
        </p:txBody>
      </p:sp>
      <p:sp>
        <p:nvSpPr>
          <p:cNvPr id="24" name="Oval 23">
            <a:extLst>
              <a:ext uri="{FF2B5EF4-FFF2-40B4-BE49-F238E27FC236}">
                <a16:creationId xmlns:a16="http://schemas.microsoft.com/office/drawing/2014/main" id="{A95D9E3D-68B7-4684-9F1F-45E188190CB9}"/>
              </a:ext>
            </a:extLst>
          </p:cNvPr>
          <p:cNvSpPr/>
          <p:nvPr/>
        </p:nvSpPr>
        <p:spPr>
          <a:xfrm>
            <a:off x="2062700" y="5266383"/>
            <a:ext cx="400050" cy="43539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800" dirty="0"/>
              <a:t>σ</a:t>
            </a:r>
            <a:endParaRPr lang="en-GB" sz="2800" dirty="0"/>
          </a:p>
        </p:txBody>
      </p:sp>
      <p:sp>
        <p:nvSpPr>
          <p:cNvPr id="25" name="Oval 24">
            <a:extLst>
              <a:ext uri="{FF2B5EF4-FFF2-40B4-BE49-F238E27FC236}">
                <a16:creationId xmlns:a16="http://schemas.microsoft.com/office/drawing/2014/main" id="{B29CDED3-9E94-486E-A735-24FAFC34D392}"/>
              </a:ext>
            </a:extLst>
          </p:cNvPr>
          <p:cNvSpPr/>
          <p:nvPr/>
        </p:nvSpPr>
        <p:spPr>
          <a:xfrm>
            <a:off x="2062700" y="5743765"/>
            <a:ext cx="400050" cy="43539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800" dirty="0"/>
              <a:t>σ</a:t>
            </a:r>
            <a:endParaRPr lang="en-GB" sz="2800" dirty="0"/>
          </a:p>
        </p:txBody>
      </p:sp>
      <p:sp>
        <p:nvSpPr>
          <p:cNvPr id="32" name="Rectangle 31">
            <a:extLst>
              <a:ext uri="{FF2B5EF4-FFF2-40B4-BE49-F238E27FC236}">
                <a16:creationId xmlns:a16="http://schemas.microsoft.com/office/drawing/2014/main" id="{F250BF63-34A4-4A9C-BDD5-216B796FEA88}"/>
              </a:ext>
            </a:extLst>
          </p:cNvPr>
          <p:cNvSpPr/>
          <p:nvPr/>
        </p:nvSpPr>
        <p:spPr>
          <a:xfrm>
            <a:off x="1876962" y="4626285"/>
            <a:ext cx="776288" cy="179580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 name="Straight Connector 34">
            <a:extLst>
              <a:ext uri="{FF2B5EF4-FFF2-40B4-BE49-F238E27FC236}">
                <a16:creationId xmlns:a16="http://schemas.microsoft.com/office/drawing/2014/main" id="{9C84526C-7B16-4CFF-A91B-A204D32D1FE9}"/>
              </a:ext>
            </a:extLst>
          </p:cNvPr>
          <p:cNvCxnSpPr>
            <a:cxnSpLocks/>
            <a:stCxn id="7" idx="6"/>
          </p:cNvCxnSpPr>
          <p:nvPr/>
        </p:nvCxnSpPr>
        <p:spPr>
          <a:xfrm flipV="1">
            <a:off x="876837" y="4626286"/>
            <a:ext cx="995363" cy="9286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6FB6B26-1FC4-47E9-83ED-3C0870744FAD}"/>
              </a:ext>
            </a:extLst>
          </p:cNvPr>
          <p:cNvCxnSpPr>
            <a:cxnSpLocks/>
            <a:stCxn id="20" idx="6"/>
          </p:cNvCxnSpPr>
          <p:nvPr/>
        </p:nvCxnSpPr>
        <p:spPr>
          <a:xfrm>
            <a:off x="876837" y="6314474"/>
            <a:ext cx="995363" cy="92869"/>
          </a:xfrm>
          <a:prstGeom prst="line">
            <a:avLst/>
          </a:prstGeom>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F1D9BD30-F814-4E6F-8CBE-9DABAA268A2F}"/>
              </a:ext>
            </a:extLst>
          </p:cNvPr>
          <p:cNvSpPr txBox="1"/>
          <p:nvPr/>
        </p:nvSpPr>
        <p:spPr>
          <a:xfrm rot="16200000">
            <a:off x="315695" y="4729210"/>
            <a:ext cx="482312" cy="369332"/>
          </a:xfrm>
          <a:prstGeom prst="rect">
            <a:avLst/>
          </a:prstGeom>
          <a:noFill/>
        </p:spPr>
        <p:txBody>
          <a:bodyPr wrap="none" rtlCol="0">
            <a:spAutoFit/>
          </a:bodyPr>
          <a:lstStyle/>
          <a:p>
            <a:r>
              <a:rPr lang="en-GB" b="1" i="1" dirty="0"/>
              <a:t>h</a:t>
            </a:r>
            <a:r>
              <a:rPr lang="en-GB" b="1" i="1" baseline="-25000" dirty="0"/>
              <a:t>t-1</a:t>
            </a:r>
            <a:endParaRPr lang="en-GB" b="1" i="1" dirty="0"/>
          </a:p>
        </p:txBody>
      </p:sp>
      <p:sp>
        <p:nvSpPr>
          <p:cNvPr id="44" name="TextBox 43">
            <a:extLst>
              <a:ext uri="{FF2B5EF4-FFF2-40B4-BE49-F238E27FC236}">
                <a16:creationId xmlns:a16="http://schemas.microsoft.com/office/drawing/2014/main" id="{DF7CB58B-B0F9-4749-B166-ED3D24542F91}"/>
              </a:ext>
            </a:extLst>
          </p:cNvPr>
          <p:cNvSpPr txBox="1"/>
          <p:nvPr/>
        </p:nvSpPr>
        <p:spPr>
          <a:xfrm rot="16200000">
            <a:off x="303796" y="5794885"/>
            <a:ext cx="343364" cy="369332"/>
          </a:xfrm>
          <a:prstGeom prst="rect">
            <a:avLst/>
          </a:prstGeom>
          <a:noFill/>
        </p:spPr>
        <p:txBody>
          <a:bodyPr wrap="none" rtlCol="0">
            <a:spAutoFit/>
          </a:bodyPr>
          <a:lstStyle/>
          <a:p>
            <a:r>
              <a:rPr lang="en-GB" b="1" i="1" dirty="0" err="1"/>
              <a:t>x</a:t>
            </a:r>
            <a:r>
              <a:rPr lang="en-GB" b="1" i="1" baseline="-25000" dirty="0" err="1"/>
              <a:t>t</a:t>
            </a:r>
            <a:endParaRPr lang="en-GB" b="1" i="1" dirty="0"/>
          </a:p>
        </p:txBody>
      </p:sp>
      <p:cxnSp>
        <p:nvCxnSpPr>
          <p:cNvPr id="43" name="Straight Arrow Connector 42">
            <a:extLst>
              <a:ext uri="{FF2B5EF4-FFF2-40B4-BE49-F238E27FC236}">
                <a16:creationId xmlns:a16="http://schemas.microsoft.com/office/drawing/2014/main" id="{05B984E3-9DC0-4B71-BC36-90B8D307012C}"/>
              </a:ext>
            </a:extLst>
          </p:cNvPr>
          <p:cNvCxnSpPr>
            <a:stCxn id="9" idx="6"/>
          </p:cNvCxnSpPr>
          <p:nvPr/>
        </p:nvCxnSpPr>
        <p:spPr>
          <a:xfrm>
            <a:off x="2462750" y="5006698"/>
            <a:ext cx="575726"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910D956B-D21F-411E-AE3B-8340B4D38349}"/>
              </a:ext>
            </a:extLst>
          </p:cNvPr>
          <p:cNvCxnSpPr>
            <a:cxnSpLocks/>
            <a:stCxn id="24" idx="6"/>
          </p:cNvCxnSpPr>
          <p:nvPr/>
        </p:nvCxnSpPr>
        <p:spPr>
          <a:xfrm>
            <a:off x="2462750" y="5484080"/>
            <a:ext cx="575726"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19201244-E3AD-4292-B90D-3F6823836825}"/>
              </a:ext>
            </a:extLst>
          </p:cNvPr>
          <p:cNvCxnSpPr>
            <a:cxnSpLocks/>
            <a:stCxn id="25" idx="6"/>
          </p:cNvCxnSpPr>
          <p:nvPr/>
        </p:nvCxnSpPr>
        <p:spPr>
          <a:xfrm flipV="1">
            <a:off x="2462750" y="5951324"/>
            <a:ext cx="575726" cy="1013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F1104F2A-586D-44E4-BAA5-560151278B2D}"/>
              </a:ext>
            </a:extLst>
          </p:cNvPr>
          <p:cNvSpPr txBox="1"/>
          <p:nvPr/>
        </p:nvSpPr>
        <p:spPr>
          <a:xfrm>
            <a:off x="2634436" y="4660931"/>
            <a:ext cx="385042" cy="369332"/>
          </a:xfrm>
          <a:prstGeom prst="rect">
            <a:avLst/>
          </a:prstGeom>
          <a:noFill/>
        </p:spPr>
        <p:txBody>
          <a:bodyPr wrap="none" rtlCol="0">
            <a:spAutoFit/>
          </a:bodyPr>
          <a:lstStyle/>
          <a:p>
            <a:r>
              <a:rPr lang="en-GB" b="1" dirty="0"/>
              <a:t>b</a:t>
            </a:r>
            <a:r>
              <a:rPr lang="en-GB" b="1" baseline="-25000" dirty="0"/>
              <a:t>1</a:t>
            </a:r>
            <a:endParaRPr lang="en-GB" b="1" dirty="0"/>
          </a:p>
        </p:txBody>
      </p:sp>
      <p:sp>
        <p:nvSpPr>
          <p:cNvPr id="54" name="TextBox 53">
            <a:extLst>
              <a:ext uri="{FF2B5EF4-FFF2-40B4-BE49-F238E27FC236}">
                <a16:creationId xmlns:a16="http://schemas.microsoft.com/office/drawing/2014/main" id="{B74C02E3-AE2F-4D1E-B290-D07E570DB39A}"/>
              </a:ext>
            </a:extLst>
          </p:cNvPr>
          <p:cNvSpPr txBox="1"/>
          <p:nvPr/>
        </p:nvSpPr>
        <p:spPr>
          <a:xfrm>
            <a:off x="2621170" y="5143263"/>
            <a:ext cx="386644" cy="369332"/>
          </a:xfrm>
          <a:prstGeom prst="rect">
            <a:avLst/>
          </a:prstGeom>
          <a:noFill/>
        </p:spPr>
        <p:txBody>
          <a:bodyPr wrap="none" rtlCol="0">
            <a:spAutoFit/>
          </a:bodyPr>
          <a:lstStyle/>
          <a:p>
            <a:r>
              <a:rPr lang="en-GB" b="1" dirty="0"/>
              <a:t>b</a:t>
            </a:r>
            <a:r>
              <a:rPr lang="en-GB" b="1" baseline="-25000" dirty="0"/>
              <a:t>2</a:t>
            </a:r>
            <a:endParaRPr lang="en-GB" b="1" dirty="0"/>
          </a:p>
        </p:txBody>
      </p:sp>
      <p:sp>
        <p:nvSpPr>
          <p:cNvPr id="55" name="TextBox 54">
            <a:extLst>
              <a:ext uri="{FF2B5EF4-FFF2-40B4-BE49-F238E27FC236}">
                <a16:creationId xmlns:a16="http://schemas.microsoft.com/office/drawing/2014/main" id="{6DD16833-9D9B-44A0-8555-1523C90B7955}"/>
              </a:ext>
            </a:extLst>
          </p:cNvPr>
          <p:cNvSpPr txBox="1"/>
          <p:nvPr/>
        </p:nvSpPr>
        <p:spPr>
          <a:xfrm>
            <a:off x="2632834" y="5623203"/>
            <a:ext cx="386644" cy="369332"/>
          </a:xfrm>
          <a:prstGeom prst="rect">
            <a:avLst/>
          </a:prstGeom>
          <a:noFill/>
        </p:spPr>
        <p:txBody>
          <a:bodyPr wrap="none" rtlCol="0">
            <a:spAutoFit/>
          </a:bodyPr>
          <a:lstStyle/>
          <a:p>
            <a:r>
              <a:rPr lang="en-GB" b="1" dirty="0"/>
              <a:t>b</a:t>
            </a:r>
            <a:r>
              <a:rPr lang="en-GB" b="1" baseline="-25000" dirty="0"/>
              <a:t>3</a:t>
            </a:r>
            <a:endParaRPr lang="en-GB" b="1" dirty="0"/>
          </a:p>
        </p:txBody>
      </p:sp>
      <p:sp>
        <p:nvSpPr>
          <p:cNvPr id="56" name="TextBox 55">
            <a:extLst>
              <a:ext uri="{FF2B5EF4-FFF2-40B4-BE49-F238E27FC236}">
                <a16:creationId xmlns:a16="http://schemas.microsoft.com/office/drawing/2014/main" id="{DEBEAA6E-BA6D-4FBF-BE6D-2E7FFD2B82C3}"/>
              </a:ext>
            </a:extLst>
          </p:cNvPr>
          <p:cNvSpPr txBox="1"/>
          <p:nvPr/>
        </p:nvSpPr>
        <p:spPr>
          <a:xfrm>
            <a:off x="3013636" y="4832171"/>
            <a:ext cx="336952" cy="369332"/>
          </a:xfrm>
          <a:prstGeom prst="rect">
            <a:avLst/>
          </a:prstGeom>
          <a:noFill/>
        </p:spPr>
        <p:txBody>
          <a:bodyPr wrap="none" rtlCol="0">
            <a:spAutoFit/>
          </a:bodyPr>
          <a:lstStyle/>
          <a:p>
            <a:r>
              <a:rPr lang="en-GB" b="1" dirty="0"/>
              <a:t>f</a:t>
            </a:r>
            <a:r>
              <a:rPr lang="en-GB" b="1" baseline="-25000" dirty="0"/>
              <a:t>1</a:t>
            </a:r>
            <a:endParaRPr lang="en-GB" b="1" dirty="0"/>
          </a:p>
        </p:txBody>
      </p:sp>
      <p:sp>
        <p:nvSpPr>
          <p:cNvPr id="57" name="TextBox 56">
            <a:extLst>
              <a:ext uri="{FF2B5EF4-FFF2-40B4-BE49-F238E27FC236}">
                <a16:creationId xmlns:a16="http://schemas.microsoft.com/office/drawing/2014/main" id="{A46B1231-7A74-4D26-9A83-E81B8D12814C}"/>
              </a:ext>
            </a:extLst>
          </p:cNvPr>
          <p:cNvSpPr txBox="1"/>
          <p:nvPr/>
        </p:nvSpPr>
        <p:spPr>
          <a:xfrm>
            <a:off x="3022821" y="5270900"/>
            <a:ext cx="336952" cy="369332"/>
          </a:xfrm>
          <a:prstGeom prst="rect">
            <a:avLst/>
          </a:prstGeom>
          <a:noFill/>
        </p:spPr>
        <p:txBody>
          <a:bodyPr wrap="none" rtlCol="0">
            <a:spAutoFit/>
          </a:bodyPr>
          <a:lstStyle/>
          <a:p>
            <a:r>
              <a:rPr lang="en-GB" b="1" dirty="0"/>
              <a:t>f</a:t>
            </a:r>
            <a:r>
              <a:rPr lang="en-GB" b="1" baseline="-25000" dirty="0"/>
              <a:t>2</a:t>
            </a:r>
            <a:endParaRPr lang="en-GB" b="1" dirty="0"/>
          </a:p>
        </p:txBody>
      </p:sp>
      <p:sp>
        <p:nvSpPr>
          <p:cNvPr id="58" name="TextBox 57">
            <a:extLst>
              <a:ext uri="{FF2B5EF4-FFF2-40B4-BE49-F238E27FC236}">
                <a16:creationId xmlns:a16="http://schemas.microsoft.com/office/drawing/2014/main" id="{61A20B04-7BC5-4492-AB69-848CA38F9DA5}"/>
              </a:ext>
            </a:extLst>
          </p:cNvPr>
          <p:cNvSpPr txBox="1"/>
          <p:nvPr/>
        </p:nvSpPr>
        <p:spPr>
          <a:xfrm>
            <a:off x="3000695" y="5794885"/>
            <a:ext cx="336952" cy="369332"/>
          </a:xfrm>
          <a:prstGeom prst="rect">
            <a:avLst/>
          </a:prstGeom>
          <a:noFill/>
        </p:spPr>
        <p:txBody>
          <a:bodyPr wrap="none" rtlCol="0">
            <a:spAutoFit/>
          </a:bodyPr>
          <a:lstStyle/>
          <a:p>
            <a:r>
              <a:rPr lang="en-GB" b="1" dirty="0"/>
              <a:t>f</a:t>
            </a:r>
            <a:r>
              <a:rPr lang="en-GB" b="1" baseline="-25000" dirty="0"/>
              <a:t>3</a:t>
            </a:r>
            <a:endParaRPr lang="en-GB" b="1" dirty="0"/>
          </a:p>
        </p:txBody>
      </p:sp>
      <p:sp>
        <p:nvSpPr>
          <p:cNvPr id="52" name="TextBox 51">
            <a:extLst>
              <a:ext uri="{FF2B5EF4-FFF2-40B4-BE49-F238E27FC236}">
                <a16:creationId xmlns:a16="http://schemas.microsoft.com/office/drawing/2014/main" id="{C66D810D-1B88-4F83-AA93-0282AEBBB4D8}"/>
              </a:ext>
            </a:extLst>
          </p:cNvPr>
          <p:cNvSpPr txBox="1"/>
          <p:nvPr/>
        </p:nvSpPr>
        <p:spPr>
          <a:xfrm>
            <a:off x="3618185" y="5224395"/>
            <a:ext cx="1399742" cy="369332"/>
          </a:xfrm>
          <a:prstGeom prst="rect">
            <a:avLst/>
          </a:prstGeom>
          <a:noFill/>
        </p:spPr>
        <p:txBody>
          <a:bodyPr wrap="none" rtlCol="0">
            <a:spAutoFit/>
          </a:bodyPr>
          <a:lstStyle/>
          <a:p>
            <a:r>
              <a:rPr lang="en-GB" b="1" dirty="0"/>
              <a:t>[f</a:t>
            </a:r>
            <a:r>
              <a:rPr lang="en-GB" b="1" baseline="-25000" dirty="0"/>
              <a:t>1</a:t>
            </a:r>
            <a:r>
              <a:rPr lang="en-GB" b="1" dirty="0"/>
              <a:t>, f</a:t>
            </a:r>
            <a:r>
              <a:rPr lang="en-GB" b="1" baseline="-25000" dirty="0"/>
              <a:t>2 </a:t>
            </a:r>
            <a:r>
              <a:rPr lang="en-GB" b="1" dirty="0"/>
              <a:t>, f</a:t>
            </a:r>
            <a:r>
              <a:rPr lang="en-GB" b="1" baseline="-25000" dirty="0"/>
              <a:t>3</a:t>
            </a:r>
            <a:r>
              <a:rPr lang="en-GB" b="1" dirty="0"/>
              <a:t>] = f</a:t>
            </a:r>
            <a:r>
              <a:rPr lang="en-GB" b="1" baseline="-25000" dirty="0"/>
              <a:t>t</a:t>
            </a:r>
            <a:endParaRPr lang="en-GB" b="1" dirty="0"/>
          </a:p>
        </p:txBody>
      </p:sp>
      <p:cxnSp>
        <p:nvCxnSpPr>
          <p:cNvPr id="59" name="Straight Arrow Connector 58">
            <a:extLst>
              <a:ext uri="{FF2B5EF4-FFF2-40B4-BE49-F238E27FC236}">
                <a16:creationId xmlns:a16="http://schemas.microsoft.com/office/drawing/2014/main" id="{39AB69E6-0006-45D9-A3F2-26CD3A5EED47}"/>
              </a:ext>
            </a:extLst>
          </p:cNvPr>
          <p:cNvCxnSpPr>
            <a:cxnSpLocks/>
          </p:cNvCxnSpPr>
          <p:nvPr/>
        </p:nvCxnSpPr>
        <p:spPr>
          <a:xfrm>
            <a:off x="1443038" y="3614738"/>
            <a:ext cx="429162" cy="9183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57479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E5EB-9E83-41BA-8D1F-143C19D21BA7}"/>
              </a:ext>
            </a:extLst>
          </p:cNvPr>
          <p:cNvSpPr>
            <a:spLocks noGrp="1"/>
          </p:cNvSpPr>
          <p:nvPr>
            <p:ph type="title"/>
          </p:nvPr>
        </p:nvSpPr>
        <p:spPr>
          <a:xfrm>
            <a:off x="838200" y="407988"/>
            <a:ext cx="10515600" cy="749300"/>
          </a:xfrm>
        </p:spPr>
        <p:txBody>
          <a:bodyPr>
            <a:normAutofit/>
          </a:bodyPr>
          <a:lstStyle/>
          <a:p>
            <a:pPr algn="ctr"/>
            <a:r>
              <a:rPr lang="en-GB" sz="3600" b="1" dirty="0">
                <a:latin typeface="Bell MT" panose="02020503060305020303" pitchFamily="18" charset="0"/>
              </a:rPr>
              <a:t>LSTM Gate Operation</a:t>
            </a:r>
          </a:p>
        </p:txBody>
      </p:sp>
      <p:pic>
        <p:nvPicPr>
          <p:cNvPr id="7" name="Picture 6">
            <a:extLst>
              <a:ext uri="{FF2B5EF4-FFF2-40B4-BE49-F238E27FC236}">
                <a16:creationId xmlns:a16="http://schemas.microsoft.com/office/drawing/2014/main" id="{6FEBEE34-C5C1-425C-AF32-9A44E94AA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760" y="1328737"/>
            <a:ext cx="10356040" cy="5121275"/>
          </a:xfrm>
          <a:prstGeom prst="rect">
            <a:avLst/>
          </a:prstGeom>
        </p:spPr>
      </p:pic>
    </p:spTree>
    <p:extLst>
      <p:ext uri="{BB962C8B-B14F-4D97-AF65-F5344CB8AC3E}">
        <p14:creationId xmlns:p14="http://schemas.microsoft.com/office/powerpoint/2010/main" val="2598610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E5EB-9E83-41BA-8D1F-143C19D21BA7}"/>
              </a:ext>
            </a:extLst>
          </p:cNvPr>
          <p:cNvSpPr>
            <a:spLocks noGrp="1"/>
          </p:cNvSpPr>
          <p:nvPr>
            <p:ph type="title"/>
          </p:nvPr>
        </p:nvSpPr>
        <p:spPr>
          <a:xfrm>
            <a:off x="838200" y="407988"/>
            <a:ext cx="10515600" cy="749300"/>
          </a:xfrm>
        </p:spPr>
        <p:txBody>
          <a:bodyPr>
            <a:normAutofit/>
          </a:bodyPr>
          <a:lstStyle/>
          <a:p>
            <a:pPr algn="ctr"/>
            <a:r>
              <a:rPr lang="en-GB" sz="3600" b="1" dirty="0">
                <a:latin typeface="Bell MT" panose="02020503060305020303" pitchFamily="18" charset="0"/>
              </a:rPr>
              <a:t>LSTM Gate Operation</a:t>
            </a:r>
          </a:p>
        </p:txBody>
      </p:sp>
      <p:pic>
        <p:nvPicPr>
          <p:cNvPr id="4" name="Picture 3">
            <a:extLst>
              <a:ext uri="{FF2B5EF4-FFF2-40B4-BE49-F238E27FC236}">
                <a16:creationId xmlns:a16="http://schemas.microsoft.com/office/drawing/2014/main" id="{0BDA8388-9C00-4ADF-8649-59C44924E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756" y="1157288"/>
            <a:ext cx="8774907" cy="5275660"/>
          </a:xfrm>
          <a:prstGeom prst="rect">
            <a:avLst/>
          </a:prstGeom>
        </p:spPr>
      </p:pic>
    </p:spTree>
    <p:extLst>
      <p:ext uri="{BB962C8B-B14F-4D97-AF65-F5344CB8AC3E}">
        <p14:creationId xmlns:p14="http://schemas.microsoft.com/office/powerpoint/2010/main" val="236714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E5EB-9E83-41BA-8D1F-143C19D21BA7}"/>
              </a:ext>
            </a:extLst>
          </p:cNvPr>
          <p:cNvSpPr>
            <a:spLocks noGrp="1"/>
          </p:cNvSpPr>
          <p:nvPr>
            <p:ph type="title"/>
          </p:nvPr>
        </p:nvSpPr>
        <p:spPr>
          <a:xfrm>
            <a:off x="838200" y="407988"/>
            <a:ext cx="10515600" cy="749300"/>
          </a:xfrm>
        </p:spPr>
        <p:txBody>
          <a:bodyPr>
            <a:normAutofit/>
          </a:bodyPr>
          <a:lstStyle/>
          <a:p>
            <a:pPr algn="ctr"/>
            <a:r>
              <a:rPr lang="en-GB" sz="3600" b="1" dirty="0">
                <a:latin typeface="Bell MT" panose="02020503060305020303" pitchFamily="18" charset="0"/>
              </a:rPr>
              <a:t>References</a:t>
            </a:r>
          </a:p>
        </p:txBody>
      </p:sp>
      <p:sp>
        <p:nvSpPr>
          <p:cNvPr id="3" name="Content Placeholder 2">
            <a:extLst>
              <a:ext uri="{FF2B5EF4-FFF2-40B4-BE49-F238E27FC236}">
                <a16:creationId xmlns:a16="http://schemas.microsoft.com/office/drawing/2014/main" id="{2961E73A-AF99-4C8F-8C7F-4C12887BFECE}"/>
              </a:ext>
            </a:extLst>
          </p:cNvPr>
          <p:cNvSpPr>
            <a:spLocks noGrp="1"/>
          </p:cNvSpPr>
          <p:nvPr>
            <p:ph idx="1"/>
          </p:nvPr>
        </p:nvSpPr>
        <p:spPr>
          <a:xfrm>
            <a:off x="838200" y="1739899"/>
            <a:ext cx="10515600" cy="3017838"/>
          </a:xfrm>
        </p:spPr>
        <p:txBody>
          <a:bodyPr>
            <a:normAutofit/>
          </a:bodyPr>
          <a:lstStyle/>
          <a:p>
            <a:pPr>
              <a:buFont typeface="Wingdings" panose="05000000000000000000" pitchFamily="2" charset="2"/>
              <a:buChar char="Ø"/>
            </a:pPr>
            <a:r>
              <a:rPr lang="en-GB" sz="2000" dirty="0">
                <a:latin typeface="Bell MT" panose="02020503060305020303" pitchFamily="18" charset="0"/>
                <a:hlinkClick r:id="rId2"/>
              </a:rPr>
              <a:t>https://colah.github.io/posts/2015-08-Understanding-LSTMs/</a:t>
            </a:r>
            <a:r>
              <a:rPr lang="en-GB" sz="2000" dirty="0">
                <a:latin typeface="Bell MT" panose="02020503060305020303" pitchFamily="18" charset="0"/>
              </a:rPr>
              <a:t> </a:t>
            </a:r>
          </a:p>
          <a:p>
            <a:pPr>
              <a:buFont typeface="Wingdings" panose="05000000000000000000" pitchFamily="2" charset="2"/>
              <a:buChar char="Ø"/>
            </a:pPr>
            <a:endParaRPr lang="en-GB" sz="2000" dirty="0">
              <a:latin typeface="Bell MT" panose="02020503060305020303" pitchFamily="18" charset="0"/>
            </a:endParaRPr>
          </a:p>
          <a:p>
            <a:pPr>
              <a:buFont typeface="Wingdings" panose="05000000000000000000" pitchFamily="2" charset="2"/>
              <a:buChar char="Ø"/>
            </a:pPr>
            <a:endParaRPr lang="en-GB" sz="2000" dirty="0">
              <a:latin typeface="Bell MT" panose="02020503060305020303" pitchFamily="18" charset="0"/>
            </a:endParaRPr>
          </a:p>
        </p:txBody>
      </p:sp>
    </p:spTree>
    <p:extLst>
      <p:ext uri="{BB962C8B-B14F-4D97-AF65-F5344CB8AC3E}">
        <p14:creationId xmlns:p14="http://schemas.microsoft.com/office/powerpoint/2010/main" val="327704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E40C46-0940-43E8-8F95-EDBDE555AC4D}"/>
              </a:ext>
            </a:extLst>
          </p:cNvPr>
          <p:cNvSpPr/>
          <p:nvPr/>
        </p:nvSpPr>
        <p:spPr>
          <a:xfrm>
            <a:off x="2128838" y="1771650"/>
            <a:ext cx="85725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y</a:t>
            </a:r>
          </a:p>
        </p:txBody>
      </p:sp>
      <p:sp>
        <p:nvSpPr>
          <p:cNvPr id="5" name="Rectangle 4">
            <a:extLst>
              <a:ext uri="{FF2B5EF4-FFF2-40B4-BE49-F238E27FC236}">
                <a16:creationId xmlns:a16="http://schemas.microsoft.com/office/drawing/2014/main" id="{87647BA2-CACE-4057-B355-2B77FD2D47E5}"/>
              </a:ext>
            </a:extLst>
          </p:cNvPr>
          <p:cNvSpPr/>
          <p:nvPr/>
        </p:nvSpPr>
        <p:spPr>
          <a:xfrm>
            <a:off x="2128838" y="2867025"/>
            <a:ext cx="857250" cy="5715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h</a:t>
            </a:r>
          </a:p>
        </p:txBody>
      </p:sp>
      <p:sp>
        <p:nvSpPr>
          <p:cNvPr id="6" name="Rectangle 5">
            <a:extLst>
              <a:ext uri="{FF2B5EF4-FFF2-40B4-BE49-F238E27FC236}">
                <a16:creationId xmlns:a16="http://schemas.microsoft.com/office/drawing/2014/main" id="{40013596-05F9-4A77-9873-A48DCCF81BB6}"/>
              </a:ext>
            </a:extLst>
          </p:cNvPr>
          <p:cNvSpPr/>
          <p:nvPr/>
        </p:nvSpPr>
        <p:spPr>
          <a:xfrm>
            <a:off x="2128838" y="3962400"/>
            <a:ext cx="857250" cy="5715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X</a:t>
            </a:r>
          </a:p>
        </p:txBody>
      </p:sp>
      <p:cxnSp>
        <p:nvCxnSpPr>
          <p:cNvPr id="10" name="Straight Arrow Connector 9">
            <a:extLst>
              <a:ext uri="{FF2B5EF4-FFF2-40B4-BE49-F238E27FC236}">
                <a16:creationId xmlns:a16="http://schemas.microsoft.com/office/drawing/2014/main" id="{4C5D7511-F5AE-4550-A360-DA5EA3A40DEF}"/>
              </a:ext>
            </a:extLst>
          </p:cNvPr>
          <p:cNvCxnSpPr>
            <a:stCxn id="6" idx="0"/>
            <a:endCxn id="5" idx="2"/>
          </p:cNvCxnSpPr>
          <p:nvPr/>
        </p:nvCxnSpPr>
        <p:spPr>
          <a:xfrm flipV="1">
            <a:off x="2557463" y="3438525"/>
            <a:ext cx="0" cy="5238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3C3A74A-2E26-4E16-8087-A2BD1DDC5742}"/>
              </a:ext>
            </a:extLst>
          </p:cNvPr>
          <p:cNvCxnSpPr>
            <a:stCxn id="5" idx="0"/>
            <a:endCxn id="4" idx="2"/>
          </p:cNvCxnSpPr>
          <p:nvPr/>
        </p:nvCxnSpPr>
        <p:spPr>
          <a:xfrm flipV="1">
            <a:off x="2557463" y="2343150"/>
            <a:ext cx="0" cy="5238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259F86A4-E06A-4A34-91BE-D12D29143BE0}"/>
              </a:ext>
            </a:extLst>
          </p:cNvPr>
          <p:cNvCxnSpPr>
            <a:stCxn id="5" idx="3"/>
          </p:cNvCxnSpPr>
          <p:nvPr/>
        </p:nvCxnSpPr>
        <p:spPr>
          <a:xfrm>
            <a:off x="2986088" y="3152775"/>
            <a:ext cx="528637" cy="4763"/>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4E6C959F-4E87-4D9B-9F0B-7B7C378D974F}"/>
              </a:ext>
            </a:extLst>
          </p:cNvPr>
          <p:cNvCxnSpPr>
            <a:cxnSpLocks/>
          </p:cNvCxnSpPr>
          <p:nvPr/>
        </p:nvCxnSpPr>
        <p:spPr>
          <a:xfrm flipV="1">
            <a:off x="3509963" y="2557462"/>
            <a:ext cx="0" cy="619125"/>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D80305F3-750A-4DF6-B803-3FA9EA8565EF}"/>
              </a:ext>
            </a:extLst>
          </p:cNvPr>
          <p:cNvCxnSpPr>
            <a:cxnSpLocks/>
          </p:cNvCxnSpPr>
          <p:nvPr/>
        </p:nvCxnSpPr>
        <p:spPr>
          <a:xfrm>
            <a:off x="1538288" y="2557462"/>
            <a:ext cx="197167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15A657EC-3313-467D-B7CA-5AC27DE23317}"/>
              </a:ext>
            </a:extLst>
          </p:cNvPr>
          <p:cNvCxnSpPr>
            <a:cxnSpLocks/>
          </p:cNvCxnSpPr>
          <p:nvPr/>
        </p:nvCxnSpPr>
        <p:spPr>
          <a:xfrm flipV="1">
            <a:off x="1538288" y="2557462"/>
            <a:ext cx="0" cy="619125"/>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CC9EE8C6-7FE7-4F06-A658-69A053D1988B}"/>
              </a:ext>
            </a:extLst>
          </p:cNvPr>
          <p:cNvCxnSpPr>
            <a:cxnSpLocks/>
          </p:cNvCxnSpPr>
          <p:nvPr/>
        </p:nvCxnSpPr>
        <p:spPr>
          <a:xfrm>
            <a:off x="1538288" y="3176587"/>
            <a:ext cx="61436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Arrow: Right 22">
            <a:extLst>
              <a:ext uri="{FF2B5EF4-FFF2-40B4-BE49-F238E27FC236}">
                <a16:creationId xmlns:a16="http://schemas.microsoft.com/office/drawing/2014/main" id="{91E43775-35AF-485A-A25B-50F6E5A86A78}"/>
              </a:ext>
            </a:extLst>
          </p:cNvPr>
          <p:cNvSpPr/>
          <p:nvPr/>
        </p:nvSpPr>
        <p:spPr>
          <a:xfrm>
            <a:off x="3914778" y="3176587"/>
            <a:ext cx="761993" cy="135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544A7E8A-80EF-4E58-BDE6-B0D19D41143E}"/>
              </a:ext>
            </a:extLst>
          </p:cNvPr>
          <p:cNvSpPr/>
          <p:nvPr/>
        </p:nvSpPr>
        <p:spPr>
          <a:xfrm>
            <a:off x="5129212" y="1762125"/>
            <a:ext cx="85725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Y</a:t>
            </a:r>
            <a:r>
              <a:rPr lang="en-GB" b="1" baseline="-25000" dirty="0"/>
              <a:t>t-1</a:t>
            </a:r>
            <a:endParaRPr lang="en-GB" b="1" dirty="0"/>
          </a:p>
        </p:txBody>
      </p:sp>
      <p:sp>
        <p:nvSpPr>
          <p:cNvPr id="25" name="Rectangle 24">
            <a:extLst>
              <a:ext uri="{FF2B5EF4-FFF2-40B4-BE49-F238E27FC236}">
                <a16:creationId xmlns:a16="http://schemas.microsoft.com/office/drawing/2014/main" id="{FD2E4D88-DD4E-455E-BADF-EA9B321B0A63}"/>
              </a:ext>
            </a:extLst>
          </p:cNvPr>
          <p:cNvSpPr/>
          <p:nvPr/>
        </p:nvSpPr>
        <p:spPr>
          <a:xfrm>
            <a:off x="5129212" y="2857500"/>
            <a:ext cx="857250" cy="5715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H</a:t>
            </a:r>
            <a:r>
              <a:rPr lang="en-GB" b="1" baseline="-25000" dirty="0"/>
              <a:t>t-1</a:t>
            </a:r>
            <a:endParaRPr lang="en-GB" b="1" dirty="0"/>
          </a:p>
        </p:txBody>
      </p:sp>
      <p:sp>
        <p:nvSpPr>
          <p:cNvPr id="26" name="Rectangle 25">
            <a:extLst>
              <a:ext uri="{FF2B5EF4-FFF2-40B4-BE49-F238E27FC236}">
                <a16:creationId xmlns:a16="http://schemas.microsoft.com/office/drawing/2014/main" id="{FBA3389C-E5ED-43EA-AD55-177BA29CD7B5}"/>
              </a:ext>
            </a:extLst>
          </p:cNvPr>
          <p:cNvSpPr/>
          <p:nvPr/>
        </p:nvSpPr>
        <p:spPr>
          <a:xfrm>
            <a:off x="5129212" y="3952875"/>
            <a:ext cx="857250" cy="5715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X</a:t>
            </a:r>
            <a:r>
              <a:rPr lang="en-GB" b="1" baseline="-25000" dirty="0"/>
              <a:t>t-1</a:t>
            </a:r>
          </a:p>
        </p:txBody>
      </p:sp>
      <p:cxnSp>
        <p:nvCxnSpPr>
          <p:cNvPr id="27" name="Straight Arrow Connector 26">
            <a:extLst>
              <a:ext uri="{FF2B5EF4-FFF2-40B4-BE49-F238E27FC236}">
                <a16:creationId xmlns:a16="http://schemas.microsoft.com/office/drawing/2014/main" id="{2F0DD094-561F-412D-A4DE-A5CE5A16056E}"/>
              </a:ext>
            </a:extLst>
          </p:cNvPr>
          <p:cNvCxnSpPr>
            <a:stCxn id="26" idx="0"/>
            <a:endCxn id="25" idx="2"/>
          </p:cNvCxnSpPr>
          <p:nvPr/>
        </p:nvCxnSpPr>
        <p:spPr>
          <a:xfrm flipV="1">
            <a:off x="5557837" y="3429000"/>
            <a:ext cx="0" cy="5238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1432A567-86F0-4CD8-BF0C-E25B1235E90C}"/>
              </a:ext>
            </a:extLst>
          </p:cNvPr>
          <p:cNvCxnSpPr>
            <a:stCxn id="25" idx="0"/>
            <a:endCxn id="24" idx="2"/>
          </p:cNvCxnSpPr>
          <p:nvPr/>
        </p:nvCxnSpPr>
        <p:spPr>
          <a:xfrm flipV="1">
            <a:off x="5557837" y="2333625"/>
            <a:ext cx="0" cy="5238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4BD98E6C-4C32-4087-BC8F-15BCAADF2110}"/>
              </a:ext>
            </a:extLst>
          </p:cNvPr>
          <p:cNvCxnSpPr>
            <a:cxnSpLocks/>
          </p:cNvCxnSpPr>
          <p:nvPr/>
        </p:nvCxnSpPr>
        <p:spPr>
          <a:xfrm>
            <a:off x="5986462" y="3143250"/>
            <a:ext cx="61436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EB97D768-DFDF-4B5F-8C7B-DFF811D42614}"/>
              </a:ext>
            </a:extLst>
          </p:cNvPr>
          <p:cNvSpPr txBox="1"/>
          <p:nvPr/>
        </p:nvSpPr>
        <p:spPr>
          <a:xfrm>
            <a:off x="5569360" y="3515796"/>
            <a:ext cx="417102" cy="369332"/>
          </a:xfrm>
          <a:prstGeom prst="rect">
            <a:avLst/>
          </a:prstGeom>
          <a:noFill/>
        </p:spPr>
        <p:txBody>
          <a:bodyPr wrap="none" rtlCol="0">
            <a:spAutoFit/>
          </a:bodyPr>
          <a:lstStyle/>
          <a:p>
            <a:r>
              <a:rPr lang="en-GB" dirty="0" err="1"/>
              <a:t>w</a:t>
            </a:r>
            <a:r>
              <a:rPr lang="en-GB" baseline="-25000" dirty="0" err="1"/>
              <a:t>x</a:t>
            </a:r>
            <a:endParaRPr lang="en-GB" dirty="0"/>
          </a:p>
        </p:txBody>
      </p:sp>
      <p:sp>
        <p:nvSpPr>
          <p:cNvPr id="35" name="TextBox 34">
            <a:extLst>
              <a:ext uri="{FF2B5EF4-FFF2-40B4-BE49-F238E27FC236}">
                <a16:creationId xmlns:a16="http://schemas.microsoft.com/office/drawing/2014/main" id="{6FCDA3A1-DD85-4483-9372-1BB1451FF359}"/>
              </a:ext>
            </a:extLst>
          </p:cNvPr>
          <p:cNvSpPr txBox="1"/>
          <p:nvPr/>
        </p:nvSpPr>
        <p:spPr>
          <a:xfrm>
            <a:off x="6069421" y="2770705"/>
            <a:ext cx="429926" cy="369332"/>
          </a:xfrm>
          <a:prstGeom prst="rect">
            <a:avLst/>
          </a:prstGeom>
          <a:noFill/>
        </p:spPr>
        <p:txBody>
          <a:bodyPr wrap="none" rtlCol="0">
            <a:spAutoFit/>
          </a:bodyPr>
          <a:lstStyle/>
          <a:p>
            <a:r>
              <a:rPr lang="en-GB" dirty="0" err="1"/>
              <a:t>w</a:t>
            </a:r>
            <a:r>
              <a:rPr lang="en-GB" baseline="-25000" dirty="0" err="1"/>
              <a:t>h</a:t>
            </a:r>
            <a:endParaRPr lang="en-GB" dirty="0"/>
          </a:p>
        </p:txBody>
      </p:sp>
      <p:sp>
        <p:nvSpPr>
          <p:cNvPr id="36" name="TextBox 35">
            <a:extLst>
              <a:ext uri="{FF2B5EF4-FFF2-40B4-BE49-F238E27FC236}">
                <a16:creationId xmlns:a16="http://schemas.microsoft.com/office/drawing/2014/main" id="{6ECC4327-4908-417A-B7C2-0CEEEA877751}"/>
              </a:ext>
            </a:extLst>
          </p:cNvPr>
          <p:cNvSpPr txBox="1"/>
          <p:nvPr/>
        </p:nvSpPr>
        <p:spPr>
          <a:xfrm>
            <a:off x="5105912" y="2401372"/>
            <a:ext cx="420051" cy="369332"/>
          </a:xfrm>
          <a:prstGeom prst="rect">
            <a:avLst/>
          </a:prstGeom>
          <a:noFill/>
        </p:spPr>
        <p:txBody>
          <a:bodyPr wrap="none" rtlCol="0">
            <a:spAutoFit/>
          </a:bodyPr>
          <a:lstStyle/>
          <a:p>
            <a:r>
              <a:rPr lang="en-GB" dirty="0" err="1"/>
              <a:t>w</a:t>
            </a:r>
            <a:r>
              <a:rPr lang="en-GB" baseline="-25000" dirty="0" err="1"/>
              <a:t>y</a:t>
            </a:r>
            <a:endParaRPr lang="en-GB" dirty="0"/>
          </a:p>
        </p:txBody>
      </p:sp>
      <p:sp>
        <p:nvSpPr>
          <p:cNvPr id="37" name="Rectangle 36">
            <a:extLst>
              <a:ext uri="{FF2B5EF4-FFF2-40B4-BE49-F238E27FC236}">
                <a16:creationId xmlns:a16="http://schemas.microsoft.com/office/drawing/2014/main" id="{0CAC0458-10DF-48AA-A14B-64EB28264959}"/>
              </a:ext>
            </a:extLst>
          </p:cNvPr>
          <p:cNvSpPr/>
          <p:nvPr/>
        </p:nvSpPr>
        <p:spPr>
          <a:xfrm>
            <a:off x="6624125" y="1771650"/>
            <a:ext cx="85725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Y</a:t>
            </a:r>
            <a:r>
              <a:rPr lang="en-GB" b="1" baseline="-25000" dirty="0"/>
              <a:t>t</a:t>
            </a:r>
            <a:endParaRPr lang="en-GB" b="1" dirty="0"/>
          </a:p>
        </p:txBody>
      </p:sp>
      <p:sp>
        <p:nvSpPr>
          <p:cNvPr id="38" name="Rectangle 37">
            <a:extLst>
              <a:ext uri="{FF2B5EF4-FFF2-40B4-BE49-F238E27FC236}">
                <a16:creationId xmlns:a16="http://schemas.microsoft.com/office/drawing/2014/main" id="{89514ED6-8760-41A3-9660-C4D0CB0D10ED}"/>
              </a:ext>
            </a:extLst>
          </p:cNvPr>
          <p:cNvSpPr/>
          <p:nvPr/>
        </p:nvSpPr>
        <p:spPr>
          <a:xfrm>
            <a:off x="6624125" y="2867025"/>
            <a:ext cx="857250" cy="5715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err="1"/>
              <a:t>H</a:t>
            </a:r>
            <a:r>
              <a:rPr lang="en-GB" b="1" baseline="-25000" dirty="0" err="1"/>
              <a:t>t</a:t>
            </a:r>
            <a:endParaRPr lang="en-GB" b="1" dirty="0"/>
          </a:p>
        </p:txBody>
      </p:sp>
      <p:sp>
        <p:nvSpPr>
          <p:cNvPr id="39" name="Rectangle 38">
            <a:extLst>
              <a:ext uri="{FF2B5EF4-FFF2-40B4-BE49-F238E27FC236}">
                <a16:creationId xmlns:a16="http://schemas.microsoft.com/office/drawing/2014/main" id="{322DAB9E-384D-4B04-AED9-D98C3B1CEF24}"/>
              </a:ext>
            </a:extLst>
          </p:cNvPr>
          <p:cNvSpPr/>
          <p:nvPr/>
        </p:nvSpPr>
        <p:spPr>
          <a:xfrm>
            <a:off x="6624125" y="3962400"/>
            <a:ext cx="857250" cy="5715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X</a:t>
            </a:r>
            <a:r>
              <a:rPr lang="en-GB" b="1" baseline="-25000" dirty="0"/>
              <a:t>t</a:t>
            </a:r>
          </a:p>
        </p:txBody>
      </p:sp>
      <p:cxnSp>
        <p:nvCxnSpPr>
          <p:cNvPr id="40" name="Straight Arrow Connector 39">
            <a:extLst>
              <a:ext uri="{FF2B5EF4-FFF2-40B4-BE49-F238E27FC236}">
                <a16:creationId xmlns:a16="http://schemas.microsoft.com/office/drawing/2014/main" id="{6508C5E3-BF83-441A-A768-7F925CF7D12C}"/>
              </a:ext>
            </a:extLst>
          </p:cNvPr>
          <p:cNvCxnSpPr>
            <a:stCxn id="39" idx="0"/>
            <a:endCxn id="38" idx="2"/>
          </p:cNvCxnSpPr>
          <p:nvPr/>
        </p:nvCxnSpPr>
        <p:spPr>
          <a:xfrm flipV="1">
            <a:off x="7052750" y="3438525"/>
            <a:ext cx="0" cy="5238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625DCD0F-4782-4447-A41F-5A91C14CFF20}"/>
              </a:ext>
            </a:extLst>
          </p:cNvPr>
          <p:cNvCxnSpPr>
            <a:stCxn id="38" idx="0"/>
            <a:endCxn id="37" idx="2"/>
          </p:cNvCxnSpPr>
          <p:nvPr/>
        </p:nvCxnSpPr>
        <p:spPr>
          <a:xfrm flipV="1">
            <a:off x="7052750" y="2343150"/>
            <a:ext cx="0" cy="5238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5F790F00-D7F8-455A-84BC-5F46AC50E061}"/>
              </a:ext>
            </a:extLst>
          </p:cNvPr>
          <p:cNvCxnSpPr>
            <a:cxnSpLocks/>
          </p:cNvCxnSpPr>
          <p:nvPr/>
        </p:nvCxnSpPr>
        <p:spPr>
          <a:xfrm>
            <a:off x="7481375" y="3152775"/>
            <a:ext cx="61436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BD2AB28B-54E9-4C4B-98B8-0D1964DBE238}"/>
              </a:ext>
            </a:extLst>
          </p:cNvPr>
          <p:cNvSpPr txBox="1"/>
          <p:nvPr/>
        </p:nvSpPr>
        <p:spPr>
          <a:xfrm>
            <a:off x="7064273" y="3525321"/>
            <a:ext cx="417102" cy="369332"/>
          </a:xfrm>
          <a:prstGeom prst="rect">
            <a:avLst/>
          </a:prstGeom>
          <a:noFill/>
        </p:spPr>
        <p:txBody>
          <a:bodyPr wrap="none" rtlCol="0">
            <a:spAutoFit/>
          </a:bodyPr>
          <a:lstStyle/>
          <a:p>
            <a:r>
              <a:rPr lang="en-GB" dirty="0" err="1"/>
              <a:t>w</a:t>
            </a:r>
            <a:r>
              <a:rPr lang="en-GB" baseline="-25000" dirty="0" err="1"/>
              <a:t>x</a:t>
            </a:r>
            <a:endParaRPr lang="en-GB" dirty="0"/>
          </a:p>
        </p:txBody>
      </p:sp>
      <p:sp>
        <p:nvSpPr>
          <p:cNvPr id="44" name="TextBox 43">
            <a:extLst>
              <a:ext uri="{FF2B5EF4-FFF2-40B4-BE49-F238E27FC236}">
                <a16:creationId xmlns:a16="http://schemas.microsoft.com/office/drawing/2014/main" id="{6AC93D63-04C0-4EC4-8571-C472DA89FFB5}"/>
              </a:ext>
            </a:extLst>
          </p:cNvPr>
          <p:cNvSpPr txBox="1"/>
          <p:nvPr/>
        </p:nvSpPr>
        <p:spPr>
          <a:xfrm>
            <a:off x="7564334" y="2780230"/>
            <a:ext cx="429926" cy="369332"/>
          </a:xfrm>
          <a:prstGeom prst="rect">
            <a:avLst/>
          </a:prstGeom>
          <a:noFill/>
        </p:spPr>
        <p:txBody>
          <a:bodyPr wrap="none" rtlCol="0">
            <a:spAutoFit/>
          </a:bodyPr>
          <a:lstStyle/>
          <a:p>
            <a:r>
              <a:rPr lang="en-GB" dirty="0" err="1"/>
              <a:t>w</a:t>
            </a:r>
            <a:r>
              <a:rPr lang="en-GB" baseline="-25000" dirty="0" err="1"/>
              <a:t>h</a:t>
            </a:r>
            <a:endParaRPr lang="en-GB" dirty="0"/>
          </a:p>
        </p:txBody>
      </p:sp>
      <p:sp>
        <p:nvSpPr>
          <p:cNvPr id="45" name="TextBox 44">
            <a:extLst>
              <a:ext uri="{FF2B5EF4-FFF2-40B4-BE49-F238E27FC236}">
                <a16:creationId xmlns:a16="http://schemas.microsoft.com/office/drawing/2014/main" id="{D3204BF5-18B8-40B1-8D6F-4619C2D3C840}"/>
              </a:ext>
            </a:extLst>
          </p:cNvPr>
          <p:cNvSpPr txBox="1"/>
          <p:nvPr/>
        </p:nvSpPr>
        <p:spPr>
          <a:xfrm>
            <a:off x="6600825" y="2410897"/>
            <a:ext cx="420051" cy="369332"/>
          </a:xfrm>
          <a:prstGeom prst="rect">
            <a:avLst/>
          </a:prstGeom>
          <a:noFill/>
        </p:spPr>
        <p:txBody>
          <a:bodyPr wrap="none" rtlCol="0">
            <a:spAutoFit/>
          </a:bodyPr>
          <a:lstStyle/>
          <a:p>
            <a:r>
              <a:rPr lang="en-GB" dirty="0" err="1"/>
              <a:t>w</a:t>
            </a:r>
            <a:r>
              <a:rPr lang="en-GB" baseline="-25000" dirty="0" err="1"/>
              <a:t>y</a:t>
            </a:r>
            <a:endParaRPr lang="en-GB" dirty="0"/>
          </a:p>
        </p:txBody>
      </p:sp>
      <p:sp>
        <p:nvSpPr>
          <p:cNvPr id="47" name="Rectangle 46">
            <a:extLst>
              <a:ext uri="{FF2B5EF4-FFF2-40B4-BE49-F238E27FC236}">
                <a16:creationId xmlns:a16="http://schemas.microsoft.com/office/drawing/2014/main" id="{B080519C-9273-497C-B59A-DC5D70F3D524}"/>
              </a:ext>
            </a:extLst>
          </p:cNvPr>
          <p:cNvSpPr/>
          <p:nvPr/>
        </p:nvSpPr>
        <p:spPr>
          <a:xfrm>
            <a:off x="8094200" y="1771650"/>
            <a:ext cx="85725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Y</a:t>
            </a:r>
            <a:r>
              <a:rPr lang="en-GB" b="1" baseline="-25000" dirty="0"/>
              <a:t>t+1</a:t>
            </a:r>
            <a:endParaRPr lang="en-GB" b="1" dirty="0"/>
          </a:p>
        </p:txBody>
      </p:sp>
      <p:sp>
        <p:nvSpPr>
          <p:cNvPr id="48" name="Rectangle 47">
            <a:extLst>
              <a:ext uri="{FF2B5EF4-FFF2-40B4-BE49-F238E27FC236}">
                <a16:creationId xmlns:a16="http://schemas.microsoft.com/office/drawing/2014/main" id="{22767A86-9582-47F4-B550-4EFF79621425}"/>
              </a:ext>
            </a:extLst>
          </p:cNvPr>
          <p:cNvSpPr/>
          <p:nvPr/>
        </p:nvSpPr>
        <p:spPr>
          <a:xfrm>
            <a:off x="8094200" y="2867025"/>
            <a:ext cx="857250" cy="5715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H</a:t>
            </a:r>
            <a:r>
              <a:rPr lang="en-GB" b="1" baseline="-25000" dirty="0"/>
              <a:t>t+1</a:t>
            </a:r>
            <a:endParaRPr lang="en-GB" b="1" dirty="0"/>
          </a:p>
        </p:txBody>
      </p:sp>
      <p:sp>
        <p:nvSpPr>
          <p:cNvPr id="49" name="Rectangle 48">
            <a:extLst>
              <a:ext uri="{FF2B5EF4-FFF2-40B4-BE49-F238E27FC236}">
                <a16:creationId xmlns:a16="http://schemas.microsoft.com/office/drawing/2014/main" id="{C644BA5C-81B1-4447-955E-3E360062005D}"/>
              </a:ext>
            </a:extLst>
          </p:cNvPr>
          <p:cNvSpPr/>
          <p:nvPr/>
        </p:nvSpPr>
        <p:spPr>
          <a:xfrm>
            <a:off x="8094200" y="3962400"/>
            <a:ext cx="857250" cy="5715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X</a:t>
            </a:r>
            <a:r>
              <a:rPr lang="en-GB" b="1" baseline="-25000" dirty="0"/>
              <a:t>t+1</a:t>
            </a:r>
          </a:p>
        </p:txBody>
      </p:sp>
      <p:cxnSp>
        <p:nvCxnSpPr>
          <p:cNvPr id="50" name="Straight Arrow Connector 49">
            <a:extLst>
              <a:ext uri="{FF2B5EF4-FFF2-40B4-BE49-F238E27FC236}">
                <a16:creationId xmlns:a16="http://schemas.microsoft.com/office/drawing/2014/main" id="{198DFD28-24D8-4E81-AA4A-A6BD23EAF8E1}"/>
              </a:ext>
            </a:extLst>
          </p:cNvPr>
          <p:cNvCxnSpPr>
            <a:stCxn id="49" idx="0"/>
            <a:endCxn id="48" idx="2"/>
          </p:cNvCxnSpPr>
          <p:nvPr/>
        </p:nvCxnSpPr>
        <p:spPr>
          <a:xfrm flipV="1">
            <a:off x="8522825" y="3438525"/>
            <a:ext cx="0" cy="5238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85ED3DE7-EBC8-4938-B6D1-724CE774DAA2}"/>
              </a:ext>
            </a:extLst>
          </p:cNvPr>
          <p:cNvCxnSpPr>
            <a:stCxn id="48" idx="0"/>
            <a:endCxn id="47" idx="2"/>
          </p:cNvCxnSpPr>
          <p:nvPr/>
        </p:nvCxnSpPr>
        <p:spPr>
          <a:xfrm flipV="1">
            <a:off x="8522825" y="2343150"/>
            <a:ext cx="0" cy="5238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59152FC5-A575-491E-B1C1-BDB3A297046B}"/>
              </a:ext>
            </a:extLst>
          </p:cNvPr>
          <p:cNvCxnSpPr>
            <a:cxnSpLocks/>
          </p:cNvCxnSpPr>
          <p:nvPr/>
        </p:nvCxnSpPr>
        <p:spPr>
          <a:xfrm>
            <a:off x="8951450" y="3152775"/>
            <a:ext cx="61436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39FA8CFC-699A-4C55-94A7-D7469489870E}"/>
              </a:ext>
            </a:extLst>
          </p:cNvPr>
          <p:cNvSpPr txBox="1"/>
          <p:nvPr/>
        </p:nvSpPr>
        <p:spPr>
          <a:xfrm>
            <a:off x="8534348" y="3525321"/>
            <a:ext cx="417102" cy="369332"/>
          </a:xfrm>
          <a:prstGeom prst="rect">
            <a:avLst/>
          </a:prstGeom>
          <a:noFill/>
        </p:spPr>
        <p:txBody>
          <a:bodyPr wrap="none" rtlCol="0">
            <a:spAutoFit/>
          </a:bodyPr>
          <a:lstStyle/>
          <a:p>
            <a:r>
              <a:rPr lang="en-GB" dirty="0" err="1"/>
              <a:t>w</a:t>
            </a:r>
            <a:r>
              <a:rPr lang="en-GB" baseline="-25000" dirty="0" err="1"/>
              <a:t>x</a:t>
            </a:r>
            <a:endParaRPr lang="en-GB" dirty="0"/>
          </a:p>
        </p:txBody>
      </p:sp>
      <p:sp>
        <p:nvSpPr>
          <p:cNvPr id="54" name="TextBox 53">
            <a:extLst>
              <a:ext uri="{FF2B5EF4-FFF2-40B4-BE49-F238E27FC236}">
                <a16:creationId xmlns:a16="http://schemas.microsoft.com/office/drawing/2014/main" id="{5A6EACAC-E12C-4ACF-90C7-5180212068B0}"/>
              </a:ext>
            </a:extLst>
          </p:cNvPr>
          <p:cNvSpPr txBox="1"/>
          <p:nvPr/>
        </p:nvSpPr>
        <p:spPr>
          <a:xfrm>
            <a:off x="9034409" y="2780230"/>
            <a:ext cx="429926" cy="369332"/>
          </a:xfrm>
          <a:prstGeom prst="rect">
            <a:avLst/>
          </a:prstGeom>
          <a:noFill/>
        </p:spPr>
        <p:txBody>
          <a:bodyPr wrap="none" rtlCol="0">
            <a:spAutoFit/>
          </a:bodyPr>
          <a:lstStyle/>
          <a:p>
            <a:r>
              <a:rPr lang="en-GB" dirty="0" err="1"/>
              <a:t>w</a:t>
            </a:r>
            <a:r>
              <a:rPr lang="en-GB" baseline="-25000" dirty="0" err="1"/>
              <a:t>h</a:t>
            </a:r>
            <a:endParaRPr lang="en-GB" dirty="0"/>
          </a:p>
        </p:txBody>
      </p:sp>
      <p:sp>
        <p:nvSpPr>
          <p:cNvPr id="55" name="TextBox 54">
            <a:extLst>
              <a:ext uri="{FF2B5EF4-FFF2-40B4-BE49-F238E27FC236}">
                <a16:creationId xmlns:a16="http://schemas.microsoft.com/office/drawing/2014/main" id="{829AFA01-F680-4204-8D37-8190D8A0B568}"/>
              </a:ext>
            </a:extLst>
          </p:cNvPr>
          <p:cNvSpPr txBox="1"/>
          <p:nvPr/>
        </p:nvSpPr>
        <p:spPr>
          <a:xfrm>
            <a:off x="8070900" y="2410897"/>
            <a:ext cx="420051" cy="369332"/>
          </a:xfrm>
          <a:prstGeom prst="rect">
            <a:avLst/>
          </a:prstGeom>
          <a:noFill/>
        </p:spPr>
        <p:txBody>
          <a:bodyPr wrap="none" rtlCol="0">
            <a:spAutoFit/>
          </a:bodyPr>
          <a:lstStyle/>
          <a:p>
            <a:r>
              <a:rPr lang="en-GB" dirty="0" err="1"/>
              <a:t>w</a:t>
            </a:r>
            <a:r>
              <a:rPr lang="en-GB" baseline="-25000" dirty="0" err="1"/>
              <a:t>y</a:t>
            </a:r>
            <a:endParaRPr lang="en-GB" dirty="0"/>
          </a:p>
        </p:txBody>
      </p:sp>
      <p:sp>
        <p:nvSpPr>
          <p:cNvPr id="59" name="TextBox 58">
            <a:extLst>
              <a:ext uri="{FF2B5EF4-FFF2-40B4-BE49-F238E27FC236}">
                <a16:creationId xmlns:a16="http://schemas.microsoft.com/office/drawing/2014/main" id="{04EE951D-A091-4F80-A52E-426D842B7E4E}"/>
              </a:ext>
            </a:extLst>
          </p:cNvPr>
          <p:cNvSpPr txBox="1"/>
          <p:nvPr/>
        </p:nvSpPr>
        <p:spPr>
          <a:xfrm>
            <a:off x="4673313" y="5110162"/>
            <a:ext cx="1792094" cy="1200329"/>
          </a:xfrm>
          <a:prstGeom prst="rect">
            <a:avLst/>
          </a:prstGeom>
          <a:noFill/>
        </p:spPr>
        <p:txBody>
          <a:bodyPr wrap="none" rtlCol="0">
            <a:spAutoFit/>
          </a:bodyPr>
          <a:lstStyle/>
          <a:p>
            <a:r>
              <a:rPr lang="en-GB" dirty="0"/>
              <a:t>t = time stamps</a:t>
            </a:r>
          </a:p>
          <a:p>
            <a:r>
              <a:rPr lang="en-GB" dirty="0"/>
              <a:t>X = input</a:t>
            </a:r>
          </a:p>
          <a:p>
            <a:r>
              <a:rPr lang="en-GB" dirty="0" err="1"/>
              <a:t>H</a:t>
            </a:r>
            <a:r>
              <a:rPr lang="en-GB" baseline="-25000" dirty="0" err="1"/>
              <a:t>t</a:t>
            </a:r>
            <a:r>
              <a:rPr lang="en-GB" dirty="0"/>
              <a:t> = Hidden state</a:t>
            </a:r>
          </a:p>
          <a:p>
            <a:r>
              <a:rPr lang="en-GB" dirty="0"/>
              <a:t>Y = output</a:t>
            </a:r>
          </a:p>
        </p:txBody>
      </p:sp>
      <p:sp>
        <p:nvSpPr>
          <p:cNvPr id="2" name="TextBox 1">
            <a:extLst>
              <a:ext uri="{FF2B5EF4-FFF2-40B4-BE49-F238E27FC236}">
                <a16:creationId xmlns:a16="http://schemas.microsoft.com/office/drawing/2014/main" id="{861F9EF5-3DB2-48DE-88AB-AA5DF0786F1F}"/>
              </a:ext>
            </a:extLst>
          </p:cNvPr>
          <p:cNvSpPr txBox="1"/>
          <p:nvPr/>
        </p:nvSpPr>
        <p:spPr>
          <a:xfrm>
            <a:off x="4957762" y="557213"/>
            <a:ext cx="3036497" cy="461665"/>
          </a:xfrm>
          <a:prstGeom prst="rect">
            <a:avLst/>
          </a:prstGeom>
          <a:noFill/>
        </p:spPr>
        <p:txBody>
          <a:bodyPr wrap="square" rtlCol="0">
            <a:spAutoFit/>
          </a:bodyPr>
          <a:lstStyle/>
          <a:p>
            <a:r>
              <a:rPr lang="en-GB" sz="2400" b="1" dirty="0">
                <a:latin typeface="Bell MT" panose="02020503060305020303" pitchFamily="18" charset="0"/>
              </a:rPr>
              <a:t>RNN Architecture</a:t>
            </a:r>
          </a:p>
        </p:txBody>
      </p:sp>
    </p:spTree>
    <p:extLst>
      <p:ext uri="{BB962C8B-B14F-4D97-AF65-F5344CB8AC3E}">
        <p14:creationId xmlns:p14="http://schemas.microsoft.com/office/powerpoint/2010/main" val="3204583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E40C46-0940-43E8-8F95-EDBDE555AC4D}"/>
              </a:ext>
            </a:extLst>
          </p:cNvPr>
          <p:cNvSpPr/>
          <p:nvPr/>
        </p:nvSpPr>
        <p:spPr>
          <a:xfrm>
            <a:off x="2128838" y="1771650"/>
            <a:ext cx="85725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y</a:t>
            </a:r>
          </a:p>
        </p:txBody>
      </p:sp>
      <p:sp>
        <p:nvSpPr>
          <p:cNvPr id="5" name="Rectangle 4">
            <a:extLst>
              <a:ext uri="{FF2B5EF4-FFF2-40B4-BE49-F238E27FC236}">
                <a16:creationId xmlns:a16="http://schemas.microsoft.com/office/drawing/2014/main" id="{87647BA2-CACE-4057-B355-2B77FD2D47E5}"/>
              </a:ext>
            </a:extLst>
          </p:cNvPr>
          <p:cNvSpPr/>
          <p:nvPr/>
        </p:nvSpPr>
        <p:spPr>
          <a:xfrm>
            <a:off x="2128838" y="2867025"/>
            <a:ext cx="857250" cy="5715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h</a:t>
            </a:r>
          </a:p>
        </p:txBody>
      </p:sp>
      <p:sp>
        <p:nvSpPr>
          <p:cNvPr id="6" name="Rectangle 5">
            <a:extLst>
              <a:ext uri="{FF2B5EF4-FFF2-40B4-BE49-F238E27FC236}">
                <a16:creationId xmlns:a16="http://schemas.microsoft.com/office/drawing/2014/main" id="{40013596-05F9-4A77-9873-A48DCCF81BB6}"/>
              </a:ext>
            </a:extLst>
          </p:cNvPr>
          <p:cNvSpPr/>
          <p:nvPr/>
        </p:nvSpPr>
        <p:spPr>
          <a:xfrm>
            <a:off x="2128838" y="3962400"/>
            <a:ext cx="857250" cy="5715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X</a:t>
            </a:r>
          </a:p>
        </p:txBody>
      </p:sp>
      <p:cxnSp>
        <p:nvCxnSpPr>
          <p:cNvPr id="10" name="Straight Arrow Connector 9">
            <a:extLst>
              <a:ext uri="{FF2B5EF4-FFF2-40B4-BE49-F238E27FC236}">
                <a16:creationId xmlns:a16="http://schemas.microsoft.com/office/drawing/2014/main" id="{4C5D7511-F5AE-4550-A360-DA5EA3A40DEF}"/>
              </a:ext>
            </a:extLst>
          </p:cNvPr>
          <p:cNvCxnSpPr>
            <a:stCxn id="6" idx="0"/>
            <a:endCxn id="5" idx="2"/>
          </p:cNvCxnSpPr>
          <p:nvPr/>
        </p:nvCxnSpPr>
        <p:spPr>
          <a:xfrm flipV="1">
            <a:off x="2557463" y="3438525"/>
            <a:ext cx="0" cy="5238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3C3A74A-2E26-4E16-8087-A2BD1DDC5742}"/>
              </a:ext>
            </a:extLst>
          </p:cNvPr>
          <p:cNvCxnSpPr>
            <a:stCxn id="5" idx="0"/>
            <a:endCxn id="4" idx="2"/>
          </p:cNvCxnSpPr>
          <p:nvPr/>
        </p:nvCxnSpPr>
        <p:spPr>
          <a:xfrm flipV="1">
            <a:off x="2557463" y="2343150"/>
            <a:ext cx="0" cy="5238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259F86A4-E06A-4A34-91BE-D12D29143BE0}"/>
              </a:ext>
            </a:extLst>
          </p:cNvPr>
          <p:cNvCxnSpPr>
            <a:stCxn id="5" idx="3"/>
          </p:cNvCxnSpPr>
          <p:nvPr/>
        </p:nvCxnSpPr>
        <p:spPr>
          <a:xfrm>
            <a:off x="2986088" y="3152775"/>
            <a:ext cx="528637" cy="4763"/>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4E6C959F-4E87-4D9B-9F0B-7B7C378D974F}"/>
              </a:ext>
            </a:extLst>
          </p:cNvPr>
          <p:cNvCxnSpPr>
            <a:cxnSpLocks/>
          </p:cNvCxnSpPr>
          <p:nvPr/>
        </p:nvCxnSpPr>
        <p:spPr>
          <a:xfrm flipV="1">
            <a:off x="3509963" y="2557462"/>
            <a:ext cx="0" cy="619125"/>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D80305F3-750A-4DF6-B803-3FA9EA8565EF}"/>
              </a:ext>
            </a:extLst>
          </p:cNvPr>
          <p:cNvCxnSpPr>
            <a:cxnSpLocks/>
          </p:cNvCxnSpPr>
          <p:nvPr/>
        </p:nvCxnSpPr>
        <p:spPr>
          <a:xfrm>
            <a:off x="1538288" y="2557462"/>
            <a:ext cx="197167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15A657EC-3313-467D-B7CA-5AC27DE23317}"/>
              </a:ext>
            </a:extLst>
          </p:cNvPr>
          <p:cNvCxnSpPr>
            <a:cxnSpLocks/>
          </p:cNvCxnSpPr>
          <p:nvPr/>
        </p:nvCxnSpPr>
        <p:spPr>
          <a:xfrm flipV="1">
            <a:off x="1538288" y="2557462"/>
            <a:ext cx="0" cy="619125"/>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CC9EE8C6-7FE7-4F06-A658-69A053D1988B}"/>
              </a:ext>
            </a:extLst>
          </p:cNvPr>
          <p:cNvCxnSpPr>
            <a:cxnSpLocks/>
          </p:cNvCxnSpPr>
          <p:nvPr/>
        </p:nvCxnSpPr>
        <p:spPr>
          <a:xfrm>
            <a:off x="1538288" y="3176587"/>
            <a:ext cx="61436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Arrow: Right 22">
            <a:extLst>
              <a:ext uri="{FF2B5EF4-FFF2-40B4-BE49-F238E27FC236}">
                <a16:creationId xmlns:a16="http://schemas.microsoft.com/office/drawing/2014/main" id="{91E43775-35AF-485A-A25B-50F6E5A86A78}"/>
              </a:ext>
            </a:extLst>
          </p:cNvPr>
          <p:cNvSpPr/>
          <p:nvPr/>
        </p:nvSpPr>
        <p:spPr>
          <a:xfrm>
            <a:off x="3914778" y="3176587"/>
            <a:ext cx="761993" cy="135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544A7E8A-80EF-4E58-BDE6-B0D19D41143E}"/>
              </a:ext>
            </a:extLst>
          </p:cNvPr>
          <p:cNvSpPr/>
          <p:nvPr/>
        </p:nvSpPr>
        <p:spPr>
          <a:xfrm>
            <a:off x="5129212" y="1762125"/>
            <a:ext cx="85725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Y</a:t>
            </a:r>
            <a:r>
              <a:rPr lang="en-GB" b="1" baseline="-25000" dirty="0"/>
              <a:t>t-1</a:t>
            </a:r>
            <a:endParaRPr lang="en-GB" b="1" dirty="0"/>
          </a:p>
        </p:txBody>
      </p:sp>
      <p:sp>
        <p:nvSpPr>
          <p:cNvPr id="25" name="Rectangle 24">
            <a:extLst>
              <a:ext uri="{FF2B5EF4-FFF2-40B4-BE49-F238E27FC236}">
                <a16:creationId xmlns:a16="http://schemas.microsoft.com/office/drawing/2014/main" id="{FD2E4D88-DD4E-455E-BADF-EA9B321B0A63}"/>
              </a:ext>
            </a:extLst>
          </p:cNvPr>
          <p:cNvSpPr/>
          <p:nvPr/>
        </p:nvSpPr>
        <p:spPr>
          <a:xfrm>
            <a:off x="5129212" y="2857500"/>
            <a:ext cx="857250" cy="5715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H</a:t>
            </a:r>
            <a:r>
              <a:rPr lang="en-GB" b="1" baseline="-25000" dirty="0"/>
              <a:t>t-1</a:t>
            </a:r>
            <a:endParaRPr lang="en-GB" b="1" dirty="0"/>
          </a:p>
        </p:txBody>
      </p:sp>
      <p:sp>
        <p:nvSpPr>
          <p:cNvPr id="26" name="Rectangle 25">
            <a:extLst>
              <a:ext uri="{FF2B5EF4-FFF2-40B4-BE49-F238E27FC236}">
                <a16:creationId xmlns:a16="http://schemas.microsoft.com/office/drawing/2014/main" id="{FBA3389C-E5ED-43EA-AD55-177BA29CD7B5}"/>
              </a:ext>
            </a:extLst>
          </p:cNvPr>
          <p:cNvSpPr/>
          <p:nvPr/>
        </p:nvSpPr>
        <p:spPr>
          <a:xfrm>
            <a:off x="5129212" y="3952875"/>
            <a:ext cx="857250" cy="5715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X</a:t>
            </a:r>
            <a:r>
              <a:rPr lang="en-GB" b="1" baseline="-25000" dirty="0"/>
              <a:t>t-1</a:t>
            </a:r>
          </a:p>
        </p:txBody>
      </p:sp>
      <p:cxnSp>
        <p:nvCxnSpPr>
          <p:cNvPr id="27" name="Straight Arrow Connector 26">
            <a:extLst>
              <a:ext uri="{FF2B5EF4-FFF2-40B4-BE49-F238E27FC236}">
                <a16:creationId xmlns:a16="http://schemas.microsoft.com/office/drawing/2014/main" id="{2F0DD094-561F-412D-A4DE-A5CE5A16056E}"/>
              </a:ext>
            </a:extLst>
          </p:cNvPr>
          <p:cNvCxnSpPr>
            <a:stCxn id="26" idx="0"/>
            <a:endCxn id="25" idx="2"/>
          </p:cNvCxnSpPr>
          <p:nvPr/>
        </p:nvCxnSpPr>
        <p:spPr>
          <a:xfrm flipV="1">
            <a:off x="5557837" y="3429000"/>
            <a:ext cx="0" cy="5238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1432A567-86F0-4CD8-BF0C-E25B1235E90C}"/>
              </a:ext>
            </a:extLst>
          </p:cNvPr>
          <p:cNvCxnSpPr>
            <a:stCxn id="25" idx="0"/>
            <a:endCxn id="24" idx="2"/>
          </p:cNvCxnSpPr>
          <p:nvPr/>
        </p:nvCxnSpPr>
        <p:spPr>
          <a:xfrm flipV="1">
            <a:off x="5557837" y="2333625"/>
            <a:ext cx="0" cy="5238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4BD98E6C-4C32-4087-BC8F-15BCAADF2110}"/>
              </a:ext>
            </a:extLst>
          </p:cNvPr>
          <p:cNvCxnSpPr>
            <a:cxnSpLocks/>
          </p:cNvCxnSpPr>
          <p:nvPr/>
        </p:nvCxnSpPr>
        <p:spPr>
          <a:xfrm>
            <a:off x="5986462" y="3143250"/>
            <a:ext cx="61436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EB97D768-DFDF-4B5F-8C7B-DFF811D42614}"/>
              </a:ext>
            </a:extLst>
          </p:cNvPr>
          <p:cNvSpPr txBox="1"/>
          <p:nvPr/>
        </p:nvSpPr>
        <p:spPr>
          <a:xfrm>
            <a:off x="5569360" y="3515796"/>
            <a:ext cx="417102" cy="369332"/>
          </a:xfrm>
          <a:prstGeom prst="rect">
            <a:avLst/>
          </a:prstGeom>
          <a:noFill/>
        </p:spPr>
        <p:txBody>
          <a:bodyPr wrap="none" rtlCol="0">
            <a:spAutoFit/>
          </a:bodyPr>
          <a:lstStyle/>
          <a:p>
            <a:r>
              <a:rPr lang="en-GB" dirty="0" err="1"/>
              <a:t>w</a:t>
            </a:r>
            <a:r>
              <a:rPr lang="en-GB" baseline="-25000" dirty="0" err="1"/>
              <a:t>x</a:t>
            </a:r>
            <a:endParaRPr lang="en-GB" dirty="0"/>
          </a:p>
        </p:txBody>
      </p:sp>
      <p:sp>
        <p:nvSpPr>
          <p:cNvPr id="35" name="TextBox 34">
            <a:extLst>
              <a:ext uri="{FF2B5EF4-FFF2-40B4-BE49-F238E27FC236}">
                <a16:creationId xmlns:a16="http://schemas.microsoft.com/office/drawing/2014/main" id="{6FCDA3A1-DD85-4483-9372-1BB1451FF359}"/>
              </a:ext>
            </a:extLst>
          </p:cNvPr>
          <p:cNvSpPr txBox="1"/>
          <p:nvPr/>
        </p:nvSpPr>
        <p:spPr>
          <a:xfrm>
            <a:off x="6069421" y="2770705"/>
            <a:ext cx="429926" cy="369332"/>
          </a:xfrm>
          <a:prstGeom prst="rect">
            <a:avLst/>
          </a:prstGeom>
          <a:noFill/>
        </p:spPr>
        <p:txBody>
          <a:bodyPr wrap="none" rtlCol="0">
            <a:spAutoFit/>
          </a:bodyPr>
          <a:lstStyle/>
          <a:p>
            <a:r>
              <a:rPr lang="en-GB" dirty="0" err="1"/>
              <a:t>w</a:t>
            </a:r>
            <a:r>
              <a:rPr lang="en-GB" baseline="-25000" dirty="0" err="1"/>
              <a:t>h</a:t>
            </a:r>
            <a:endParaRPr lang="en-GB" dirty="0"/>
          </a:p>
        </p:txBody>
      </p:sp>
      <p:sp>
        <p:nvSpPr>
          <p:cNvPr id="36" name="TextBox 35">
            <a:extLst>
              <a:ext uri="{FF2B5EF4-FFF2-40B4-BE49-F238E27FC236}">
                <a16:creationId xmlns:a16="http://schemas.microsoft.com/office/drawing/2014/main" id="{6ECC4327-4908-417A-B7C2-0CEEEA877751}"/>
              </a:ext>
            </a:extLst>
          </p:cNvPr>
          <p:cNvSpPr txBox="1"/>
          <p:nvPr/>
        </p:nvSpPr>
        <p:spPr>
          <a:xfrm>
            <a:off x="5105912" y="2401372"/>
            <a:ext cx="420051" cy="369332"/>
          </a:xfrm>
          <a:prstGeom prst="rect">
            <a:avLst/>
          </a:prstGeom>
          <a:noFill/>
        </p:spPr>
        <p:txBody>
          <a:bodyPr wrap="none" rtlCol="0">
            <a:spAutoFit/>
          </a:bodyPr>
          <a:lstStyle/>
          <a:p>
            <a:r>
              <a:rPr lang="en-GB" dirty="0" err="1"/>
              <a:t>w</a:t>
            </a:r>
            <a:r>
              <a:rPr lang="en-GB" baseline="-25000" dirty="0" err="1"/>
              <a:t>y</a:t>
            </a:r>
            <a:endParaRPr lang="en-GB" dirty="0"/>
          </a:p>
        </p:txBody>
      </p:sp>
      <p:sp>
        <p:nvSpPr>
          <p:cNvPr id="37" name="Rectangle 36">
            <a:extLst>
              <a:ext uri="{FF2B5EF4-FFF2-40B4-BE49-F238E27FC236}">
                <a16:creationId xmlns:a16="http://schemas.microsoft.com/office/drawing/2014/main" id="{0CAC0458-10DF-48AA-A14B-64EB28264959}"/>
              </a:ext>
            </a:extLst>
          </p:cNvPr>
          <p:cNvSpPr/>
          <p:nvPr/>
        </p:nvSpPr>
        <p:spPr>
          <a:xfrm>
            <a:off x="6624125" y="1771650"/>
            <a:ext cx="85725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Y</a:t>
            </a:r>
            <a:r>
              <a:rPr lang="en-GB" b="1" baseline="-25000" dirty="0"/>
              <a:t>t</a:t>
            </a:r>
            <a:endParaRPr lang="en-GB" b="1" dirty="0"/>
          </a:p>
        </p:txBody>
      </p:sp>
      <p:sp>
        <p:nvSpPr>
          <p:cNvPr id="38" name="Rectangle 37">
            <a:extLst>
              <a:ext uri="{FF2B5EF4-FFF2-40B4-BE49-F238E27FC236}">
                <a16:creationId xmlns:a16="http://schemas.microsoft.com/office/drawing/2014/main" id="{89514ED6-8760-41A3-9660-C4D0CB0D10ED}"/>
              </a:ext>
            </a:extLst>
          </p:cNvPr>
          <p:cNvSpPr/>
          <p:nvPr/>
        </p:nvSpPr>
        <p:spPr>
          <a:xfrm>
            <a:off x="6624125" y="2867025"/>
            <a:ext cx="857250" cy="5715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err="1"/>
              <a:t>H</a:t>
            </a:r>
            <a:r>
              <a:rPr lang="en-GB" b="1" baseline="-25000" dirty="0" err="1"/>
              <a:t>t</a:t>
            </a:r>
            <a:endParaRPr lang="en-GB" b="1" dirty="0"/>
          </a:p>
        </p:txBody>
      </p:sp>
      <p:sp>
        <p:nvSpPr>
          <p:cNvPr id="39" name="Rectangle 38">
            <a:extLst>
              <a:ext uri="{FF2B5EF4-FFF2-40B4-BE49-F238E27FC236}">
                <a16:creationId xmlns:a16="http://schemas.microsoft.com/office/drawing/2014/main" id="{322DAB9E-384D-4B04-AED9-D98C3B1CEF24}"/>
              </a:ext>
            </a:extLst>
          </p:cNvPr>
          <p:cNvSpPr/>
          <p:nvPr/>
        </p:nvSpPr>
        <p:spPr>
          <a:xfrm>
            <a:off x="6624125" y="3962400"/>
            <a:ext cx="857250" cy="5715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X</a:t>
            </a:r>
            <a:r>
              <a:rPr lang="en-GB" b="1" baseline="-25000" dirty="0"/>
              <a:t>t</a:t>
            </a:r>
          </a:p>
        </p:txBody>
      </p:sp>
      <p:cxnSp>
        <p:nvCxnSpPr>
          <p:cNvPr id="40" name="Straight Arrow Connector 39">
            <a:extLst>
              <a:ext uri="{FF2B5EF4-FFF2-40B4-BE49-F238E27FC236}">
                <a16:creationId xmlns:a16="http://schemas.microsoft.com/office/drawing/2014/main" id="{6508C5E3-BF83-441A-A768-7F925CF7D12C}"/>
              </a:ext>
            </a:extLst>
          </p:cNvPr>
          <p:cNvCxnSpPr>
            <a:stCxn id="39" idx="0"/>
            <a:endCxn id="38" idx="2"/>
          </p:cNvCxnSpPr>
          <p:nvPr/>
        </p:nvCxnSpPr>
        <p:spPr>
          <a:xfrm flipV="1">
            <a:off x="7052750" y="3438525"/>
            <a:ext cx="0" cy="5238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625DCD0F-4782-4447-A41F-5A91C14CFF20}"/>
              </a:ext>
            </a:extLst>
          </p:cNvPr>
          <p:cNvCxnSpPr>
            <a:stCxn id="38" idx="0"/>
            <a:endCxn id="37" idx="2"/>
          </p:cNvCxnSpPr>
          <p:nvPr/>
        </p:nvCxnSpPr>
        <p:spPr>
          <a:xfrm flipV="1">
            <a:off x="7052750" y="2343150"/>
            <a:ext cx="0" cy="5238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5F790F00-D7F8-455A-84BC-5F46AC50E061}"/>
              </a:ext>
            </a:extLst>
          </p:cNvPr>
          <p:cNvCxnSpPr>
            <a:cxnSpLocks/>
          </p:cNvCxnSpPr>
          <p:nvPr/>
        </p:nvCxnSpPr>
        <p:spPr>
          <a:xfrm>
            <a:off x="7481375" y="3152775"/>
            <a:ext cx="61436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BD2AB28B-54E9-4C4B-98B8-0D1964DBE238}"/>
              </a:ext>
            </a:extLst>
          </p:cNvPr>
          <p:cNvSpPr txBox="1"/>
          <p:nvPr/>
        </p:nvSpPr>
        <p:spPr>
          <a:xfrm>
            <a:off x="7064273" y="3525321"/>
            <a:ext cx="417102" cy="369332"/>
          </a:xfrm>
          <a:prstGeom prst="rect">
            <a:avLst/>
          </a:prstGeom>
          <a:noFill/>
        </p:spPr>
        <p:txBody>
          <a:bodyPr wrap="none" rtlCol="0">
            <a:spAutoFit/>
          </a:bodyPr>
          <a:lstStyle/>
          <a:p>
            <a:r>
              <a:rPr lang="en-GB" dirty="0" err="1"/>
              <a:t>w</a:t>
            </a:r>
            <a:r>
              <a:rPr lang="en-GB" baseline="-25000" dirty="0" err="1"/>
              <a:t>x</a:t>
            </a:r>
            <a:endParaRPr lang="en-GB" dirty="0"/>
          </a:p>
        </p:txBody>
      </p:sp>
      <p:sp>
        <p:nvSpPr>
          <p:cNvPr id="44" name="TextBox 43">
            <a:extLst>
              <a:ext uri="{FF2B5EF4-FFF2-40B4-BE49-F238E27FC236}">
                <a16:creationId xmlns:a16="http://schemas.microsoft.com/office/drawing/2014/main" id="{6AC93D63-04C0-4EC4-8571-C472DA89FFB5}"/>
              </a:ext>
            </a:extLst>
          </p:cNvPr>
          <p:cNvSpPr txBox="1"/>
          <p:nvPr/>
        </p:nvSpPr>
        <p:spPr>
          <a:xfrm>
            <a:off x="7564334" y="2780230"/>
            <a:ext cx="429926" cy="369332"/>
          </a:xfrm>
          <a:prstGeom prst="rect">
            <a:avLst/>
          </a:prstGeom>
          <a:noFill/>
        </p:spPr>
        <p:txBody>
          <a:bodyPr wrap="none" rtlCol="0">
            <a:spAutoFit/>
          </a:bodyPr>
          <a:lstStyle/>
          <a:p>
            <a:r>
              <a:rPr lang="en-GB" dirty="0" err="1"/>
              <a:t>w</a:t>
            </a:r>
            <a:r>
              <a:rPr lang="en-GB" baseline="-25000" dirty="0" err="1"/>
              <a:t>h</a:t>
            </a:r>
            <a:endParaRPr lang="en-GB" dirty="0"/>
          </a:p>
        </p:txBody>
      </p:sp>
      <p:sp>
        <p:nvSpPr>
          <p:cNvPr id="45" name="TextBox 44">
            <a:extLst>
              <a:ext uri="{FF2B5EF4-FFF2-40B4-BE49-F238E27FC236}">
                <a16:creationId xmlns:a16="http://schemas.microsoft.com/office/drawing/2014/main" id="{D3204BF5-18B8-40B1-8D6F-4619C2D3C840}"/>
              </a:ext>
            </a:extLst>
          </p:cNvPr>
          <p:cNvSpPr txBox="1"/>
          <p:nvPr/>
        </p:nvSpPr>
        <p:spPr>
          <a:xfrm>
            <a:off x="6600825" y="2410897"/>
            <a:ext cx="420051" cy="369332"/>
          </a:xfrm>
          <a:prstGeom prst="rect">
            <a:avLst/>
          </a:prstGeom>
          <a:noFill/>
        </p:spPr>
        <p:txBody>
          <a:bodyPr wrap="none" rtlCol="0">
            <a:spAutoFit/>
          </a:bodyPr>
          <a:lstStyle/>
          <a:p>
            <a:r>
              <a:rPr lang="en-GB" dirty="0" err="1"/>
              <a:t>w</a:t>
            </a:r>
            <a:r>
              <a:rPr lang="en-GB" baseline="-25000" dirty="0" err="1"/>
              <a:t>y</a:t>
            </a:r>
            <a:endParaRPr lang="en-GB" dirty="0"/>
          </a:p>
        </p:txBody>
      </p:sp>
      <p:sp>
        <p:nvSpPr>
          <p:cNvPr id="47" name="Rectangle 46">
            <a:extLst>
              <a:ext uri="{FF2B5EF4-FFF2-40B4-BE49-F238E27FC236}">
                <a16:creationId xmlns:a16="http://schemas.microsoft.com/office/drawing/2014/main" id="{B080519C-9273-497C-B59A-DC5D70F3D524}"/>
              </a:ext>
            </a:extLst>
          </p:cNvPr>
          <p:cNvSpPr/>
          <p:nvPr/>
        </p:nvSpPr>
        <p:spPr>
          <a:xfrm>
            <a:off x="8094200" y="1771650"/>
            <a:ext cx="85725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Y</a:t>
            </a:r>
            <a:r>
              <a:rPr lang="en-GB" b="1" baseline="-25000" dirty="0"/>
              <a:t>t+1</a:t>
            </a:r>
            <a:endParaRPr lang="en-GB" b="1" dirty="0"/>
          </a:p>
        </p:txBody>
      </p:sp>
      <p:sp>
        <p:nvSpPr>
          <p:cNvPr id="48" name="Rectangle 47">
            <a:extLst>
              <a:ext uri="{FF2B5EF4-FFF2-40B4-BE49-F238E27FC236}">
                <a16:creationId xmlns:a16="http://schemas.microsoft.com/office/drawing/2014/main" id="{22767A86-9582-47F4-B550-4EFF79621425}"/>
              </a:ext>
            </a:extLst>
          </p:cNvPr>
          <p:cNvSpPr/>
          <p:nvPr/>
        </p:nvSpPr>
        <p:spPr>
          <a:xfrm>
            <a:off x="8094200" y="2867025"/>
            <a:ext cx="857250" cy="5715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H</a:t>
            </a:r>
            <a:r>
              <a:rPr lang="en-GB" b="1" baseline="-25000" dirty="0"/>
              <a:t>t+1</a:t>
            </a:r>
            <a:endParaRPr lang="en-GB" b="1" dirty="0"/>
          </a:p>
        </p:txBody>
      </p:sp>
      <p:sp>
        <p:nvSpPr>
          <p:cNvPr id="49" name="Rectangle 48">
            <a:extLst>
              <a:ext uri="{FF2B5EF4-FFF2-40B4-BE49-F238E27FC236}">
                <a16:creationId xmlns:a16="http://schemas.microsoft.com/office/drawing/2014/main" id="{C644BA5C-81B1-4447-955E-3E360062005D}"/>
              </a:ext>
            </a:extLst>
          </p:cNvPr>
          <p:cNvSpPr/>
          <p:nvPr/>
        </p:nvSpPr>
        <p:spPr>
          <a:xfrm>
            <a:off x="8094200" y="3962400"/>
            <a:ext cx="857250" cy="5715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X</a:t>
            </a:r>
            <a:r>
              <a:rPr lang="en-GB" b="1" baseline="-25000" dirty="0"/>
              <a:t>t+1</a:t>
            </a:r>
          </a:p>
        </p:txBody>
      </p:sp>
      <p:cxnSp>
        <p:nvCxnSpPr>
          <p:cNvPr id="50" name="Straight Arrow Connector 49">
            <a:extLst>
              <a:ext uri="{FF2B5EF4-FFF2-40B4-BE49-F238E27FC236}">
                <a16:creationId xmlns:a16="http://schemas.microsoft.com/office/drawing/2014/main" id="{198DFD28-24D8-4E81-AA4A-A6BD23EAF8E1}"/>
              </a:ext>
            </a:extLst>
          </p:cNvPr>
          <p:cNvCxnSpPr>
            <a:stCxn id="49" idx="0"/>
            <a:endCxn id="48" idx="2"/>
          </p:cNvCxnSpPr>
          <p:nvPr/>
        </p:nvCxnSpPr>
        <p:spPr>
          <a:xfrm flipV="1">
            <a:off x="8522825" y="3438525"/>
            <a:ext cx="0" cy="5238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85ED3DE7-EBC8-4938-B6D1-724CE774DAA2}"/>
              </a:ext>
            </a:extLst>
          </p:cNvPr>
          <p:cNvCxnSpPr>
            <a:stCxn id="48" idx="0"/>
            <a:endCxn id="47" idx="2"/>
          </p:cNvCxnSpPr>
          <p:nvPr/>
        </p:nvCxnSpPr>
        <p:spPr>
          <a:xfrm flipV="1">
            <a:off x="8522825" y="2343150"/>
            <a:ext cx="0" cy="5238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59152FC5-A575-491E-B1C1-BDB3A297046B}"/>
              </a:ext>
            </a:extLst>
          </p:cNvPr>
          <p:cNvCxnSpPr>
            <a:cxnSpLocks/>
          </p:cNvCxnSpPr>
          <p:nvPr/>
        </p:nvCxnSpPr>
        <p:spPr>
          <a:xfrm>
            <a:off x="8951450" y="3152775"/>
            <a:ext cx="61436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39FA8CFC-699A-4C55-94A7-D7469489870E}"/>
              </a:ext>
            </a:extLst>
          </p:cNvPr>
          <p:cNvSpPr txBox="1"/>
          <p:nvPr/>
        </p:nvSpPr>
        <p:spPr>
          <a:xfrm>
            <a:off x="8534348" y="3525321"/>
            <a:ext cx="417102" cy="369332"/>
          </a:xfrm>
          <a:prstGeom prst="rect">
            <a:avLst/>
          </a:prstGeom>
          <a:noFill/>
        </p:spPr>
        <p:txBody>
          <a:bodyPr wrap="none" rtlCol="0">
            <a:spAutoFit/>
          </a:bodyPr>
          <a:lstStyle/>
          <a:p>
            <a:r>
              <a:rPr lang="en-GB" dirty="0" err="1"/>
              <a:t>w</a:t>
            </a:r>
            <a:r>
              <a:rPr lang="en-GB" baseline="-25000" dirty="0" err="1"/>
              <a:t>x</a:t>
            </a:r>
            <a:endParaRPr lang="en-GB" dirty="0"/>
          </a:p>
        </p:txBody>
      </p:sp>
      <p:sp>
        <p:nvSpPr>
          <p:cNvPr id="54" name="TextBox 53">
            <a:extLst>
              <a:ext uri="{FF2B5EF4-FFF2-40B4-BE49-F238E27FC236}">
                <a16:creationId xmlns:a16="http://schemas.microsoft.com/office/drawing/2014/main" id="{5A6EACAC-E12C-4ACF-90C7-5180212068B0}"/>
              </a:ext>
            </a:extLst>
          </p:cNvPr>
          <p:cNvSpPr txBox="1"/>
          <p:nvPr/>
        </p:nvSpPr>
        <p:spPr>
          <a:xfrm>
            <a:off x="9034409" y="2780230"/>
            <a:ext cx="429926" cy="369332"/>
          </a:xfrm>
          <a:prstGeom prst="rect">
            <a:avLst/>
          </a:prstGeom>
          <a:noFill/>
        </p:spPr>
        <p:txBody>
          <a:bodyPr wrap="none" rtlCol="0">
            <a:spAutoFit/>
          </a:bodyPr>
          <a:lstStyle/>
          <a:p>
            <a:r>
              <a:rPr lang="en-GB" dirty="0" err="1"/>
              <a:t>w</a:t>
            </a:r>
            <a:r>
              <a:rPr lang="en-GB" baseline="-25000" dirty="0" err="1"/>
              <a:t>h</a:t>
            </a:r>
            <a:endParaRPr lang="en-GB" dirty="0"/>
          </a:p>
        </p:txBody>
      </p:sp>
      <p:sp>
        <p:nvSpPr>
          <p:cNvPr id="55" name="TextBox 54">
            <a:extLst>
              <a:ext uri="{FF2B5EF4-FFF2-40B4-BE49-F238E27FC236}">
                <a16:creationId xmlns:a16="http://schemas.microsoft.com/office/drawing/2014/main" id="{829AFA01-F680-4204-8D37-8190D8A0B568}"/>
              </a:ext>
            </a:extLst>
          </p:cNvPr>
          <p:cNvSpPr txBox="1"/>
          <p:nvPr/>
        </p:nvSpPr>
        <p:spPr>
          <a:xfrm>
            <a:off x="8070900" y="2410897"/>
            <a:ext cx="420051" cy="369332"/>
          </a:xfrm>
          <a:prstGeom prst="rect">
            <a:avLst/>
          </a:prstGeom>
          <a:noFill/>
        </p:spPr>
        <p:txBody>
          <a:bodyPr wrap="none" rtlCol="0">
            <a:spAutoFit/>
          </a:bodyPr>
          <a:lstStyle/>
          <a:p>
            <a:r>
              <a:rPr lang="en-GB" dirty="0" err="1"/>
              <a:t>w</a:t>
            </a:r>
            <a:r>
              <a:rPr lang="en-GB" baseline="-25000" dirty="0" err="1"/>
              <a:t>y</a:t>
            </a:r>
            <a:endParaRPr lang="en-GB" dirty="0"/>
          </a:p>
        </p:txBody>
      </p:sp>
      <p:sp>
        <p:nvSpPr>
          <p:cNvPr id="2" name="TextBox 1">
            <a:extLst>
              <a:ext uri="{FF2B5EF4-FFF2-40B4-BE49-F238E27FC236}">
                <a16:creationId xmlns:a16="http://schemas.microsoft.com/office/drawing/2014/main" id="{861F9EF5-3DB2-48DE-88AB-AA5DF0786F1F}"/>
              </a:ext>
            </a:extLst>
          </p:cNvPr>
          <p:cNvSpPr txBox="1"/>
          <p:nvPr/>
        </p:nvSpPr>
        <p:spPr>
          <a:xfrm>
            <a:off x="4957763" y="557213"/>
            <a:ext cx="3144914" cy="461665"/>
          </a:xfrm>
          <a:prstGeom prst="rect">
            <a:avLst/>
          </a:prstGeom>
          <a:noFill/>
        </p:spPr>
        <p:txBody>
          <a:bodyPr wrap="square" rtlCol="0">
            <a:spAutoFit/>
          </a:bodyPr>
          <a:lstStyle/>
          <a:p>
            <a:r>
              <a:rPr lang="en-GB" sz="2400" b="1" dirty="0">
                <a:latin typeface="Bell MT" panose="02020503060305020303" pitchFamily="18" charset="0"/>
              </a:rPr>
              <a:t>RNN Architecture</a:t>
            </a:r>
          </a:p>
        </p:txBody>
      </p:sp>
      <p:sp>
        <p:nvSpPr>
          <p:cNvPr id="7" name="TextBox 6">
            <a:extLst>
              <a:ext uri="{FF2B5EF4-FFF2-40B4-BE49-F238E27FC236}">
                <a16:creationId xmlns:a16="http://schemas.microsoft.com/office/drawing/2014/main" id="{82E15D2D-3876-4C5F-A662-171287E91126}"/>
              </a:ext>
            </a:extLst>
          </p:cNvPr>
          <p:cNvSpPr txBox="1"/>
          <p:nvPr/>
        </p:nvSpPr>
        <p:spPr>
          <a:xfrm>
            <a:off x="5340504" y="4592122"/>
            <a:ext cx="486030" cy="369332"/>
          </a:xfrm>
          <a:prstGeom prst="rect">
            <a:avLst/>
          </a:prstGeom>
          <a:noFill/>
        </p:spPr>
        <p:txBody>
          <a:bodyPr wrap="none" rtlCol="0">
            <a:spAutoFit/>
          </a:bodyPr>
          <a:lstStyle/>
          <a:p>
            <a:r>
              <a:rPr lang="en-GB" dirty="0"/>
              <a:t>My</a:t>
            </a:r>
          </a:p>
        </p:txBody>
      </p:sp>
      <p:sp>
        <p:nvSpPr>
          <p:cNvPr id="46" name="TextBox 45">
            <a:extLst>
              <a:ext uri="{FF2B5EF4-FFF2-40B4-BE49-F238E27FC236}">
                <a16:creationId xmlns:a16="http://schemas.microsoft.com/office/drawing/2014/main" id="{40F77DA4-E497-47F9-9B78-B9D0A50E73BD}"/>
              </a:ext>
            </a:extLst>
          </p:cNvPr>
          <p:cNvSpPr txBox="1"/>
          <p:nvPr/>
        </p:nvSpPr>
        <p:spPr>
          <a:xfrm>
            <a:off x="6694318" y="4592122"/>
            <a:ext cx="716863" cy="369332"/>
          </a:xfrm>
          <a:prstGeom prst="rect">
            <a:avLst/>
          </a:prstGeom>
          <a:noFill/>
        </p:spPr>
        <p:txBody>
          <a:bodyPr wrap="none" rtlCol="0">
            <a:spAutoFit/>
          </a:bodyPr>
          <a:lstStyle/>
          <a:p>
            <a:r>
              <a:rPr lang="en-GB" dirty="0"/>
              <a:t>name</a:t>
            </a:r>
          </a:p>
        </p:txBody>
      </p:sp>
      <p:sp>
        <p:nvSpPr>
          <p:cNvPr id="56" name="TextBox 55">
            <a:extLst>
              <a:ext uri="{FF2B5EF4-FFF2-40B4-BE49-F238E27FC236}">
                <a16:creationId xmlns:a16="http://schemas.microsoft.com/office/drawing/2014/main" id="{E38848CD-3638-4499-A706-F712AB529EE8}"/>
              </a:ext>
            </a:extLst>
          </p:cNvPr>
          <p:cNvSpPr txBox="1"/>
          <p:nvPr/>
        </p:nvSpPr>
        <p:spPr>
          <a:xfrm>
            <a:off x="8102677" y="4601647"/>
            <a:ext cx="840295" cy="369332"/>
          </a:xfrm>
          <a:prstGeom prst="rect">
            <a:avLst/>
          </a:prstGeom>
          <a:noFill/>
        </p:spPr>
        <p:txBody>
          <a:bodyPr wrap="none" rtlCol="0">
            <a:spAutoFit/>
          </a:bodyPr>
          <a:lstStyle/>
          <a:p>
            <a:r>
              <a:rPr lang="en-GB" dirty="0"/>
              <a:t>Alamin</a:t>
            </a:r>
          </a:p>
        </p:txBody>
      </p:sp>
      <p:sp>
        <p:nvSpPr>
          <p:cNvPr id="8" name="TextBox 7">
            <a:extLst>
              <a:ext uri="{FF2B5EF4-FFF2-40B4-BE49-F238E27FC236}">
                <a16:creationId xmlns:a16="http://schemas.microsoft.com/office/drawing/2014/main" id="{0D3872DA-D711-4F04-ACE0-724ECFCDF058}"/>
              </a:ext>
            </a:extLst>
          </p:cNvPr>
          <p:cNvSpPr txBox="1"/>
          <p:nvPr/>
        </p:nvSpPr>
        <p:spPr>
          <a:xfrm>
            <a:off x="3914778" y="5586413"/>
            <a:ext cx="6441122" cy="646331"/>
          </a:xfrm>
          <a:prstGeom prst="rect">
            <a:avLst/>
          </a:prstGeom>
          <a:noFill/>
        </p:spPr>
        <p:txBody>
          <a:bodyPr wrap="none" rtlCol="0">
            <a:spAutoFit/>
          </a:bodyPr>
          <a:lstStyle/>
          <a:p>
            <a:r>
              <a:rPr lang="en-GB" b="1" dirty="0"/>
              <a:t>In every timestamps we will pass one word at a time.</a:t>
            </a:r>
          </a:p>
          <a:p>
            <a:r>
              <a:rPr lang="en-GB" b="1" dirty="0"/>
              <a:t>One think here we have to pass every word as a numerical vector.</a:t>
            </a:r>
          </a:p>
        </p:txBody>
      </p:sp>
    </p:spTree>
    <p:extLst>
      <p:ext uri="{BB962C8B-B14F-4D97-AF65-F5344CB8AC3E}">
        <p14:creationId xmlns:p14="http://schemas.microsoft.com/office/powerpoint/2010/main" val="2119163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9983-260A-43F5-B9D3-39732326D6C4}"/>
              </a:ext>
            </a:extLst>
          </p:cNvPr>
          <p:cNvSpPr>
            <a:spLocks noGrp="1"/>
          </p:cNvSpPr>
          <p:nvPr>
            <p:ph type="title"/>
          </p:nvPr>
        </p:nvSpPr>
        <p:spPr>
          <a:xfrm>
            <a:off x="838200" y="365126"/>
            <a:ext cx="10515600" cy="863600"/>
          </a:xfrm>
        </p:spPr>
        <p:txBody>
          <a:bodyPr>
            <a:normAutofit/>
          </a:bodyPr>
          <a:lstStyle/>
          <a:p>
            <a:r>
              <a:rPr lang="en-GB" sz="2800" b="1" dirty="0">
                <a:latin typeface="Bell MT" panose="02020503060305020303" pitchFamily="18" charset="0"/>
              </a:rPr>
              <a:t>Actual diagram of RNN</a:t>
            </a:r>
          </a:p>
        </p:txBody>
      </p:sp>
      <p:graphicFrame>
        <p:nvGraphicFramePr>
          <p:cNvPr id="5" name="Table 5">
            <a:extLst>
              <a:ext uri="{FF2B5EF4-FFF2-40B4-BE49-F238E27FC236}">
                <a16:creationId xmlns:a16="http://schemas.microsoft.com/office/drawing/2014/main" id="{7B0123E4-A73D-46CC-8EC2-E7E2E58DBAA0}"/>
              </a:ext>
            </a:extLst>
          </p:cNvPr>
          <p:cNvGraphicFramePr>
            <a:graphicFrameLocks noGrp="1"/>
          </p:cNvGraphicFramePr>
          <p:nvPr>
            <p:extLst>
              <p:ext uri="{D42A27DB-BD31-4B8C-83A1-F6EECF244321}">
                <p14:modId xmlns:p14="http://schemas.microsoft.com/office/powerpoint/2010/main" val="3062367322"/>
              </p:ext>
            </p:extLst>
          </p:nvPr>
        </p:nvGraphicFramePr>
        <p:xfrm>
          <a:off x="2032000" y="1574800"/>
          <a:ext cx="8128000" cy="18542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4128046087"/>
                    </a:ext>
                  </a:extLst>
                </a:gridCol>
                <a:gridCol w="4064000">
                  <a:extLst>
                    <a:ext uri="{9D8B030D-6E8A-4147-A177-3AD203B41FA5}">
                      <a16:colId xmlns:a16="http://schemas.microsoft.com/office/drawing/2014/main" val="2219857300"/>
                    </a:ext>
                  </a:extLst>
                </a:gridCol>
              </a:tblGrid>
              <a:tr h="370840">
                <a:tc gridSpan="2">
                  <a:txBody>
                    <a:bodyPr/>
                    <a:lstStyle/>
                    <a:p>
                      <a:pPr algn="ctr"/>
                      <a:r>
                        <a:rPr lang="en-GB" b="1" dirty="0"/>
                        <a:t>Let’s make a sample sentiment dataset</a:t>
                      </a:r>
                    </a:p>
                  </a:txBody>
                  <a:tcPr/>
                </a:tc>
                <a:tc hMerge="1">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44016589"/>
                  </a:ext>
                </a:extLst>
              </a:tr>
              <a:tr h="370840">
                <a:tc>
                  <a:txBody>
                    <a:bodyPr/>
                    <a:lstStyle/>
                    <a:p>
                      <a:pPr algn="ctr"/>
                      <a:r>
                        <a:rPr lang="en-GB" b="1" dirty="0"/>
                        <a:t>Review</a:t>
                      </a:r>
                    </a:p>
                  </a:txBody>
                  <a:tcPr/>
                </a:tc>
                <a:tc>
                  <a:txBody>
                    <a:bodyPr/>
                    <a:lstStyle/>
                    <a:p>
                      <a:pPr algn="ctr"/>
                      <a:r>
                        <a:rPr lang="en-GB" b="1" dirty="0"/>
                        <a:t>Sentiment</a:t>
                      </a:r>
                    </a:p>
                  </a:txBody>
                  <a:tcPr/>
                </a:tc>
                <a:extLst>
                  <a:ext uri="{0D108BD9-81ED-4DB2-BD59-A6C34878D82A}">
                    <a16:rowId xmlns:a16="http://schemas.microsoft.com/office/drawing/2014/main" val="3368859138"/>
                  </a:ext>
                </a:extLst>
              </a:tr>
              <a:tr h="370840">
                <a:tc>
                  <a:txBody>
                    <a:bodyPr/>
                    <a:lstStyle/>
                    <a:p>
                      <a:pPr algn="ctr"/>
                      <a:r>
                        <a:rPr lang="en-GB" b="1" dirty="0"/>
                        <a:t>X</a:t>
                      </a:r>
                      <a:r>
                        <a:rPr lang="en-GB" b="1" baseline="-25000" dirty="0"/>
                        <a:t>1</a:t>
                      </a:r>
                      <a:r>
                        <a:rPr lang="en-GB" b="1" baseline="0" dirty="0"/>
                        <a:t> -&gt; Movie(x</a:t>
                      </a:r>
                      <a:r>
                        <a:rPr lang="en-GB" b="1" baseline="-25000" dirty="0"/>
                        <a:t>11</a:t>
                      </a:r>
                      <a:r>
                        <a:rPr lang="en-GB" b="1" baseline="0" dirty="0"/>
                        <a:t>) was(x</a:t>
                      </a:r>
                      <a:r>
                        <a:rPr lang="en-GB" b="1" baseline="-25000" dirty="0"/>
                        <a:t>12</a:t>
                      </a:r>
                      <a:r>
                        <a:rPr lang="en-GB" b="1" baseline="0" dirty="0"/>
                        <a:t>) good(x</a:t>
                      </a:r>
                      <a:r>
                        <a:rPr lang="en-GB" b="1" baseline="-25000" dirty="0"/>
                        <a:t>13</a:t>
                      </a:r>
                      <a:r>
                        <a:rPr lang="en-GB" b="1" baseline="0" dirty="0"/>
                        <a:t>)</a:t>
                      </a:r>
                      <a:endParaRPr lang="en-GB" b="1" dirty="0"/>
                    </a:p>
                  </a:txBody>
                  <a:tcPr/>
                </a:tc>
                <a:tc>
                  <a:txBody>
                    <a:bodyPr/>
                    <a:lstStyle/>
                    <a:p>
                      <a:pPr algn="ctr"/>
                      <a:r>
                        <a:rPr lang="en-GB" b="1" dirty="0"/>
                        <a:t>1</a:t>
                      </a:r>
                    </a:p>
                  </a:txBody>
                  <a:tcPr/>
                </a:tc>
                <a:extLst>
                  <a:ext uri="{0D108BD9-81ED-4DB2-BD59-A6C34878D82A}">
                    <a16:rowId xmlns:a16="http://schemas.microsoft.com/office/drawing/2014/main" val="350651025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t>X</a:t>
                      </a:r>
                      <a:r>
                        <a:rPr lang="en-GB" b="1" baseline="-25000" dirty="0"/>
                        <a:t>2</a:t>
                      </a:r>
                      <a:r>
                        <a:rPr lang="en-GB" b="1" baseline="0" dirty="0"/>
                        <a:t> -&gt; Movie(x</a:t>
                      </a:r>
                      <a:r>
                        <a:rPr lang="en-GB" b="1" baseline="-25000" dirty="0"/>
                        <a:t>21</a:t>
                      </a:r>
                      <a:r>
                        <a:rPr lang="en-GB" b="1" baseline="0" dirty="0"/>
                        <a:t>) was(x</a:t>
                      </a:r>
                      <a:r>
                        <a:rPr lang="en-GB" b="1" baseline="-25000" dirty="0"/>
                        <a:t>22</a:t>
                      </a:r>
                      <a:r>
                        <a:rPr lang="en-GB" b="1" baseline="0" dirty="0"/>
                        <a:t>) good(x</a:t>
                      </a:r>
                      <a:r>
                        <a:rPr lang="en-GB" b="1" baseline="-25000" dirty="0"/>
                        <a:t>23</a:t>
                      </a:r>
                      <a:r>
                        <a:rPr lang="en-GB" b="1" baseline="0" dirty="0"/>
                        <a:t>)</a:t>
                      </a:r>
                      <a:endParaRPr lang="en-GB" b="1" dirty="0"/>
                    </a:p>
                  </a:txBody>
                  <a:tcPr/>
                </a:tc>
                <a:tc>
                  <a:txBody>
                    <a:bodyPr/>
                    <a:lstStyle/>
                    <a:p>
                      <a:pPr algn="ctr"/>
                      <a:r>
                        <a:rPr lang="en-GB" b="1" dirty="0"/>
                        <a:t>0</a:t>
                      </a:r>
                    </a:p>
                  </a:txBody>
                  <a:tcPr/>
                </a:tc>
                <a:extLst>
                  <a:ext uri="{0D108BD9-81ED-4DB2-BD59-A6C34878D82A}">
                    <a16:rowId xmlns:a16="http://schemas.microsoft.com/office/drawing/2014/main" val="86818927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t>X</a:t>
                      </a:r>
                      <a:r>
                        <a:rPr lang="en-GB" b="1" baseline="-25000" dirty="0"/>
                        <a:t>3</a:t>
                      </a:r>
                      <a:r>
                        <a:rPr lang="en-GB" b="1" baseline="0" dirty="0"/>
                        <a:t> -&gt; Movie(x</a:t>
                      </a:r>
                      <a:r>
                        <a:rPr lang="en-GB" b="1" baseline="-25000" dirty="0"/>
                        <a:t>31</a:t>
                      </a:r>
                      <a:r>
                        <a:rPr lang="en-GB" b="1" baseline="0" dirty="0"/>
                        <a:t>) was(x</a:t>
                      </a:r>
                      <a:r>
                        <a:rPr lang="en-GB" b="1" baseline="-25000" dirty="0"/>
                        <a:t>32</a:t>
                      </a:r>
                      <a:r>
                        <a:rPr lang="en-GB" b="1" baseline="0" dirty="0"/>
                        <a:t>) good(x</a:t>
                      </a:r>
                      <a:r>
                        <a:rPr lang="en-GB" b="1" baseline="-25000" dirty="0"/>
                        <a:t>33</a:t>
                      </a:r>
                      <a:r>
                        <a:rPr lang="en-GB" b="1" baseline="0" dirty="0"/>
                        <a:t>)</a:t>
                      </a:r>
                      <a:endParaRPr lang="en-GB" b="1" dirty="0"/>
                    </a:p>
                  </a:txBody>
                  <a:tcPr/>
                </a:tc>
                <a:tc>
                  <a:txBody>
                    <a:bodyPr/>
                    <a:lstStyle/>
                    <a:p>
                      <a:pPr algn="ctr"/>
                      <a:r>
                        <a:rPr lang="en-GB" b="1" dirty="0"/>
                        <a:t>0</a:t>
                      </a:r>
                    </a:p>
                  </a:txBody>
                  <a:tcPr/>
                </a:tc>
                <a:extLst>
                  <a:ext uri="{0D108BD9-81ED-4DB2-BD59-A6C34878D82A}">
                    <a16:rowId xmlns:a16="http://schemas.microsoft.com/office/drawing/2014/main" val="2357128621"/>
                  </a:ext>
                </a:extLst>
              </a:tr>
            </a:tbl>
          </a:graphicData>
        </a:graphic>
      </p:graphicFrame>
      <p:sp>
        <p:nvSpPr>
          <p:cNvPr id="6" name="TextBox 5">
            <a:extLst>
              <a:ext uri="{FF2B5EF4-FFF2-40B4-BE49-F238E27FC236}">
                <a16:creationId xmlns:a16="http://schemas.microsoft.com/office/drawing/2014/main" id="{E2F58E29-A70A-4DD6-A6D8-11AE2699816D}"/>
              </a:ext>
            </a:extLst>
          </p:cNvPr>
          <p:cNvSpPr txBox="1"/>
          <p:nvPr/>
        </p:nvSpPr>
        <p:spPr>
          <a:xfrm>
            <a:off x="1014413" y="3900488"/>
            <a:ext cx="9829800" cy="646331"/>
          </a:xfrm>
          <a:prstGeom prst="rect">
            <a:avLst/>
          </a:prstGeom>
          <a:noFill/>
        </p:spPr>
        <p:txBody>
          <a:bodyPr wrap="square" rtlCol="0">
            <a:spAutoFit/>
          </a:bodyPr>
          <a:lstStyle/>
          <a:p>
            <a:r>
              <a:rPr lang="en-GB" b="1" dirty="0"/>
              <a:t>For every unique word one hot encoding is, you can use different technique. We doing is because we know Deep learning model only understand numbers.</a:t>
            </a:r>
          </a:p>
        </p:txBody>
      </p:sp>
      <p:graphicFrame>
        <p:nvGraphicFramePr>
          <p:cNvPr id="7" name="Table 7">
            <a:extLst>
              <a:ext uri="{FF2B5EF4-FFF2-40B4-BE49-F238E27FC236}">
                <a16:creationId xmlns:a16="http://schemas.microsoft.com/office/drawing/2014/main" id="{7D546441-379F-4A53-A967-4976C167E5C6}"/>
              </a:ext>
            </a:extLst>
          </p:cNvPr>
          <p:cNvGraphicFramePr>
            <a:graphicFrameLocks noGrp="1"/>
          </p:cNvGraphicFramePr>
          <p:nvPr>
            <p:extLst>
              <p:ext uri="{D42A27DB-BD31-4B8C-83A1-F6EECF244321}">
                <p14:modId xmlns:p14="http://schemas.microsoft.com/office/powerpoint/2010/main" val="1345012089"/>
              </p:ext>
            </p:extLst>
          </p:nvPr>
        </p:nvGraphicFramePr>
        <p:xfrm>
          <a:off x="2032000" y="4638674"/>
          <a:ext cx="8128000" cy="18542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924571554"/>
                    </a:ext>
                  </a:extLst>
                </a:gridCol>
                <a:gridCol w="4064000">
                  <a:extLst>
                    <a:ext uri="{9D8B030D-6E8A-4147-A177-3AD203B41FA5}">
                      <a16:colId xmlns:a16="http://schemas.microsoft.com/office/drawing/2014/main" val="1625004237"/>
                    </a:ext>
                  </a:extLst>
                </a:gridCol>
              </a:tblGrid>
              <a:tr h="370840">
                <a:tc>
                  <a:txBody>
                    <a:bodyPr/>
                    <a:lstStyle/>
                    <a:p>
                      <a:pPr algn="ctr"/>
                      <a:r>
                        <a:rPr lang="en-GB" b="1" dirty="0"/>
                        <a:t>Movie</a:t>
                      </a:r>
                    </a:p>
                  </a:txBody>
                  <a:tcPr/>
                </a:tc>
                <a:tc>
                  <a:txBody>
                    <a:bodyPr/>
                    <a:lstStyle/>
                    <a:p>
                      <a:pPr algn="ctr"/>
                      <a:r>
                        <a:rPr lang="en-GB" b="1" dirty="0"/>
                        <a:t>[1 0 0 0 0]</a:t>
                      </a:r>
                    </a:p>
                  </a:txBody>
                  <a:tcPr/>
                </a:tc>
                <a:extLst>
                  <a:ext uri="{0D108BD9-81ED-4DB2-BD59-A6C34878D82A}">
                    <a16:rowId xmlns:a16="http://schemas.microsoft.com/office/drawing/2014/main" val="2507522456"/>
                  </a:ext>
                </a:extLst>
              </a:tr>
              <a:tr h="370840">
                <a:tc>
                  <a:txBody>
                    <a:bodyPr/>
                    <a:lstStyle/>
                    <a:p>
                      <a:pPr algn="ctr"/>
                      <a:r>
                        <a:rPr lang="en-GB" b="1" dirty="0"/>
                        <a:t>Was</a:t>
                      </a:r>
                    </a:p>
                  </a:txBody>
                  <a:tcPr/>
                </a:tc>
                <a:tc>
                  <a:txBody>
                    <a:bodyPr/>
                    <a:lstStyle/>
                    <a:p>
                      <a:pPr algn="ctr"/>
                      <a:r>
                        <a:rPr lang="en-GB" b="1" dirty="0"/>
                        <a:t>[0 1 0 0 0]</a:t>
                      </a:r>
                    </a:p>
                  </a:txBody>
                  <a:tcPr/>
                </a:tc>
                <a:extLst>
                  <a:ext uri="{0D108BD9-81ED-4DB2-BD59-A6C34878D82A}">
                    <a16:rowId xmlns:a16="http://schemas.microsoft.com/office/drawing/2014/main" val="2577145745"/>
                  </a:ext>
                </a:extLst>
              </a:tr>
              <a:tr h="370840">
                <a:tc>
                  <a:txBody>
                    <a:bodyPr/>
                    <a:lstStyle/>
                    <a:p>
                      <a:pPr algn="ctr"/>
                      <a:r>
                        <a:rPr lang="en-GB" b="1" dirty="0"/>
                        <a:t>Good</a:t>
                      </a:r>
                    </a:p>
                  </a:txBody>
                  <a:tcPr/>
                </a:tc>
                <a:tc>
                  <a:txBody>
                    <a:bodyPr/>
                    <a:lstStyle/>
                    <a:p>
                      <a:pPr algn="ctr"/>
                      <a:r>
                        <a:rPr lang="en-GB" b="1" dirty="0"/>
                        <a:t>[0 0 1 0 0]</a:t>
                      </a:r>
                    </a:p>
                  </a:txBody>
                  <a:tcPr/>
                </a:tc>
                <a:extLst>
                  <a:ext uri="{0D108BD9-81ED-4DB2-BD59-A6C34878D82A}">
                    <a16:rowId xmlns:a16="http://schemas.microsoft.com/office/drawing/2014/main" val="1587745039"/>
                  </a:ext>
                </a:extLst>
              </a:tr>
              <a:tr h="370840">
                <a:tc>
                  <a:txBody>
                    <a:bodyPr/>
                    <a:lstStyle/>
                    <a:p>
                      <a:pPr algn="ctr"/>
                      <a:r>
                        <a:rPr lang="en-GB" b="1" dirty="0"/>
                        <a:t>Bad </a:t>
                      </a:r>
                    </a:p>
                  </a:txBody>
                  <a:tcPr/>
                </a:tc>
                <a:tc>
                  <a:txBody>
                    <a:bodyPr/>
                    <a:lstStyle/>
                    <a:p>
                      <a:pPr algn="ctr"/>
                      <a:r>
                        <a:rPr lang="en-GB" b="1" dirty="0"/>
                        <a:t>[0 0 0 1 0]</a:t>
                      </a:r>
                    </a:p>
                  </a:txBody>
                  <a:tcPr/>
                </a:tc>
                <a:extLst>
                  <a:ext uri="{0D108BD9-81ED-4DB2-BD59-A6C34878D82A}">
                    <a16:rowId xmlns:a16="http://schemas.microsoft.com/office/drawing/2014/main" val="248449084"/>
                  </a:ext>
                </a:extLst>
              </a:tr>
              <a:tr h="370840">
                <a:tc>
                  <a:txBody>
                    <a:bodyPr/>
                    <a:lstStyle/>
                    <a:p>
                      <a:pPr algn="ctr"/>
                      <a:r>
                        <a:rPr lang="en-GB" b="1" dirty="0"/>
                        <a:t>Not</a:t>
                      </a:r>
                    </a:p>
                  </a:txBody>
                  <a:tcPr/>
                </a:tc>
                <a:tc>
                  <a:txBody>
                    <a:bodyPr/>
                    <a:lstStyle/>
                    <a:p>
                      <a:pPr algn="ctr"/>
                      <a:r>
                        <a:rPr lang="en-GB" b="1" dirty="0"/>
                        <a:t>[0 0 0 0 1]</a:t>
                      </a:r>
                    </a:p>
                  </a:txBody>
                  <a:tcPr/>
                </a:tc>
                <a:extLst>
                  <a:ext uri="{0D108BD9-81ED-4DB2-BD59-A6C34878D82A}">
                    <a16:rowId xmlns:a16="http://schemas.microsoft.com/office/drawing/2014/main" val="1474283000"/>
                  </a:ext>
                </a:extLst>
              </a:tr>
            </a:tbl>
          </a:graphicData>
        </a:graphic>
      </p:graphicFrame>
    </p:spTree>
    <p:extLst>
      <p:ext uri="{BB962C8B-B14F-4D97-AF65-F5344CB8AC3E}">
        <p14:creationId xmlns:p14="http://schemas.microsoft.com/office/powerpoint/2010/main" val="4196344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9983-260A-43F5-B9D3-39732326D6C4}"/>
              </a:ext>
            </a:extLst>
          </p:cNvPr>
          <p:cNvSpPr>
            <a:spLocks noGrp="1"/>
          </p:cNvSpPr>
          <p:nvPr>
            <p:ph type="title"/>
          </p:nvPr>
        </p:nvSpPr>
        <p:spPr>
          <a:xfrm>
            <a:off x="838200" y="365126"/>
            <a:ext cx="10515600" cy="863600"/>
          </a:xfrm>
        </p:spPr>
        <p:txBody>
          <a:bodyPr>
            <a:normAutofit/>
          </a:bodyPr>
          <a:lstStyle/>
          <a:p>
            <a:pPr algn="ctr"/>
            <a:r>
              <a:rPr lang="en-GB" sz="2800" b="1" dirty="0">
                <a:latin typeface="Bell MT" panose="02020503060305020303" pitchFamily="18" charset="0"/>
              </a:rPr>
              <a:t>Actual diagram of RNN</a:t>
            </a:r>
          </a:p>
        </p:txBody>
      </p:sp>
      <p:sp>
        <p:nvSpPr>
          <p:cNvPr id="3" name="Oval 2">
            <a:extLst>
              <a:ext uri="{FF2B5EF4-FFF2-40B4-BE49-F238E27FC236}">
                <a16:creationId xmlns:a16="http://schemas.microsoft.com/office/drawing/2014/main" id="{3E19B3AE-12D0-4A33-9B7F-592DCD67D083}"/>
              </a:ext>
            </a:extLst>
          </p:cNvPr>
          <p:cNvSpPr/>
          <p:nvPr/>
        </p:nvSpPr>
        <p:spPr>
          <a:xfrm>
            <a:off x="1817787" y="1957388"/>
            <a:ext cx="285750" cy="2714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4DC3072-0C3E-439C-AC19-87EC87377EF2}"/>
              </a:ext>
            </a:extLst>
          </p:cNvPr>
          <p:cNvSpPr/>
          <p:nvPr/>
        </p:nvSpPr>
        <p:spPr>
          <a:xfrm>
            <a:off x="1817787" y="2314577"/>
            <a:ext cx="285750" cy="2714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8FE6FF14-FF27-4CC2-BAE9-026D16C84C1B}"/>
              </a:ext>
            </a:extLst>
          </p:cNvPr>
          <p:cNvSpPr/>
          <p:nvPr/>
        </p:nvSpPr>
        <p:spPr>
          <a:xfrm>
            <a:off x="1817787" y="2692000"/>
            <a:ext cx="285750" cy="2714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0C242F60-37FD-4458-863F-0967DDE31FD9}"/>
              </a:ext>
            </a:extLst>
          </p:cNvPr>
          <p:cNvSpPr/>
          <p:nvPr/>
        </p:nvSpPr>
        <p:spPr>
          <a:xfrm>
            <a:off x="1817787" y="3068241"/>
            <a:ext cx="285750" cy="2714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30499AD1-6C5C-4789-AC44-2F80E1CA0C1F}"/>
              </a:ext>
            </a:extLst>
          </p:cNvPr>
          <p:cNvSpPr/>
          <p:nvPr/>
        </p:nvSpPr>
        <p:spPr>
          <a:xfrm>
            <a:off x="1827312" y="3423045"/>
            <a:ext cx="285750" cy="2714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46A7AAAA-2582-42B1-80CE-48BABFB5AFFD}"/>
              </a:ext>
            </a:extLst>
          </p:cNvPr>
          <p:cNvSpPr/>
          <p:nvPr/>
        </p:nvSpPr>
        <p:spPr>
          <a:xfrm>
            <a:off x="4025198" y="2085977"/>
            <a:ext cx="385763" cy="35718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C1313803-82EE-4D5D-AF0F-FBF78E9D1F78}"/>
              </a:ext>
            </a:extLst>
          </p:cNvPr>
          <p:cNvSpPr/>
          <p:nvPr/>
        </p:nvSpPr>
        <p:spPr>
          <a:xfrm>
            <a:off x="4025197" y="2611042"/>
            <a:ext cx="385763" cy="35718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9E731819-E026-42AE-9575-CEB98A4B8EF6}"/>
              </a:ext>
            </a:extLst>
          </p:cNvPr>
          <p:cNvSpPr/>
          <p:nvPr/>
        </p:nvSpPr>
        <p:spPr>
          <a:xfrm>
            <a:off x="4025197" y="3124791"/>
            <a:ext cx="385763" cy="35718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a:extLst>
              <a:ext uri="{FF2B5EF4-FFF2-40B4-BE49-F238E27FC236}">
                <a16:creationId xmlns:a16="http://schemas.microsoft.com/office/drawing/2014/main" id="{2F5BEC52-D2E7-4F27-91B7-E1BD52561C3F}"/>
              </a:ext>
            </a:extLst>
          </p:cNvPr>
          <p:cNvCxnSpPr>
            <a:cxnSpLocks/>
            <a:stCxn id="3" idx="6"/>
            <a:endCxn id="4" idx="2"/>
          </p:cNvCxnSpPr>
          <p:nvPr/>
        </p:nvCxnSpPr>
        <p:spPr>
          <a:xfrm>
            <a:off x="2103537" y="2093119"/>
            <a:ext cx="1921661" cy="171453"/>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ECDE8188-42F4-4138-A979-818D6CBDFE78}"/>
              </a:ext>
            </a:extLst>
          </p:cNvPr>
          <p:cNvCxnSpPr>
            <a:cxnSpLocks/>
            <a:stCxn id="3" idx="6"/>
            <a:endCxn id="12" idx="2"/>
          </p:cNvCxnSpPr>
          <p:nvPr/>
        </p:nvCxnSpPr>
        <p:spPr>
          <a:xfrm>
            <a:off x="2103537" y="2093119"/>
            <a:ext cx="1921660" cy="69651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12350FDB-D510-4456-B74C-2C6746D9A1A2}"/>
              </a:ext>
            </a:extLst>
          </p:cNvPr>
          <p:cNvCxnSpPr>
            <a:cxnSpLocks/>
            <a:stCxn id="3" idx="6"/>
            <a:endCxn id="13" idx="2"/>
          </p:cNvCxnSpPr>
          <p:nvPr/>
        </p:nvCxnSpPr>
        <p:spPr>
          <a:xfrm>
            <a:off x="2103537" y="2093119"/>
            <a:ext cx="1921660" cy="121026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5FC9A5C4-D02E-4ADC-A423-DDE8FC22A1C0}"/>
              </a:ext>
            </a:extLst>
          </p:cNvPr>
          <p:cNvCxnSpPr>
            <a:cxnSpLocks/>
            <a:stCxn id="8" idx="6"/>
            <a:endCxn id="13" idx="2"/>
          </p:cNvCxnSpPr>
          <p:nvPr/>
        </p:nvCxnSpPr>
        <p:spPr>
          <a:xfrm>
            <a:off x="2103537" y="2450308"/>
            <a:ext cx="1921660" cy="85307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BE0BECC-F693-4E3C-9A8A-50A9CCFFEBC2}"/>
              </a:ext>
            </a:extLst>
          </p:cNvPr>
          <p:cNvCxnSpPr>
            <a:cxnSpLocks/>
            <a:stCxn id="9" idx="6"/>
            <a:endCxn id="13" idx="2"/>
          </p:cNvCxnSpPr>
          <p:nvPr/>
        </p:nvCxnSpPr>
        <p:spPr>
          <a:xfrm>
            <a:off x="2103537" y="2827731"/>
            <a:ext cx="1921660" cy="475655"/>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0B6BE6DF-C680-4C97-B9C8-AA11CB99F062}"/>
              </a:ext>
            </a:extLst>
          </p:cNvPr>
          <p:cNvCxnSpPr>
            <a:cxnSpLocks/>
            <a:stCxn id="10" idx="6"/>
            <a:endCxn id="13" idx="2"/>
          </p:cNvCxnSpPr>
          <p:nvPr/>
        </p:nvCxnSpPr>
        <p:spPr>
          <a:xfrm>
            <a:off x="2103537" y="3203972"/>
            <a:ext cx="1921660" cy="994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0A68DD1-2ED9-4BDD-997F-B2F3CC860651}"/>
              </a:ext>
            </a:extLst>
          </p:cNvPr>
          <p:cNvCxnSpPr>
            <a:cxnSpLocks/>
            <a:stCxn id="11" idx="6"/>
            <a:endCxn id="13" idx="2"/>
          </p:cNvCxnSpPr>
          <p:nvPr/>
        </p:nvCxnSpPr>
        <p:spPr>
          <a:xfrm flipV="1">
            <a:off x="2113062" y="3303386"/>
            <a:ext cx="1912135" cy="25539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5986E7F-7A6F-4C9F-84E0-1A34C5599401}"/>
              </a:ext>
            </a:extLst>
          </p:cNvPr>
          <p:cNvCxnSpPr>
            <a:cxnSpLocks/>
            <a:stCxn id="11" idx="6"/>
            <a:endCxn id="12" idx="2"/>
          </p:cNvCxnSpPr>
          <p:nvPr/>
        </p:nvCxnSpPr>
        <p:spPr>
          <a:xfrm flipV="1">
            <a:off x="2113062" y="2789637"/>
            <a:ext cx="1912135" cy="769139"/>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5797B2F5-0DA6-40A7-8DD6-E4AFEAA9A56A}"/>
              </a:ext>
            </a:extLst>
          </p:cNvPr>
          <p:cNvCxnSpPr>
            <a:cxnSpLocks/>
            <a:stCxn id="11" idx="6"/>
            <a:endCxn id="4" idx="2"/>
          </p:cNvCxnSpPr>
          <p:nvPr/>
        </p:nvCxnSpPr>
        <p:spPr>
          <a:xfrm flipV="1">
            <a:off x="2113062" y="2264572"/>
            <a:ext cx="1912136" cy="1294204"/>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07EF58B4-A33A-44AB-BB6E-6456D47E0B9D}"/>
              </a:ext>
            </a:extLst>
          </p:cNvPr>
          <p:cNvCxnSpPr>
            <a:cxnSpLocks/>
            <a:stCxn id="8" idx="6"/>
            <a:endCxn id="12" idx="2"/>
          </p:cNvCxnSpPr>
          <p:nvPr/>
        </p:nvCxnSpPr>
        <p:spPr>
          <a:xfrm>
            <a:off x="2103537" y="2450308"/>
            <a:ext cx="1921660" cy="339329"/>
          </a:xfrm>
          <a:prstGeom prst="line">
            <a:avLst/>
          </a:prstGeom>
        </p:spPr>
        <p:style>
          <a:lnRef idx="1">
            <a:schemeClr val="dk1"/>
          </a:lnRef>
          <a:fillRef idx="0">
            <a:schemeClr val="dk1"/>
          </a:fillRef>
          <a:effectRef idx="0">
            <a:schemeClr val="dk1"/>
          </a:effectRef>
          <a:fontRef idx="minor">
            <a:schemeClr val="tx1"/>
          </a:fontRef>
        </p:style>
      </p:cxnSp>
      <p:sp>
        <p:nvSpPr>
          <p:cNvPr id="45" name="Oval 44">
            <a:extLst>
              <a:ext uri="{FF2B5EF4-FFF2-40B4-BE49-F238E27FC236}">
                <a16:creationId xmlns:a16="http://schemas.microsoft.com/office/drawing/2014/main" id="{2B39607E-6749-4A1B-9C6C-10C4AE3B1D6F}"/>
              </a:ext>
            </a:extLst>
          </p:cNvPr>
          <p:cNvSpPr/>
          <p:nvPr/>
        </p:nvSpPr>
        <p:spPr>
          <a:xfrm>
            <a:off x="1817786" y="4118370"/>
            <a:ext cx="285750" cy="271462"/>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DCAB5A4C-A1F4-431A-B915-F002DDB0D27A}"/>
              </a:ext>
            </a:extLst>
          </p:cNvPr>
          <p:cNvSpPr/>
          <p:nvPr/>
        </p:nvSpPr>
        <p:spPr>
          <a:xfrm>
            <a:off x="1817786" y="4475559"/>
            <a:ext cx="285750" cy="271462"/>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74223EA-2B9F-4453-B5B4-29B033CF2F92}"/>
              </a:ext>
            </a:extLst>
          </p:cNvPr>
          <p:cNvSpPr/>
          <p:nvPr/>
        </p:nvSpPr>
        <p:spPr>
          <a:xfrm>
            <a:off x="1817786" y="4852982"/>
            <a:ext cx="285750" cy="271462"/>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283F41FA-3FA4-478B-9552-EC5456E8076B}"/>
              </a:ext>
            </a:extLst>
          </p:cNvPr>
          <p:cNvSpPr/>
          <p:nvPr/>
        </p:nvSpPr>
        <p:spPr>
          <a:xfrm>
            <a:off x="1817786" y="5229223"/>
            <a:ext cx="285750" cy="271462"/>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54D63E9A-3481-47EB-827A-6BC10C1CB328}"/>
              </a:ext>
            </a:extLst>
          </p:cNvPr>
          <p:cNvSpPr/>
          <p:nvPr/>
        </p:nvSpPr>
        <p:spPr>
          <a:xfrm>
            <a:off x="1827311" y="5584027"/>
            <a:ext cx="285750" cy="271462"/>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F6720F6E-0A14-4402-A83B-2A4221354542}"/>
              </a:ext>
            </a:extLst>
          </p:cNvPr>
          <p:cNvSpPr/>
          <p:nvPr/>
        </p:nvSpPr>
        <p:spPr>
          <a:xfrm>
            <a:off x="6092131" y="4246959"/>
            <a:ext cx="385763" cy="35718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5CD9D348-0E95-4F8D-BA4E-B66212975C92}"/>
              </a:ext>
            </a:extLst>
          </p:cNvPr>
          <p:cNvSpPr/>
          <p:nvPr/>
        </p:nvSpPr>
        <p:spPr>
          <a:xfrm>
            <a:off x="6092130" y="4772024"/>
            <a:ext cx="385763" cy="35718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713DBF3A-4C7F-4CA8-B698-161816431B74}"/>
              </a:ext>
            </a:extLst>
          </p:cNvPr>
          <p:cNvSpPr/>
          <p:nvPr/>
        </p:nvSpPr>
        <p:spPr>
          <a:xfrm>
            <a:off x="6092130" y="5285773"/>
            <a:ext cx="385763" cy="35718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3" name="Straight Connector 52">
            <a:extLst>
              <a:ext uri="{FF2B5EF4-FFF2-40B4-BE49-F238E27FC236}">
                <a16:creationId xmlns:a16="http://schemas.microsoft.com/office/drawing/2014/main" id="{EC534031-734F-4798-B26D-2BDD90096710}"/>
              </a:ext>
            </a:extLst>
          </p:cNvPr>
          <p:cNvCxnSpPr>
            <a:cxnSpLocks/>
            <a:stCxn id="45" idx="6"/>
            <a:endCxn id="50" idx="2"/>
          </p:cNvCxnSpPr>
          <p:nvPr/>
        </p:nvCxnSpPr>
        <p:spPr>
          <a:xfrm>
            <a:off x="2103536" y="4254101"/>
            <a:ext cx="3988595" cy="17145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FDE95C4-0B03-4FCF-9E2C-B5AB214AEEC9}"/>
              </a:ext>
            </a:extLst>
          </p:cNvPr>
          <p:cNvCxnSpPr>
            <a:cxnSpLocks/>
            <a:stCxn id="45" idx="6"/>
            <a:endCxn id="51" idx="2"/>
          </p:cNvCxnSpPr>
          <p:nvPr/>
        </p:nvCxnSpPr>
        <p:spPr>
          <a:xfrm>
            <a:off x="2103536" y="4254101"/>
            <a:ext cx="3988594" cy="696518"/>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21BBE301-390B-4AA2-8EB7-9A690253AFC9}"/>
              </a:ext>
            </a:extLst>
          </p:cNvPr>
          <p:cNvCxnSpPr>
            <a:cxnSpLocks/>
            <a:stCxn id="45" idx="6"/>
            <a:endCxn id="52" idx="2"/>
          </p:cNvCxnSpPr>
          <p:nvPr/>
        </p:nvCxnSpPr>
        <p:spPr>
          <a:xfrm>
            <a:off x="2103536" y="4254101"/>
            <a:ext cx="3988594" cy="1210267"/>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C825B639-B0FF-4748-9203-02BB297BC3DE}"/>
              </a:ext>
            </a:extLst>
          </p:cNvPr>
          <p:cNvCxnSpPr>
            <a:cxnSpLocks/>
            <a:stCxn id="46" idx="6"/>
            <a:endCxn id="52" idx="2"/>
          </p:cNvCxnSpPr>
          <p:nvPr/>
        </p:nvCxnSpPr>
        <p:spPr>
          <a:xfrm>
            <a:off x="2103536" y="4611290"/>
            <a:ext cx="3988594" cy="853078"/>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6E1C8860-4B49-4D6A-B170-2C20B10D9C8C}"/>
              </a:ext>
            </a:extLst>
          </p:cNvPr>
          <p:cNvCxnSpPr>
            <a:cxnSpLocks/>
            <a:stCxn id="47" idx="6"/>
            <a:endCxn id="52" idx="2"/>
          </p:cNvCxnSpPr>
          <p:nvPr/>
        </p:nvCxnSpPr>
        <p:spPr>
          <a:xfrm>
            <a:off x="2103536" y="4988713"/>
            <a:ext cx="3988594" cy="475655"/>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03BDDECD-AE45-46B9-BA30-5B1487B3EDE4}"/>
              </a:ext>
            </a:extLst>
          </p:cNvPr>
          <p:cNvCxnSpPr>
            <a:cxnSpLocks/>
            <a:stCxn id="48" idx="6"/>
            <a:endCxn id="52" idx="2"/>
          </p:cNvCxnSpPr>
          <p:nvPr/>
        </p:nvCxnSpPr>
        <p:spPr>
          <a:xfrm>
            <a:off x="2103536" y="5364954"/>
            <a:ext cx="3988594" cy="99414"/>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BC1017AD-EB8D-492C-BC3F-CDE1C536E570}"/>
              </a:ext>
            </a:extLst>
          </p:cNvPr>
          <p:cNvCxnSpPr>
            <a:cxnSpLocks/>
            <a:stCxn id="49" idx="6"/>
            <a:endCxn id="52" idx="2"/>
          </p:cNvCxnSpPr>
          <p:nvPr/>
        </p:nvCxnSpPr>
        <p:spPr>
          <a:xfrm flipV="1">
            <a:off x="2113061" y="5464368"/>
            <a:ext cx="3979069" cy="255390"/>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7AA56686-6C6F-415F-9FD9-13A2C349C494}"/>
              </a:ext>
            </a:extLst>
          </p:cNvPr>
          <p:cNvCxnSpPr>
            <a:cxnSpLocks/>
            <a:stCxn id="49" idx="6"/>
            <a:endCxn id="51" idx="2"/>
          </p:cNvCxnSpPr>
          <p:nvPr/>
        </p:nvCxnSpPr>
        <p:spPr>
          <a:xfrm flipV="1">
            <a:off x="2113061" y="4950619"/>
            <a:ext cx="3979069" cy="769139"/>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987663CC-B5F7-4EC7-8589-AD6F94B14EA2}"/>
              </a:ext>
            </a:extLst>
          </p:cNvPr>
          <p:cNvCxnSpPr>
            <a:cxnSpLocks/>
            <a:stCxn id="49" idx="6"/>
            <a:endCxn id="50" idx="2"/>
          </p:cNvCxnSpPr>
          <p:nvPr/>
        </p:nvCxnSpPr>
        <p:spPr>
          <a:xfrm flipV="1">
            <a:off x="2113061" y="4425554"/>
            <a:ext cx="3979070" cy="1294204"/>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D51441D1-3EDE-4C06-8A26-F3FDFEA97E88}"/>
              </a:ext>
            </a:extLst>
          </p:cNvPr>
          <p:cNvCxnSpPr>
            <a:cxnSpLocks/>
            <a:stCxn id="46" idx="6"/>
            <a:endCxn id="51" idx="2"/>
          </p:cNvCxnSpPr>
          <p:nvPr/>
        </p:nvCxnSpPr>
        <p:spPr>
          <a:xfrm>
            <a:off x="2103536" y="4611290"/>
            <a:ext cx="3988594" cy="339329"/>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6259AF9E-E239-487D-832A-7DEACA4C4C4B}"/>
              </a:ext>
            </a:extLst>
          </p:cNvPr>
          <p:cNvCxnSpPr>
            <a:cxnSpLocks/>
            <a:stCxn id="4" idx="6"/>
            <a:endCxn id="50" idx="2"/>
          </p:cNvCxnSpPr>
          <p:nvPr/>
        </p:nvCxnSpPr>
        <p:spPr>
          <a:xfrm>
            <a:off x="4410961" y="2264572"/>
            <a:ext cx="1681170" cy="2160982"/>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B099051C-505B-4517-852E-6CE7896B8BAC}"/>
              </a:ext>
            </a:extLst>
          </p:cNvPr>
          <p:cNvCxnSpPr>
            <a:cxnSpLocks/>
            <a:stCxn id="4" idx="6"/>
            <a:endCxn id="51" idx="2"/>
          </p:cNvCxnSpPr>
          <p:nvPr/>
        </p:nvCxnSpPr>
        <p:spPr>
          <a:xfrm>
            <a:off x="4410961" y="2264572"/>
            <a:ext cx="1681169" cy="2686047"/>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DA07F588-6EF0-4BE7-8639-6B3368934CD1}"/>
              </a:ext>
            </a:extLst>
          </p:cNvPr>
          <p:cNvCxnSpPr>
            <a:cxnSpLocks/>
            <a:stCxn id="4" idx="6"/>
            <a:endCxn id="52" idx="2"/>
          </p:cNvCxnSpPr>
          <p:nvPr/>
        </p:nvCxnSpPr>
        <p:spPr>
          <a:xfrm>
            <a:off x="4410961" y="2264572"/>
            <a:ext cx="1681169" cy="3199796"/>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FDA0A337-60AF-4A3E-84C9-F38F7437CD41}"/>
              </a:ext>
            </a:extLst>
          </p:cNvPr>
          <p:cNvCxnSpPr>
            <a:cxnSpLocks/>
            <a:stCxn id="12" idx="6"/>
            <a:endCxn id="50" idx="2"/>
          </p:cNvCxnSpPr>
          <p:nvPr/>
        </p:nvCxnSpPr>
        <p:spPr>
          <a:xfrm>
            <a:off x="4410960" y="2789637"/>
            <a:ext cx="1681171" cy="1635917"/>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3A40D9CC-028D-4822-9AA4-498AE58D755D}"/>
              </a:ext>
            </a:extLst>
          </p:cNvPr>
          <p:cNvCxnSpPr>
            <a:cxnSpLocks/>
            <a:stCxn id="12" idx="6"/>
            <a:endCxn id="51" idx="2"/>
          </p:cNvCxnSpPr>
          <p:nvPr/>
        </p:nvCxnSpPr>
        <p:spPr>
          <a:xfrm>
            <a:off x="4410960" y="2789637"/>
            <a:ext cx="1681170" cy="2160982"/>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948502F8-453B-4AFF-B1D0-7D5C5518AB25}"/>
              </a:ext>
            </a:extLst>
          </p:cNvPr>
          <p:cNvCxnSpPr>
            <a:cxnSpLocks/>
            <a:stCxn id="12" idx="6"/>
            <a:endCxn id="52" idx="2"/>
          </p:cNvCxnSpPr>
          <p:nvPr/>
        </p:nvCxnSpPr>
        <p:spPr>
          <a:xfrm>
            <a:off x="4410960" y="2789637"/>
            <a:ext cx="1681170" cy="2674731"/>
          </a:xfrm>
          <a:prstGeom prst="line">
            <a:avLst/>
          </a:prstGeom>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9B12E793-86E9-4D71-B141-01DC1B8B6E0B}"/>
              </a:ext>
            </a:extLst>
          </p:cNvPr>
          <p:cNvCxnSpPr>
            <a:cxnSpLocks/>
            <a:stCxn id="13" idx="6"/>
          </p:cNvCxnSpPr>
          <p:nvPr/>
        </p:nvCxnSpPr>
        <p:spPr>
          <a:xfrm>
            <a:off x="4410960" y="3303386"/>
            <a:ext cx="1681169" cy="2160981"/>
          </a:xfrm>
          <a:prstGeom prst="line">
            <a:avLst/>
          </a:prstGeom>
        </p:spPr>
        <p:style>
          <a:lnRef idx="1">
            <a:schemeClr val="dk1"/>
          </a:lnRef>
          <a:fillRef idx="0">
            <a:schemeClr val="dk1"/>
          </a:fillRef>
          <a:effectRef idx="0">
            <a:schemeClr val="dk1"/>
          </a:effectRef>
          <a:fontRef idx="minor">
            <a:schemeClr val="tx1"/>
          </a:fontRef>
        </p:style>
      </p:cxnSp>
      <p:cxnSp>
        <p:nvCxnSpPr>
          <p:cNvPr id="100" name="Straight Connector 99">
            <a:extLst>
              <a:ext uri="{FF2B5EF4-FFF2-40B4-BE49-F238E27FC236}">
                <a16:creationId xmlns:a16="http://schemas.microsoft.com/office/drawing/2014/main" id="{EC9E2587-D4E4-4FAC-8AA1-09A22D7B436F}"/>
              </a:ext>
            </a:extLst>
          </p:cNvPr>
          <p:cNvCxnSpPr>
            <a:cxnSpLocks/>
            <a:stCxn id="13" idx="5"/>
            <a:endCxn id="51" idx="2"/>
          </p:cNvCxnSpPr>
          <p:nvPr/>
        </p:nvCxnSpPr>
        <p:spPr>
          <a:xfrm>
            <a:off x="4354466" y="3429671"/>
            <a:ext cx="1737664" cy="1520948"/>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C83357A7-38F3-4374-9EF4-7CA39B057425}"/>
              </a:ext>
            </a:extLst>
          </p:cNvPr>
          <p:cNvCxnSpPr>
            <a:cxnSpLocks/>
            <a:stCxn id="13" idx="5"/>
            <a:endCxn id="50" idx="2"/>
          </p:cNvCxnSpPr>
          <p:nvPr/>
        </p:nvCxnSpPr>
        <p:spPr>
          <a:xfrm>
            <a:off x="4354466" y="3429671"/>
            <a:ext cx="1737665" cy="995883"/>
          </a:xfrm>
          <a:prstGeom prst="line">
            <a:avLst/>
          </a:prstGeom>
        </p:spPr>
        <p:style>
          <a:lnRef idx="1">
            <a:schemeClr val="dk1"/>
          </a:lnRef>
          <a:fillRef idx="0">
            <a:schemeClr val="dk1"/>
          </a:fillRef>
          <a:effectRef idx="0">
            <a:schemeClr val="dk1"/>
          </a:effectRef>
          <a:fontRef idx="minor">
            <a:schemeClr val="tx1"/>
          </a:fontRef>
        </p:style>
      </p:cxnSp>
      <p:sp>
        <p:nvSpPr>
          <p:cNvPr id="106" name="TextBox 105">
            <a:extLst>
              <a:ext uri="{FF2B5EF4-FFF2-40B4-BE49-F238E27FC236}">
                <a16:creationId xmlns:a16="http://schemas.microsoft.com/office/drawing/2014/main" id="{36B6614E-CC7C-47D1-98E0-A1F54ACC5556}"/>
              </a:ext>
            </a:extLst>
          </p:cNvPr>
          <p:cNvSpPr txBox="1"/>
          <p:nvPr/>
        </p:nvSpPr>
        <p:spPr>
          <a:xfrm rot="16200000">
            <a:off x="576685" y="2454294"/>
            <a:ext cx="1132041" cy="923330"/>
          </a:xfrm>
          <a:prstGeom prst="rect">
            <a:avLst/>
          </a:prstGeom>
          <a:noFill/>
        </p:spPr>
        <p:txBody>
          <a:bodyPr wrap="none" rtlCol="0">
            <a:spAutoFit/>
          </a:bodyPr>
          <a:lstStyle/>
          <a:p>
            <a:pPr algn="ctr"/>
            <a:r>
              <a:rPr lang="en-GB" b="1" dirty="0"/>
              <a:t>T1</a:t>
            </a:r>
          </a:p>
          <a:p>
            <a:pPr algn="ctr"/>
            <a:r>
              <a:rPr lang="en-GB" b="1" dirty="0"/>
              <a:t>Movie</a:t>
            </a:r>
          </a:p>
          <a:p>
            <a:pPr algn="ctr"/>
            <a:r>
              <a:rPr lang="en-GB" b="1" dirty="0"/>
              <a:t>[1 0 0 0 0]</a:t>
            </a:r>
          </a:p>
        </p:txBody>
      </p:sp>
      <p:sp>
        <p:nvSpPr>
          <p:cNvPr id="107" name="TextBox 106">
            <a:extLst>
              <a:ext uri="{FF2B5EF4-FFF2-40B4-BE49-F238E27FC236}">
                <a16:creationId xmlns:a16="http://schemas.microsoft.com/office/drawing/2014/main" id="{E33E1775-80CE-46DD-8127-A3080460345F}"/>
              </a:ext>
            </a:extLst>
          </p:cNvPr>
          <p:cNvSpPr txBox="1"/>
          <p:nvPr/>
        </p:nvSpPr>
        <p:spPr>
          <a:xfrm rot="16200000">
            <a:off x="576683" y="4490615"/>
            <a:ext cx="1132041" cy="923330"/>
          </a:xfrm>
          <a:prstGeom prst="rect">
            <a:avLst/>
          </a:prstGeom>
          <a:noFill/>
        </p:spPr>
        <p:txBody>
          <a:bodyPr wrap="none" rtlCol="0">
            <a:spAutoFit/>
          </a:bodyPr>
          <a:lstStyle/>
          <a:p>
            <a:pPr algn="ctr"/>
            <a:r>
              <a:rPr lang="en-GB" b="1" dirty="0"/>
              <a:t>T2</a:t>
            </a:r>
          </a:p>
          <a:p>
            <a:pPr algn="ctr"/>
            <a:r>
              <a:rPr lang="en-GB" b="1" dirty="0"/>
              <a:t>Was</a:t>
            </a:r>
          </a:p>
          <a:p>
            <a:pPr algn="ctr"/>
            <a:r>
              <a:rPr lang="en-GB" b="1" dirty="0"/>
              <a:t>[0 1 0 0 0]</a:t>
            </a:r>
          </a:p>
        </p:txBody>
      </p:sp>
      <p:cxnSp>
        <p:nvCxnSpPr>
          <p:cNvPr id="113" name="Straight Arrow Connector 112">
            <a:extLst>
              <a:ext uri="{FF2B5EF4-FFF2-40B4-BE49-F238E27FC236}">
                <a16:creationId xmlns:a16="http://schemas.microsoft.com/office/drawing/2014/main" id="{F6A7D4A9-670E-4D7A-85CA-0AC3FB967FE6}"/>
              </a:ext>
            </a:extLst>
          </p:cNvPr>
          <p:cNvCxnSpPr>
            <a:cxnSpLocks/>
          </p:cNvCxnSpPr>
          <p:nvPr/>
        </p:nvCxnSpPr>
        <p:spPr>
          <a:xfrm flipV="1">
            <a:off x="4989612" y="2400596"/>
            <a:ext cx="1791442" cy="38904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4" name="Straight Arrow Connector 113">
            <a:extLst>
              <a:ext uri="{FF2B5EF4-FFF2-40B4-BE49-F238E27FC236}">
                <a16:creationId xmlns:a16="http://schemas.microsoft.com/office/drawing/2014/main" id="{F3468EED-4FD6-47F2-A21B-16C5B4ABB39B}"/>
              </a:ext>
            </a:extLst>
          </p:cNvPr>
          <p:cNvCxnSpPr>
            <a:cxnSpLocks/>
          </p:cNvCxnSpPr>
          <p:nvPr/>
        </p:nvCxnSpPr>
        <p:spPr>
          <a:xfrm flipV="1">
            <a:off x="6372699" y="2510133"/>
            <a:ext cx="588588" cy="160823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19" name="TextBox 118">
            <a:extLst>
              <a:ext uri="{FF2B5EF4-FFF2-40B4-BE49-F238E27FC236}">
                <a16:creationId xmlns:a16="http://schemas.microsoft.com/office/drawing/2014/main" id="{E8772380-4262-460F-827F-C241195BC4C5}"/>
              </a:ext>
            </a:extLst>
          </p:cNvPr>
          <p:cNvSpPr txBox="1"/>
          <p:nvPr/>
        </p:nvSpPr>
        <p:spPr>
          <a:xfrm>
            <a:off x="6720748" y="2176167"/>
            <a:ext cx="1277914" cy="369332"/>
          </a:xfrm>
          <a:prstGeom prst="rect">
            <a:avLst/>
          </a:prstGeom>
          <a:noFill/>
        </p:spPr>
        <p:txBody>
          <a:bodyPr wrap="none" rtlCol="0">
            <a:spAutoFit/>
          </a:bodyPr>
          <a:lstStyle/>
          <a:p>
            <a:r>
              <a:rPr lang="en-GB" b="1" dirty="0"/>
              <a:t>Same Node</a:t>
            </a:r>
          </a:p>
        </p:txBody>
      </p:sp>
      <p:sp>
        <p:nvSpPr>
          <p:cNvPr id="120" name="TextBox 119">
            <a:extLst>
              <a:ext uri="{FF2B5EF4-FFF2-40B4-BE49-F238E27FC236}">
                <a16:creationId xmlns:a16="http://schemas.microsoft.com/office/drawing/2014/main" id="{FC90A780-43B3-422E-A09E-1AF400829ECA}"/>
              </a:ext>
            </a:extLst>
          </p:cNvPr>
          <p:cNvSpPr txBox="1"/>
          <p:nvPr/>
        </p:nvSpPr>
        <p:spPr>
          <a:xfrm>
            <a:off x="671513" y="5972175"/>
            <a:ext cx="5937587" cy="369332"/>
          </a:xfrm>
          <a:prstGeom prst="rect">
            <a:avLst/>
          </a:prstGeom>
          <a:noFill/>
        </p:spPr>
        <p:txBody>
          <a:bodyPr wrap="none" rtlCol="0">
            <a:spAutoFit/>
          </a:bodyPr>
          <a:lstStyle/>
          <a:p>
            <a:r>
              <a:rPr lang="en-GB" b="1" dirty="0"/>
              <a:t>Note: </a:t>
            </a:r>
            <a:r>
              <a:rPr lang="en-GB" dirty="0"/>
              <a:t>Here, I just took two words for demonstration purpose.</a:t>
            </a:r>
            <a:endParaRPr lang="en-GB" b="1" dirty="0"/>
          </a:p>
        </p:txBody>
      </p:sp>
      <p:sp>
        <p:nvSpPr>
          <p:cNvPr id="121" name="TextBox 120">
            <a:extLst>
              <a:ext uri="{FF2B5EF4-FFF2-40B4-BE49-F238E27FC236}">
                <a16:creationId xmlns:a16="http://schemas.microsoft.com/office/drawing/2014/main" id="{1443C158-4919-4AE0-993F-FAEB79F8200D}"/>
              </a:ext>
            </a:extLst>
          </p:cNvPr>
          <p:cNvSpPr txBox="1"/>
          <p:nvPr/>
        </p:nvSpPr>
        <p:spPr>
          <a:xfrm>
            <a:off x="1396952" y="3678435"/>
            <a:ext cx="1146468" cy="338554"/>
          </a:xfrm>
          <a:prstGeom prst="rect">
            <a:avLst/>
          </a:prstGeom>
          <a:noFill/>
        </p:spPr>
        <p:txBody>
          <a:bodyPr wrap="none" rtlCol="0">
            <a:spAutoFit/>
          </a:bodyPr>
          <a:lstStyle/>
          <a:p>
            <a:r>
              <a:rPr lang="en-GB" sz="1600" b="1" dirty="0">
                <a:solidFill>
                  <a:srgbClr val="FF0000"/>
                </a:solidFill>
              </a:rPr>
              <a:t>Input Node</a:t>
            </a:r>
          </a:p>
        </p:txBody>
      </p:sp>
      <p:sp>
        <p:nvSpPr>
          <p:cNvPr id="122" name="TextBox 121">
            <a:extLst>
              <a:ext uri="{FF2B5EF4-FFF2-40B4-BE49-F238E27FC236}">
                <a16:creationId xmlns:a16="http://schemas.microsoft.com/office/drawing/2014/main" id="{F2996DC5-8DD7-463C-BDF2-4521CD55CA7D}"/>
              </a:ext>
            </a:extLst>
          </p:cNvPr>
          <p:cNvSpPr txBox="1"/>
          <p:nvPr/>
        </p:nvSpPr>
        <p:spPr>
          <a:xfrm>
            <a:off x="3411046" y="3619880"/>
            <a:ext cx="1421479" cy="584775"/>
          </a:xfrm>
          <a:prstGeom prst="rect">
            <a:avLst/>
          </a:prstGeom>
          <a:noFill/>
        </p:spPr>
        <p:txBody>
          <a:bodyPr wrap="none" rtlCol="0">
            <a:spAutoFit/>
          </a:bodyPr>
          <a:lstStyle/>
          <a:p>
            <a:pPr algn="ctr"/>
            <a:r>
              <a:rPr lang="en-GB" sz="1600" b="1" dirty="0">
                <a:solidFill>
                  <a:srgbClr val="FF0000"/>
                </a:solidFill>
              </a:rPr>
              <a:t>Hidden Node</a:t>
            </a:r>
          </a:p>
          <a:p>
            <a:pPr algn="ctr"/>
            <a:r>
              <a:rPr lang="en-GB" sz="1600" b="1" dirty="0">
                <a:solidFill>
                  <a:srgbClr val="FF0000"/>
                </a:solidFill>
              </a:rPr>
              <a:t>Memory Node</a:t>
            </a:r>
          </a:p>
        </p:txBody>
      </p:sp>
      <p:sp>
        <p:nvSpPr>
          <p:cNvPr id="123" name="TextBox 122">
            <a:extLst>
              <a:ext uri="{FF2B5EF4-FFF2-40B4-BE49-F238E27FC236}">
                <a16:creationId xmlns:a16="http://schemas.microsoft.com/office/drawing/2014/main" id="{65D7888F-EF43-4E3E-A429-1DB6C604684D}"/>
              </a:ext>
            </a:extLst>
          </p:cNvPr>
          <p:cNvSpPr txBox="1"/>
          <p:nvPr/>
        </p:nvSpPr>
        <p:spPr>
          <a:xfrm>
            <a:off x="9647106" y="2211463"/>
            <a:ext cx="1241687" cy="369332"/>
          </a:xfrm>
          <a:prstGeom prst="rect">
            <a:avLst/>
          </a:prstGeom>
          <a:noFill/>
        </p:spPr>
        <p:txBody>
          <a:bodyPr wrap="none" rtlCol="0">
            <a:spAutoFit/>
          </a:bodyPr>
          <a:lstStyle/>
          <a:p>
            <a:r>
              <a:rPr lang="en-GB" dirty="0"/>
              <a:t>Weight = w</a:t>
            </a:r>
          </a:p>
        </p:txBody>
      </p:sp>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A94B3ED8-5FF7-4C71-A718-47CEE2CCA87E}"/>
                  </a:ext>
                </a:extLst>
              </p:cNvPr>
              <p:cNvSpPr txBox="1"/>
              <p:nvPr/>
            </p:nvSpPr>
            <p:spPr>
              <a:xfrm>
                <a:off x="2197864" y="1754983"/>
                <a:ext cx="19251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𝒘</m:t>
                          </m:r>
                        </m:e>
                        <m:sub>
                          <m:r>
                            <a:rPr lang="en-GB" b="1" i="1" smtClean="0">
                              <a:latin typeface="Cambria Math" panose="02040503050406030204" pitchFamily="18" charset="0"/>
                            </a:rPr>
                            <m:t>𝟏</m:t>
                          </m:r>
                        </m:sub>
                      </m:sSub>
                      <m:r>
                        <a:rPr lang="en-GB" b="1" i="1" smtClean="0">
                          <a:latin typeface="Cambria Math" panose="02040503050406030204" pitchFamily="18" charset="0"/>
                        </a:rPr>
                        <m:t>=</m:t>
                      </m:r>
                      <m:r>
                        <a:rPr lang="en-GB" b="1" i="1" smtClean="0">
                          <a:latin typeface="Cambria Math" panose="02040503050406030204" pitchFamily="18" charset="0"/>
                        </a:rPr>
                        <m:t>𝒔𝒉𝒂𝒑𝒆</m:t>
                      </m:r>
                      <m:r>
                        <a:rPr lang="en-GB" b="1" i="1" smtClean="0">
                          <a:latin typeface="Cambria Math" panose="02040503050406030204" pitchFamily="18" charset="0"/>
                        </a:rPr>
                        <m:t> (</m:t>
                      </m:r>
                      <m:r>
                        <a:rPr lang="en-GB" b="1" i="1" smtClean="0">
                          <a:latin typeface="Cambria Math" panose="02040503050406030204" pitchFamily="18" charset="0"/>
                        </a:rPr>
                        <m:t>𝟓</m:t>
                      </m:r>
                      <m:r>
                        <a:rPr lang="en-GB" b="1" i="1" smtClean="0">
                          <a:latin typeface="Cambria Math" panose="02040503050406030204" pitchFamily="18" charset="0"/>
                        </a:rPr>
                        <m:t>, </m:t>
                      </m:r>
                      <m:r>
                        <a:rPr lang="en-GB" b="1" i="1" smtClean="0">
                          <a:latin typeface="Cambria Math" panose="02040503050406030204" pitchFamily="18" charset="0"/>
                        </a:rPr>
                        <m:t>𝟑</m:t>
                      </m:r>
                      <m:r>
                        <a:rPr lang="en-GB" b="1" i="1" smtClean="0">
                          <a:latin typeface="Cambria Math" panose="02040503050406030204" pitchFamily="18" charset="0"/>
                        </a:rPr>
                        <m:t>)</m:t>
                      </m:r>
                    </m:oMath>
                  </m:oMathPara>
                </a14:m>
                <a:endParaRPr lang="en-GB" b="1" dirty="0"/>
              </a:p>
            </p:txBody>
          </p:sp>
        </mc:Choice>
        <mc:Fallback xmlns="">
          <p:sp>
            <p:nvSpPr>
              <p:cNvPr id="125" name="TextBox 124">
                <a:extLst>
                  <a:ext uri="{FF2B5EF4-FFF2-40B4-BE49-F238E27FC236}">
                    <a16:creationId xmlns:a16="http://schemas.microsoft.com/office/drawing/2014/main" id="{A94B3ED8-5FF7-4C71-A718-47CEE2CCA87E}"/>
                  </a:ext>
                </a:extLst>
              </p:cNvPr>
              <p:cNvSpPr txBox="1">
                <a:spLocks noRot="1" noChangeAspect="1" noMove="1" noResize="1" noEditPoints="1" noAdjustHandles="1" noChangeArrowheads="1" noChangeShapeType="1" noTextEdit="1"/>
              </p:cNvSpPr>
              <p:nvPr/>
            </p:nvSpPr>
            <p:spPr>
              <a:xfrm>
                <a:off x="2197864" y="1754983"/>
                <a:ext cx="1925142" cy="276999"/>
              </a:xfrm>
              <a:prstGeom prst="rect">
                <a:avLst/>
              </a:prstGeom>
              <a:blipFill>
                <a:blip r:embed="rId2"/>
                <a:stretch>
                  <a:fillRect l="-1270" t="-6667" r="-4444"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6BFFA4AB-1D9D-42E1-BF7F-E78C2F5B8681}"/>
                  </a:ext>
                </a:extLst>
              </p:cNvPr>
              <p:cNvSpPr txBox="1"/>
              <p:nvPr/>
            </p:nvSpPr>
            <p:spPr>
              <a:xfrm rot="3305742">
                <a:off x="4511183" y="3130432"/>
                <a:ext cx="19251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𝒘</m:t>
                          </m:r>
                        </m:e>
                        <m:sub>
                          <m:r>
                            <a:rPr lang="en-GB" b="1" i="1" smtClean="0">
                              <a:latin typeface="Cambria Math" panose="02040503050406030204" pitchFamily="18" charset="0"/>
                            </a:rPr>
                            <m:t>𝟐</m:t>
                          </m:r>
                        </m:sub>
                      </m:sSub>
                      <m:r>
                        <a:rPr lang="en-GB" b="1" i="1" smtClean="0">
                          <a:latin typeface="Cambria Math" panose="02040503050406030204" pitchFamily="18" charset="0"/>
                        </a:rPr>
                        <m:t>=</m:t>
                      </m:r>
                      <m:r>
                        <a:rPr lang="en-GB" b="1" i="1" smtClean="0">
                          <a:latin typeface="Cambria Math" panose="02040503050406030204" pitchFamily="18" charset="0"/>
                        </a:rPr>
                        <m:t>𝒔𝒉𝒂𝒑𝒆</m:t>
                      </m:r>
                      <m:r>
                        <a:rPr lang="en-GB" b="1" i="1" smtClean="0">
                          <a:latin typeface="Cambria Math" panose="02040503050406030204" pitchFamily="18" charset="0"/>
                        </a:rPr>
                        <m:t> (</m:t>
                      </m:r>
                      <m:r>
                        <a:rPr lang="en-GB" b="1" i="1" smtClean="0">
                          <a:latin typeface="Cambria Math" panose="02040503050406030204" pitchFamily="18" charset="0"/>
                        </a:rPr>
                        <m:t>𝟑</m:t>
                      </m:r>
                      <m:r>
                        <a:rPr lang="en-GB" b="1" i="1" smtClean="0">
                          <a:latin typeface="Cambria Math" panose="02040503050406030204" pitchFamily="18" charset="0"/>
                        </a:rPr>
                        <m:t>, </m:t>
                      </m:r>
                      <m:r>
                        <a:rPr lang="en-GB" b="1" i="1" smtClean="0">
                          <a:latin typeface="Cambria Math" panose="02040503050406030204" pitchFamily="18" charset="0"/>
                        </a:rPr>
                        <m:t>𝟑</m:t>
                      </m:r>
                      <m:r>
                        <a:rPr lang="en-GB" b="1" i="1" smtClean="0">
                          <a:latin typeface="Cambria Math" panose="02040503050406030204" pitchFamily="18" charset="0"/>
                        </a:rPr>
                        <m:t>)</m:t>
                      </m:r>
                    </m:oMath>
                  </m:oMathPara>
                </a14:m>
                <a:endParaRPr lang="en-GB" b="1" dirty="0"/>
              </a:p>
            </p:txBody>
          </p:sp>
        </mc:Choice>
        <mc:Fallback xmlns="">
          <p:sp>
            <p:nvSpPr>
              <p:cNvPr id="126" name="TextBox 125">
                <a:extLst>
                  <a:ext uri="{FF2B5EF4-FFF2-40B4-BE49-F238E27FC236}">
                    <a16:creationId xmlns:a16="http://schemas.microsoft.com/office/drawing/2014/main" id="{6BFFA4AB-1D9D-42E1-BF7F-E78C2F5B8681}"/>
                  </a:ext>
                </a:extLst>
              </p:cNvPr>
              <p:cNvSpPr txBox="1">
                <a:spLocks noRot="1" noChangeAspect="1" noMove="1" noResize="1" noEditPoints="1" noAdjustHandles="1" noChangeArrowheads="1" noChangeShapeType="1" noTextEdit="1"/>
              </p:cNvSpPr>
              <p:nvPr/>
            </p:nvSpPr>
            <p:spPr>
              <a:xfrm rot="3305742">
                <a:off x="4511183" y="3130432"/>
                <a:ext cx="1925142" cy="276999"/>
              </a:xfrm>
              <a:prstGeom prst="rect">
                <a:avLst/>
              </a:prstGeom>
              <a:blipFill>
                <a:blip r:embed="rId3"/>
                <a:stretch>
                  <a:fillRect l="-457" r="-3653" b="-6643"/>
                </a:stretch>
              </a:blipFill>
            </p:spPr>
            <p:txBody>
              <a:bodyPr/>
              <a:lstStyle/>
              <a:p>
                <a:r>
                  <a:rPr lang="en-GB">
                    <a:noFill/>
                  </a:rPr>
                  <a:t> </a:t>
                </a:r>
              </a:p>
            </p:txBody>
          </p:sp>
        </mc:Fallback>
      </mc:AlternateContent>
      <p:sp>
        <p:nvSpPr>
          <p:cNvPr id="127" name="TextBox 126">
            <a:extLst>
              <a:ext uri="{FF2B5EF4-FFF2-40B4-BE49-F238E27FC236}">
                <a16:creationId xmlns:a16="http://schemas.microsoft.com/office/drawing/2014/main" id="{5C999C5A-FE8A-4A5C-9C1A-76CCE97CD2F6}"/>
              </a:ext>
            </a:extLst>
          </p:cNvPr>
          <p:cNvSpPr txBox="1"/>
          <p:nvPr/>
        </p:nvSpPr>
        <p:spPr>
          <a:xfrm>
            <a:off x="2281028" y="1203807"/>
            <a:ext cx="1758815" cy="646331"/>
          </a:xfrm>
          <a:prstGeom prst="rect">
            <a:avLst/>
          </a:prstGeom>
          <a:noFill/>
        </p:spPr>
        <p:txBody>
          <a:bodyPr wrap="none" rtlCol="0">
            <a:spAutoFit/>
          </a:bodyPr>
          <a:lstStyle/>
          <a:p>
            <a:pPr algn="ctr"/>
            <a:r>
              <a:rPr lang="en-GB" b="1" i="1" dirty="0"/>
              <a:t>5 input node</a:t>
            </a:r>
          </a:p>
          <a:p>
            <a:pPr algn="ctr"/>
            <a:r>
              <a:rPr lang="en-GB" b="1" i="1" dirty="0"/>
              <a:t>&amp; 3 hidden node</a:t>
            </a:r>
          </a:p>
        </p:txBody>
      </p:sp>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482B0BEA-036A-40C7-9D64-8451BF219D3D}"/>
                  </a:ext>
                </a:extLst>
              </p:cNvPr>
              <p:cNvSpPr txBox="1"/>
              <p:nvPr/>
            </p:nvSpPr>
            <p:spPr>
              <a:xfrm rot="19600660">
                <a:off x="6601312" y="3949459"/>
                <a:ext cx="145802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400" b="1" i="1" smtClean="0">
                              <a:latin typeface="Cambria Math" panose="02040503050406030204" pitchFamily="18" charset="0"/>
                            </a:rPr>
                          </m:ctrlPr>
                        </m:sSubPr>
                        <m:e>
                          <m:r>
                            <a:rPr lang="en-GB" sz="1400" b="1" i="1" smtClean="0">
                              <a:latin typeface="Cambria Math" panose="02040503050406030204" pitchFamily="18" charset="0"/>
                            </a:rPr>
                            <m:t>𝒘</m:t>
                          </m:r>
                        </m:e>
                        <m:sub>
                          <m:r>
                            <a:rPr lang="en-GB" sz="1400" b="1" i="1" smtClean="0">
                              <a:latin typeface="Cambria Math" panose="02040503050406030204" pitchFamily="18" charset="0"/>
                            </a:rPr>
                            <m:t>𝟑</m:t>
                          </m:r>
                        </m:sub>
                      </m:sSub>
                      <m:r>
                        <a:rPr lang="en-GB" sz="1400" b="1" i="1" smtClean="0">
                          <a:latin typeface="Cambria Math" panose="02040503050406030204" pitchFamily="18" charset="0"/>
                        </a:rPr>
                        <m:t>=</m:t>
                      </m:r>
                      <m:r>
                        <a:rPr lang="en-GB" sz="1400" b="1" i="1" smtClean="0">
                          <a:latin typeface="Cambria Math" panose="02040503050406030204" pitchFamily="18" charset="0"/>
                        </a:rPr>
                        <m:t>𝒔𝒉𝒂𝒑𝒆</m:t>
                      </m:r>
                      <m:r>
                        <a:rPr lang="en-GB" sz="1400" b="1" i="1" smtClean="0">
                          <a:latin typeface="Cambria Math" panose="02040503050406030204" pitchFamily="18" charset="0"/>
                        </a:rPr>
                        <m:t>(</m:t>
                      </m:r>
                      <m:r>
                        <a:rPr lang="en-GB" sz="1400" b="1" i="1" smtClean="0">
                          <a:latin typeface="Cambria Math" panose="02040503050406030204" pitchFamily="18" charset="0"/>
                        </a:rPr>
                        <m:t>𝟑</m:t>
                      </m:r>
                      <m:r>
                        <a:rPr lang="en-GB" sz="1400" b="1" i="1" smtClean="0">
                          <a:latin typeface="Cambria Math" panose="02040503050406030204" pitchFamily="18" charset="0"/>
                        </a:rPr>
                        <m:t>, </m:t>
                      </m:r>
                      <m:r>
                        <a:rPr lang="en-GB" sz="1400" b="1" i="1" smtClean="0">
                          <a:latin typeface="Cambria Math" panose="02040503050406030204" pitchFamily="18" charset="0"/>
                        </a:rPr>
                        <m:t>𝟏</m:t>
                      </m:r>
                      <m:r>
                        <a:rPr lang="en-GB" sz="1400" b="1" i="1" smtClean="0">
                          <a:latin typeface="Cambria Math" panose="02040503050406030204" pitchFamily="18" charset="0"/>
                        </a:rPr>
                        <m:t>)</m:t>
                      </m:r>
                    </m:oMath>
                  </m:oMathPara>
                </a14:m>
                <a:endParaRPr lang="en-GB" sz="1400" b="1" dirty="0"/>
              </a:p>
            </p:txBody>
          </p:sp>
        </mc:Choice>
        <mc:Fallback xmlns="">
          <p:sp>
            <p:nvSpPr>
              <p:cNvPr id="128" name="TextBox 127">
                <a:extLst>
                  <a:ext uri="{FF2B5EF4-FFF2-40B4-BE49-F238E27FC236}">
                    <a16:creationId xmlns:a16="http://schemas.microsoft.com/office/drawing/2014/main" id="{482B0BEA-036A-40C7-9D64-8451BF219D3D}"/>
                  </a:ext>
                </a:extLst>
              </p:cNvPr>
              <p:cNvSpPr txBox="1">
                <a:spLocks noRot="1" noChangeAspect="1" noMove="1" noResize="1" noEditPoints="1" noAdjustHandles="1" noChangeArrowheads="1" noChangeShapeType="1" noTextEdit="1"/>
              </p:cNvSpPr>
              <p:nvPr/>
            </p:nvSpPr>
            <p:spPr>
              <a:xfrm rot="19600660">
                <a:off x="6601312" y="3949459"/>
                <a:ext cx="1458027" cy="215444"/>
              </a:xfrm>
              <a:prstGeom prst="rect">
                <a:avLst/>
              </a:prstGeom>
              <a:blipFill>
                <a:blip r:embed="rId4"/>
                <a:stretch>
                  <a:fillRect t="-3086" r="-5882"/>
                </a:stretch>
              </a:blipFill>
            </p:spPr>
            <p:txBody>
              <a:bodyPr/>
              <a:lstStyle/>
              <a:p>
                <a:r>
                  <a:rPr lang="en-GB">
                    <a:noFill/>
                  </a:rPr>
                  <a:t> </a:t>
                </a:r>
              </a:p>
            </p:txBody>
          </p:sp>
        </mc:Fallback>
      </mc:AlternateContent>
      <p:sp>
        <p:nvSpPr>
          <p:cNvPr id="129" name="Oval 128">
            <a:extLst>
              <a:ext uri="{FF2B5EF4-FFF2-40B4-BE49-F238E27FC236}">
                <a16:creationId xmlns:a16="http://schemas.microsoft.com/office/drawing/2014/main" id="{920CB875-0C2B-495D-8647-FFE0BDFB21C6}"/>
              </a:ext>
            </a:extLst>
          </p:cNvPr>
          <p:cNvSpPr/>
          <p:nvPr/>
        </p:nvSpPr>
        <p:spPr>
          <a:xfrm>
            <a:off x="7600730" y="4757441"/>
            <a:ext cx="385763" cy="3863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0" name="Straight Connector 129">
            <a:extLst>
              <a:ext uri="{FF2B5EF4-FFF2-40B4-BE49-F238E27FC236}">
                <a16:creationId xmlns:a16="http://schemas.microsoft.com/office/drawing/2014/main" id="{ADB54703-435D-431B-85C0-D8ACD996CAC9}"/>
              </a:ext>
            </a:extLst>
          </p:cNvPr>
          <p:cNvCxnSpPr>
            <a:cxnSpLocks/>
            <a:stCxn id="50" idx="6"/>
            <a:endCxn id="129" idx="2"/>
          </p:cNvCxnSpPr>
          <p:nvPr/>
        </p:nvCxnSpPr>
        <p:spPr>
          <a:xfrm>
            <a:off x="6477894" y="4425554"/>
            <a:ext cx="1122836" cy="525064"/>
          </a:xfrm>
          <a:prstGeom prst="line">
            <a:avLst/>
          </a:prstGeom>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0E06BECC-F1BC-4886-BBFC-5D1D5CB9C8B1}"/>
              </a:ext>
            </a:extLst>
          </p:cNvPr>
          <p:cNvCxnSpPr>
            <a:cxnSpLocks/>
            <a:stCxn id="51" idx="6"/>
            <a:endCxn id="129" idx="2"/>
          </p:cNvCxnSpPr>
          <p:nvPr/>
        </p:nvCxnSpPr>
        <p:spPr>
          <a:xfrm flipV="1">
            <a:off x="6477893" y="4950618"/>
            <a:ext cx="1122837" cy="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7ACCE1C5-92F5-487E-B472-4B54FC0139CD}"/>
              </a:ext>
            </a:extLst>
          </p:cNvPr>
          <p:cNvCxnSpPr>
            <a:cxnSpLocks/>
            <a:stCxn id="52" idx="6"/>
            <a:endCxn id="129" idx="2"/>
          </p:cNvCxnSpPr>
          <p:nvPr/>
        </p:nvCxnSpPr>
        <p:spPr>
          <a:xfrm flipV="1">
            <a:off x="6477893" y="4950618"/>
            <a:ext cx="1122837" cy="513750"/>
          </a:xfrm>
          <a:prstGeom prst="line">
            <a:avLst/>
          </a:prstGeom>
        </p:spPr>
        <p:style>
          <a:lnRef idx="1">
            <a:schemeClr val="dk1"/>
          </a:lnRef>
          <a:fillRef idx="0">
            <a:schemeClr val="dk1"/>
          </a:fillRef>
          <a:effectRef idx="0">
            <a:schemeClr val="dk1"/>
          </a:effectRef>
          <a:fontRef idx="minor">
            <a:schemeClr val="tx1"/>
          </a:fontRef>
        </p:style>
      </p:cxnSp>
      <p:sp>
        <p:nvSpPr>
          <p:cNvPr id="139" name="TextBox 138">
            <a:extLst>
              <a:ext uri="{FF2B5EF4-FFF2-40B4-BE49-F238E27FC236}">
                <a16:creationId xmlns:a16="http://schemas.microsoft.com/office/drawing/2014/main" id="{CAB83C05-8C6A-43B6-967D-BD6640E0E61D}"/>
              </a:ext>
            </a:extLst>
          </p:cNvPr>
          <p:cNvSpPr txBox="1"/>
          <p:nvPr/>
        </p:nvSpPr>
        <p:spPr>
          <a:xfrm>
            <a:off x="7220378" y="5225345"/>
            <a:ext cx="1301959" cy="338554"/>
          </a:xfrm>
          <a:prstGeom prst="rect">
            <a:avLst/>
          </a:prstGeom>
          <a:noFill/>
        </p:spPr>
        <p:txBody>
          <a:bodyPr wrap="none" rtlCol="0">
            <a:spAutoFit/>
          </a:bodyPr>
          <a:lstStyle/>
          <a:p>
            <a:r>
              <a:rPr lang="en-GB" sz="1600" b="1" dirty="0">
                <a:solidFill>
                  <a:srgbClr val="FF0000"/>
                </a:solidFill>
              </a:rPr>
              <a:t>Output Node</a:t>
            </a:r>
          </a:p>
        </p:txBody>
      </p:sp>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70943D54-2084-4B65-A05A-6DBBE04B132C}"/>
                  </a:ext>
                </a:extLst>
              </p:cNvPr>
              <p:cNvSpPr txBox="1"/>
              <p:nvPr/>
            </p:nvSpPr>
            <p:spPr>
              <a:xfrm>
                <a:off x="5416372" y="5702489"/>
                <a:ext cx="280083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400" b="1" i="1" smtClean="0">
                          <a:latin typeface="Cambria Math" panose="02040503050406030204" pitchFamily="18" charset="0"/>
                        </a:rPr>
                        <m:t>𝒏𝒖𝒎𝒃𝒆𝒓</m:t>
                      </m:r>
                      <m:r>
                        <a:rPr lang="en-GB" sz="1400" b="1" i="1" smtClean="0">
                          <a:latin typeface="Cambria Math" panose="02040503050406030204" pitchFamily="18" charset="0"/>
                        </a:rPr>
                        <m:t> </m:t>
                      </m:r>
                      <m:r>
                        <a:rPr lang="en-GB" sz="1400" b="1" i="1" smtClean="0">
                          <a:latin typeface="Cambria Math" panose="02040503050406030204" pitchFamily="18" charset="0"/>
                        </a:rPr>
                        <m:t>𝒐𝒇</m:t>
                      </m:r>
                      <m:r>
                        <a:rPr lang="en-GB" sz="1400" b="1" i="1" smtClean="0">
                          <a:latin typeface="Cambria Math" panose="02040503050406030204" pitchFamily="18" charset="0"/>
                        </a:rPr>
                        <m:t> </m:t>
                      </m:r>
                      <m:r>
                        <a:rPr lang="en-GB" sz="1400" b="1" i="1" smtClean="0">
                          <a:latin typeface="Cambria Math" panose="02040503050406030204" pitchFamily="18" charset="0"/>
                        </a:rPr>
                        <m:t>𝒃𝒊𝒂𝒔</m:t>
                      </m:r>
                      <m:r>
                        <a:rPr lang="en-GB" sz="1400" b="1" i="1" smtClean="0">
                          <a:latin typeface="Cambria Math" panose="02040503050406030204" pitchFamily="18" charset="0"/>
                        </a:rPr>
                        <m:t>=</m:t>
                      </m:r>
                      <m:r>
                        <a:rPr lang="en-GB" sz="1400" b="1" i="1" smtClean="0">
                          <a:latin typeface="Cambria Math" panose="02040503050406030204" pitchFamily="18" charset="0"/>
                        </a:rPr>
                        <m:t>𝟑</m:t>
                      </m:r>
                      <m:r>
                        <a:rPr lang="en-GB" sz="1400" b="1" i="1" smtClean="0">
                          <a:latin typeface="Cambria Math" panose="02040503050406030204" pitchFamily="18" charset="0"/>
                        </a:rPr>
                        <m:t> </m:t>
                      </m:r>
                      <m:r>
                        <a:rPr lang="en-GB" sz="1400" b="1" i="1" smtClean="0">
                          <a:latin typeface="Cambria Math" panose="02040503050406030204" pitchFamily="18" charset="0"/>
                        </a:rPr>
                        <m:t>𝒇𝒐𝒓</m:t>
                      </m:r>
                      <m:r>
                        <a:rPr lang="en-GB" sz="1400" b="1" i="1" smtClean="0">
                          <a:latin typeface="Cambria Math" panose="02040503050406030204" pitchFamily="18" charset="0"/>
                        </a:rPr>
                        <m:t> </m:t>
                      </m:r>
                      <m:r>
                        <a:rPr lang="en-GB" sz="1400" b="1" i="1" smtClean="0">
                          <a:latin typeface="Cambria Math" panose="02040503050406030204" pitchFamily="18" charset="0"/>
                        </a:rPr>
                        <m:t>𝟑</m:t>
                      </m:r>
                      <m:r>
                        <a:rPr lang="en-GB" sz="1400" b="1" i="1" smtClean="0">
                          <a:latin typeface="Cambria Math" panose="02040503050406030204" pitchFamily="18" charset="0"/>
                        </a:rPr>
                        <m:t> </m:t>
                      </m:r>
                      <m:r>
                        <a:rPr lang="en-GB" sz="1400" b="1" i="1" smtClean="0">
                          <a:latin typeface="Cambria Math" panose="02040503050406030204" pitchFamily="18" charset="0"/>
                        </a:rPr>
                        <m:t>𝒏𝒐𝒅𝒆𝒔</m:t>
                      </m:r>
                    </m:oMath>
                  </m:oMathPara>
                </a14:m>
                <a:endParaRPr lang="en-GB" sz="1400" b="1" dirty="0"/>
              </a:p>
            </p:txBody>
          </p:sp>
        </mc:Choice>
        <mc:Fallback xmlns="">
          <p:sp>
            <p:nvSpPr>
              <p:cNvPr id="142" name="TextBox 141">
                <a:extLst>
                  <a:ext uri="{FF2B5EF4-FFF2-40B4-BE49-F238E27FC236}">
                    <a16:creationId xmlns:a16="http://schemas.microsoft.com/office/drawing/2014/main" id="{70943D54-2084-4B65-A05A-6DBBE04B132C}"/>
                  </a:ext>
                </a:extLst>
              </p:cNvPr>
              <p:cNvSpPr txBox="1">
                <a:spLocks noRot="1" noChangeAspect="1" noMove="1" noResize="1" noEditPoints="1" noAdjustHandles="1" noChangeArrowheads="1" noChangeShapeType="1" noTextEdit="1"/>
              </p:cNvSpPr>
              <p:nvPr/>
            </p:nvSpPr>
            <p:spPr>
              <a:xfrm>
                <a:off x="5416372" y="5702489"/>
                <a:ext cx="2800831" cy="215444"/>
              </a:xfrm>
              <a:prstGeom prst="rect">
                <a:avLst/>
              </a:prstGeom>
              <a:blipFill>
                <a:blip r:embed="rId5"/>
                <a:stretch>
                  <a:fillRect l="-1307" r="-1525" b="-30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E5D5AAAE-1AE4-430E-86EC-637B11981F9A}"/>
                  </a:ext>
                </a:extLst>
              </p:cNvPr>
              <p:cNvSpPr txBox="1"/>
              <p:nvPr/>
            </p:nvSpPr>
            <p:spPr>
              <a:xfrm>
                <a:off x="7001754" y="4504062"/>
                <a:ext cx="280083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400" b="1" i="1" smtClean="0">
                          <a:latin typeface="Cambria Math" panose="02040503050406030204" pitchFamily="18" charset="0"/>
                        </a:rPr>
                        <m:t>𝒏𝒖𝒎𝒃𝒆𝒓</m:t>
                      </m:r>
                      <m:r>
                        <a:rPr lang="en-GB" sz="1400" b="1" i="1" smtClean="0">
                          <a:latin typeface="Cambria Math" panose="02040503050406030204" pitchFamily="18" charset="0"/>
                        </a:rPr>
                        <m:t> </m:t>
                      </m:r>
                      <m:r>
                        <a:rPr lang="en-GB" sz="1400" b="1" i="1" smtClean="0">
                          <a:latin typeface="Cambria Math" panose="02040503050406030204" pitchFamily="18" charset="0"/>
                        </a:rPr>
                        <m:t>𝒐𝒇</m:t>
                      </m:r>
                      <m:r>
                        <a:rPr lang="en-GB" sz="1400" b="1" i="1" smtClean="0">
                          <a:latin typeface="Cambria Math" panose="02040503050406030204" pitchFamily="18" charset="0"/>
                        </a:rPr>
                        <m:t> </m:t>
                      </m:r>
                      <m:r>
                        <a:rPr lang="en-GB" sz="1400" b="1" i="1" smtClean="0">
                          <a:latin typeface="Cambria Math" panose="02040503050406030204" pitchFamily="18" charset="0"/>
                        </a:rPr>
                        <m:t>𝒃𝒊𝒂𝒔</m:t>
                      </m:r>
                      <m:r>
                        <a:rPr lang="en-GB" sz="1400" b="1" i="1" smtClean="0">
                          <a:latin typeface="Cambria Math" panose="02040503050406030204" pitchFamily="18" charset="0"/>
                        </a:rPr>
                        <m:t>=</m:t>
                      </m:r>
                      <m:r>
                        <a:rPr lang="en-GB" sz="1400" b="1" i="1" smtClean="0">
                          <a:latin typeface="Cambria Math" panose="02040503050406030204" pitchFamily="18" charset="0"/>
                        </a:rPr>
                        <m:t>𝟏</m:t>
                      </m:r>
                      <m:r>
                        <a:rPr lang="en-GB" sz="1400" b="1" i="1" smtClean="0">
                          <a:latin typeface="Cambria Math" panose="02040503050406030204" pitchFamily="18" charset="0"/>
                        </a:rPr>
                        <m:t> </m:t>
                      </m:r>
                      <m:r>
                        <a:rPr lang="en-GB" sz="1400" b="1" i="1" smtClean="0">
                          <a:latin typeface="Cambria Math" panose="02040503050406030204" pitchFamily="18" charset="0"/>
                        </a:rPr>
                        <m:t>𝒇𝒐𝒓</m:t>
                      </m:r>
                      <m:r>
                        <a:rPr lang="en-GB" sz="1400" b="1" i="1" smtClean="0">
                          <a:latin typeface="Cambria Math" panose="02040503050406030204" pitchFamily="18" charset="0"/>
                        </a:rPr>
                        <m:t> </m:t>
                      </m:r>
                      <m:r>
                        <a:rPr lang="en-GB" sz="1400" b="1" i="1" smtClean="0">
                          <a:latin typeface="Cambria Math" panose="02040503050406030204" pitchFamily="18" charset="0"/>
                        </a:rPr>
                        <m:t>𝟏</m:t>
                      </m:r>
                      <m:r>
                        <a:rPr lang="en-GB" sz="1400" b="1" i="1" smtClean="0">
                          <a:latin typeface="Cambria Math" panose="02040503050406030204" pitchFamily="18" charset="0"/>
                        </a:rPr>
                        <m:t> </m:t>
                      </m:r>
                      <m:r>
                        <a:rPr lang="en-GB" sz="1400" b="1" i="1" smtClean="0">
                          <a:latin typeface="Cambria Math" panose="02040503050406030204" pitchFamily="18" charset="0"/>
                        </a:rPr>
                        <m:t>𝒏𝒐𝒅𝒆𝒔</m:t>
                      </m:r>
                    </m:oMath>
                  </m:oMathPara>
                </a14:m>
                <a:endParaRPr lang="en-GB" sz="1400" b="1" dirty="0"/>
              </a:p>
            </p:txBody>
          </p:sp>
        </mc:Choice>
        <mc:Fallback xmlns="">
          <p:sp>
            <p:nvSpPr>
              <p:cNvPr id="143" name="TextBox 142">
                <a:extLst>
                  <a:ext uri="{FF2B5EF4-FFF2-40B4-BE49-F238E27FC236}">
                    <a16:creationId xmlns:a16="http://schemas.microsoft.com/office/drawing/2014/main" id="{E5D5AAAE-1AE4-430E-86EC-637B11981F9A}"/>
                  </a:ext>
                </a:extLst>
              </p:cNvPr>
              <p:cNvSpPr txBox="1">
                <a:spLocks noRot="1" noChangeAspect="1" noMove="1" noResize="1" noEditPoints="1" noAdjustHandles="1" noChangeArrowheads="1" noChangeShapeType="1" noTextEdit="1"/>
              </p:cNvSpPr>
              <p:nvPr/>
            </p:nvSpPr>
            <p:spPr>
              <a:xfrm>
                <a:off x="7001754" y="4504062"/>
                <a:ext cx="2800831" cy="215444"/>
              </a:xfrm>
              <a:prstGeom prst="rect">
                <a:avLst/>
              </a:prstGeom>
              <a:blipFill>
                <a:blip r:embed="rId6"/>
                <a:stretch>
                  <a:fillRect l="-1307" r="-1525" b="-31429"/>
                </a:stretch>
              </a:blipFill>
            </p:spPr>
            <p:txBody>
              <a:bodyPr/>
              <a:lstStyle/>
              <a:p>
                <a:r>
                  <a:rPr lang="en-GB">
                    <a:noFill/>
                  </a:rPr>
                  <a:t> </a:t>
                </a:r>
              </a:p>
            </p:txBody>
          </p:sp>
        </mc:Fallback>
      </mc:AlternateContent>
      <p:sp>
        <p:nvSpPr>
          <p:cNvPr id="144" name="TextBox 143">
            <a:extLst>
              <a:ext uri="{FF2B5EF4-FFF2-40B4-BE49-F238E27FC236}">
                <a16:creationId xmlns:a16="http://schemas.microsoft.com/office/drawing/2014/main" id="{60384A13-2F85-4A20-963E-FDD92F3BF90A}"/>
              </a:ext>
            </a:extLst>
          </p:cNvPr>
          <p:cNvSpPr txBox="1"/>
          <p:nvPr/>
        </p:nvSpPr>
        <p:spPr>
          <a:xfrm>
            <a:off x="8362892" y="5414661"/>
            <a:ext cx="3432093" cy="1200329"/>
          </a:xfrm>
          <a:prstGeom prst="rect">
            <a:avLst/>
          </a:prstGeom>
          <a:noFill/>
        </p:spPr>
        <p:txBody>
          <a:bodyPr wrap="none" rtlCol="0">
            <a:spAutoFit/>
          </a:bodyPr>
          <a:lstStyle/>
          <a:p>
            <a:pPr algn="ctr"/>
            <a:r>
              <a:rPr lang="en-GB" b="1" dirty="0"/>
              <a:t>Calculate Trainable param</a:t>
            </a:r>
          </a:p>
          <a:p>
            <a:pPr algn="ctr"/>
            <a:r>
              <a:rPr lang="en-GB" dirty="0"/>
              <a:t>Total weight = w1 + w2 + w3 + bias</a:t>
            </a:r>
          </a:p>
          <a:p>
            <a:pPr algn="ctr"/>
            <a:r>
              <a:rPr lang="en-GB" dirty="0"/>
              <a:t>= 15 + 9 + 3 + 4 bias</a:t>
            </a:r>
          </a:p>
          <a:p>
            <a:pPr algn="ctr"/>
            <a:r>
              <a:rPr lang="en-GB" dirty="0"/>
              <a:t>= 27 + 4 bias</a:t>
            </a:r>
          </a:p>
        </p:txBody>
      </p:sp>
    </p:spTree>
    <p:extLst>
      <p:ext uri="{BB962C8B-B14F-4D97-AF65-F5344CB8AC3E}">
        <p14:creationId xmlns:p14="http://schemas.microsoft.com/office/powerpoint/2010/main" val="3486797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9983-260A-43F5-B9D3-39732326D6C4}"/>
              </a:ext>
            </a:extLst>
          </p:cNvPr>
          <p:cNvSpPr>
            <a:spLocks noGrp="1"/>
          </p:cNvSpPr>
          <p:nvPr>
            <p:ph type="title"/>
          </p:nvPr>
        </p:nvSpPr>
        <p:spPr>
          <a:xfrm>
            <a:off x="838200" y="307976"/>
            <a:ext cx="10515600" cy="863600"/>
          </a:xfrm>
        </p:spPr>
        <p:txBody>
          <a:bodyPr>
            <a:normAutofit/>
          </a:bodyPr>
          <a:lstStyle/>
          <a:p>
            <a:r>
              <a:rPr lang="en-GB" sz="2800" b="1" dirty="0">
                <a:latin typeface="Bell MT" panose="02020503060305020303" pitchFamily="18" charset="0"/>
              </a:rPr>
              <a:t>Forward Propagation of RNN</a:t>
            </a:r>
          </a:p>
        </p:txBody>
      </p:sp>
      <p:graphicFrame>
        <p:nvGraphicFramePr>
          <p:cNvPr id="8" name="Table 5">
            <a:extLst>
              <a:ext uri="{FF2B5EF4-FFF2-40B4-BE49-F238E27FC236}">
                <a16:creationId xmlns:a16="http://schemas.microsoft.com/office/drawing/2014/main" id="{9AB4B6D0-6A06-4C7A-BFE6-B4E12B82AFC1}"/>
              </a:ext>
            </a:extLst>
          </p:cNvPr>
          <p:cNvGraphicFramePr>
            <a:graphicFrameLocks noGrp="1"/>
          </p:cNvGraphicFramePr>
          <p:nvPr>
            <p:extLst>
              <p:ext uri="{D42A27DB-BD31-4B8C-83A1-F6EECF244321}">
                <p14:modId xmlns:p14="http://schemas.microsoft.com/office/powerpoint/2010/main" val="4230546805"/>
              </p:ext>
            </p:extLst>
          </p:nvPr>
        </p:nvGraphicFramePr>
        <p:xfrm>
          <a:off x="1917700" y="1171576"/>
          <a:ext cx="8128000" cy="18542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4128046087"/>
                    </a:ext>
                  </a:extLst>
                </a:gridCol>
                <a:gridCol w="4064000">
                  <a:extLst>
                    <a:ext uri="{9D8B030D-6E8A-4147-A177-3AD203B41FA5}">
                      <a16:colId xmlns:a16="http://schemas.microsoft.com/office/drawing/2014/main" val="2219857300"/>
                    </a:ext>
                  </a:extLst>
                </a:gridCol>
              </a:tblGrid>
              <a:tr h="370840">
                <a:tc gridSpan="2">
                  <a:txBody>
                    <a:bodyPr/>
                    <a:lstStyle/>
                    <a:p>
                      <a:pPr algn="ctr"/>
                      <a:r>
                        <a:rPr lang="en-GB" b="1" dirty="0"/>
                        <a:t>Let’s make a sample sentiment dataset</a:t>
                      </a:r>
                    </a:p>
                  </a:txBody>
                  <a:tcPr/>
                </a:tc>
                <a:tc hMerge="1">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44016589"/>
                  </a:ext>
                </a:extLst>
              </a:tr>
              <a:tr h="370840">
                <a:tc>
                  <a:txBody>
                    <a:bodyPr/>
                    <a:lstStyle/>
                    <a:p>
                      <a:pPr algn="ctr"/>
                      <a:r>
                        <a:rPr lang="en-GB" b="1" dirty="0"/>
                        <a:t>Review</a:t>
                      </a:r>
                    </a:p>
                  </a:txBody>
                  <a:tcPr/>
                </a:tc>
                <a:tc>
                  <a:txBody>
                    <a:bodyPr/>
                    <a:lstStyle/>
                    <a:p>
                      <a:pPr algn="ctr"/>
                      <a:r>
                        <a:rPr lang="en-GB" b="1" dirty="0"/>
                        <a:t>Sentiment</a:t>
                      </a:r>
                    </a:p>
                  </a:txBody>
                  <a:tcPr/>
                </a:tc>
                <a:extLst>
                  <a:ext uri="{0D108BD9-81ED-4DB2-BD59-A6C34878D82A}">
                    <a16:rowId xmlns:a16="http://schemas.microsoft.com/office/drawing/2014/main" val="3368859138"/>
                  </a:ext>
                </a:extLst>
              </a:tr>
              <a:tr h="370840">
                <a:tc>
                  <a:txBody>
                    <a:bodyPr/>
                    <a:lstStyle/>
                    <a:p>
                      <a:pPr algn="ctr"/>
                      <a:r>
                        <a:rPr lang="en-GB" b="1" dirty="0"/>
                        <a:t>X</a:t>
                      </a:r>
                      <a:r>
                        <a:rPr lang="en-GB" b="1" baseline="-25000" dirty="0"/>
                        <a:t>1</a:t>
                      </a:r>
                      <a:r>
                        <a:rPr lang="en-GB" b="1" baseline="0" dirty="0"/>
                        <a:t> -&gt; Movie(x</a:t>
                      </a:r>
                      <a:r>
                        <a:rPr lang="en-GB" b="1" baseline="-25000" dirty="0"/>
                        <a:t>11</a:t>
                      </a:r>
                      <a:r>
                        <a:rPr lang="en-GB" b="1" baseline="0" dirty="0"/>
                        <a:t>) was(x</a:t>
                      </a:r>
                      <a:r>
                        <a:rPr lang="en-GB" b="1" baseline="-25000" dirty="0"/>
                        <a:t>12</a:t>
                      </a:r>
                      <a:r>
                        <a:rPr lang="en-GB" b="1" baseline="0" dirty="0"/>
                        <a:t>) good(x</a:t>
                      </a:r>
                      <a:r>
                        <a:rPr lang="en-GB" b="1" baseline="-25000" dirty="0"/>
                        <a:t>13</a:t>
                      </a:r>
                      <a:r>
                        <a:rPr lang="en-GB" b="1" baseline="0" dirty="0"/>
                        <a:t>)</a:t>
                      </a:r>
                      <a:endParaRPr lang="en-GB" b="1" dirty="0"/>
                    </a:p>
                  </a:txBody>
                  <a:tcPr/>
                </a:tc>
                <a:tc>
                  <a:txBody>
                    <a:bodyPr/>
                    <a:lstStyle/>
                    <a:p>
                      <a:pPr algn="ctr"/>
                      <a:r>
                        <a:rPr lang="en-GB" b="1" dirty="0"/>
                        <a:t>1</a:t>
                      </a:r>
                    </a:p>
                  </a:txBody>
                  <a:tcPr/>
                </a:tc>
                <a:extLst>
                  <a:ext uri="{0D108BD9-81ED-4DB2-BD59-A6C34878D82A}">
                    <a16:rowId xmlns:a16="http://schemas.microsoft.com/office/drawing/2014/main" val="350651025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t>X</a:t>
                      </a:r>
                      <a:r>
                        <a:rPr lang="en-GB" b="1" baseline="-25000" dirty="0"/>
                        <a:t>2</a:t>
                      </a:r>
                      <a:r>
                        <a:rPr lang="en-GB" b="1" baseline="0" dirty="0"/>
                        <a:t> -&gt; Movie(x</a:t>
                      </a:r>
                      <a:r>
                        <a:rPr lang="en-GB" b="1" baseline="-25000" dirty="0"/>
                        <a:t>21</a:t>
                      </a:r>
                      <a:r>
                        <a:rPr lang="en-GB" b="1" baseline="0" dirty="0"/>
                        <a:t>) was(x</a:t>
                      </a:r>
                      <a:r>
                        <a:rPr lang="en-GB" b="1" baseline="-25000" dirty="0"/>
                        <a:t>22</a:t>
                      </a:r>
                      <a:r>
                        <a:rPr lang="en-GB" b="1" baseline="0" dirty="0"/>
                        <a:t>) good(x</a:t>
                      </a:r>
                      <a:r>
                        <a:rPr lang="en-GB" b="1" baseline="-25000" dirty="0"/>
                        <a:t>23</a:t>
                      </a:r>
                      <a:r>
                        <a:rPr lang="en-GB" b="1" baseline="0" dirty="0"/>
                        <a:t>)</a:t>
                      </a:r>
                      <a:endParaRPr lang="en-GB" b="1" dirty="0"/>
                    </a:p>
                  </a:txBody>
                  <a:tcPr/>
                </a:tc>
                <a:tc>
                  <a:txBody>
                    <a:bodyPr/>
                    <a:lstStyle/>
                    <a:p>
                      <a:pPr algn="ctr"/>
                      <a:r>
                        <a:rPr lang="en-GB" b="1" dirty="0"/>
                        <a:t>0</a:t>
                      </a:r>
                    </a:p>
                  </a:txBody>
                  <a:tcPr/>
                </a:tc>
                <a:extLst>
                  <a:ext uri="{0D108BD9-81ED-4DB2-BD59-A6C34878D82A}">
                    <a16:rowId xmlns:a16="http://schemas.microsoft.com/office/drawing/2014/main" val="86818927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t>X</a:t>
                      </a:r>
                      <a:r>
                        <a:rPr lang="en-GB" b="1" baseline="-25000" dirty="0"/>
                        <a:t>3</a:t>
                      </a:r>
                      <a:r>
                        <a:rPr lang="en-GB" b="1" baseline="0" dirty="0"/>
                        <a:t> -&gt; Movie(x</a:t>
                      </a:r>
                      <a:r>
                        <a:rPr lang="en-GB" b="1" baseline="-25000" dirty="0"/>
                        <a:t>31</a:t>
                      </a:r>
                      <a:r>
                        <a:rPr lang="en-GB" b="1" baseline="0" dirty="0"/>
                        <a:t>) was(x</a:t>
                      </a:r>
                      <a:r>
                        <a:rPr lang="en-GB" b="1" baseline="-25000" dirty="0"/>
                        <a:t>32</a:t>
                      </a:r>
                      <a:r>
                        <a:rPr lang="en-GB" b="1" baseline="0" dirty="0"/>
                        <a:t>) good(x</a:t>
                      </a:r>
                      <a:r>
                        <a:rPr lang="en-GB" b="1" baseline="-25000" dirty="0"/>
                        <a:t>33</a:t>
                      </a:r>
                      <a:r>
                        <a:rPr lang="en-GB" b="1" baseline="0" dirty="0"/>
                        <a:t>)</a:t>
                      </a:r>
                      <a:endParaRPr lang="en-GB" b="1" dirty="0"/>
                    </a:p>
                  </a:txBody>
                  <a:tcPr/>
                </a:tc>
                <a:tc>
                  <a:txBody>
                    <a:bodyPr/>
                    <a:lstStyle/>
                    <a:p>
                      <a:pPr algn="ctr"/>
                      <a:r>
                        <a:rPr lang="en-GB" b="1" dirty="0"/>
                        <a:t>0</a:t>
                      </a:r>
                    </a:p>
                  </a:txBody>
                  <a:tcPr/>
                </a:tc>
                <a:extLst>
                  <a:ext uri="{0D108BD9-81ED-4DB2-BD59-A6C34878D82A}">
                    <a16:rowId xmlns:a16="http://schemas.microsoft.com/office/drawing/2014/main" val="2357128621"/>
                  </a:ext>
                </a:extLst>
              </a:tr>
            </a:tbl>
          </a:graphicData>
        </a:graphic>
      </p:graphicFrame>
      <p:sp>
        <p:nvSpPr>
          <p:cNvPr id="3" name="TextBox 2">
            <a:extLst>
              <a:ext uri="{FF2B5EF4-FFF2-40B4-BE49-F238E27FC236}">
                <a16:creationId xmlns:a16="http://schemas.microsoft.com/office/drawing/2014/main" id="{FD2457D3-1DF8-412F-BD01-9F165872E329}"/>
              </a:ext>
            </a:extLst>
          </p:cNvPr>
          <p:cNvSpPr txBox="1"/>
          <p:nvPr/>
        </p:nvSpPr>
        <p:spPr>
          <a:xfrm>
            <a:off x="653469" y="3429000"/>
            <a:ext cx="10329816" cy="2031325"/>
          </a:xfrm>
          <a:prstGeom prst="rect">
            <a:avLst/>
          </a:prstGeom>
          <a:noFill/>
        </p:spPr>
        <p:txBody>
          <a:bodyPr wrap="none" rtlCol="0">
            <a:spAutoFit/>
          </a:bodyPr>
          <a:lstStyle/>
          <a:p>
            <a:r>
              <a:rPr lang="en-GB" dirty="0"/>
              <a:t>Here, every (</a:t>
            </a:r>
            <a:r>
              <a:rPr lang="en-GB" dirty="0" err="1"/>
              <a:t>x</a:t>
            </a:r>
            <a:r>
              <a:rPr lang="en-GB" baseline="-25000" dirty="0" err="1"/>
              <a:t>ij</a:t>
            </a:r>
            <a:r>
              <a:rPr lang="en-GB" dirty="0"/>
              <a:t>) is a vector with five dimensional and shape is (1, 5).</a:t>
            </a:r>
          </a:p>
          <a:p>
            <a:r>
              <a:rPr lang="en-GB" dirty="0"/>
              <a:t>In forward operation time a concept are follow that is called unfolding through time. Which is basically fancy</a:t>
            </a:r>
          </a:p>
          <a:p>
            <a:r>
              <a:rPr lang="en-GB" dirty="0"/>
              <a:t>Way to saying it just work (recurrent layers) as a loop.</a:t>
            </a:r>
          </a:p>
          <a:p>
            <a:endParaRPr lang="en-GB" dirty="0"/>
          </a:p>
          <a:p>
            <a:r>
              <a:rPr lang="en-GB" dirty="0"/>
              <a:t>We know that every node contain a </a:t>
            </a:r>
            <a:r>
              <a:rPr lang="en-GB" b="1" dirty="0"/>
              <a:t>activation function</a:t>
            </a:r>
            <a:r>
              <a:rPr lang="en-GB" dirty="0"/>
              <a:t>. By default in RNN used </a:t>
            </a:r>
            <a:r>
              <a:rPr lang="en-GB" b="1" dirty="0"/>
              <a:t>tanh activation</a:t>
            </a:r>
            <a:r>
              <a:rPr lang="en-GB" dirty="0"/>
              <a:t> function.</a:t>
            </a:r>
          </a:p>
          <a:p>
            <a:endParaRPr lang="en-GB" dirty="0"/>
          </a:p>
          <a:p>
            <a:r>
              <a:rPr lang="en-GB" b="1" dirty="0"/>
              <a:t>Note: </a:t>
            </a:r>
            <a:r>
              <a:rPr lang="en-GB" dirty="0"/>
              <a:t>Here, we used the same weights for every timestamps.  </a:t>
            </a:r>
          </a:p>
        </p:txBody>
      </p:sp>
    </p:spTree>
    <p:extLst>
      <p:ext uri="{BB962C8B-B14F-4D97-AF65-F5344CB8AC3E}">
        <p14:creationId xmlns:p14="http://schemas.microsoft.com/office/powerpoint/2010/main" val="1783540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9983-260A-43F5-B9D3-39732326D6C4}"/>
              </a:ext>
            </a:extLst>
          </p:cNvPr>
          <p:cNvSpPr>
            <a:spLocks noGrp="1"/>
          </p:cNvSpPr>
          <p:nvPr>
            <p:ph type="title"/>
          </p:nvPr>
        </p:nvSpPr>
        <p:spPr>
          <a:xfrm>
            <a:off x="838200" y="307976"/>
            <a:ext cx="10515600" cy="863600"/>
          </a:xfrm>
        </p:spPr>
        <p:txBody>
          <a:bodyPr>
            <a:normAutofit/>
          </a:bodyPr>
          <a:lstStyle/>
          <a:p>
            <a:pPr algn="ctr"/>
            <a:r>
              <a:rPr lang="en-GB" sz="2800" b="1" dirty="0">
                <a:latin typeface="Bell MT" panose="02020503060305020303" pitchFamily="18" charset="0"/>
              </a:rPr>
              <a:t>Forward Propagation of RNN</a:t>
            </a:r>
          </a:p>
        </p:txBody>
      </p:sp>
      <p:sp>
        <p:nvSpPr>
          <p:cNvPr id="6" name="Rectangle 5">
            <a:extLst>
              <a:ext uri="{FF2B5EF4-FFF2-40B4-BE49-F238E27FC236}">
                <a16:creationId xmlns:a16="http://schemas.microsoft.com/office/drawing/2014/main" id="{34664154-D4C1-4C67-BD96-D0141AE566F2}"/>
              </a:ext>
            </a:extLst>
          </p:cNvPr>
          <p:cNvSpPr/>
          <p:nvPr/>
        </p:nvSpPr>
        <p:spPr>
          <a:xfrm>
            <a:off x="985836" y="2062750"/>
            <a:ext cx="762646" cy="56164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H</a:t>
            </a:r>
            <a:r>
              <a:rPr lang="en-GB" b="1" baseline="-25000" dirty="0"/>
              <a:t>t-1</a:t>
            </a:r>
            <a:endParaRPr lang="en-GB" b="1" dirty="0"/>
          </a:p>
        </p:txBody>
      </p:sp>
      <p:sp>
        <p:nvSpPr>
          <p:cNvPr id="7" name="Rectangle 6">
            <a:extLst>
              <a:ext uri="{FF2B5EF4-FFF2-40B4-BE49-F238E27FC236}">
                <a16:creationId xmlns:a16="http://schemas.microsoft.com/office/drawing/2014/main" id="{1A990CDE-7A0F-4FFD-A154-B49C2057CDD8}"/>
              </a:ext>
            </a:extLst>
          </p:cNvPr>
          <p:cNvSpPr/>
          <p:nvPr/>
        </p:nvSpPr>
        <p:spPr>
          <a:xfrm>
            <a:off x="985836" y="3139240"/>
            <a:ext cx="762646" cy="5616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X</a:t>
            </a:r>
            <a:r>
              <a:rPr lang="en-GB" b="1" baseline="-25000" dirty="0"/>
              <a:t>11</a:t>
            </a:r>
          </a:p>
          <a:p>
            <a:pPr algn="ctr"/>
            <a:r>
              <a:rPr lang="en-GB" b="1" baseline="-25000" dirty="0"/>
              <a:t>T1 </a:t>
            </a:r>
          </a:p>
        </p:txBody>
      </p:sp>
      <p:cxnSp>
        <p:nvCxnSpPr>
          <p:cNvPr id="9" name="Straight Arrow Connector 8">
            <a:extLst>
              <a:ext uri="{FF2B5EF4-FFF2-40B4-BE49-F238E27FC236}">
                <a16:creationId xmlns:a16="http://schemas.microsoft.com/office/drawing/2014/main" id="{C7CF2A22-B4D1-435A-B1E1-649E49BE8AF4}"/>
              </a:ext>
            </a:extLst>
          </p:cNvPr>
          <p:cNvCxnSpPr>
            <a:stCxn id="7" idx="0"/>
            <a:endCxn id="6" idx="2"/>
          </p:cNvCxnSpPr>
          <p:nvPr/>
        </p:nvCxnSpPr>
        <p:spPr>
          <a:xfrm flipV="1">
            <a:off x="1367159" y="2624397"/>
            <a:ext cx="0" cy="5148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9BC73E4B-E833-48EF-8DCF-806D40916EDA}"/>
              </a:ext>
            </a:extLst>
          </p:cNvPr>
          <p:cNvCxnSpPr>
            <a:cxnSpLocks/>
            <a:endCxn id="16" idx="1"/>
          </p:cNvCxnSpPr>
          <p:nvPr/>
        </p:nvCxnSpPr>
        <p:spPr>
          <a:xfrm>
            <a:off x="1748482" y="2343574"/>
            <a:ext cx="917635" cy="89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1E9F00E7-6546-4E49-BA9D-E76447B2D160}"/>
              </a:ext>
            </a:extLst>
          </p:cNvPr>
          <p:cNvSpPr txBox="1"/>
          <p:nvPr/>
        </p:nvSpPr>
        <p:spPr>
          <a:xfrm>
            <a:off x="1377410" y="2709697"/>
            <a:ext cx="371072" cy="362964"/>
          </a:xfrm>
          <a:prstGeom prst="rect">
            <a:avLst/>
          </a:prstGeom>
          <a:noFill/>
        </p:spPr>
        <p:txBody>
          <a:bodyPr wrap="none" rtlCol="0">
            <a:spAutoFit/>
          </a:bodyPr>
          <a:lstStyle/>
          <a:p>
            <a:r>
              <a:rPr lang="en-GB" dirty="0" err="1"/>
              <a:t>w</a:t>
            </a:r>
            <a:r>
              <a:rPr lang="en-GB" baseline="-25000" dirty="0" err="1"/>
              <a:t>x</a:t>
            </a:r>
            <a:endParaRPr lang="en-GB" dirty="0"/>
          </a:p>
        </p:txBody>
      </p:sp>
      <p:sp>
        <p:nvSpPr>
          <p:cNvPr id="13" name="TextBox 12">
            <a:extLst>
              <a:ext uri="{FF2B5EF4-FFF2-40B4-BE49-F238E27FC236}">
                <a16:creationId xmlns:a16="http://schemas.microsoft.com/office/drawing/2014/main" id="{8B831DDB-B88B-4012-85FE-6CD7AF2D5E55}"/>
              </a:ext>
            </a:extLst>
          </p:cNvPr>
          <p:cNvSpPr txBox="1"/>
          <p:nvPr/>
        </p:nvSpPr>
        <p:spPr>
          <a:xfrm>
            <a:off x="1822285" y="2230372"/>
            <a:ext cx="382481" cy="362964"/>
          </a:xfrm>
          <a:prstGeom prst="rect">
            <a:avLst/>
          </a:prstGeom>
          <a:noFill/>
        </p:spPr>
        <p:txBody>
          <a:bodyPr wrap="none" rtlCol="0">
            <a:spAutoFit/>
          </a:bodyPr>
          <a:lstStyle/>
          <a:p>
            <a:r>
              <a:rPr lang="en-GB" dirty="0" err="1"/>
              <a:t>w</a:t>
            </a:r>
            <a:r>
              <a:rPr lang="en-GB" baseline="-25000" dirty="0" err="1"/>
              <a:t>h</a:t>
            </a:r>
            <a:endParaRPr lang="en-GB" dirty="0"/>
          </a:p>
        </p:txBody>
      </p:sp>
      <p:sp>
        <p:nvSpPr>
          <p:cNvPr id="16" name="Rectangle 15">
            <a:extLst>
              <a:ext uri="{FF2B5EF4-FFF2-40B4-BE49-F238E27FC236}">
                <a16:creationId xmlns:a16="http://schemas.microsoft.com/office/drawing/2014/main" id="{919782F2-DAA3-40D9-B857-F85AA1309079}"/>
              </a:ext>
            </a:extLst>
          </p:cNvPr>
          <p:cNvSpPr/>
          <p:nvPr/>
        </p:nvSpPr>
        <p:spPr>
          <a:xfrm>
            <a:off x="2666117" y="2071687"/>
            <a:ext cx="762646" cy="56164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err="1"/>
              <a:t>H</a:t>
            </a:r>
            <a:r>
              <a:rPr lang="en-GB" b="1" baseline="-25000" dirty="0" err="1"/>
              <a:t>t</a:t>
            </a:r>
            <a:endParaRPr lang="en-GB" b="1" dirty="0"/>
          </a:p>
        </p:txBody>
      </p:sp>
      <p:sp>
        <p:nvSpPr>
          <p:cNvPr id="17" name="Rectangle 16">
            <a:extLst>
              <a:ext uri="{FF2B5EF4-FFF2-40B4-BE49-F238E27FC236}">
                <a16:creationId xmlns:a16="http://schemas.microsoft.com/office/drawing/2014/main" id="{EAEB7972-532C-42F4-94C0-BEF2BE3016BD}"/>
              </a:ext>
            </a:extLst>
          </p:cNvPr>
          <p:cNvSpPr/>
          <p:nvPr/>
        </p:nvSpPr>
        <p:spPr>
          <a:xfrm>
            <a:off x="2666117" y="3148176"/>
            <a:ext cx="762646" cy="5616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X</a:t>
            </a:r>
            <a:r>
              <a:rPr lang="en-GB" b="1" baseline="-25000" dirty="0"/>
              <a:t>12</a:t>
            </a:r>
          </a:p>
          <a:p>
            <a:pPr algn="ctr"/>
            <a:r>
              <a:rPr lang="en-GB" b="1" baseline="-25000" dirty="0"/>
              <a:t>T2 </a:t>
            </a:r>
          </a:p>
        </p:txBody>
      </p:sp>
      <p:cxnSp>
        <p:nvCxnSpPr>
          <p:cNvPr id="18" name="Straight Arrow Connector 17">
            <a:extLst>
              <a:ext uri="{FF2B5EF4-FFF2-40B4-BE49-F238E27FC236}">
                <a16:creationId xmlns:a16="http://schemas.microsoft.com/office/drawing/2014/main" id="{2C362265-FED7-45B3-BD2F-30281A8F7F64}"/>
              </a:ext>
            </a:extLst>
          </p:cNvPr>
          <p:cNvCxnSpPr>
            <a:stCxn id="17" idx="0"/>
            <a:endCxn id="16" idx="2"/>
          </p:cNvCxnSpPr>
          <p:nvPr/>
        </p:nvCxnSpPr>
        <p:spPr>
          <a:xfrm flipV="1">
            <a:off x="3047440" y="2633334"/>
            <a:ext cx="0" cy="5148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2EDE6CD7-7C00-4140-9851-117F4E2F886C}"/>
              </a:ext>
            </a:extLst>
          </p:cNvPr>
          <p:cNvCxnSpPr>
            <a:cxnSpLocks/>
            <a:endCxn id="25" idx="1"/>
          </p:cNvCxnSpPr>
          <p:nvPr/>
        </p:nvCxnSpPr>
        <p:spPr>
          <a:xfrm>
            <a:off x="3428764" y="2352511"/>
            <a:ext cx="99143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1FA3A22A-D164-46A8-8D11-838B3D5B304C}"/>
              </a:ext>
            </a:extLst>
          </p:cNvPr>
          <p:cNvSpPr txBox="1"/>
          <p:nvPr/>
        </p:nvSpPr>
        <p:spPr>
          <a:xfrm>
            <a:off x="3057692" y="2718633"/>
            <a:ext cx="371072" cy="362964"/>
          </a:xfrm>
          <a:prstGeom prst="rect">
            <a:avLst/>
          </a:prstGeom>
          <a:noFill/>
        </p:spPr>
        <p:txBody>
          <a:bodyPr wrap="none" rtlCol="0">
            <a:spAutoFit/>
          </a:bodyPr>
          <a:lstStyle/>
          <a:p>
            <a:r>
              <a:rPr lang="en-GB" dirty="0" err="1"/>
              <a:t>w</a:t>
            </a:r>
            <a:r>
              <a:rPr lang="en-GB" baseline="-25000" dirty="0" err="1"/>
              <a:t>x</a:t>
            </a:r>
            <a:endParaRPr lang="en-GB" dirty="0"/>
          </a:p>
        </p:txBody>
      </p:sp>
      <p:sp>
        <p:nvSpPr>
          <p:cNvPr id="22" name="TextBox 21">
            <a:extLst>
              <a:ext uri="{FF2B5EF4-FFF2-40B4-BE49-F238E27FC236}">
                <a16:creationId xmlns:a16="http://schemas.microsoft.com/office/drawing/2014/main" id="{C4CD0D58-8E6D-435B-9952-05803378F8E4}"/>
              </a:ext>
            </a:extLst>
          </p:cNvPr>
          <p:cNvSpPr txBox="1"/>
          <p:nvPr/>
        </p:nvSpPr>
        <p:spPr>
          <a:xfrm>
            <a:off x="3502567" y="1986389"/>
            <a:ext cx="382481" cy="362964"/>
          </a:xfrm>
          <a:prstGeom prst="rect">
            <a:avLst/>
          </a:prstGeom>
          <a:noFill/>
        </p:spPr>
        <p:txBody>
          <a:bodyPr wrap="none" rtlCol="0">
            <a:spAutoFit/>
          </a:bodyPr>
          <a:lstStyle/>
          <a:p>
            <a:r>
              <a:rPr lang="en-GB" dirty="0" err="1"/>
              <a:t>w</a:t>
            </a:r>
            <a:r>
              <a:rPr lang="en-GB" baseline="-25000" dirty="0" err="1"/>
              <a:t>h</a:t>
            </a:r>
            <a:endParaRPr lang="en-GB" dirty="0"/>
          </a:p>
        </p:txBody>
      </p:sp>
      <p:sp>
        <p:nvSpPr>
          <p:cNvPr id="24" name="Rectangle 23">
            <a:extLst>
              <a:ext uri="{FF2B5EF4-FFF2-40B4-BE49-F238E27FC236}">
                <a16:creationId xmlns:a16="http://schemas.microsoft.com/office/drawing/2014/main" id="{6299ADE5-AF54-4CDF-8FBD-154F0502F39F}"/>
              </a:ext>
            </a:extLst>
          </p:cNvPr>
          <p:cNvSpPr/>
          <p:nvPr/>
        </p:nvSpPr>
        <p:spPr>
          <a:xfrm>
            <a:off x="4391845" y="995199"/>
            <a:ext cx="762646" cy="561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Y</a:t>
            </a:r>
            <a:r>
              <a:rPr lang="en-GB" b="1" baseline="-25000" dirty="0"/>
              <a:t>t+1</a:t>
            </a:r>
            <a:endParaRPr lang="en-GB" b="1" dirty="0"/>
          </a:p>
        </p:txBody>
      </p:sp>
      <p:sp>
        <p:nvSpPr>
          <p:cNvPr id="25" name="Rectangle 24">
            <a:extLst>
              <a:ext uri="{FF2B5EF4-FFF2-40B4-BE49-F238E27FC236}">
                <a16:creationId xmlns:a16="http://schemas.microsoft.com/office/drawing/2014/main" id="{F36F0447-B92C-40A6-B4D7-48016547FC5B}"/>
              </a:ext>
            </a:extLst>
          </p:cNvPr>
          <p:cNvSpPr/>
          <p:nvPr/>
        </p:nvSpPr>
        <p:spPr>
          <a:xfrm>
            <a:off x="4420202" y="2071687"/>
            <a:ext cx="762646" cy="56164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H</a:t>
            </a:r>
            <a:r>
              <a:rPr lang="en-GB" b="1" baseline="-25000" dirty="0"/>
              <a:t>t+1</a:t>
            </a:r>
            <a:endParaRPr lang="en-GB" b="1" dirty="0"/>
          </a:p>
        </p:txBody>
      </p:sp>
      <p:sp>
        <p:nvSpPr>
          <p:cNvPr id="26" name="Rectangle 25">
            <a:extLst>
              <a:ext uri="{FF2B5EF4-FFF2-40B4-BE49-F238E27FC236}">
                <a16:creationId xmlns:a16="http://schemas.microsoft.com/office/drawing/2014/main" id="{667F2881-2CBD-4F42-AD80-D0AD6A3D6DCA}"/>
              </a:ext>
            </a:extLst>
          </p:cNvPr>
          <p:cNvSpPr/>
          <p:nvPr/>
        </p:nvSpPr>
        <p:spPr>
          <a:xfrm>
            <a:off x="4420202" y="3148176"/>
            <a:ext cx="762646" cy="5616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X</a:t>
            </a:r>
            <a:r>
              <a:rPr lang="en-GB" b="1" baseline="-25000" dirty="0"/>
              <a:t>13</a:t>
            </a:r>
          </a:p>
          <a:p>
            <a:pPr algn="ctr"/>
            <a:r>
              <a:rPr lang="en-GB" b="1" baseline="-25000" dirty="0"/>
              <a:t>T3</a:t>
            </a:r>
          </a:p>
        </p:txBody>
      </p:sp>
      <p:cxnSp>
        <p:nvCxnSpPr>
          <p:cNvPr id="27" name="Straight Arrow Connector 26">
            <a:extLst>
              <a:ext uri="{FF2B5EF4-FFF2-40B4-BE49-F238E27FC236}">
                <a16:creationId xmlns:a16="http://schemas.microsoft.com/office/drawing/2014/main" id="{B60A4CCC-5099-409C-94DB-F926C3B1D4EA}"/>
              </a:ext>
            </a:extLst>
          </p:cNvPr>
          <p:cNvCxnSpPr>
            <a:stCxn id="26" idx="0"/>
            <a:endCxn id="25" idx="2"/>
          </p:cNvCxnSpPr>
          <p:nvPr/>
        </p:nvCxnSpPr>
        <p:spPr>
          <a:xfrm flipV="1">
            <a:off x="4801525" y="2633334"/>
            <a:ext cx="0" cy="5148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005B101A-95E2-49C1-BC68-4487874C97C0}"/>
              </a:ext>
            </a:extLst>
          </p:cNvPr>
          <p:cNvCxnSpPr>
            <a:cxnSpLocks/>
            <a:stCxn id="25" idx="0"/>
          </p:cNvCxnSpPr>
          <p:nvPr/>
        </p:nvCxnSpPr>
        <p:spPr>
          <a:xfrm flipV="1">
            <a:off x="4801525" y="1556845"/>
            <a:ext cx="0" cy="5148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83F5BAFC-A264-4897-8561-293F536DC085}"/>
              </a:ext>
            </a:extLst>
          </p:cNvPr>
          <p:cNvSpPr txBox="1"/>
          <p:nvPr/>
        </p:nvSpPr>
        <p:spPr>
          <a:xfrm>
            <a:off x="4811776" y="2718633"/>
            <a:ext cx="371072" cy="362964"/>
          </a:xfrm>
          <a:prstGeom prst="rect">
            <a:avLst/>
          </a:prstGeom>
          <a:noFill/>
        </p:spPr>
        <p:txBody>
          <a:bodyPr wrap="none" rtlCol="0">
            <a:spAutoFit/>
          </a:bodyPr>
          <a:lstStyle/>
          <a:p>
            <a:r>
              <a:rPr lang="en-GB" dirty="0" err="1"/>
              <a:t>w</a:t>
            </a:r>
            <a:r>
              <a:rPr lang="en-GB" baseline="-25000" dirty="0" err="1"/>
              <a:t>x</a:t>
            </a:r>
            <a:endParaRPr lang="en-GB" dirty="0"/>
          </a:p>
        </p:txBody>
      </p:sp>
      <p:sp>
        <p:nvSpPr>
          <p:cNvPr id="32" name="TextBox 31">
            <a:extLst>
              <a:ext uri="{FF2B5EF4-FFF2-40B4-BE49-F238E27FC236}">
                <a16:creationId xmlns:a16="http://schemas.microsoft.com/office/drawing/2014/main" id="{B1F8C107-2F8D-41E1-8355-5A8DFB8BEE45}"/>
              </a:ext>
            </a:extLst>
          </p:cNvPr>
          <p:cNvSpPr txBox="1"/>
          <p:nvPr/>
        </p:nvSpPr>
        <p:spPr>
          <a:xfrm>
            <a:off x="4399473" y="1623424"/>
            <a:ext cx="373695" cy="362964"/>
          </a:xfrm>
          <a:prstGeom prst="rect">
            <a:avLst/>
          </a:prstGeom>
          <a:noFill/>
        </p:spPr>
        <p:txBody>
          <a:bodyPr wrap="none" rtlCol="0">
            <a:spAutoFit/>
          </a:bodyPr>
          <a:lstStyle/>
          <a:p>
            <a:r>
              <a:rPr lang="en-GB" dirty="0" err="1"/>
              <a:t>w</a:t>
            </a:r>
            <a:r>
              <a:rPr lang="en-GB" baseline="-25000" dirty="0" err="1"/>
              <a:t>y</a:t>
            </a:r>
            <a:endParaRPr lang="en-GB" dirty="0"/>
          </a:p>
        </p:txBody>
      </p:sp>
      <p:sp>
        <p:nvSpPr>
          <p:cNvPr id="23" name="TextBox 22">
            <a:extLst>
              <a:ext uri="{FF2B5EF4-FFF2-40B4-BE49-F238E27FC236}">
                <a16:creationId xmlns:a16="http://schemas.microsoft.com/office/drawing/2014/main" id="{D8998D8F-5369-47BA-A40E-0ED2E5254D22}"/>
              </a:ext>
            </a:extLst>
          </p:cNvPr>
          <p:cNvSpPr txBox="1"/>
          <p:nvPr/>
        </p:nvSpPr>
        <p:spPr>
          <a:xfrm>
            <a:off x="1868138" y="1974241"/>
            <a:ext cx="415498" cy="369332"/>
          </a:xfrm>
          <a:prstGeom prst="rect">
            <a:avLst/>
          </a:prstGeom>
          <a:noFill/>
        </p:spPr>
        <p:txBody>
          <a:bodyPr wrap="none" rtlCol="0">
            <a:spAutoFit/>
          </a:bodyPr>
          <a:lstStyle/>
          <a:p>
            <a:r>
              <a:rPr lang="en-GB" dirty="0"/>
              <a:t>O</a:t>
            </a:r>
            <a:r>
              <a:rPr lang="en-GB" baseline="-25000" dirty="0"/>
              <a:t>1</a:t>
            </a:r>
            <a:endParaRPr lang="en-GB" dirty="0"/>
          </a:p>
        </p:txBody>
      </p:sp>
      <p:sp>
        <p:nvSpPr>
          <p:cNvPr id="29" name="TextBox 28">
            <a:extLst>
              <a:ext uri="{FF2B5EF4-FFF2-40B4-BE49-F238E27FC236}">
                <a16:creationId xmlns:a16="http://schemas.microsoft.com/office/drawing/2014/main" id="{A0233213-E080-4BEB-BCA3-FC3FFED73D2F}"/>
              </a:ext>
            </a:extLst>
          </p:cNvPr>
          <p:cNvSpPr txBox="1"/>
          <p:nvPr/>
        </p:nvSpPr>
        <p:spPr>
          <a:xfrm>
            <a:off x="3556598" y="2340365"/>
            <a:ext cx="415498" cy="369332"/>
          </a:xfrm>
          <a:prstGeom prst="rect">
            <a:avLst/>
          </a:prstGeom>
          <a:noFill/>
        </p:spPr>
        <p:txBody>
          <a:bodyPr wrap="square" rtlCol="0">
            <a:spAutoFit/>
          </a:bodyPr>
          <a:lstStyle/>
          <a:p>
            <a:r>
              <a:rPr lang="en-GB" dirty="0"/>
              <a:t>O</a:t>
            </a:r>
            <a:r>
              <a:rPr lang="en-GB" baseline="-25000" dirty="0"/>
              <a:t>2</a:t>
            </a:r>
            <a:endParaRPr lang="en-GB"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17EDC4C-0BEA-4BF0-AE8D-1B8AF5470D2D}"/>
                  </a:ext>
                </a:extLst>
              </p:cNvPr>
              <p:cNvSpPr txBox="1"/>
              <p:nvPr/>
            </p:nvSpPr>
            <p:spPr>
              <a:xfrm>
                <a:off x="5880716" y="1340472"/>
                <a:ext cx="51573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𝑓𝑜𝑟</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𝑂</m:t>
                          </m:r>
                        </m:e>
                        <m:sub>
                          <m:r>
                            <a:rPr lang="en-GB" b="0" i="1" smtClean="0">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𝑎𝑐𝑡𝑖𝑣𝑎𝑡𝑖𝑜𝑛𝐹𝑢𝑛</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11</m:t>
                          </m:r>
                        </m:sub>
                      </m:sSub>
                      <m:sSub>
                        <m:sSubPr>
                          <m:ctrlPr>
                            <a:rPr lang="en-GB" i="1">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𝑂</m:t>
                          </m:r>
                        </m:e>
                        <m:sub>
                          <m:r>
                            <a:rPr lang="en-GB" b="0" i="1" smtClean="0">
                              <a:latin typeface="Cambria Math" panose="02040503050406030204" pitchFamily="18" charset="0"/>
                            </a:rPr>
                            <m:t>0</m:t>
                          </m:r>
                        </m:sub>
                      </m:sSub>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b="0" i="1" smtClean="0">
                              <a:latin typeface="Cambria Math" panose="02040503050406030204" pitchFamily="18" charset="0"/>
                            </a:rPr>
                            <m:t>h</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1</m:t>
                          </m:r>
                        </m:sub>
                      </m:sSub>
                      <m:r>
                        <a:rPr lang="en-GB" b="0" i="1" smtClean="0">
                          <a:latin typeface="Cambria Math" panose="02040503050406030204" pitchFamily="18" charset="0"/>
                        </a:rPr>
                        <m:t>)</m:t>
                      </m:r>
                    </m:oMath>
                  </m:oMathPara>
                </a14:m>
                <a:endParaRPr lang="en-GB" dirty="0"/>
              </a:p>
            </p:txBody>
          </p:sp>
        </mc:Choice>
        <mc:Fallback xmlns="">
          <p:sp>
            <p:nvSpPr>
              <p:cNvPr id="5" name="TextBox 4">
                <a:extLst>
                  <a:ext uri="{FF2B5EF4-FFF2-40B4-BE49-F238E27FC236}">
                    <a16:creationId xmlns:a16="http://schemas.microsoft.com/office/drawing/2014/main" id="{E17EDC4C-0BEA-4BF0-AE8D-1B8AF5470D2D}"/>
                  </a:ext>
                </a:extLst>
              </p:cNvPr>
              <p:cNvSpPr txBox="1">
                <a:spLocks noRot="1" noChangeAspect="1" noMove="1" noResize="1" noEditPoints="1" noAdjustHandles="1" noChangeArrowheads="1" noChangeShapeType="1" noTextEdit="1"/>
              </p:cNvSpPr>
              <p:nvPr/>
            </p:nvSpPr>
            <p:spPr>
              <a:xfrm>
                <a:off x="5880716" y="1340472"/>
                <a:ext cx="5157374" cy="276999"/>
              </a:xfrm>
              <a:prstGeom prst="rect">
                <a:avLst/>
              </a:prstGeom>
              <a:blipFill>
                <a:blip r:embed="rId2"/>
                <a:stretch>
                  <a:fillRect l="-355" t="-2222" r="-473" b="-35556"/>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789047EC-778F-47A6-A83F-AACDF0E488DC}"/>
              </a:ext>
            </a:extLst>
          </p:cNvPr>
          <p:cNvSpPr txBox="1"/>
          <p:nvPr/>
        </p:nvSpPr>
        <p:spPr>
          <a:xfrm>
            <a:off x="990275" y="1100112"/>
            <a:ext cx="2475358" cy="369332"/>
          </a:xfrm>
          <a:prstGeom prst="rect">
            <a:avLst/>
          </a:prstGeom>
          <a:noFill/>
        </p:spPr>
        <p:txBody>
          <a:bodyPr wrap="none" rtlCol="0">
            <a:spAutoFit/>
          </a:bodyPr>
          <a:lstStyle/>
          <a:p>
            <a:r>
              <a:rPr lang="en-GB" b="1" dirty="0"/>
              <a:t>O</a:t>
            </a:r>
            <a:r>
              <a:rPr lang="en-GB" b="1" baseline="-25000" dirty="0"/>
              <a:t>i</a:t>
            </a:r>
            <a:r>
              <a:rPr lang="en-GB" b="1" dirty="0"/>
              <a:t> = Output of the Node</a:t>
            </a:r>
          </a:p>
        </p:txBody>
      </p:sp>
      <p:sp>
        <p:nvSpPr>
          <p:cNvPr id="10" name="Oval 9">
            <a:extLst>
              <a:ext uri="{FF2B5EF4-FFF2-40B4-BE49-F238E27FC236}">
                <a16:creationId xmlns:a16="http://schemas.microsoft.com/office/drawing/2014/main" id="{EB2DFC2C-5F00-4C44-9D8D-D91FB55E956A}"/>
              </a:ext>
            </a:extLst>
          </p:cNvPr>
          <p:cNvSpPr/>
          <p:nvPr/>
        </p:nvSpPr>
        <p:spPr>
          <a:xfrm>
            <a:off x="985836" y="4072855"/>
            <a:ext cx="271464"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8B175EAF-A086-46C0-8C85-8FB93928BC73}"/>
              </a:ext>
            </a:extLst>
          </p:cNvPr>
          <p:cNvSpPr/>
          <p:nvPr/>
        </p:nvSpPr>
        <p:spPr>
          <a:xfrm>
            <a:off x="985836" y="4444823"/>
            <a:ext cx="271464"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37E2CE6F-0D45-4188-A808-7190A1768DF9}"/>
              </a:ext>
            </a:extLst>
          </p:cNvPr>
          <p:cNvSpPr/>
          <p:nvPr/>
        </p:nvSpPr>
        <p:spPr>
          <a:xfrm>
            <a:off x="985836" y="4816791"/>
            <a:ext cx="271464"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837D6A6B-6E6C-4800-BFE7-1AC0EF48DC49}"/>
              </a:ext>
            </a:extLst>
          </p:cNvPr>
          <p:cNvSpPr/>
          <p:nvPr/>
        </p:nvSpPr>
        <p:spPr>
          <a:xfrm>
            <a:off x="985836" y="5188759"/>
            <a:ext cx="271464"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166C0D92-01EF-4B0F-B274-5A97E8C94F63}"/>
              </a:ext>
            </a:extLst>
          </p:cNvPr>
          <p:cNvSpPr/>
          <p:nvPr/>
        </p:nvSpPr>
        <p:spPr>
          <a:xfrm>
            <a:off x="985836" y="5560727"/>
            <a:ext cx="271464"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390A21D7-607F-4638-98AE-878A37AF8D23}"/>
              </a:ext>
            </a:extLst>
          </p:cNvPr>
          <p:cNvSpPr/>
          <p:nvPr/>
        </p:nvSpPr>
        <p:spPr>
          <a:xfrm>
            <a:off x="2354217" y="4224665"/>
            <a:ext cx="381323" cy="41342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8E8970B4-C68A-4D4A-8103-7E3D2BB36976}"/>
              </a:ext>
            </a:extLst>
          </p:cNvPr>
          <p:cNvSpPr/>
          <p:nvPr/>
        </p:nvSpPr>
        <p:spPr>
          <a:xfrm>
            <a:off x="2364469" y="4761891"/>
            <a:ext cx="381323" cy="41342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1FB3AAB8-9F7A-4FBE-96C8-AE83F4AD3B3D}"/>
              </a:ext>
            </a:extLst>
          </p:cNvPr>
          <p:cNvSpPr/>
          <p:nvPr/>
        </p:nvSpPr>
        <p:spPr>
          <a:xfrm>
            <a:off x="2374721" y="5299117"/>
            <a:ext cx="381323" cy="41342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8367F764-6A5A-4B7A-9430-8AF7F53D7FC6}"/>
              </a:ext>
            </a:extLst>
          </p:cNvPr>
          <p:cNvSpPr/>
          <p:nvPr/>
        </p:nvSpPr>
        <p:spPr>
          <a:xfrm>
            <a:off x="3662299" y="4707630"/>
            <a:ext cx="381323" cy="4134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Connector 18">
            <a:extLst>
              <a:ext uri="{FF2B5EF4-FFF2-40B4-BE49-F238E27FC236}">
                <a16:creationId xmlns:a16="http://schemas.microsoft.com/office/drawing/2014/main" id="{38010714-7EAF-4CA7-9AA2-18FB5F2A39DA}"/>
              </a:ext>
            </a:extLst>
          </p:cNvPr>
          <p:cNvCxnSpPr>
            <a:cxnSpLocks/>
            <a:stCxn id="10" idx="6"/>
            <a:endCxn id="14" idx="2"/>
          </p:cNvCxnSpPr>
          <p:nvPr/>
        </p:nvCxnSpPr>
        <p:spPr>
          <a:xfrm>
            <a:off x="1257300" y="4215730"/>
            <a:ext cx="1096917" cy="215645"/>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5604803-1BD1-4DF8-8437-39083977E3DF}"/>
              </a:ext>
            </a:extLst>
          </p:cNvPr>
          <p:cNvCxnSpPr>
            <a:cxnSpLocks/>
            <a:stCxn id="10" idx="6"/>
            <a:endCxn id="37" idx="2"/>
          </p:cNvCxnSpPr>
          <p:nvPr/>
        </p:nvCxnSpPr>
        <p:spPr>
          <a:xfrm>
            <a:off x="1257300" y="4215730"/>
            <a:ext cx="1107169" cy="75287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1434B09-A406-4469-8229-E81BB9322CD0}"/>
              </a:ext>
            </a:extLst>
          </p:cNvPr>
          <p:cNvCxnSpPr>
            <a:cxnSpLocks/>
            <a:endCxn id="38" idx="2"/>
          </p:cNvCxnSpPr>
          <p:nvPr/>
        </p:nvCxnSpPr>
        <p:spPr>
          <a:xfrm>
            <a:off x="1257300" y="4215730"/>
            <a:ext cx="1117421" cy="12900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35DCF6A5-1E44-43B5-83AD-26092F60534A}"/>
              </a:ext>
            </a:extLst>
          </p:cNvPr>
          <p:cNvCxnSpPr>
            <a:cxnSpLocks/>
            <a:stCxn id="31" idx="6"/>
            <a:endCxn id="14" idx="2"/>
          </p:cNvCxnSpPr>
          <p:nvPr/>
        </p:nvCxnSpPr>
        <p:spPr>
          <a:xfrm flipV="1">
            <a:off x="1257300" y="4431375"/>
            <a:ext cx="1096917" cy="156323"/>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34F4920A-4A33-4DBE-8219-FC7214A0A408}"/>
              </a:ext>
            </a:extLst>
          </p:cNvPr>
          <p:cNvCxnSpPr>
            <a:cxnSpLocks/>
            <a:stCxn id="31" idx="6"/>
            <a:endCxn id="37" idx="2"/>
          </p:cNvCxnSpPr>
          <p:nvPr/>
        </p:nvCxnSpPr>
        <p:spPr>
          <a:xfrm>
            <a:off x="1257300" y="4587698"/>
            <a:ext cx="1107169" cy="380903"/>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6810E9D-CDDA-4F83-A7AF-2CD3139BA9E8}"/>
              </a:ext>
            </a:extLst>
          </p:cNvPr>
          <p:cNvCxnSpPr>
            <a:cxnSpLocks/>
            <a:stCxn id="31" idx="6"/>
            <a:endCxn id="38" idx="2"/>
          </p:cNvCxnSpPr>
          <p:nvPr/>
        </p:nvCxnSpPr>
        <p:spPr>
          <a:xfrm>
            <a:off x="1257300" y="4587698"/>
            <a:ext cx="1117421" cy="918129"/>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C2A466C-50A1-4B6A-A05C-32ECB3FB623A}"/>
              </a:ext>
            </a:extLst>
          </p:cNvPr>
          <p:cNvCxnSpPr>
            <a:cxnSpLocks/>
            <a:stCxn id="34" idx="6"/>
            <a:endCxn id="38" idx="2"/>
          </p:cNvCxnSpPr>
          <p:nvPr/>
        </p:nvCxnSpPr>
        <p:spPr>
          <a:xfrm>
            <a:off x="1257300" y="4959666"/>
            <a:ext cx="1117421" cy="546161"/>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9142DA72-26CA-4C41-ADA9-65A8DE7DAA03}"/>
              </a:ext>
            </a:extLst>
          </p:cNvPr>
          <p:cNvCxnSpPr>
            <a:cxnSpLocks/>
            <a:stCxn id="35" idx="6"/>
            <a:endCxn id="14" idx="2"/>
          </p:cNvCxnSpPr>
          <p:nvPr/>
        </p:nvCxnSpPr>
        <p:spPr>
          <a:xfrm flipV="1">
            <a:off x="1257300" y="4431375"/>
            <a:ext cx="1096917" cy="900259"/>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B1CDF4C4-E6CD-47C0-A694-DEDA70154DF9}"/>
              </a:ext>
            </a:extLst>
          </p:cNvPr>
          <p:cNvCxnSpPr>
            <a:cxnSpLocks/>
            <a:stCxn id="36" idx="6"/>
            <a:endCxn id="38" idx="2"/>
          </p:cNvCxnSpPr>
          <p:nvPr/>
        </p:nvCxnSpPr>
        <p:spPr>
          <a:xfrm flipV="1">
            <a:off x="1257300" y="5505827"/>
            <a:ext cx="1117421" cy="197775"/>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070E5E19-A915-4338-973C-F35A5CDC24F0}"/>
              </a:ext>
            </a:extLst>
          </p:cNvPr>
          <p:cNvCxnSpPr>
            <a:cxnSpLocks/>
            <a:stCxn id="36" idx="6"/>
            <a:endCxn id="37" idx="2"/>
          </p:cNvCxnSpPr>
          <p:nvPr/>
        </p:nvCxnSpPr>
        <p:spPr>
          <a:xfrm flipV="1">
            <a:off x="1257300" y="4968601"/>
            <a:ext cx="1107169" cy="735001"/>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526E7E70-E062-44CC-90F7-A6C414FA159D}"/>
              </a:ext>
            </a:extLst>
          </p:cNvPr>
          <p:cNvCxnSpPr>
            <a:cxnSpLocks/>
            <a:stCxn id="14" idx="6"/>
            <a:endCxn id="39" idx="2"/>
          </p:cNvCxnSpPr>
          <p:nvPr/>
        </p:nvCxnSpPr>
        <p:spPr>
          <a:xfrm>
            <a:off x="2735540" y="4431375"/>
            <a:ext cx="926759" cy="482965"/>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5612AD4C-3658-48F3-BD81-099BAF013B66}"/>
              </a:ext>
            </a:extLst>
          </p:cNvPr>
          <p:cNvCxnSpPr>
            <a:cxnSpLocks/>
            <a:stCxn id="37" idx="6"/>
            <a:endCxn id="39" idx="2"/>
          </p:cNvCxnSpPr>
          <p:nvPr/>
        </p:nvCxnSpPr>
        <p:spPr>
          <a:xfrm flipV="1">
            <a:off x="2745792" y="4914340"/>
            <a:ext cx="916507" cy="54261"/>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86148BB3-63E2-4459-8CC7-A8F636B87A64}"/>
              </a:ext>
            </a:extLst>
          </p:cNvPr>
          <p:cNvCxnSpPr>
            <a:cxnSpLocks/>
            <a:stCxn id="38" idx="6"/>
            <a:endCxn id="39" idx="2"/>
          </p:cNvCxnSpPr>
          <p:nvPr/>
        </p:nvCxnSpPr>
        <p:spPr>
          <a:xfrm flipV="1">
            <a:off x="2756044" y="4914340"/>
            <a:ext cx="906255" cy="591487"/>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0E6453DA-F8B0-4C0A-9CE3-46C3874B4508}"/>
                  </a:ext>
                </a:extLst>
              </p:cNvPr>
              <p:cNvSpPr txBox="1"/>
              <p:nvPr/>
            </p:nvSpPr>
            <p:spPr>
              <a:xfrm>
                <a:off x="5819077" y="3029463"/>
                <a:ext cx="51573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𝑓𝑜𝑟</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𝑂</m:t>
                          </m:r>
                        </m:e>
                        <m:sub>
                          <m:r>
                            <a:rPr lang="en-GB" b="0" i="1" smtClean="0">
                              <a:latin typeface="Cambria Math" panose="02040503050406030204" pitchFamily="18" charset="0"/>
                            </a:rPr>
                            <m:t>2</m:t>
                          </m:r>
                        </m:sub>
                      </m:sSub>
                      <m:r>
                        <a:rPr lang="en-GB" b="0" i="1" smtClean="0">
                          <a:latin typeface="Cambria Math" panose="02040503050406030204" pitchFamily="18" charset="0"/>
                        </a:rPr>
                        <m:t>=</m:t>
                      </m:r>
                      <m:r>
                        <a:rPr lang="en-GB" b="0" i="1" smtClean="0">
                          <a:latin typeface="Cambria Math" panose="02040503050406030204" pitchFamily="18" charset="0"/>
                        </a:rPr>
                        <m:t>𝑎𝑐𝑡𝑖𝑣𝑎𝑡𝑖𝑜𝑛𝐹𝑢𝑛</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12</m:t>
                          </m:r>
                        </m:sub>
                      </m:sSub>
                      <m:sSub>
                        <m:sSubPr>
                          <m:ctrlPr>
                            <a:rPr lang="en-GB" i="1">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𝑂</m:t>
                          </m:r>
                        </m:e>
                        <m:sub>
                          <m:r>
                            <a:rPr lang="en-GB" b="0" i="1" smtClean="0">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b="0" i="1" smtClean="0">
                              <a:latin typeface="Cambria Math" panose="02040503050406030204" pitchFamily="18" charset="0"/>
                            </a:rPr>
                            <m:t>h</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1</m:t>
                          </m:r>
                        </m:sub>
                      </m:sSub>
                      <m:r>
                        <a:rPr lang="en-GB" b="0" i="1" smtClean="0">
                          <a:latin typeface="Cambria Math" panose="02040503050406030204" pitchFamily="18" charset="0"/>
                        </a:rPr>
                        <m:t>)</m:t>
                      </m:r>
                    </m:oMath>
                  </m:oMathPara>
                </a14:m>
                <a:endParaRPr lang="en-GB" dirty="0"/>
              </a:p>
            </p:txBody>
          </p:sp>
        </mc:Choice>
        <mc:Fallback xmlns="">
          <p:sp>
            <p:nvSpPr>
              <p:cNvPr id="81" name="TextBox 80">
                <a:extLst>
                  <a:ext uri="{FF2B5EF4-FFF2-40B4-BE49-F238E27FC236}">
                    <a16:creationId xmlns:a16="http://schemas.microsoft.com/office/drawing/2014/main" id="{0E6453DA-F8B0-4C0A-9CE3-46C3874B4508}"/>
                  </a:ext>
                </a:extLst>
              </p:cNvPr>
              <p:cNvSpPr txBox="1">
                <a:spLocks noRot="1" noChangeAspect="1" noMove="1" noResize="1" noEditPoints="1" noAdjustHandles="1" noChangeArrowheads="1" noChangeShapeType="1" noTextEdit="1"/>
              </p:cNvSpPr>
              <p:nvPr/>
            </p:nvSpPr>
            <p:spPr>
              <a:xfrm>
                <a:off x="5819077" y="3029463"/>
                <a:ext cx="5157374" cy="276999"/>
              </a:xfrm>
              <a:prstGeom prst="rect">
                <a:avLst/>
              </a:prstGeom>
              <a:blipFill>
                <a:blip r:embed="rId3"/>
                <a:stretch>
                  <a:fillRect l="-473" t="-2222" r="-473"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710C4509-AF4F-4B50-9463-CA586BCA69D6}"/>
                  </a:ext>
                </a:extLst>
              </p:cNvPr>
              <p:cNvSpPr txBox="1"/>
              <p:nvPr/>
            </p:nvSpPr>
            <p:spPr>
              <a:xfrm>
                <a:off x="5977550" y="3548131"/>
                <a:ext cx="48885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𝑎𝑐𝑡𝑖𝑣𝑎𝑡𝑖𝑜𝑛𝐹𝑢𝑛</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1, </m:t>
                          </m:r>
                          <m:r>
                            <a:rPr lang="en-GB" b="1" i="1" smtClean="0">
                              <a:latin typeface="Cambria Math" panose="02040503050406030204" pitchFamily="18" charset="0"/>
                            </a:rPr>
                            <m:t>𝟓</m:t>
                          </m:r>
                        </m:e>
                      </m:d>
                      <m:d>
                        <m:dPr>
                          <m:ctrlPr>
                            <a:rPr lang="en-GB" b="0" i="1" smtClean="0">
                              <a:latin typeface="Cambria Math" panose="02040503050406030204" pitchFamily="18" charset="0"/>
                            </a:rPr>
                          </m:ctrlPr>
                        </m:dPr>
                        <m:e>
                          <m:r>
                            <a:rPr lang="en-GB" b="1" i="1" smtClean="0">
                              <a:latin typeface="Cambria Math" panose="02040503050406030204" pitchFamily="18" charset="0"/>
                            </a:rPr>
                            <m:t>𝟓</m:t>
                          </m:r>
                          <m:r>
                            <a:rPr lang="en-GB" b="0" i="1" smtClean="0">
                              <a:latin typeface="Cambria Math" panose="02040503050406030204" pitchFamily="18" charset="0"/>
                            </a:rPr>
                            <m:t>, 3</m:t>
                          </m:r>
                        </m:e>
                      </m:d>
                      <m:r>
                        <a:rPr lang="en-GB" b="0" i="1" smtClean="0">
                          <a:latin typeface="Cambria Math" panose="02040503050406030204" pitchFamily="18" charset="0"/>
                        </a:rPr>
                        <m:t>+(1, 3)(3, 3)+</m:t>
                      </m:r>
                      <m:sSub>
                        <m:sSubPr>
                          <m:ctrlPr>
                            <a:rPr lang="en-GB"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1</m:t>
                          </m:r>
                        </m:sub>
                      </m:sSub>
                      <m:r>
                        <a:rPr lang="en-GB" b="0" i="1" smtClean="0">
                          <a:latin typeface="Cambria Math" panose="02040503050406030204" pitchFamily="18" charset="0"/>
                        </a:rPr>
                        <m:t>)</m:t>
                      </m:r>
                    </m:oMath>
                  </m:oMathPara>
                </a14:m>
                <a:endParaRPr lang="en-GB" dirty="0"/>
              </a:p>
            </p:txBody>
          </p:sp>
        </mc:Choice>
        <mc:Fallback xmlns="">
          <p:sp>
            <p:nvSpPr>
              <p:cNvPr id="84" name="TextBox 83">
                <a:extLst>
                  <a:ext uri="{FF2B5EF4-FFF2-40B4-BE49-F238E27FC236}">
                    <a16:creationId xmlns:a16="http://schemas.microsoft.com/office/drawing/2014/main" id="{710C4509-AF4F-4B50-9463-CA586BCA69D6}"/>
                  </a:ext>
                </a:extLst>
              </p:cNvPr>
              <p:cNvSpPr txBox="1">
                <a:spLocks noRot="1" noChangeAspect="1" noMove="1" noResize="1" noEditPoints="1" noAdjustHandles="1" noChangeArrowheads="1" noChangeShapeType="1" noTextEdit="1"/>
              </p:cNvSpPr>
              <p:nvPr/>
            </p:nvSpPr>
            <p:spPr>
              <a:xfrm>
                <a:off x="5977550" y="3548131"/>
                <a:ext cx="4888518" cy="276999"/>
              </a:xfrm>
              <a:prstGeom prst="rect">
                <a:avLst/>
              </a:prstGeom>
              <a:blipFill>
                <a:blip r:embed="rId4"/>
                <a:stretch>
                  <a:fillRect l="-250" t="-2222" r="-1498"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E75935B2-4ED7-4062-9729-5B4BFA24720F}"/>
                  </a:ext>
                </a:extLst>
              </p:cNvPr>
              <p:cNvSpPr txBox="1"/>
              <p:nvPr/>
            </p:nvSpPr>
            <p:spPr>
              <a:xfrm>
                <a:off x="5977550" y="3963143"/>
                <a:ext cx="38088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𝑎𝑐𝑡𝑖𝑣𝑎𝑡𝑖𝑜𝑛𝐹𝑢𝑛</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1, 3</m:t>
                          </m:r>
                        </m:e>
                      </m:d>
                      <m:r>
                        <a:rPr lang="en-GB" b="0" i="1" smtClean="0">
                          <a:latin typeface="Cambria Math" panose="02040503050406030204" pitchFamily="18" charset="0"/>
                        </a:rPr>
                        <m:t>+(1, 3)+</m:t>
                      </m:r>
                      <m:sSub>
                        <m:sSubPr>
                          <m:ctrlPr>
                            <a:rPr lang="en-GB"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1</m:t>
                          </m:r>
                        </m:sub>
                      </m:sSub>
                      <m:r>
                        <a:rPr lang="en-GB" b="0" i="1" smtClean="0">
                          <a:latin typeface="Cambria Math" panose="02040503050406030204" pitchFamily="18" charset="0"/>
                        </a:rPr>
                        <m:t>)</m:t>
                      </m:r>
                    </m:oMath>
                  </m:oMathPara>
                </a14:m>
                <a:endParaRPr lang="en-GB" dirty="0"/>
              </a:p>
            </p:txBody>
          </p:sp>
        </mc:Choice>
        <mc:Fallback xmlns="">
          <p:sp>
            <p:nvSpPr>
              <p:cNvPr id="85" name="TextBox 84">
                <a:extLst>
                  <a:ext uri="{FF2B5EF4-FFF2-40B4-BE49-F238E27FC236}">
                    <a16:creationId xmlns:a16="http://schemas.microsoft.com/office/drawing/2014/main" id="{E75935B2-4ED7-4062-9729-5B4BFA24720F}"/>
                  </a:ext>
                </a:extLst>
              </p:cNvPr>
              <p:cNvSpPr txBox="1">
                <a:spLocks noRot="1" noChangeAspect="1" noMove="1" noResize="1" noEditPoints="1" noAdjustHandles="1" noChangeArrowheads="1" noChangeShapeType="1" noTextEdit="1"/>
              </p:cNvSpPr>
              <p:nvPr/>
            </p:nvSpPr>
            <p:spPr>
              <a:xfrm>
                <a:off x="5977550" y="3963143"/>
                <a:ext cx="3808863" cy="276999"/>
              </a:xfrm>
              <a:prstGeom prst="rect">
                <a:avLst/>
              </a:prstGeom>
              <a:blipFill>
                <a:blip r:embed="rId5"/>
                <a:stretch>
                  <a:fillRect l="-321" t="-2174" r="-1923" b="-3260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095D6AB7-FDD4-45DF-B4DB-3216C9D06DC9}"/>
                  </a:ext>
                </a:extLst>
              </p:cNvPr>
              <p:cNvSpPr txBox="1"/>
              <p:nvPr/>
            </p:nvSpPr>
            <p:spPr>
              <a:xfrm>
                <a:off x="5977550" y="4387248"/>
                <a:ext cx="29977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𝑎𝑐𝑡𝑖𝑣𝑎𝑡𝑖𝑜𝑛𝐹𝑢𝑛</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1, 3</m:t>
                          </m:r>
                        </m:e>
                      </m:d>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1</m:t>
                          </m:r>
                        </m:sub>
                      </m:sSub>
                      <m:r>
                        <a:rPr lang="en-GB" b="0" i="1" smtClean="0">
                          <a:latin typeface="Cambria Math" panose="02040503050406030204" pitchFamily="18" charset="0"/>
                        </a:rPr>
                        <m:t>)</m:t>
                      </m:r>
                    </m:oMath>
                  </m:oMathPara>
                </a14:m>
                <a:endParaRPr lang="en-GB" dirty="0"/>
              </a:p>
            </p:txBody>
          </p:sp>
        </mc:Choice>
        <mc:Fallback xmlns="">
          <p:sp>
            <p:nvSpPr>
              <p:cNvPr id="86" name="TextBox 85">
                <a:extLst>
                  <a:ext uri="{FF2B5EF4-FFF2-40B4-BE49-F238E27FC236}">
                    <a16:creationId xmlns:a16="http://schemas.microsoft.com/office/drawing/2014/main" id="{095D6AB7-FDD4-45DF-B4DB-3216C9D06DC9}"/>
                  </a:ext>
                </a:extLst>
              </p:cNvPr>
              <p:cNvSpPr txBox="1">
                <a:spLocks noRot="1" noChangeAspect="1" noMove="1" noResize="1" noEditPoints="1" noAdjustHandles="1" noChangeArrowheads="1" noChangeShapeType="1" noTextEdit="1"/>
              </p:cNvSpPr>
              <p:nvPr/>
            </p:nvSpPr>
            <p:spPr>
              <a:xfrm>
                <a:off x="5977550" y="4387248"/>
                <a:ext cx="2997744" cy="276999"/>
              </a:xfrm>
              <a:prstGeom prst="rect">
                <a:avLst/>
              </a:prstGeom>
              <a:blipFill>
                <a:blip r:embed="rId6"/>
                <a:stretch>
                  <a:fillRect l="-407" t="-4444" r="-2648"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BB713968-FF9C-41A9-A28D-2CD475BBFFCE}"/>
                  </a:ext>
                </a:extLst>
              </p:cNvPr>
              <p:cNvSpPr txBox="1"/>
              <p:nvPr/>
            </p:nvSpPr>
            <p:spPr>
              <a:xfrm>
                <a:off x="6087933" y="1794688"/>
                <a:ext cx="48885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𝑎𝑐𝑡𝑖𝑣𝑎𝑡𝑖𝑜𝑛𝐹𝑢𝑛</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1, </m:t>
                          </m:r>
                          <m:r>
                            <a:rPr lang="en-GB" b="1" i="1" smtClean="0">
                              <a:latin typeface="Cambria Math" panose="02040503050406030204" pitchFamily="18" charset="0"/>
                            </a:rPr>
                            <m:t>𝟓</m:t>
                          </m:r>
                        </m:e>
                      </m:d>
                      <m:d>
                        <m:dPr>
                          <m:ctrlPr>
                            <a:rPr lang="en-GB" b="0" i="1" smtClean="0">
                              <a:latin typeface="Cambria Math" panose="02040503050406030204" pitchFamily="18" charset="0"/>
                            </a:rPr>
                          </m:ctrlPr>
                        </m:dPr>
                        <m:e>
                          <m:r>
                            <a:rPr lang="en-GB" b="1" i="1" smtClean="0">
                              <a:latin typeface="Cambria Math" panose="02040503050406030204" pitchFamily="18" charset="0"/>
                            </a:rPr>
                            <m:t>𝟓</m:t>
                          </m:r>
                          <m:r>
                            <a:rPr lang="en-GB" b="0" i="1" smtClean="0">
                              <a:latin typeface="Cambria Math" panose="02040503050406030204" pitchFamily="18" charset="0"/>
                            </a:rPr>
                            <m:t>, 3</m:t>
                          </m:r>
                        </m:e>
                      </m:d>
                      <m:r>
                        <a:rPr lang="en-GB" b="0" i="1" smtClean="0">
                          <a:latin typeface="Cambria Math" panose="02040503050406030204" pitchFamily="18" charset="0"/>
                        </a:rPr>
                        <m:t>+(1, </m:t>
                      </m:r>
                      <m:r>
                        <a:rPr lang="en-GB" b="1" i="1" smtClean="0">
                          <a:latin typeface="Cambria Math" panose="02040503050406030204" pitchFamily="18" charset="0"/>
                        </a:rPr>
                        <m:t>𝟑</m:t>
                      </m:r>
                      <m:r>
                        <a:rPr lang="en-GB" b="0" i="1" smtClean="0">
                          <a:latin typeface="Cambria Math" panose="02040503050406030204" pitchFamily="18" charset="0"/>
                        </a:rPr>
                        <m:t>)(</m:t>
                      </m:r>
                      <m:r>
                        <a:rPr lang="en-GB" b="1" i="1" smtClean="0">
                          <a:latin typeface="Cambria Math" panose="02040503050406030204" pitchFamily="18" charset="0"/>
                        </a:rPr>
                        <m:t>𝟑</m:t>
                      </m:r>
                      <m:r>
                        <a:rPr lang="en-GB" b="0" i="1" smtClean="0">
                          <a:latin typeface="Cambria Math" panose="02040503050406030204" pitchFamily="18" charset="0"/>
                        </a:rPr>
                        <m:t>, 3)+</m:t>
                      </m:r>
                      <m:sSub>
                        <m:sSubPr>
                          <m:ctrlPr>
                            <a:rPr lang="en-GB"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1</m:t>
                          </m:r>
                        </m:sub>
                      </m:sSub>
                      <m:r>
                        <a:rPr lang="en-GB" b="0" i="1" smtClean="0">
                          <a:latin typeface="Cambria Math" panose="02040503050406030204" pitchFamily="18" charset="0"/>
                        </a:rPr>
                        <m:t>)</m:t>
                      </m:r>
                    </m:oMath>
                  </m:oMathPara>
                </a14:m>
                <a:endParaRPr lang="en-GB" dirty="0"/>
              </a:p>
            </p:txBody>
          </p:sp>
        </mc:Choice>
        <mc:Fallback xmlns="">
          <p:sp>
            <p:nvSpPr>
              <p:cNvPr id="88" name="TextBox 87">
                <a:extLst>
                  <a:ext uri="{FF2B5EF4-FFF2-40B4-BE49-F238E27FC236}">
                    <a16:creationId xmlns:a16="http://schemas.microsoft.com/office/drawing/2014/main" id="{BB713968-FF9C-41A9-A28D-2CD475BBFFCE}"/>
                  </a:ext>
                </a:extLst>
              </p:cNvPr>
              <p:cNvSpPr txBox="1">
                <a:spLocks noRot="1" noChangeAspect="1" noMove="1" noResize="1" noEditPoints="1" noAdjustHandles="1" noChangeArrowheads="1" noChangeShapeType="1" noTextEdit="1"/>
              </p:cNvSpPr>
              <p:nvPr/>
            </p:nvSpPr>
            <p:spPr>
              <a:xfrm>
                <a:off x="6087933" y="1794688"/>
                <a:ext cx="4888518" cy="276999"/>
              </a:xfrm>
              <a:prstGeom prst="rect">
                <a:avLst/>
              </a:prstGeom>
              <a:blipFill>
                <a:blip r:embed="rId7"/>
                <a:stretch>
                  <a:fillRect l="-374" t="-2174" r="-1621" b="-3260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42436219-6913-45A6-9328-58CF8C6040C9}"/>
                  </a:ext>
                </a:extLst>
              </p:cNvPr>
              <p:cNvSpPr txBox="1"/>
              <p:nvPr/>
            </p:nvSpPr>
            <p:spPr>
              <a:xfrm>
                <a:off x="6087933" y="2209700"/>
                <a:ext cx="38088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𝑎𝑐𝑡𝑖𝑣𝑎𝑡𝑖𝑜𝑛𝐹𝑢𝑛</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1, 3</m:t>
                          </m:r>
                        </m:e>
                      </m:d>
                      <m:r>
                        <a:rPr lang="en-GB" b="0" i="1" smtClean="0">
                          <a:latin typeface="Cambria Math" panose="02040503050406030204" pitchFamily="18" charset="0"/>
                        </a:rPr>
                        <m:t>+(1, 3)+</m:t>
                      </m:r>
                      <m:sSub>
                        <m:sSubPr>
                          <m:ctrlPr>
                            <a:rPr lang="en-GB"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1</m:t>
                          </m:r>
                        </m:sub>
                      </m:sSub>
                      <m:r>
                        <a:rPr lang="en-GB" b="0" i="1" smtClean="0">
                          <a:latin typeface="Cambria Math" panose="02040503050406030204" pitchFamily="18" charset="0"/>
                        </a:rPr>
                        <m:t>)</m:t>
                      </m:r>
                    </m:oMath>
                  </m:oMathPara>
                </a14:m>
                <a:endParaRPr lang="en-GB" dirty="0"/>
              </a:p>
            </p:txBody>
          </p:sp>
        </mc:Choice>
        <mc:Fallback xmlns="">
          <p:sp>
            <p:nvSpPr>
              <p:cNvPr id="89" name="TextBox 88">
                <a:extLst>
                  <a:ext uri="{FF2B5EF4-FFF2-40B4-BE49-F238E27FC236}">
                    <a16:creationId xmlns:a16="http://schemas.microsoft.com/office/drawing/2014/main" id="{42436219-6913-45A6-9328-58CF8C6040C9}"/>
                  </a:ext>
                </a:extLst>
              </p:cNvPr>
              <p:cNvSpPr txBox="1">
                <a:spLocks noRot="1" noChangeAspect="1" noMove="1" noResize="1" noEditPoints="1" noAdjustHandles="1" noChangeArrowheads="1" noChangeShapeType="1" noTextEdit="1"/>
              </p:cNvSpPr>
              <p:nvPr/>
            </p:nvSpPr>
            <p:spPr>
              <a:xfrm>
                <a:off x="6087933" y="2209700"/>
                <a:ext cx="3808863" cy="276999"/>
              </a:xfrm>
              <a:prstGeom prst="rect">
                <a:avLst/>
              </a:prstGeom>
              <a:blipFill>
                <a:blip r:embed="rId8"/>
                <a:stretch>
                  <a:fillRect l="-321" t="-2174" r="-1923" b="-3260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4888B2BB-C0A4-494F-8940-CE40B384BEF3}"/>
                  </a:ext>
                </a:extLst>
              </p:cNvPr>
              <p:cNvSpPr txBox="1"/>
              <p:nvPr/>
            </p:nvSpPr>
            <p:spPr>
              <a:xfrm>
                <a:off x="6087933" y="2633805"/>
                <a:ext cx="29977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𝑎𝑐𝑡𝑖𝑣𝑎𝑡𝑖𝑜𝑛𝐹𝑢𝑛</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1, 3</m:t>
                          </m:r>
                        </m:e>
                      </m:d>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1</m:t>
                          </m:r>
                        </m:sub>
                      </m:sSub>
                      <m:r>
                        <a:rPr lang="en-GB" b="0" i="1" smtClean="0">
                          <a:latin typeface="Cambria Math" panose="02040503050406030204" pitchFamily="18" charset="0"/>
                        </a:rPr>
                        <m:t>)</m:t>
                      </m:r>
                    </m:oMath>
                  </m:oMathPara>
                </a14:m>
                <a:endParaRPr lang="en-GB" dirty="0"/>
              </a:p>
            </p:txBody>
          </p:sp>
        </mc:Choice>
        <mc:Fallback xmlns="">
          <p:sp>
            <p:nvSpPr>
              <p:cNvPr id="90" name="TextBox 89">
                <a:extLst>
                  <a:ext uri="{FF2B5EF4-FFF2-40B4-BE49-F238E27FC236}">
                    <a16:creationId xmlns:a16="http://schemas.microsoft.com/office/drawing/2014/main" id="{4888B2BB-C0A4-494F-8940-CE40B384BEF3}"/>
                  </a:ext>
                </a:extLst>
              </p:cNvPr>
              <p:cNvSpPr txBox="1">
                <a:spLocks noRot="1" noChangeAspect="1" noMove="1" noResize="1" noEditPoints="1" noAdjustHandles="1" noChangeArrowheads="1" noChangeShapeType="1" noTextEdit="1"/>
              </p:cNvSpPr>
              <p:nvPr/>
            </p:nvSpPr>
            <p:spPr>
              <a:xfrm>
                <a:off x="6087933" y="2633805"/>
                <a:ext cx="2997744" cy="276999"/>
              </a:xfrm>
              <a:prstGeom prst="rect">
                <a:avLst/>
              </a:prstGeom>
              <a:blipFill>
                <a:blip r:embed="rId9"/>
                <a:stretch>
                  <a:fillRect l="-407" t="-2222" r="-2648"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C4682757-0A50-40A0-8773-DCE9C8F10F3C}"/>
                  </a:ext>
                </a:extLst>
              </p:cNvPr>
              <p:cNvSpPr txBox="1"/>
              <p:nvPr/>
            </p:nvSpPr>
            <p:spPr>
              <a:xfrm>
                <a:off x="5744309" y="4887350"/>
                <a:ext cx="51573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𝑓𝑜𝑟</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3</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𝑂</m:t>
                          </m:r>
                        </m:e>
                        <m:sub>
                          <m:r>
                            <a:rPr lang="en-GB" b="0" i="1" smtClean="0">
                              <a:latin typeface="Cambria Math" panose="02040503050406030204" pitchFamily="18" charset="0"/>
                            </a:rPr>
                            <m:t>3</m:t>
                          </m:r>
                        </m:sub>
                      </m:sSub>
                      <m:r>
                        <a:rPr lang="en-GB" b="0" i="1" smtClean="0">
                          <a:latin typeface="Cambria Math" panose="02040503050406030204" pitchFamily="18" charset="0"/>
                        </a:rPr>
                        <m:t>=</m:t>
                      </m:r>
                      <m:r>
                        <a:rPr lang="en-GB" b="0" i="1" smtClean="0">
                          <a:latin typeface="Cambria Math" panose="02040503050406030204" pitchFamily="18" charset="0"/>
                        </a:rPr>
                        <m:t>𝑎𝑐𝑡𝑖𝑣𝑎𝑡𝑖𝑜𝑛𝐹𝑢𝑛</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13</m:t>
                          </m:r>
                        </m:sub>
                      </m:sSub>
                      <m:sSub>
                        <m:sSubPr>
                          <m:ctrlPr>
                            <a:rPr lang="en-GB" i="1">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𝑂</m:t>
                          </m:r>
                        </m:e>
                        <m:sub>
                          <m:r>
                            <a:rPr lang="en-GB" b="0" i="1" smtClean="0">
                              <a:latin typeface="Cambria Math" panose="02040503050406030204" pitchFamily="18" charset="0"/>
                            </a:rPr>
                            <m:t>2</m:t>
                          </m:r>
                        </m:sub>
                      </m:sSub>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b="0" i="1" smtClean="0">
                              <a:latin typeface="Cambria Math" panose="02040503050406030204" pitchFamily="18" charset="0"/>
                            </a:rPr>
                            <m:t>h</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1</m:t>
                          </m:r>
                        </m:sub>
                      </m:sSub>
                      <m:r>
                        <a:rPr lang="en-GB" b="0" i="1" smtClean="0">
                          <a:latin typeface="Cambria Math" panose="02040503050406030204" pitchFamily="18" charset="0"/>
                        </a:rPr>
                        <m:t>)</m:t>
                      </m:r>
                    </m:oMath>
                  </m:oMathPara>
                </a14:m>
                <a:endParaRPr lang="en-GB" dirty="0"/>
              </a:p>
            </p:txBody>
          </p:sp>
        </mc:Choice>
        <mc:Fallback xmlns="">
          <p:sp>
            <p:nvSpPr>
              <p:cNvPr id="94" name="TextBox 93">
                <a:extLst>
                  <a:ext uri="{FF2B5EF4-FFF2-40B4-BE49-F238E27FC236}">
                    <a16:creationId xmlns:a16="http://schemas.microsoft.com/office/drawing/2014/main" id="{C4682757-0A50-40A0-8773-DCE9C8F10F3C}"/>
                  </a:ext>
                </a:extLst>
              </p:cNvPr>
              <p:cNvSpPr txBox="1">
                <a:spLocks noRot="1" noChangeAspect="1" noMove="1" noResize="1" noEditPoints="1" noAdjustHandles="1" noChangeArrowheads="1" noChangeShapeType="1" noTextEdit="1"/>
              </p:cNvSpPr>
              <p:nvPr/>
            </p:nvSpPr>
            <p:spPr>
              <a:xfrm>
                <a:off x="5744309" y="4887350"/>
                <a:ext cx="5157374" cy="276999"/>
              </a:xfrm>
              <a:prstGeom prst="rect">
                <a:avLst/>
              </a:prstGeom>
              <a:blipFill>
                <a:blip r:embed="rId10"/>
                <a:stretch>
                  <a:fillRect l="-473" t="-4444" r="-591"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5854874A-1879-4272-B291-C11ED2B9F71D}"/>
                  </a:ext>
                </a:extLst>
              </p:cNvPr>
              <p:cNvSpPr txBox="1"/>
              <p:nvPr/>
            </p:nvSpPr>
            <p:spPr>
              <a:xfrm>
                <a:off x="5902782" y="5406018"/>
                <a:ext cx="48885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𝑎𝑐𝑡𝑖𝑣𝑎𝑡𝑖𝑜𝑛𝐹𝑢𝑛</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1, </m:t>
                          </m:r>
                          <m:r>
                            <a:rPr lang="en-GB" b="1" i="1" smtClean="0">
                              <a:latin typeface="Cambria Math" panose="02040503050406030204" pitchFamily="18" charset="0"/>
                            </a:rPr>
                            <m:t>𝟓</m:t>
                          </m:r>
                        </m:e>
                      </m:d>
                      <m:d>
                        <m:dPr>
                          <m:ctrlPr>
                            <a:rPr lang="en-GB" b="0" i="1" smtClean="0">
                              <a:latin typeface="Cambria Math" panose="02040503050406030204" pitchFamily="18" charset="0"/>
                            </a:rPr>
                          </m:ctrlPr>
                        </m:dPr>
                        <m:e>
                          <m:r>
                            <a:rPr lang="en-GB" b="1" i="1" smtClean="0">
                              <a:latin typeface="Cambria Math" panose="02040503050406030204" pitchFamily="18" charset="0"/>
                            </a:rPr>
                            <m:t>𝟓</m:t>
                          </m:r>
                          <m:r>
                            <a:rPr lang="en-GB" b="0" i="1" smtClean="0">
                              <a:latin typeface="Cambria Math" panose="02040503050406030204" pitchFamily="18" charset="0"/>
                            </a:rPr>
                            <m:t>, 3</m:t>
                          </m:r>
                        </m:e>
                      </m:d>
                      <m:r>
                        <a:rPr lang="en-GB" b="0" i="1" smtClean="0">
                          <a:latin typeface="Cambria Math" panose="02040503050406030204" pitchFamily="18" charset="0"/>
                        </a:rPr>
                        <m:t>+(1, 3)(3, 3)+</m:t>
                      </m:r>
                      <m:sSub>
                        <m:sSubPr>
                          <m:ctrlPr>
                            <a:rPr lang="en-GB"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1</m:t>
                          </m:r>
                        </m:sub>
                      </m:sSub>
                      <m:r>
                        <a:rPr lang="en-GB" b="0" i="1" smtClean="0">
                          <a:latin typeface="Cambria Math" panose="02040503050406030204" pitchFamily="18" charset="0"/>
                        </a:rPr>
                        <m:t>)</m:t>
                      </m:r>
                    </m:oMath>
                  </m:oMathPara>
                </a14:m>
                <a:endParaRPr lang="en-GB" dirty="0"/>
              </a:p>
            </p:txBody>
          </p:sp>
        </mc:Choice>
        <mc:Fallback xmlns="">
          <p:sp>
            <p:nvSpPr>
              <p:cNvPr id="95" name="TextBox 94">
                <a:extLst>
                  <a:ext uri="{FF2B5EF4-FFF2-40B4-BE49-F238E27FC236}">
                    <a16:creationId xmlns:a16="http://schemas.microsoft.com/office/drawing/2014/main" id="{5854874A-1879-4272-B291-C11ED2B9F71D}"/>
                  </a:ext>
                </a:extLst>
              </p:cNvPr>
              <p:cNvSpPr txBox="1">
                <a:spLocks noRot="1" noChangeAspect="1" noMove="1" noResize="1" noEditPoints="1" noAdjustHandles="1" noChangeArrowheads="1" noChangeShapeType="1" noTextEdit="1"/>
              </p:cNvSpPr>
              <p:nvPr/>
            </p:nvSpPr>
            <p:spPr>
              <a:xfrm>
                <a:off x="5902782" y="5406018"/>
                <a:ext cx="4888518" cy="276999"/>
              </a:xfrm>
              <a:prstGeom prst="rect">
                <a:avLst/>
              </a:prstGeom>
              <a:blipFill>
                <a:blip r:embed="rId11"/>
                <a:stretch>
                  <a:fillRect l="-125" t="-2222" r="-1372"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AF571DE4-A890-44A3-AE75-7798E6C02BD4}"/>
                  </a:ext>
                </a:extLst>
              </p:cNvPr>
              <p:cNvSpPr txBox="1"/>
              <p:nvPr/>
            </p:nvSpPr>
            <p:spPr>
              <a:xfrm>
                <a:off x="5902782" y="5821030"/>
                <a:ext cx="38088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𝑎𝑐𝑡𝑖𝑣𝑎𝑡𝑖𝑜𝑛𝐹𝑢𝑛</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1, 3</m:t>
                          </m:r>
                        </m:e>
                      </m:d>
                      <m:r>
                        <a:rPr lang="en-GB" b="0" i="1" smtClean="0">
                          <a:latin typeface="Cambria Math" panose="02040503050406030204" pitchFamily="18" charset="0"/>
                        </a:rPr>
                        <m:t>+(1, 3)+</m:t>
                      </m:r>
                      <m:sSub>
                        <m:sSubPr>
                          <m:ctrlPr>
                            <a:rPr lang="en-GB"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1</m:t>
                          </m:r>
                        </m:sub>
                      </m:sSub>
                      <m:r>
                        <a:rPr lang="en-GB" b="0" i="1" smtClean="0">
                          <a:latin typeface="Cambria Math" panose="02040503050406030204" pitchFamily="18" charset="0"/>
                        </a:rPr>
                        <m:t>)</m:t>
                      </m:r>
                    </m:oMath>
                  </m:oMathPara>
                </a14:m>
                <a:endParaRPr lang="en-GB" dirty="0"/>
              </a:p>
            </p:txBody>
          </p:sp>
        </mc:Choice>
        <mc:Fallback xmlns="">
          <p:sp>
            <p:nvSpPr>
              <p:cNvPr id="96" name="TextBox 95">
                <a:extLst>
                  <a:ext uri="{FF2B5EF4-FFF2-40B4-BE49-F238E27FC236}">
                    <a16:creationId xmlns:a16="http://schemas.microsoft.com/office/drawing/2014/main" id="{AF571DE4-A890-44A3-AE75-7798E6C02BD4}"/>
                  </a:ext>
                </a:extLst>
              </p:cNvPr>
              <p:cNvSpPr txBox="1">
                <a:spLocks noRot="1" noChangeAspect="1" noMove="1" noResize="1" noEditPoints="1" noAdjustHandles="1" noChangeArrowheads="1" noChangeShapeType="1" noTextEdit="1"/>
              </p:cNvSpPr>
              <p:nvPr/>
            </p:nvSpPr>
            <p:spPr>
              <a:xfrm>
                <a:off x="5902782" y="5821030"/>
                <a:ext cx="3808863" cy="276999"/>
              </a:xfrm>
              <a:prstGeom prst="rect">
                <a:avLst/>
              </a:prstGeom>
              <a:blipFill>
                <a:blip r:embed="rId12"/>
                <a:stretch>
                  <a:fillRect l="-160" t="-2222" r="-1760"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239C3563-B525-40E3-B517-F8AD12DF8192}"/>
                  </a:ext>
                </a:extLst>
              </p:cNvPr>
              <p:cNvSpPr txBox="1"/>
              <p:nvPr/>
            </p:nvSpPr>
            <p:spPr>
              <a:xfrm>
                <a:off x="5902782" y="6245135"/>
                <a:ext cx="29977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𝑎𝑐𝑡𝑖𝑣𝑎𝑡𝑖𝑜𝑛𝐹𝑢𝑛</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1, 3</m:t>
                          </m:r>
                        </m:e>
                      </m:d>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1</m:t>
                          </m:r>
                        </m:sub>
                      </m:sSub>
                      <m:r>
                        <a:rPr lang="en-GB" b="0" i="1" smtClean="0">
                          <a:latin typeface="Cambria Math" panose="02040503050406030204" pitchFamily="18" charset="0"/>
                        </a:rPr>
                        <m:t>)</m:t>
                      </m:r>
                    </m:oMath>
                  </m:oMathPara>
                </a14:m>
                <a:endParaRPr lang="en-GB" dirty="0"/>
              </a:p>
            </p:txBody>
          </p:sp>
        </mc:Choice>
        <mc:Fallback xmlns="">
          <p:sp>
            <p:nvSpPr>
              <p:cNvPr id="97" name="TextBox 96">
                <a:extLst>
                  <a:ext uri="{FF2B5EF4-FFF2-40B4-BE49-F238E27FC236}">
                    <a16:creationId xmlns:a16="http://schemas.microsoft.com/office/drawing/2014/main" id="{239C3563-B525-40E3-B517-F8AD12DF8192}"/>
                  </a:ext>
                </a:extLst>
              </p:cNvPr>
              <p:cNvSpPr txBox="1">
                <a:spLocks noRot="1" noChangeAspect="1" noMove="1" noResize="1" noEditPoints="1" noAdjustHandles="1" noChangeArrowheads="1" noChangeShapeType="1" noTextEdit="1"/>
              </p:cNvSpPr>
              <p:nvPr/>
            </p:nvSpPr>
            <p:spPr>
              <a:xfrm>
                <a:off x="5902782" y="6245135"/>
                <a:ext cx="2997744" cy="276999"/>
              </a:xfrm>
              <a:prstGeom prst="rect">
                <a:avLst/>
              </a:prstGeom>
              <a:blipFill>
                <a:blip r:embed="rId13"/>
                <a:stretch>
                  <a:fillRect l="-203" t="-2174" r="-2439" b="-32609"/>
                </a:stretch>
              </a:blipFill>
            </p:spPr>
            <p:txBody>
              <a:bodyPr/>
              <a:lstStyle/>
              <a:p>
                <a:r>
                  <a:rPr lang="en-GB">
                    <a:noFill/>
                  </a:rPr>
                  <a:t> </a:t>
                </a:r>
              </a:p>
            </p:txBody>
          </p:sp>
        </mc:Fallback>
      </mc:AlternateContent>
      <p:sp>
        <p:nvSpPr>
          <p:cNvPr id="59" name="TextBox 58">
            <a:extLst>
              <a:ext uri="{FF2B5EF4-FFF2-40B4-BE49-F238E27FC236}">
                <a16:creationId xmlns:a16="http://schemas.microsoft.com/office/drawing/2014/main" id="{8A52A171-6D9E-4DA1-AC86-ECD481642857}"/>
              </a:ext>
            </a:extLst>
          </p:cNvPr>
          <p:cNvSpPr txBox="1"/>
          <p:nvPr/>
        </p:nvSpPr>
        <p:spPr>
          <a:xfrm>
            <a:off x="3114767" y="5210083"/>
            <a:ext cx="396968" cy="369332"/>
          </a:xfrm>
          <a:prstGeom prst="rect">
            <a:avLst/>
          </a:prstGeom>
          <a:noFill/>
        </p:spPr>
        <p:txBody>
          <a:bodyPr wrap="none" rtlCol="0">
            <a:spAutoFit/>
          </a:bodyPr>
          <a:lstStyle/>
          <a:p>
            <a:r>
              <a:rPr lang="en-GB" dirty="0" err="1"/>
              <a:t>w</a:t>
            </a:r>
            <a:r>
              <a:rPr lang="en-GB" baseline="-25000" dirty="0" err="1"/>
              <a:t>f</a:t>
            </a:r>
            <a:endParaRPr lang="en-GB" dirty="0"/>
          </a:p>
        </p:txBody>
      </p:sp>
    </p:spTree>
    <p:extLst>
      <p:ext uri="{BB962C8B-B14F-4D97-AF65-F5344CB8AC3E}">
        <p14:creationId xmlns:p14="http://schemas.microsoft.com/office/powerpoint/2010/main" val="3728373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9983-260A-43F5-B9D3-39732326D6C4}"/>
              </a:ext>
            </a:extLst>
          </p:cNvPr>
          <p:cNvSpPr>
            <a:spLocks noGrp="1"/>
          </p:cNvSpPr>
          <p:nvPr>
            <p:ph type="title"/>
          </p:nvPr>
        </p:nvSpPr>
        <p:spPr>
          <a:xfrm>
            <a:off x="838200" y="279401"/>
            <a:ext cx="10515600" cy="863600"/>
          </a:xfrm>
        </p:spPr>
        <p:txBody>
          <a:bodyPr>
            <a:normAutofit/>
          </a:bodyPr>
          <a:lstStyle/>
          <a:p>
            <a:pPr algn="ctr"/>
            <a:r>
              <a:rPr lang="en-GB" sz="2800" b="1" dirty="0">
                <a:latin typeface="Bell MT" panose="02020503060305020303" pitchFamily="18" charset="0"/>
              </a:rPr>
              <a:t>Forward Propagation of RNN</a:t>
            </a:r>
          </a:p>
        </p:txBody>
      </p:sp>
      <p:sp>
        <p:nvSpPr>
          <p:cNvPr id="6" name="Rectangle 5">
            <a:extLst>
              <a:ext uri="{FF2B5EF4-FFF2-40B4-BE49-F238E27FC236}">
                <a16:creationId xmlns:a16="http://schemas.microsoft.com/office/drawing/2014/main" id="{34664154-D4C1-4C67-BD96-D0141AE566F2}"/>
              </a:ext>
            </a:extLst>
          </p:cNvPr>
          <p:cNvSpPr/>
          <p:nvPr/>
        </p:nvSpPr>
        <p:spPr>
          <a:xfrm>
            <a:off x="985836" y="2062750"/>
            <a:ext cx="762646" cy="56164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H</a:t>
            </a:r>
            <a:r>
              <a:rPr lang="en-GB" b="1" baseline="-25000" dirty="0"/>
              <a:t>t-1</a:t>
            </a:r>
            <a:endParaRPr lang="en-GB" b="1" dirty="0"/>
          </a:p>
        </p:txBody>
      </p:sp>
      <p:sp>
        <p:nvSpPr>
          <p:cNvPr id="7" name="Rectangle 6">
            <a:extLst>
              <a:ext uri="{FF2B5EF4-FFF2-40B4-BE49-F238E27FC236}">
                <a16:creationId xmlns:a16="http://schemas.microsoft.com/office/drawing/2014/main" id="{1A990CDE-7A0F-4FFD-A154-B49C2057CDD8}"/>
              </a:ext>
            </a:extLst>
          </p:cNvPr>
          <p:cNvSpPr/>
          <p:nvPr/>
        </p:nvSpPr>
        <p:spPr>
          <a:xfrm>
            <a:off x="985836" y="3139240"/>
            <a:ext cx="762646" cy="5616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X</a:t>
            </a:r>
            <a:r>
              <a:rPr lang="en-GB" b="1" baseline="-25000" dirty="0"/>
              <a:t>11</a:t>
            </a:r>
          </a:p>
          <a:p>
            <a:pPr algn="ctr"/>
            <a:r>
              <a:rPr lang="en-GB" b="1" baseline="-25000" dirty="0"/>
              <a:t>T1 </a:t>
            </a:r>
          </a:p>
        </p:txBody>
      </p:sp>
      <p:cxnSp>
        <p:nvCxnSpPr>
          <p:cNvPr id="9" name="Straight Arrow Connector 8">
            <a:extLst>
              <a:ext uri="{FF2B5EF4-FFF2-40B4-BE49-F238E27FC236}">
                <a16:creationId xmlns:a16="http://schemas.microsoft.com/office/drawing/2014/main" id="{C7CF2A22-B4D1-435A-B1E1-649E49BE8AF4}"/>
              </a:ext>
            </a:extLst>
          </p:cNvPr>
          <p:cNvCxnSpPr>
            <a:stCxn id="7" idx="0"/>
            <a:endCxn id="6" idx="2"/>
          </p:cNvCxnSpPr>
          <p:nvPr/>
        </p:nvCxnSpPr>
        <p:spPr>
          <a:xfrm flipV="1">
            <a:off x="1367159" y="2624397"/>
            <a:ext cx="0" cy="5148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9BC73E4B-E833-48EF-8DCF-806D40916EDA}"/>
              </a:ext>
            </a:extLst>
          </p:cNvPr>
          <p:cNvCxnSpPr>
            <a:cxnSpLocks/>
            <a:endCxn id="16" idx="1"/>
          </p:cNvCxnSpPr>
          <p:nvPr/>
        </p:nvCxnSpPr>
        <p:spPr>
          <a:xfrm>
            <a:off x="1748482" y="2343574"/>
            <a:ext cx="917635" cy="89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1E9F00E7-6546-4E49-BA9D-E76447B2D160}"/>
              </a:ext>
            </a:extLst>
          </p:cNvPr>
          <p:cNvSpPr txBox="1"/>
          <p:nvPr/>
        </p:nvSpPr>
        <p:spPr>
          <a:xfrm>
            <a:off x="1377410" y="2709697"/>
            <a:ext cx="371072" cy="362964"/>
          </a:xfrm>
          <a:prstGeom prst="rect">
            <a:avLst/>
          </a:prstGeom>
          <a:noFill/>
        </p:spPr>
        <p:txBody>
          <a:bodyPr wrap="none" rtlCol="0">
            <a:spAutoFit/>
          </a:bodyPr>
          <a:lstStyle/>
          <a:p>
            <a:r>
              <a:rPr lang="en-GB" dirty="0" err="1"/>
              <a:t>w</a:t>
            </a:r>
            <a:r>
              <a:rPr lang="en-GB" baseline="-25000" dirty="0" err="1"/>
              <a:t>x</a:t>
            </a:r>
            <a:endParaRPr lang="en-GB" dirty="0"/>
          </a:p>
        </p:txBody>
      </p:sp>
      <p:sp>
        <p:nvSpPr>
          <p:cNvPr id="13" name="TextBox 12">
            <a:extLst>
              <a:ext uri="{FF2B5EF4-FFF2-40B4-BE49-F238E27FC236}">
                <a16:creationId xmlns:a16="http://schemas.microsoft.com/office/drawing/2014/main" id="{8B831DDB-B88B-4012-85FE-6CD7AF2D5E55}"/>
              </a:ext>
            </a:extLst>
          </p:cNvPr>
          <p:cNvSpPr txBox="1"/>
          <p:nvPr/>
        </p:nvSpPr>
        <p:spPr>
          <a:xfrm>
            <a:off x="1822285" y="2230372"/>
            <a:ext cx="382481" cy="362964"/>
          </a:xfrm>
          <a:prstGeom prst="rect">
            <a:avLst/>
          </a:prstGeom>
          <a:noFill/>
        </p:spPr>
        <p:txBody>
          <a:bodyPr wrap="none" rtlCol="0">
            <a:spAutoFit/>
          </a:bodyPr>
          <a:lstStyle/>
          <a:p>
            <a:r>
              <a:rPr lang="en-GB" dirty="0" err="1"/>
              <a:t>w</a:t>
            </a:r>
            <a:r>
              <a:rPr lang="en-GB" baseline="-25000" dirty="0" err="1"/>
              <a:t>h</a:t>
            </a:r>
            <a:endParaRPr lang="en-GB" dirty="0"/>
          </a:p>
        </p:txBody>
      </p:sp>
      <p:sp>
        <p:nvSpPr>
          <p:cNvPr id="16" name="Rectangle 15">
            <a:extLst>
              <a:ext uri="{FF2B5EF4-FFF2-40B4-BE49-F238E27FC236}">
                <a16:creationId xmlns:a16="http://schemas.microsoft.com/office/drawing/2014/main" id="{919782F2-DAA3-40D9-B857-F85AA1309079}"/>
              </a:ext>
            </a:extLst>
          </p:cNvPr>
          <p:cNvSpPr/>
          <p:nvPr/>
        </p:nvSpPr>
        <p:spPr>
          <a:xfrm>
            <a:off x="2666117" y="2071687"/>
            <a:ext cx="762646" cy="56164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err="1"/>
              <a:t>H</a:t>
            </a:r>
            <a:r>
              <a:rPr lang="en-GB" b="1" baseline="-25000" dirty="0" err="1"/>
              <a:t>t</a:t>
            </a:r>
            <a:endParaRPr lang="en-GB" b="1" dirty="0"/>
          </a:p>
        </p:txBody>
      </p:sp>
      <p:sp>
        <p:nvSpPr>
          <p:cNvPr id="17" name="Rectangle 16">
            <a:extLst>
              <a:ext uri="{FF2B5EF4-FFF2-40B4-BE49-F238E27FC236}">
                <a16:creationId xmlns:a16="http://schemas.microsoft.com/office/drawing/2014/main" id="{EAEB7972-532C-42F4-94C0-BEF2BE3016BD}"/>
              </a:ext>
            </a:extLst>
          </p:cNvPr>
          <p:cNvSpPr/>
          <p:nvPr/>
        </p:nvSpPr>
        <p:spPr>
          <a:xfrm>
            <a:off x="2666117" y="3148176"/>
            <a:ext cx="762646" cy="5616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X</a:t>
            </a:r>
            <a:r>
              <a:rPr lang="en-GB" b="1" baseline="-25000" dirty="0"/>
              <a:t>12</a:t>
            </a:r>
          </a:p>
          <a:p>
            <a:pPr algn="ctr"/>
            <a:r>
              <a:rPr lang="en-GB" b="1" baseline="-25000" dirty="0"/>
              <a:t>T2 </a:t>
            </a:r>
          </a:p>
        </p:txBody>
      </p:sp>
      <p:cxnSp>
        <p:nvCxnSpPr>
          <p:cNvPr id="18" name="Straight Arrow Connector 17">
            <a:extLst>
              <a:ext uri="{FF2B5EF4-FFF2-40B4-BE49-F238E27FC236}">
                <a16:creationId xmlns:a16="http://schemas.microsoft.com/office/drawing/2014/main" id="{2C362265-FED7-45B3-BD2F-30281A8F7F64}"/>
              </a:ext>
            </a:extLst>
          </p:cNvPr>
          <p:cNvCxnSpPr>
            <a:stCxn id="17" idx="0"/>
            <a:endCxn id="16" idx="2"/>
          </p:cNvCxnSpPr>
          <p:nvPr/>
        </p:nvCxnSpPr>
        <p:spPr>
          <a:xfrm flipV="1">
            <a:off x="3047440" y="2633334"/>
            <a:ext cx="0" cy="5148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2EDE6CD7-7C00-4140-9851-117F4E2F886C}"/>
              </a:ext>
            </a:extLst>
          </p:cNvPr>
          <p:cNvCxnSpPr>
            <a:cxnSpLocks/>
            <a:endCxn id="25" idx="1"/>
          </p:cNvCxnSpPr>
          <p:nvPr/>
        </p:nvCxnSpPr>
        <p:spPr>
          <a:xfrm>
            <a:off x="3428764" y="2352511"/>
            <a:ext cx="99143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1FA3A22A-D164-46A8-8D11-838B3D5B304C}"/>
              </a:ext>
            </a:extLst>
          </p:cNvPr>
          <p:cNvSpPr txBox="1"/>
          <p:nvPr/>
        </p:nvSpPr>
        <p:spPr>
          <a:xfrm>
            <a:off x="3057692" y="2718633"/>
            <a:ext cx="371072" cy="362964"/>
          </a:xfrm>
          <a:prstGeom prst="rect">
            <a:avLst/>
          </a:prstGeom>
          <a:noFill/>
        </p:spPr>
        <p:txBody>
          <a:bodyPr wrap="none" rtlCol="0">
            <a:spAutoFit/>
          </a:bodyPr>
          <a:lstStyle/>
          <a:p>
            <a:r>
              <a:rPr lang="en-GB" dirty="0" err="1"/>
              <a:t>w</a:t>
            </a:r>
            <a:r>
              <a:rPr lang="en-GB" baseline="-25000" dirty="0" err="1"/>
              <a:t>x</a:t>
            </a:r>
            <a:endParaRPr lang="en-GB" dirty="0"/>
          </a:p>
        </p:txBody>
      </p:sp>
      <p:sp>
        <p:nvSpPr>
          <p:cNvPr id="22" name="TextBox 21">
            <a:extLst>
              <a:ext uri="{FF2B5EF4-FFF2-40B4-BE49-F238E27FC236}">
                <a16:creationId xmlns:a16="http://schemas.microsoft.com/office/drawing/2014/main" id="{C4CD0D58-8E6D-435B-9952-05803378F8E4}"/>
              </a:ext>
            </a:extLst>
          </p:cNvPr>
          <p:cNvSpPr txBox="1"/>
          <p:nvPr/>
        </p:nvSpPr>
        <p:spPr>
          <a:xfrm>
            <a:off x="3502567" y="1986389"/>
            <a:ext cx="382481" cy="362964"/>
          </a:xfrm>
          <a:prstGeom prst="rect">
            <a:avLst/>
          </a:prstGeom>
          <a:noFill/>
        </p:spPr>
        <p:txBody>
          <a:bodyPr wrap="none" rtlCol="0">
            <a:spAutoFit/>
          </a:bodyPr>
          <a:lstStyle/>
          <a:p>
            <a:r>
              <a:rPr lang="en-GB" dirty="0" err="1"/>
              <a:t>w</a:t>
            </a:r>
            <a:r>
              <a:rPr lang="en-GB" baseline="-25000" dirty="0" err="1"/>
              <a:t>h</a:t>
            </a:r>
            <a:endParaRPr lang="en-GB" dirty="0"/>
          </a:p>
        </p:txBody>
      </p:sp>
      <p:sp>
        <p:nvSpPr>
          <p:cNvPr id="24" name="Rectangle 23">
            <a:extLst>
              <a:ext uri="{FF2B5EF4-FFF2-40B4-BE49-F238E27FC236}">
                <a16:creationId xmlns:a16="http://schemas.microsoft.com/office/drawing/2014/main" id="{6299ADE5-AF54-4CDF-8FBD-154F0502F39F}"/>
              </a:ext>
            </a:extLst>
          </p:cNvPr>
          <p:cNvSpPr/>
          <p:nvPr/>
        </p:nvSpPr>
        <p:spPr>
          <a:xfrm>
            <a:off x="4391845" y="995199"/>
            <a:ext cx="762646" cy="561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Y</a:t>
            </a:r>
            <a:r>
              <a:rPr lang="en-GB" b="1" baseline="-25000" dirty="0"/>
              <a:t>t+1</a:t>
            </a:r>
            <a:endParaRPr lang="en-GB" b="1" dirty="0"/>
          </a:p>
        </p:txBody>
      </p:sp>
      <p:sp>
        <p:nvSpPr>
          <p:cNvPr id="25" name="Rectangle 24">
            <a:extLst>
              <a:ext uri="{FF2B5EF4-FFF2-40B4-BE49-F238E27FC236}">
                <a16:creationId xmlns:a16="http://schemas.microsoft.com/office/drawing/2014/main" id="{F36F0447-B92C-40A6-B4D7-48016547FC5B}"/>
              </a:ext>
            </a:extLst>
          </p:cNvPr>
          <p:cNvSpPr/>
          <p:nvPr/>
        </p:nvSpPr>
        <p:spPr>
          <a:xfrm>
            <a:off x="4420202" y="2071687"/>
            <a:ext cx="762646" cy="56164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H</a:t>
            </a:r>
            <a:r>
              <a:rPr lang="en-GB" b="1" baseline="-25000" dirty="0"/>
              <a:t>t+1</a:t>
            </a:r>
            <a:endParaRPr lang="en-GB" b="1" dirty="0"/>
          </a:p>
        </p:txBody>
      </p:sp>
      <p:sp>
        <p:nvSpPr>
          <p:cNvPr id="26" name="Rectangle 25">
            <a:extLst>
              <a:ext uri="{FF2B5EF4-FFF2-40B4-BE49-F238E27FC236}">
                <a16:creationId xmlns:a16="http://schemas.microsoft.com/office/drawing/2014/main" id="{667F2881-2CBD-4F42-AD80-D0AD6A3D6DCA}"/>
              </a:ext>
            </a:extLst>
          </p:cNvPr>
          <p:cNvSpPr/>
          <p:nvPr/>
        </p:nvSpPr>
        <p:spPr>
          <a:xfrm>
            <a:off x="4420202" y="3148176"/>
            <a:ext cx="762646" cy="5616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X</a:t>
            </a:r>
            <a:r>
              <a:rPr lang="en-GB" b="1" baseline="-25000" dirty="0"/>
              <a:t>13</a:t>
            </a:r>
          </a:p>
          <a:p>
            <a:pPr algn="ctr"/>
            <a:r>
              <a:rPr lang="en-GB" b="1" baseline="-25000" dirty="0"/>
              <a:t>T3</a:t>
            </a:r>
          </a:p>
        </p:txBody>
      </p:sp>
      <p:cxnSp>
        <p:nvCxnSpPr>
          <p:cNvPr id="27" name="Straight Arrow Connector 26">
            <a:extLst>
              <a:ext uri="{FF2B5EF4-FFF2-40B4-BE49-F238E27FC236}">
                <a16:creationId xmlns:a16="http://schemas.microsoft.com/office/drawing/2014/main" id="{B60A4CCC-5099-409C-94DB-F926C3B1D4EA}"/>
              </a:ext>
            </a:extLst>
          </p:cNvPr>
          <p:cNvCxnSpPr>
            <a:stCxn id="26" idx="0"/>
            <a:endCxn id="25" idx="2"/>
          </p:cNvCxnSpPr>
          <p:nvPr/>
        </p:nvCxnSpPr>
        <p:spPr>
          <a:xfrm flipV="1">
            <a:off x="4801525" y="2633334"/>
            <a:ext cx="0" cy="5148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005B101A-95E2-49C1-BC68-4487874C97C0}"/>
              </a:ext>
            </a:extLst>
          </p:cNvPr>
          <p:cNvCxnSpPr>
            <a:cxnSpLocks/>
            <a:stCxn id="25" idx="0"/>
          </p:cNvCxnSpPr>
          <p:nvPr/>
        </p:nvCxnSpPr>
        <p:spPr>
          <a:xfrm flipV="1">
            <a:off x="4801525" y="1556845"/>
            <a:ext cx="0" cy="5148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83F5BAFC-A264-4897-8561-293F536DC085}"/>
              </a:ext>
            </a:extLst>
          </p:cNvPr>
          <p:cNvSpPr txBox="1"/>
          <p:nvPr/>
        </p:nvSpPr>
        <p:spPr>
          <a:xfrm>
            <a:off x="4811776" y="2718633"/>
            <a:ext cx="371072" cy="362964"/>
          </a:xfrm>
          <a:prstGeom prst="rect">
            <a:avLst/>
          </a:prstGeom>
          <a:noFill/>
        </p:spPr>
        <p:txBody>
          <a:bodyPr wrap="none" rtlCol="0">
            <a:spAutoFit/>
          </a:bodyPr>
          <a:lstStyle/>
          <a:p>
            <a:r>
              <a:rPr lang="en-GB" dirty="0" err="1"/>
              <a:t>w</a:t>
            </a:r>
            <a:r>
              <a:rPr lang="en-GB" baseline="-25000" dirty="0" err="1"/>
              <a:t>x</a:t>
            </a:r>
            <a:endParaRPr lang="en-GB" dirty="0"/>
          </a:p>
        </p:txBody>
      </p:sp>
      <p:sp>
        <p:nvSpPr>
          <p:cNvPr id="32" name="TextBox 31">
            <a:extLst>
              <a:ext uri="{FF2B5EF4-FFF2-40B4-BE49-F238E27FC236}">
                <a16:creationId xmlns:a16="http://schemas.microsoft.com/office/drawing/2014/main" id="{B1F8C107-2F8D-41E1-8355-5A8DFB8BEE45}"/>
              </a:ext>
            </a:extLst>
          </p:cNvPr>
          <p:cNvSpPr txBox="1"/>
          <p:nvPr/>
        </p:nvSpPr>
        <p:spPr>
          <a:xfrm>
            <a:off x="4399473" y="1623424"/>
            <a:ext cx="373695" cy="362964"/>
          </a:xfrm>
          <a:prstGeom prst="rect">
            <a:avLst/>
          </a:prstGeom>
          <a:noFill/>
        </p:spPr>
        <p:txBody>
          <a:bodyPr wrap="none" rtlCol="0">
            <a:spAutoFit/>
          </a:bodyPr>
          <a:lstStyle/>
          <a:p>
            <a:r>
              <a:rPr lang="en-GB" dirty="0" err="1"/>
              <a:t>w</a:t>
            </a:r>
            <a:r>
              <a:rPr lang="en-GB" baseline="-25000" dirty="0" err="1"/>
              <a:t>y</a:t>
            </a:r>
            <a:endParaRPr lang="en-GB" dirty="0"/>
          </a:p>
        </p:txBody>
      </p:sp>
      <p:sp>
        <p:nvSpPr>
          <p:cNvPr id="23" name="TextBox 22">
            <a:extLst>
              <a:ext uri="{FF2B5EF4-FFF2-40B4-BE49-F238E27FC236}">
                <a16:creationId xmlns:a16="http://schemas.microsoft.com/office/drawing/2014/main" id="{D8998D8F-5369-47BA-A40E-0ED2E5254D22}"/>
              </a:ext>
            </a:extLst>
          </p:cNvPr>
          <p:cNvSpPr txBox="1"/>
          <p:nvPr/>
        </p:nvSpPr>
        <p:spPr>
          <a:xfrm>
            <a:off x="1868138" y="1974241"/>
            <a:ext cx="415498" cy="369332"/>
          </a:xfrm>
          <a:prstGeom prst="rect">
            <a:avLst/>
          </a:prstGeom>
          <a:noFill/>
        </p:spPr>
        <p:txBody>
          <a:bodyPr wrap="none" rtlCol="0">
            <a:spAutoFit/>
          </a:bodyPr>
          <a:lstStyle/>
          <a:p>
            <a:r>
              <a:rPr lang="en-GB" dirty="0"/>
              <a:t>O</a:t>
            </a:r>
            <a:r>
              <a:rPr lang="en-GB" baseline="-25000" dirty="0"/>
              <a:t>1</a:t>
            </a:r>
            <a:endParaRPr lang="en-GB" dirty="0"/>
          </a:p>
        </p:txBody>
      </p:sp>
      <p:sp>
        <p:nvSpPr>
          <p:cNvPr id="29" name="TextBox 28">
            <a:extLst>
              <a:ext uri="{FF2B5EF4-FFF2-40B4-BE49-F238E27FC236}">
                <a16:creationId xmlns:a16="http://schemas.microsoft.com/office/drawing/2014/main" id="{A0233213-E080-4BEB-BCA3-FC3FFED73D2F}"/>
              </a:ext>
            </a:extLst>
          </p:cNvPr>
          <p:cNvSpPr txBox="1"/>
          <p:nvPr/>
        </p:nvSpPr>
        <p:spPr>
          <a:xfrm>
            <a:off x="3556598" y="2340365"/>
            <a:ext cx="415498" cy="369332"/>
          </a:xfrm>
          <a:prstGeom prst="rect">
            <a:avLst/>
          </a:prstGeom>
          <a:noFill/>
        </p:spPr>
        <p:txBody>
          <a:bodyPr wrap="square" rtlCol="0">
            <a:spAutoFit/>
          </a:bodyPr>
          <a:lstStyle/>
          <a:p>
            <a:r>
              <a:rPr lang="en-GB" dirty="0"/>
              <a:t>O</a:t>
            </a:r>
            <a:r>
              <a:rPr lang="en-GB" baseline="-25000" dirty="0"/>
              <a:t>2</a:t>
            </a:r>
            <a:endParaRPr lang="en-GB" dirty="0"/>
          </a:p>
        </p:txBody>
      </p:sp>
      <p:sp>
        <p:nvSpPr>
          <p:cNvPr id="8" name="TextBox 7">
            <a:extLst>
              <a:ext uri="{FF2B5EF4-FFF2-40B4-BE49-F238E27FC236}">
                <a16:creationId xmlns:a16="http://schemas.microsoft.com/office/drawing/2014/main" id="{789047EC-778F-47A6-A83F-AACDF0E488DC}"/>
              </a:ext>
            </a:extLst>
          </p:cNvPr>
          <p:cNvSpPr txBox="1"/>
          <p:nvPr/>
        </p:nvSpPr>
        <p:spPr>
          <a:xfrm>
            <a:off x="990275" y="1100112"/>
            <a:ext cx="2475358" cy="369332"/>
          </a:xfrm>
          <a:prstGeom prst="rect">
            <a:avLst/>
          </a:prstGeom>
          <a:noFill/>
        </p:spPr>
        <p:txBody>
          <a:bodyPr wrap="none" rtlCol="0">
            <a:spAutoFit/>
          </a:bodyPr>
          <a:lstStyle/>
          <a:p>
            <a:r>
              <a:rPr lang="en-GB" b="1" dirty="0"/>
              <a:t>O</a:t>
            </a:r>
            <a:r>
              <a:rPr lang="en-GB" b="1" baseline="-25000" dirty="0"/>
              <a:t>i</a:t>
            </a:r>
            <a:r>
              <a:rPr lang="en-GB" b="1" dirty="0"/>
              <a:t> = Output of the Node</a:t>
            </a:r>
          </a:p>
        </p:txBody>
      </p:sp>
      <p:sp>
        <p:nvSpPr>
          <p:cNvPr id="10" name="Oval 9">
            <a:extLst>
              <a:ext uri="{FF2B5EF4-FFF2-40B4-BE49-F238E27FC236}">
                <a16:creationId xmlns:a16="http://schemas.microsoft.com/office/drawing/2014/main" id="{EB2DFC2C-5F00-4C44-9D8D-D91FB55E956A}"/>
              </a:ext>
            </a:extLst>
          </p:cNvPr>
          <p:cNvSpPr/>
          <p:nvPr/>
        </p:nvSpPr>
        <p:spPr>
          <a:xfrm>
            <a:off x="985836" y="4072855"/>
            <a:ext cx="271464"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8B175EAF-A086-46C0-8C85-8FB93928BC73}"/>
              </a:ext>
            </a:extLst>
          </p:cNvPr>
          <p:cNvSpPr/>
          <p:nvPr/>
        </p:nvSpPr>
        <p:spPr>
          <a:xfrm>
            <a:off x="985836" y="4444823"/>
            <a:ext cx="271464"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37E2CE6F-0D45-4188-A808-7190A1768DF9}"/>
              </a:ext>
            </a:extLst>
          </p:cNvPr>
          <p:cNvSpPr/>
          <p:nvPr/>
        </p:nvSpPr>
        <p:spPr>
          <a:xfrm>
            <a:off x="985836" y="4816791"/>
            <a:ext cx="271464"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837D6A6B-6E6C-4800-BFE7-1AC0EF48DC49}"/>
              </a:ext>
            </a:extLst>
          </p:cNvPr>
          <p:cNvSpPr/>
          <p:nvPr/>
        </p:nvSpPr>
        <p:spPr>
          <a:xfrm>
            <a:off x="985836" y="5188759"/>
            <a:ext cx="271464"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166C0D92-01EF-4B0F-B274-5A97E8C94F63}"/>
              </a:ext>
            </a:extLst>
          </p:cNvPr>
          <p:cNvSpPr/>
          <p:nvPr/>
        </p:nvSpPr>
        <p:spPr>
          <a:xfrm>
            <a:off x="985836" y="5560727"/>
            <a:ext cx="271464"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390A21D7-607F-4638-98AE-878A37AF8D23}"/>
              </a:ext>
            </a:extLst>
          </p:cNvPr>
          <p:cNvSpPr/>
          <p:nvPr/>
        </p:nvSpPr>
        <p:spPr>
          <a:xfrm>
            <a:off x="2354217" y="4224665"/>
            <a:ext cx="381323" cy="41342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8E8970B4-C68A-4D4A-8103-7E3D2BB36976}"/>
              </a:ext>
            </a:extLst>
          </p:cNvPr>
          <p:cNvSpPr/>
          <p:nvPr/>
        </p:nvSpPr>
        <p:spPr>
          <a:xfrm>
            <a:off x="2364469" y="4761891"/>
            <a:ext cx="381323" cy="41342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1FB3AAB8-9F7A-4FBE-96C8-AE83F4AD3B3D}"/>
              </a:ext>
            </a:extLst>
          </p:cNvPr>
          <p:cNvSpPr/>
          <p:nvPr/>
        </p:nvSpPr>
        <p:spPr>
          <a:xfrm>
            <a:off x="2374721" y="5299117"/>
            <a:ext cx="381323" cy="41342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8367F764-6A5A-4B7A-9430-8AF7F53D7FC6}"/>
              </a:ext>
            </a:extLst>
          </p:cNvPr>
          <p:cNvSpPr/>
          <p:nvPr/>
        </p:nvSpPr>
        <p:spPr>
          <a:xfrm>
            <a:off x="3662299" y="4707630"/>
            <a:ext cx="381323" cy="4134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Connector 18">
            <a:extLst>
              <a:ext uri="{FF2B5EF4-FFF2-40B4-BE49-F238E27FC236}">
                <a16:creationId xmlns:a16="http://schemas.microsoft.com/office/drawing/2014/main" id="{38010714-7EAF-4CA7-9AA2-18FB5F2A39DA}"/>
              </a:ext>
            </a:extLst>
          </p:cNvPr>
          <p:cNvCxnSpPr>
            <a:cxnSpLocks/>
            <a:stCxn id="10" idx="6"/>
            <a:endCxn id="14" idx="2"/>
          </p:cNvCxnSpPr>
          <p:nvPr/>
        </p:nvCxnSpPr>
        <p:spPr>
          <a:xfrm>
            <a:off x="1257300" y="4215730"/>
            <a:ext cx="1096917" cy="215645"/>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5604803-1BD1-4DF8-8437-39083977E3DF}"/>
              </a:ext>
            </a:extLst>
          </p:cNvPr>
          <p:cNvCxnSpPr>
            <a:cxnSpLocks/>
            <a:stCxn id="10" idx="6"/>
            <a:endCxn id="37" idx="2"/>
          </p:cNvCxnSpPr>
          <p:nvPr/>
        </p:nvCxnSpPr>
        <p:spPr>
          <a:xfrm>
            <a:off x="1257300" y="4215730"/>
            <a:ext cx="1107169" cy="75287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1434B09-A406-4469-8229-E81BB9322CD0}"/>
              </a:ext>
            </a:extLst>
          </p:cNvPr>
          <p:cNvCxnSpPr>
            <a:cxnSpLocks/>
            <a:endCxn id="38" idx="2"/>
          </p:cNvCxnSpPr>
          <p:nvPr/>
        </p:nvCxnSpPr>
        <p:spPr>
          <a:xfrm>
            <a:off x="1257300" y="4215730"/>
            <a:ext cx="1117421" cy="12900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35DCF6A5-1E44-43B5-83AD-26092F60534A}"/>
              </a:ext>
            </a:extLst>
          </p:cNvPr>
          <p:cNvCxnSpPr>
            <a:cxnSpLocks/>
            <a:stCxn id="31" idx="6"/>
            <a:endCxn id="14" idx="2"/>
          </p:cNvCxnSpPr>
          <p:nvPr/>
        </p:nvCxnSpPr>
        <p:spPr>
          <a:xfrm flipV="1">
            <a:off x="1257300" y="4431375"/>
            <a:ext cx="1096917" cy="156323"/>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34F4920A-4A33-4DBE-8219-FC7214A0A408}"/>
              </a:ext>
            </a:extLst>
          </p:cNvPr>
          <p:cNvCxnSpPr>
            <a:cxnSpLocks/>
            <a:stCxn id="31" idx="6"/>
            <a:endCxn id="37" idx="2"/>
          </p:cNvCxnSpPr>
          <p:nvPr/>
        </p:nvCxnSpPr>
        <p:spPr>
          <a:xfrm>
            <a:off x="1257300" y="4587698"/>
            <a:ext cx="1107169" cy="380903"/>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6810E9D-CDDA-4F83-A7AF-2CD3139BA9E8}"/>
              </a:ext>
            </a:extLst>
          </p:cNvPr>
          <p:cNvCxnSpPr>
            <a:cxnSpLocks/>
            <a:stCxn id="31" idx="6"/>
            <a:endCxn id="38" idx="2"/>
          </p:cNvCxnSpPr>
          <p:nvPr/>
        </p:nvCxnSpPr>
        <p:spPr>
          <a:xfrm>
            <a:off x="1257300" y="4587698"/>
            <a:ext cx="1117421" cy="918129"/>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C2A466C-50A1-4B6A-A05C-32ECB3FB623A}"/>
              </a:ext>
            </a:extLst>
          </p:cNvPr>
          <p:cNvCxnSpPr>
            <a:cxnSpLocks/>
            <a:stCxn id="34" idx="6"/>
            <a:endCxn id="38" idx="2"/>
          </p:cNvCxnSpPr>
          <p:nvPr/>
        </p:nvCxnSpPr>
        <p:spPr>
          <a:xfrm>
            <a:off x="1257300" y="4959666"/>
            <a:ext cx="1117421" cy="546161"/>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9142DA72-26CA-4C41-ADA9-65A8DE7DAA03}"/>
              </a:ext>
            </a:extLst>
          </p:cNvPr>
          <p:cNvCxnSpPr>
            <a:cxnSpLocks/>
            <a:stCxn id="35" idx="6"/>
            <a:endCxn id="14" idx="2"/>
          </p:cNvCxnSpPr>
          <p:nvPr/>
        </p:nvCxnSpPr>
        <p:spPr>
          <a:xfrm flipV="1">
            <a:off x="1257300" y="4431375"/>
            <a:ext cx="1096917" cy="900259"/>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B1CDF4C4-E6CD-47C0-A694-DEDA70154DF9}"/>
              </a:ext>
            </a:extLst>
          </p:cNvPr>
          <p:cNvCxnSpPr>
            <a:cxnSpLocks/>
            <a:stCxn id="36" idx="6"/>
            <a:endCxn id="38" idx="2"/>
          </p:cNvCxnSpPr>
          <p:nvPr/>
        </p:nvCxnSpPr>
        <p:spPr>
          <a:xfrm flipV="1">
            <a:off x="1257300" y="5505827"/>
            <a:ext cx="1117421" cy="197775"/>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070E5E19-A915-4338-973C-F35A5CDC24F0}"/>
              </a:ext>
            </a:extLst>
          </p:cNvPr>
          <p:cNvCxnSpPr>
            <a:cxnSpLocks/>
            <a:stCxn id="36" idx="6"/>
            <a:endCxn id="37" idx="2"/>
          </p:cNvCxnSpPr>
          <p:nvPr/>
        </p:nvCxnSpPr>
        <p:spPr>
          <a:xfrm flipV="1">
            <a:off x="1257300" y="4968601"/>
            <a:ext cx="1107169" cy="735001"/>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526E7E70-E062-44CC-90F7-A6C414FA159D}"/>
              </a:ext>
            </a:extLst>
          </p:cNvPr>
          <p:cNvCxnSpPr>
            <a:cxnSpLocks/>
            <a:stCxn id="14" idx="6"/>
            <a:endCxn id="39" idx="2"/>
          </p:cNvCxnSpPr>
          <p:nvPr/>
        </p:nvCxnSpPr>
        <p:spPr>
          <a:xfrm>
            <a:off x="2735540" y="4431375"/>
            <a:ext cx="926759" cy="482965"/>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5612AD4C-3658-48F3-BD81-099BAF013B66}"/>
              </a:ext>
            </a:extLst>
          </p:cNvPr>
          <p:cNvCxnSpPr>
            <a:cxnSpLocks/>
            <a:stCxn id="37" idx="6"/>
            <a:endCxn id="39" idx="2"/>
          </p:cNvCxnSpPr>
          <p:nvPr/>
        </p:nvCxnSpPr>
        <p:spPr>
          <a:xfrm flipV="1">
            <a:off x="2745792" y="4914340"/>
            <a:ext cx="916507" cy="54261"/>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86148BB3-63E2-4459-8CC7-A8F636B87A64}"/>
              </a:ext>
            </a:extLst>
          </p:cNvPr>
          <p:cNvCxnSpPr>
            <a:cxnSpLocks/>
            <a:stCxn id="38" idx="6"/>
            <a:endCxn id="39" idx="2"/>
          </p:cNvCxnSpPr>
          <p:nvPr/>
        </p:nvCxnSpPr>
        <p:spPr>
          <a:xfrm flipV="1">
            <a:off x="2756044" y="4914340"/>
            <a:ext cx="906255" cy="591487"/>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C4682757-0A50-40A0-8773-DCE9C8F10F3C}"/>
                  </a:ext>
                </a:extLst>
              </p:cNvPr>
              <p:cNvSpPr txBox="1"/>
              <p:nvPr/>
            </p:nvSpPr>
            <p:spPr>
              <a:xfrm>
                <a:off x="5758411" y="1346425"/>
                <a:ext cx="4384021"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𝑓𝑖𝑛𝑎𝑙</m:t>
                      </m:r>
                      <m:r>
                        <a:rPr lang="en-GB" b="0" i="1" smtClean="0">
                          <a:latin typeface="Cambria Math" panose="02040503050406030204" pitchFamily="18" charset="0"/>
                        </a:rPr>
                        <m:t> </m:t>
                      </m:r>
                      <m:r>
                        <a:rPr lang="en-GB" b="0" i="1" smtClean="0">
                          <a:latin typeface="Cambria Math" panose="02040503050406030204" pitchFamily="18" charset="0"/>
                        </a:rPr>
                        <m:t>𝑜𝑢𝑡𝑝𝑢𝑡</m:t>
                      </m:r>
                      <m:r>
                        <a:rPr lang="en-GB" b="0" i="1" smtClean="0">
                          <a:latin typeface="Cambria Math" panose="02040503050406030204" pitchFamily="18" charset="0"/>
                        </a:rPr>
                        <m:t>=</m:t>
                      </m:r>
                      <m:r>
                        <a:rPr lang="en-GB" b="0" i="1" smtClean="0">
                          <a:latin typeface="Cambria Math" panose="02040503050406030204" pitchFamily="18" charset="0"/>
                        </a:rPr>
                        <m:t>𝑎𝑐𝑡𝑖𝑣𝑎𝑡𝑖𝑜𝑛𝐹𝑢𝑛</m:t>
                      </m:r>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𝑂</m:t>
                          </m:r>
                        </m:e>
                        <m:sub>
                          <m:r>
                            <a:rPr lang="en-GB" b="0" i="1" smtClean="0">
                              <a:latin typeface="Cambria Math" panose="02040503050406030204" pitchFamily="18" charset="0"/>
                            </a:rPr>
                            <m:t>3 </m:t>
                          </m:r>
                        </m:sub>
                      </m:sSub>
                      <m:sSub>
                        <m:sSubPr>
                          <m:ctrlPr>
                            <a:rPr lang="en-GB" i="1">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𝑓</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2</m:t>
                          </m:r>
                        </m:sub>
                      </m:sSub>
                      <m:r>
                        <a:rPr lang="en-GB" b="0" i="1" smtClean="0">
                          <a:latin typeface="Cambria Math" panose="02040503050406030204" pitchFamily="18" charset="0"/>
                        </a:rPr>
                        <m:t>)</m:t>
                      </m:r>
                    </m:oMath>
                  </m:oMathPara>
                </a14:m>
                <a:endParaRPr lang="en-GB" dirty="0"/>
              </a:p>
            </p:txBody>
          </p:sp>
        </mc:Choice>
        <mc:Fallback xmlns="">
          <p:sp>
            <p:nvSpPr>
              <p:cNvPr id="94" name="TextBox 93">
                <a:extLst>
                  <a:ext uri="{FF2B5EF4-FFF2-40B4-BE49-F238E27FC236}">
                    <a16:creationId xmlns:a16="http://schemas.microsoft.com/office/drawing/2014/main" id="{C4682757-0A50-40A0-8773-DCE9C8F10F3C}"/>
                  </a:ext>
                </a:extLst>
              </p:cNvPr>
              <p:cNvSpPr txBox="1">
                <a:spLocks noRot="1" noChangeAspect="1" noMove="1" noResize="1" noEditPoints="1" noAdjustHandles="1" noChangeArrowheads="1" noChangeShapeType="1" noTextEdit="1"/>
              </p:cNvSpPr>
              <p:nvPr/>
            </p:nvSpPr>
            <p:spPr>
              <a:xfrm>
                <a:off x="5758411" y="1346425"/>
                <a:ext cx="4384021" cy="299249"/>
              </a:xfrm>
              <a:prstGeom prst="rect">
                <a:avLst/>
              </a:prstGeom>
              <a:blipFill>
                <a:blip r:embed="rId2"/>
                <a:stretch>
                  <a:fillRect l="-1391" r="-1530" b="-285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5854874A-1879-4272-B291-C11ED2B9F71D}"/>
                  </a:ext>
                </a:extLst>
              </p:cNvPr>
              <p:cNvSpPr txBox="1"/>
              <p:nvPr/>
            </p:nvSpPr>
            <p:spPr>
              <a:xfrm>
                <a:off x="5916884" y="1865093"/>
                <a:ext cx="36042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𝑎𝑐𝑡𝑖𝑣𝑎𝑡𝑖𝑜𝑛𝐹𝑢𝑛</m:t>
                      </m:r>
                      <m:r>
                        <a:rPr lang="en-GB" b="0" i="1" smtClean="0">
                          <a:latin typeface="Cambria Math" panose="02040503050406030204" pitchFamily="18" charset="0"/>
                        </a:rPr>
                        <m:t>((1, 3)(3, 1)+</m:t>
                      </m:r>
                      <m:sSub>
                        <m:sSubPr>
                          <m:ctrlPr>
                            <a:rPr lang="en-GB" i="1">
                              <a:latin typeface="Cambria Math" panose="02040503050406030204" pitchFamily="18" charset="0"/>
                            </a:rPr>
                          </m:ctrlPr>
                        </m:sSubPr>
                        <m:e>
                          <m:r>
                            <a:rPr lang="en-GB" i="1">
                              <a:latin typeface="Cambria Math" panose="02040503050406030204" pitchFamily="18" charset="0"/>
                            </a:rPr>
                            <m:t>𝑏</m:t>
                          </m:r>
                        </m:e>
                        <m:sub>
                          <m:r>
                            <a:rPr lang="en-GB" b="0" i="1" smtClean="0">
                              <a:latin typeface="Cambria Math" panose="02040503050406030204" pitchFamily="18" charset="0"/>
                            </a:rPr>
                            <m:t>2</m:t>
                          </m:r>
                        </m:sub>
                      </m:sSub>
                      <m:r>
                        <a:rPr lang="en-GB" b="0" i="1" smtClean="0">
                          <a:latin typeface="Cambria Math" panose="02040503050406030204" pitchFamily="18" charset="0"/>
                        </a:rPr>
                        <m:t>)</m:t>
                      </m:r>
                    </m:oMath>
                  </m:oMathPara>
                </a14:m>
                <a:endParaRPr lang="en-GB" dirty="0"/>
              </a:p>
            </p:txBody>
          </p:sp>
        </mc:Choice>
        <mc:Fallback xmlns="">
          <p:sp>
            <p:nvSpPr>
              <p:cNvPr id="95" name="TextBox 94">
                <a:extLst>
                  <a:ext uri="{FF2B5EF4-FFF2-40B4-BE49-F238E27FC236}">
                    <a16:creationId xmlns:a16="http://schemas.microsoft.com/office/drawing/2014/main" id="{5854874A-1879-4272-B291-C11ED2B9F71D}"/>
                  </a:ext>
                </a:extLst>
              </p:cNvPr>
              <p:cNvSpPr txBox="1">
                <a:spLocks noRot="1" noChangeAspect="1" noMove="1" noResize="1" noEditPoints="1" noAdjustHandles="1" noChangeArrowheads="1" noChangeShapeType="1" noTextEdit="1"/>
              </p:cNvSpPr>
              <p:nvPr/>
            </p:nvSpPr>
            <p:spPr>
              <a:xfrm>
                <a:off x="5916884" y="1865093"/>
                <a:ext cx="3604256" cy="276999"/>
              </a:xfrm>
              <a:prstGeom prst="rect">
                <a:avLst/>
              </a:prstGeom>
              <a:blipFill>
                <a:blip r:embed="rId3"/>
                <a:stretch>
                  <a:fillRect t="-2222" r="-1184"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AF571DE4-A890-44A3-AE75-7798E6C02BD4}"/>
                  </a:ext>
                </a:extLst>
              </p:cNvPr>
              <p:cNvSpPr txBox="1"/>
              <p:nvPr/>
            </p:nvSpPr>
            <p:spPr>
              <a:xfrm>
                <a:off x="5916884" y="2280105"/>
                <a:ext cx="30680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𝑎𝑐𝑡𝑖𝑣𝑎𝑡𝑖𝑜𝑛𝐹𝑢𝑛</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1, 1</m:t>
                          </m:r>
                        </m:e>
                      </m:d>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𝑏</m:t>
                          </m:r>
                        </m:e>
                        <m:sub>
                          <m:r>
                            <a:rPr lang="en-GB" b="0" i="1" smtClean="0">
                              <a:latin typeface="Cambria Math" panose="02040503050406030204" pitchFamily="18" charset="0"/>
                            </a:rPr>
                            <m:t>2</m:t>
                          </m:r>
                        </m:sub>
                      </m:sSub>
                      <m:r>
                        <a:rPr lang="en-GB" b="0" i="1" smtClean="0">
                          <a:latin typeface="Cambria Math" panose="02040503050406030204" pitchFamily="18" charset="0"/>
                        </a:rPr>
                        <m:t>)</m:t>
                      </m:r>
                    </m:oMath>
                  </m:oMathPara>
                </a14:m>
                <a:endParaRPr lang="en-GB" dirty="0"/>
              </a:p>
            </p:txBody>
          </p:sp>
        </mc:Choice>
        <mc:Fallback xmlns="">
          <p:sp>
            <p:nvSpPr>
              <p:cNvPr id="96" name="TextBox 95">
                <a:extLst>
                  <a:ext uri="{FF2B5EF4-FFF2-40B4-BE49-F238E27FC236}">
                    <a16:creationId xmlns:a16="http://schemas.microsoft.com/office/drawing/2014/main" id="{AF571DE4-A890-44A3-AE75-7798E6C02BD4}"/>
                  </a:ext>
                </a:extLst>
              </p:cNvPr>
              <p:cNvSpPr txBox="1">
                <a:spLocks noRot="1" noChangeAspect="1" noMove="1" noResize="1" noEditPoints="1" noAdjustHandles="1" noChangeArrowheads="1" noChangeShapeType="1" noTextEdit="1"/>
              </p:cNvSpPr>
              <p:nvPr/>
            </p:nvSpPr>
            <p:spPr>
              <a:xfrm>
                <a:off x="5916884" y="2280105"/>
                <a:ext cx="3068084" cy="276999"/>
              </a:xfrm>
              <a:prstGeom prst="rect">
                <a:avLst/>
              </a:prstGeom>
              <a:blipFill>
                <a:blip r:embed="rId4"/>
                <a:stretch>
                  <a:fillRect t="-2222" r="-1392"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239C3563-B525-40E3-B517-F8AD12DF8192}"/>
                  </a:ext>
                </a:extLst>
              </p:cNvPr>
              <p:cNvSpPr txBox="1"/>
              <p:nvPr/>
            </p:nvSpPr>
            <p:spPr>
              <a:xfrm>
                <a:off x="5916884" y="2704210"/>
                <a:ext cx="233531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𝑔𝑒𝑡</m:t>
                      </m:r>
                      <m:r>
                        <a:rPr lang="en-GB" b="0" i="1" smtClean="0">
                          <a:latin typeface="Cambria Math" panose="02040503050406030204" pitchFamily="18" charset="0"/>
                        </a:rPr>
                        <m:t> </m:t>
                      </m:r>
                      <m:r>
                        <a:rPr lang="en-GB" b="0" i="1" smtClean="0">
                          <a:latin typeface="Cambria Math" panose="02040503050406030204" pitchFamily="18" charset="0"/>
                        </a:rPr>
                        <m:t>𝑠𝑐𝑎𝑙𝑒𝑟</m:t>
                      </m:r>
                      <m:r>
                        <a:rPr lang="en-GB" b="0" i="1" smtClean="0">
                          <a:latin typeface="Cambria Math" panose="02040503050406030204" pitchFamily="18" charset="0"/>
                        </a:rPr>
                        <m:t> </m:t>
                      </m:r>
                      <m:r>
                        <a:rPr lang="en-GB" b="0" i="1" smtClean="0">
                          <a:latin typeface="Cambria Math" panose="02040503050406030204" pitchFamily="18" charset="0"/>
                        </a:rPr>
                        <m:t>𝑣𝑎𝑙𝑢𝑒</m:t>
                      </m:r>
                      <m:r>
                        <a:rPr lang="en-GB" b="0" i="1" smtClean="0">
                          <a:latin typeface="Cambria Math" panose="02040503050406030204" pitchFamily="18" charset="0"/>
                        </a:rPr>
                        <m:t> (1)</m:t>
                      </m:r>
                    </m:oMath>
                  </m:oMathPara>
                </a14:m>
                <a:endParaRPr lang="en-GB" dirty="0"/>
              </a:p>
            </p:txBody>
          </p:sp>
        </mc:Choice>
        <mc:Fallback xmlns="">
          <p:sp>
            <p:nvSpPr>
              <p:cNvPr id="97" name="TextBox 96">
                <a:extLst>
                  <a:ext uri="{FF2B5EF4-FFF2-40B4-BE49-F238E27FC236}">
                    <a16:creationId xmlns:a16="http://schemas.microsoft.com/office/drawing/2014/main" id="{239C3563-B525-40E3-B517-F8AD12DF8192}"/>
                  </a:ext>
                </a:extLst>
              </p:cNvPr>
              <p:cNvSpPr txBox="1">
                <a:spLocks noRot="1" noChangeAspect="1" noMove="1" noResize="1" noEditPoints="1" noAdjustHandles="1" noChangeArrowheads="1" noChangeShapeType="1" noTextEdit="1"/>
              </p:cNvSpPr>
              <p:nvPr/>
            </p:nvSpPr>
            <p:spPr>
              <a:xfrm>
                <a:off x="5916884" y="2704210"/>
                <a:ext cx="2335319" cy="276999"/>
              </a:xfrm>
              <a:prstGeom prst="rect">
                <a:avLst/>
              </a:prstGeom>
              <a:blipFill>
                <a:blip r:embed="rId5"/>
                <a:stretch>
                  <a:fillRect l="-783" t="-4444" r="-3394" b="-35556"/>
                </a:stretch>
              </a:blipFill>
            </p:spPr>
            <p:txBody>
              <a:bodyPr/>
              <a:lstStyle/>
              <a:p>
                <a:r>
                  <a:rPr lang="en-GB">
                    <a:noFill/>
                  </a:rPr>
                  <a:t> </a:t>
                </a:r>
              </a:p>
            </p:txBody>
          </p:sp>
        </mc:Fallback>
      </mc:AlternateContent>
      <p:sp>
        <p:nvSpPr>
          <p:cNvPr id="98" name="TextBox 97">
            <a:extLst>
              <a:ext uri="{FF2B5EF4-FFF2-40B4-BE49-F238E27FC236}">
                <a16:creationId xmlns:a16="http://schemas.microsoft.com/office/drawing/2014/main" id="{08E37082-BE03-48FB-AEDC-06B7E9B7E329}"/>
              </a:ext>
            </a:extLst>
          </p:cNvPr>
          <p:cNvSpPr txBox="1"/>
          <p:nvPr/>
        </p:nvSpPr>
        <p:spPr>
          <a:xfrm>
            <a:off x="3114767" y="5210083"/>
            <a:ext cx="396968" cy="369332"/>
          </a:xfrm>
          <a:prstGeom prst="rect">
            <a:avLst/>
          </a:prstGeom>
          <a:noFill/>
        </p:spPr>
        <p:txBody>
          <a:bodyPr wrap="none" rtlCol="0">
            <a:spAutoFit/>
          </a:bodyPr>
          <a:lstStyle/>
          <a:p>
            <a:r>
              <a:rPr lang="en-GB" dirty="0" err="1"/>
              <a:t>w</a:t>
            </a:r>
            <a:r>
              <a:rPr lang="en-GB" baseline="-25000" dirty="0" err="1"/>
              <a:t>f</a:t>
            </a:r>
            <a:endParaRPr lang="en-GB" dirty="0"/>
          </a:p>
        </p:txBody>
      </p:sp>
      <p:pic>
        <p:nvPicPr>
          <p:cNvPr id="4" name="Picture 3">
            <a:extLst>
              <a:ext uri="{FF2B5EF4-FFF2-40B4-BE49-F238E27FC236}">
                <a16:creationId xmlns:a16="http://schemas.microsoft.com/office/drawing/2014/main" id="{E8EA6EED-0EE5-4949-85F0-AE1758A1B0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97312" y="3876792"/>
            <a:ext cx="6718438" cy="2323983"/>
          </a:xfrm>
          <a:prstGeom prst="rect">
            <a:avLst/>
          </a:prstGeom>
        </p:spPr>
      </p:pic>
      <p:sp>
        <p:nvSpPr>
          <p:cNvPr id="5" name="TextBox 4">
            <a:extLst>
              <a:ext uri="{FF2B5EF4-FFF2-40B4-BE49-F238E27FC236}">
                <a16:creationId xmlns:a16="http://schemas.microsoft.com/office/drawing/2014/main" id="{DD822C27-7B92-46C5-9478-ECEBD39E7182}"/>
              </a:ext>
            </a:extLst>
          </p:cNvPr>
          <p:cNvSpPr txBox="1"/>
          <p:nvPr/>
        </p:nvSpPr>
        <p:spPr>
          <a:xfrm>
            <a:off x="7657168" y="3271500"/>
            <a:ext cx="2702343" cy="369332"/>
          </a:xfrm>
          <a:prstGeom prst="rect">
            <a:avLst/>
          </a:prstGeom>
          <a:noFill/>
        </p:spPr>
        <p:txBody>
          <a:bodyPr wrap="none" rtlCol="0">
            <a:spAutoFit/>
          </a:bodyPr>
          <a:lstStyle/>
          <a:p>
            <a:r>
              <a:rPr lang="en-GB" b="1" dirty="0"/>
              <a:t>A single RNN Architecture </a:t>
            </a:r>
          </a:p>
        </p:txBody>
      </p:sp>
    </p:spTree>
    <p:extLst>
      <p:ext uri="{BB962C8B-B14F-4D97-AF65-F5344CB8AC3E}">
        <p14:creationId xmlns:p14="http://schemas.microsoft.com/office/powerpoint/2010/main" val="1057511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0FBFF-2614-4F92-9F9B-EDD5EF0A8CBE}"/>
              </a:ext>
            </a:extLst>
          </p:cNvPr>
          <p:cNvSpPr>
            <a:spLocks noGrp="1"/>
          </p:cNvSpPr>
          <p:nvPr>
            <p:ph type="title"/>
          </p:nvPr>
        </p:nvSpPr>
        <p:spPr>
          <a:xfrm>
            <a:off x="838200" y="365125"/>
            <a:ext cx="10515600" cy="720725"/>
          </a:xfrm>
        </p:spPr>
        <p:txBody>
          <a:bodyPr>
            <a:normAutofit/>
          </a:bodyPr>
          <a:lstStyle/>
          <a:p>
            <a:pPr algn="ctr"/>
            <a:r>
              <a:rPr lang="en-GB" sz="3600" b="1" dirty="0">
                <a:latin typeface="Bell MT" panose="02020503060305020303" pitchFamily="18" charset="0"/>
              </a:rPr>
              <a:t>Problem with RNN</a:t>
            </a:r>
          </a:p>
        </p:txBody>
      </p:sp>
      <p:sp>
        <p:nvSpPr>
          <p:cNvPr id="3" name="Content Placeholder 2">
            <a:extLst>
              <a:ext uri="{FF2B5EF4-FFF2-40B4-BE49-F238E27FC236}">
                <a16:creationId xmlns:a16="http://schemas.microsoft.com/office/drawing/2014/main" id="{F409F433-DA00-4F9C-92B2-0E876264A864}"/>
              </a:ext>
            </a:extLst>
          </p:cNvPr>
          <p:cNvSpPr>
            <a:spLocks noGrp="1"/>
          </p:cNvSpPr>
          <p:nvPr>
            <p:ph idx="1"/>
          </p:nvPr>
        </p:nvSpPr>
        <p:spPr>
          <a:xfrm>
            <a:off x="838200" y="1253331"/>
            <a:ext cx="10515600" cy="4890294"/>
          </a:xfrm>
        </p:spPr>
        <p:txBody>
          <a:bodyPr>
            <a:normAutofit/>
          </a:bodyPr>
          <a:lstStyle/>
          <a:p>
            <a:pPr marL="0" indent="0">
              <a:buNone/>
            </a:pPr>
            <a:r>
              <a:rPr lang="en-GB" sz="2000" dirty="0">
                <a:latin typeface="Bell MT" panose="02020503060305020303" pitchFamily="18" charset="0"/>
              </a:rPr>
              <a:t>Recurrent Neural Networks (RNNs) are a type of neural network architecture commonly used for sequential data processing tasks, such as natural language processing and time series analysis. However, RNNs have several limitations and problems, which have led to the development of more advanced architectures like Long Short-Term Memory (LSTM) and Gated Recurrent Unit (GRU). Here are some of the key problems associated with basic RNNs:</a:t>
            </a:r>
          </a:p>
          <a:p>
            <a:pPr marL="0" indent="0">
              <a:buNone/>
            </a:pPr>
            <a:endParaRPr lang="en-GB" sz="2000" dirty="0">
              <a:latin typeface="Bell MT" panose="02020503060305020303" pitchFamily="18" charset="0"/>
            </a:endParaRPr>
          </a:p>
          <a:p>
            <a:r>
              <a:rPr lang="en-GB" sz="2000" b="1" dirty="0">
                <a:latin typeface="Bell MT" panose="02020503060305020303" pitchFamily="18" charset="0"/>
              </a:rPr>
              <a:t>Vanishing Gradients:</a:t>
            </a:r>
            <a:r>
              <a:rPr lang="en-GB" sz="2000" dirty="0">
                <a:latin typeface="Bell MT" panose="02020503060305020303" pitchFamily="18" charset="0"/>
              </a:rPr>
              <a:t> RNNs are prone to the vanishing gradient problem, where gradients become very small as they are backpropagated through time during training. This issue makes it difficult for the network to learn </a:t>
            </a:r>
            <a:r>
              <a:rPr lang="en-GB" sz="2000" b="1" dirty="0">
                <a:latin typeface="Bell MT" panose="02020503060305020303" pitchFamily="18" charset="0"/>
              </a:rPr>
              <a:t>long-range dependencies in sequences.</a:t>
            </a:r>
          </a:p>
          <a:p>
            <a:r>
              <a:rPr lang="en-GB" sz="2000" b="1" dirty="0">
                <a:latin typeface="Bell MT" panose="02020503060305020303" pitchFamily="18" charset="0"/>
              </a:rPr>
              <a:t>Exploding Gradients:</a:t>
            </a:r>
            <a:r>
              <a:rPr lang="en-GB" sz="2000" dirty="0">
                <a:latin typeface="Bell MT" panose="02020503060305020303" pitchFamily="18" charset="0"/>
              </a:rPr>
              <a:t> Conversely, RNNs can also suffer from exploding gradient problems, where gradients grow exponentially during training. This can lead to numerical instability and make training difficult.</a:t>
            </a:r>
          </a:p>
          <a:p>
            <a:r>
              <a:rPr lang="en-GB" sz="2000" b="1" dirty="0">
                <a:latin typeface="Bell MT" panose="02020503060305020303" pitchFamily="18" charset="0"/>
              </a:rPr>
              <a:t>Short-Term Memory: </a:t>
            </a:r>
            <a:r>
              <a:rPr lang="en-GB" sz="2000" dirty="0">
                <a:latin typeface="Bell MT" panose="02020503060305020303" pitchFamily="18" charset="0"/>
              </a:rPr>
              <a:t>Basic RNNs have a limited ability to capture long-range dependencies in sequences. They are often better suited for modeling short-term dependencies but struggle with tasks requiring a longer context.</a:t>
            </a:r>
          </a:p>
        </p:txBody>
      </p:sp>
    </p:spTree>
    <p:extLst>
      <p:ext uri="{BB962C8B-B14F-4D97-AF65-F5344CB8AC3E}">
        <p14:creationId xmlns:p14="http://schemas.microsoft.com/office/powerpoint/2010/main" val="4293058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1643</Words>
  <Application>Microsoft Office PowerPoint</Application>
  <PresentationFormat>Widescreen</PresentationFormat>
  <Paragraphs>230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Bell MT</vt:lpstr>
      <vt:lpstr>Calibri</vt:lpstr>
      <vt:lpstr>Calibri Light</vt:lpstr>
      <vt:lpstr>Cambria Math</vt:lpstr>
      <vt:lpstr>Wingdings</vt:lpstr>
      <vt:lpstr>Office Theme</vt:lpstr>
      <vt:lpstr>RNN &amp; LSTM</vt:lpstr>
      <vt:lpstr>PowerPoint Presentation</vt:lpstr>
      <vt:lpstr>PowerPoint Presentation</vt:lpstr>
      <vt:lpstr>Actual diagram of RNN</vt:lpstr>
      <vt:lpstr>Actual diagram of RNN</vt:lpstr>
      <vt:lpstr>Forward Propagation of RNN</vt:lpstr>
      <vt:lpstr>Forward Propagation of RNN</vt:lpstr>
      <vt:lpstr>Forward Propagation of RNN</vt:lpstr>
      <vt:lpstr>Problem with RNN</vt:lpstr>
      <vt:lpstr>Problem with RNN</vt:lpstr>
      <vt:lpstr>LSTM</vt:lpstr>
      <vt:lpstr>LSTM</vt:lpstr>
      <vt:lpstr>LSTM Architecture</vt:lpstr>
      <vt:lpstr>LSTM State</vt:lpstr>
      <vt:lpstr>LSTM State</vt:lpstr>
      <vt:lpstr>LSTM State</vt:lpstr>
      <vt:lpstr>LSTM Gate Operation</vt:lpstr>
      <vt:lpstr>LSTM Gate Operation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 Amin</dc:creator>
  <cp:lastModifiedBy>Al Amin</cp:lastModifiedBy>
  <cp:revision>61</cp:revision>
  <dcterms:created xsi:type="dcterms:W3CDTF">2023-09-17T14:30:02Z</dcterms:created>
  <dcterms:modified xsi:type="dcterms:W3CDTF">2023-09-20T16:54:29Z</dcterms:modified>
</cp:coreProperties>
</file>