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Corbel"/>
      <p:regular r:id="rId17"/>
      <p:bold r:id="rId18"/>
      <p:italic r:id="rId19"/>
      <p:boldItalic r:id="rId20"/>
    </p:embeddedFon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rialBlack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italic.fntdata"/><Relationship Id="rId6" Type="http://schemas.openxmlformats.org/officeDocument/2006/relationships/slide" Target="slides/slide1.xml"/><Relationship Id="rId18" Type="http://schemas.openxmlformats.org/officeDocument/2006/relationships/font" Target="fonts/Corbe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5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5"/>
          <p:cNvSpPr txBox="1"/>
          <p:nvPr>
            <p:ph idx="5" type="body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6" type="body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6"/>
          <p:cNvSpPr/>
          <p:nvPr>
            <p:ph idx="2" type="pic"/>
          </p:nvPr>
        </p:nvSpPr>
        <p:spPr>
          <a:xfrm>
            <a:off x="1332085" y="2256354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1" name="Google Shape;111;p16"/>
          <p:cNvSpPr txBox="1"/>
          <p:nvPr>
            <p:ph idx="3" type="body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16"/>
          <p:cNvSpPr txBox="1"/>
          <p:nvPr>
            <p:ph idx="4" type="body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6"/>
          <p:cNvSpPr/>
          <p:nvPr>
            <p:ph idx="5" type="pic"/>
          </p:nvPr>
        </p:nvSpPr>
        <p:spPr>
          <a:xfrm>
            <a:off x="4568996" y="2256354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4" name="Google Shape;114;p16"/>
          <p:cNvSpPr txBox="1"/>
          <p:nvPr>
            <p:ph idx="6" type="body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16"/>
          <p:cNvSpPr txBox="1"/>
          <p:nvPr>
            <p:ph idx="7" type="body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6"/>
          <p:cNvSpPr/>
          <p:nvPr>
            <p:ph idx="8" type="pic"/>
          </p:nvPr>
        </p:nvSpPr>
        <p:spPr>
          <a:xfrm>
            <a:off x="7804321" y="2256354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17" name="Google Shape;117;p16"/>
          <p:cNvSpPr txBox="1"/>
          <p:nvPr>
            <p:ph idx="9" type="body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854532" y="369367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5.png"/><Relationship Id="rId9" Type="http://schemas.openxmlformats.org/officeDocument/2006/relationships/image" Target="../media/image18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24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31672" y="4034900"/>
            <a:ext cx="4283978" cy="764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5013569" y="795540"/>
            <a:ext cx="340509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Module  #02  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2751667" y="1625600"/>
            <a:ext cx="807675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Understanding the list of system Aggregation functions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and how </a:t>
            </a:r>
            <a:r>
              <a:rPr b="1" i="1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 is going to be used.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and how </a:t>
            </a:r>
            <a:r>
              <a:rPr b="1" i="1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Having</a:t>
            </a: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clause used in Aggregations.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Homework #3 </a:t>
            </a: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Aggregation.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Primary key and Foreign Key and their differences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Concept of Entity relational diagram (ERD)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 of Relationship among tables using </a:t>
            </a:r>
            <a:r>
              <a:rPr b="1" i="1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 b="1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a join-in table and Different types of Join databases?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Learned types of join by using emp1 and dept1 tables.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Homework #4 </a:t>
            </a: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Join tables of Employees and Departments.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Learned types of join by using Employees and Departments tables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Fetch data from the </a:t>
            </a:r>
            <a:r>
              <a:rPr b="1" i="1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HRSchma </a:t>
            </a: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using 7 tables.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a database diagram from </a:t>
            </a:r>
            <a:r>
              <a:rPr b="1" i="1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HRSchema </a:t>
            </a: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 saved it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Homework #5 </a:t>
            </a: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understand left and right join.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AutoNum type="arabicParenR"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18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Homework #6 </a:t>
            </a:r>
            <a:r>
              <a:rPr b="1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understand join and filter.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153357" y="215248"/>
            <a:ext cx="602781" cy="523220"/>
          </a:xfrm>
          <a:prstGeom prst="flowChartMagneticDisk">
            <a:avLst/>
          </a:prstGeom>
          <a:noFill/>
          <a:ln cap="flat" cmpd="sng" w="25400">
            <a:solidFill>
              <a:srgbClr val="2F7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9"/>
          <p:cNvCxnSpPr/>
          <p:nvPr/>
        </p:nvCxnSpPr>
        <p:spPr>
          <a:xfrm>
            <a:off x="337995" y="424104"/>
            <a:ext cx="0" cy="211016"/>
          </a:xfrm>
          <a:prstGeom prst="straightConnector1">
            <a:avLst/>
          </a:prstGeom>
          <a:noFill/>
          <a:ln cap="flat" cmpd="sng" w="9525">
            <a:solidFill>
              <a:srgbClr val="3BAB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9"/>
          <p:cNvCxnSpPr/>
          <p:nvPr/>
        </p:nvCxnSpPr>
        <p:spPr>
          <a:xfrm flipH="1" rot="10800000">
            <a:off x="364372" y="635120"/>
            <a:ext cx="237392" cy="8792"/>
          </a:xfrm>
          <a:prstGeom prst="straightConnector1">
            <a:avLst/>
          </a:prstGeom>
          <a:noFill/>
          <a:ln cap="flat" cmpd="sng" w="9525">
            <a:solidFill>
              <a:srgbClr val="3BAB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19"/>
          <p:cNvCxnSpPr/>
          <p:nvPr/>
        </p:nvCxnSpPr>
        <p:spPr>
          <a:xfrm flipH="1" rot="10800000">
            <a:off x="408334" y="476858"/>
            <a:ext cx="175846" cy="105508"/>
          </a:xfrm>
          <a:prstGeom prst="straightConnector1">
            <a:avLst/>
          </a:prstGeom>
          <a:noFill/>
          <a:ln cap="flat" cmpd="sng" w="9525">
            <a:solidFill>
              <a:srgbClr val="3BABB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9"/>
          <p:cNvSpPr txBox="1"/>
          <p:nvPr/>
        </p:nvSpPr>
        <p:spPr>
          <a:xfrm>
            <a:off x="819916" y="131547"/>
            <a:ext cx="101021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258396"/>
                </a:solidFill>
                <a:latin typeface="Arial"/>
                <a:ea typeface="Arial"/>
                <a:cs typeface="Arial"/>
                <a:sym typeface="Arial"/>
              </a:rPr>
              <a:t>KSI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710996" y="215248"/>
            <a:ext cx="10406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Research</a:t>
            </a:r>
            <a:r>
              <a:rPr b="0" i="0" lang="en-US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/>
          <p:nvPr/>
        </p:nvSpPr>
        <p:spPr>
          <a:xfrm>
            <a:off x="1104901" y="250883"/>
            <a:ext cx="93227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Joining and Fetching data from Multiple tables, HR Schema (EDR)</a:t>
            </a:r>
            <a:endParaRPr b="0" i="0" sz="20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90" name="Google Shape;2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126" y="1055807"/>
            <a:ext cx="5273922" cy="332793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8"/>
          <p:cNvSpPr txBox="1"/>
          <p:nvPr/>
        </p:nvSpPr>
        <p:spPr>
          <a:xfrm>
            <a:off x="1958788" y="4631765"/>
            <a:ext cx="2362200" cy="1846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Select last name, salary, department name, job title,</a:t>
            </a:r>
            <a:endParaRPr b="1" i="0" sz="1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End date, city, country name, Region name from HR schema.</a:t>
            </a:r>
            <a:endParaRPr b="1" i="0" sz="1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92" name="Google Shape;29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8767" y="1055807"/>
            <a:ext cx="5045564" cy="338844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8"/>
          <p:cNvSpPr/>
          <p:nvPr/>
        </p:nvSpPr>
        <p:spPr>
          <a:xfrm>
            <a:off x="6620436" y="1311902"/>
            <a:ext cx="17408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Draw Database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Diagram_0 HR Schema</a:t>
            </a:r>
            <a:endParaRPr b="0" i="0" sz="900" u="none" cap="none" strike="noStrik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6488784" y="5105159"/>
            <a:ext cx="37449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Can you join table without primary key? </a:t>
            </a:r>
            <a:endParaRPr b="1" i="0" sz="1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6488784" y="5489187"/>
            <a:ext cx="5335115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Create Primary key, foreign key in a EMP and DEPT table ?</a:t>
            </a:r>
            <a:endParaRPr b="1" i="0" sz="1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And  show their constrained. </a:t>
            </a:r>
            <a:endParaRPr b="1" i="0" sz="1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>
          <a:xfrm>
            <a:off x="1803580" y="289520"/>
            <a:ext cx="802622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1803580" y="1075131"/>
            <a:ext cx="8919838" cy="3724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Write a query displaying the First Name, Last Name, and their regions from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HR schema Database, Show only those people living in America, converted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first name in upper case and last name in lower case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Display the country name, city, and number of departments where the department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has more than 5 employees.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out the number of employee's duplicate last names who are living 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Europe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Fetch those employees who are join after 1998 and living in the United Kingdom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Fetch those employees whose employment was between 1997 to 1999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9"/>
          <p:cNvSpPr/>
          <p:nvPr/>
        </p:nvSpPr>
        <p:spPr>
          <a:xfrm rot="-5400000">
            <a:off x="162596" y="2426987"/>
            <a:ext cx="240803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Home Work # 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2776668" y="289684"/>
            <a:ext cx="62597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Grouping and Aggregating data</a:t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509008" y="949407"/>
            <a:ext cx="6403558" cy="2985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Under the Programmability system functions are listed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Such as: </a:t>
            </a:r>
            <a:endParaRPr b="1" i="0" sz="1800" u="none" cap="none" strike="sng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sng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COUNT, MAX, </a:t>
            </a:r>
            <a:r>
              <a:rPr b="0" i="0" lang="en-US" sz="2400" u="none" cap="none" strike="sng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sng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MIN, SUM, and AVG</a:t>
            </a:r>
            <a:r>
              <a:rPr b="0" i="0" lang="en-US" sz="2400" u="none" cap="none" strike="sng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----- Sum(), Max(), Min(), count(), avg() ----</a:t>
            </a:r>
            <a:r>
              <a:rPr b="0" i="0" lang="en-US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to group the result-set by one or more columns.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6437436" y="3490934"/>
            <a:ext cx="547743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The GROUP BY statement is used with aggregate functions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( the columns does not participate in aggregation go under group by clause) </a:t>
            </a:r>
            <a:endParaRPr b="1" i="0" sz="1400" u="none" cap="none" strike="noStrike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insert into GroupData values(1, 'sara', 3000, 'F')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 insert into GroupData values(1, 'sara', 3000, 'F')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 insert into GroupData values(1, 'sara', 3000, 'F')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 insert into GroupData values(2, 'sara', 1000, 'F')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 insert into GroupData values(2, 'sara', 1000, ‘M')</a:t>
            </a:r>
            <a:endParaRPr b="0" i="0" sz="1400" u="none" cap="none" strike="noStrike">
              <a:solidFill>
                <a:srgbClr val="FDD07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DD07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6813176" y="5522259"/>
            <a:ext cx="44230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EE0A2"/>
                </a:solidFill>
                <a:latin typeface="Corbel"/>
                <a:ea typeface="Corbel"/>
                <a:cs typeface="Corbel"/>
                <a:sym typeface="Corbel"/>
              </a:rPr>
              <a:t>SO The GROUP BY statement groups rows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EE0A2"/>
                </a:solidFill>
                <a:latin typeface="Corbel"/>
                <a:ea typeface="Corbel"/>
                <a:cs typeface="Corbel"/>
                <a:sym typeface="Corbel"/>
              </a:rPr>
              <a:t> that have the same values</a:t>
            </a:r>
            <a:endParaRPr b="1" i="0" sz="1800" u="none" cap="none" strike="noStrike">
              <a:solidFill>
                <a:srgbClr val="FEE0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509008" y="4070468"/>
            <a:ext cx="423134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b="0" i="0" lang="en-US" sz="1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Statement is required: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(salary) sum_salary from employees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(salary) min_salary from employees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(salary) max_salary from employees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(salary) count_salary from employees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avg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(salary) avg_salary from employees 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7848777" y="1255748"/>
            <a:ext cx="2371162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Create table GroupData</a:t>
            </a:r>
            <a:endParaRPr b="0" i="0" sz="1400" u="none" cap="none" strike="noStrike">
              <a:solidFill>
                <a:srgbClr val="FDD0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    id   int,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    name varchar(200),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    salary money,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    Gender char(1)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7848777" y="2810020"/>
            <a:ext cx="24705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DD075"/>
                </a:solidFill>
                <a:latin typeface="Consolas"/>
                <a:ea typeface="Consolas"/>
                <a:cs typeface="Consolas"/>
                <a:sym typeface="Consolas"/>
              </a:rPr>
              <a:t>Select * from GroupData</a:t>
            </a:r>
            <a:endParaRPr b="0" i="0" sz="1400" u="none" cap="none" strike="noStrike">
              <a:solidFill>
                <a:srgbClr val="FDD07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6437436" y="6159917"/>
            <a:ext cx="56204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Where Clause is used to filter rows before aggregation. But Having clause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is used to filter groups after aggregations. </a:t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2776668" y="289684"/>
            <a:ext cx="62597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Grouping and Aggregating data</a:t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3452151" y="4387357"/>
            <a:ext cx="5336717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Display how many employees working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departments wise?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3508256" y="4804995"/>
            <a:ext cx="318548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How many total employees working? = 107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How many departments name  in department =27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How may departments assign to emp = 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How many student do not have department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How many department do not have employees = 16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3452151" y="6033961"/>
            <a:ext cx="381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Find out numbers of Customers from the same country?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Find out numbers of employees working in the IT dept?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3452151" y="988808"/>
            <a:ext cx="3297698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Select 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Job_id, sum(salary) as totol_salary 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from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employees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Where 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salary &gt; 12000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group by 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Job_id</a:t>
            </a:r>
            <a:endParaRPr b="0" i="0" sz="14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Having 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sum(salary) &gt; 13000.00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order by 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sum(salary) Desc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3452151" y="2655946"/>
            <a:ext cx="4580100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0" lang="en-US" sz="1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Syntax for the Group Functions.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SELECT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  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&lt;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column_name&gt;</a:t>
            </a:r>
            <a:b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FROM    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&lt;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table_name&gt;</a:t>
            </a:r>
            <a:b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WHERE   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&lt;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condition&gt; --Eliminate data before grouping</a:t>
            </a:r>
            <a:b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GROUP BY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 </a:t>
            </a:r>
            <a:r>
              <a:rPr b="0" i="1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&lt;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column_name&gt;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HAVING 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 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&lt;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column_name&gt; Eliminate group after aggregate</a:t>
            </a:r>
            <a:b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ORDER BY </a:t>
            </a:r>
            <a:r>
              <a:rPr b="0" i="1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&lt;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column_name&gt;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52214" y="1408122"/>
            <a:ext cx="3285588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SELECT [employee_id]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,[first_name]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,[last_name]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,[email]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,[phone_number]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,[hire_date]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,[job_id]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1400" u="none" cap="none" strike="noStrike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  <a:t>SUM</a:t>
            </a: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([salary]) totsalary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,[commission_pct]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,[manager_id]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,[department_id]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FROM [HRSchema].[dbo].[employees]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33CC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SELECT [employee_id]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,[first_name]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,[last_name]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,[email]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,[phone_number]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,[hire_date]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,[job_id]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,[commission_pct]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,[manager_id]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9F6F9"/>
                </a:solidFill>
                <a:latin typeface="Arial"/>
                <a:ea typeface="Arial"/>
                <a:cs typeface="Arial"/>
                <a:sym typeface="Arial"/>
              </a:rPr>
              <a:t>      ,[department_id]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89647" y="924916"/>
            <a:ext cx="325762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Grouping salary data for all  employee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table columns 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8194243" y="1180014"/>
            <a:ext cx="3874367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--1) Display manager ID and number of employees managed by the manager.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--2) How many employees who are working in each department in the organization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--3) Display number of employees joined after 15th of the month.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--4) List all the department ids having at least four employees.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-- 5) Display average salary of employees in each department 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---6) Display job ID, number of employees, sum of salary, and difference between highest salary and lowest salary of the employees of the job.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---7) Display job ID for jobs with average salary more than 10000.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---8) Display years in which more than 10 employees joined.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 rot="-5400000">
            <a:off x="6909326" y="2110717"/>
            <a:ext cx="23230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Home Work #3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2933550" y="396099"/>
            <a:ext cx="63120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474862" y="1727201"/>
            <a:ext cx="5770606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C000"/>
                </a:solidFill>
                <a:latin typeface="Corbel"/>
                <a:ea typeface="Corbel"/>
                <a:cs typeface="Corbel"/>
                <a:sym typeface="Corbel"/>
              </a:rPr>
              <a:t>Primary key and Foreign key Relationship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Primary key(Pk) 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constraint uniquely identifies each record in a table. Primary key must contain unique values, and can not contain NULL values. Primary key in a table not mandatory but recommended.  One table can have one primary key only.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Foreign Key (Fk</a:t>
            </a:r>
            <a:r>
              <a:rPr b="1" i="0" lang="en-US" sz="1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) is a column or set of columns in one table that reference the primary key column in another table.  Another word, Foreign key is a column or combination of columns that is used to establish and enforce a link between the data in two tables. </a:t>
            </a:r>
            <a:endParaRPr b="0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86" y="987924"/>
            <a:ext cx="1859919" cy="299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5110" y="4897299"/>
            <a:ext cx="1783697" cy="168683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/>
          <p:nvPr/>
        </p:nvSpPr>
        <p:spPr>
          <a:xfrm>
            <a:off x="4232738" y="396099"/>
            <a:ext cx="40254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Primary key and Foreign key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8052775" y="1980248"/>
            <a:ext cx="2867270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 TABLE [dbo].[emp1]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[empno] [int] NOT NULL Primary key,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[ename] [varchar](50)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[sal] [int]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[deptno] [int] NULL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8669290" y="3474794"/>
            <a:ext cx="300794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 TABLE [dbo].[dept1]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[deptno] [int] NOT NULL Primary key,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[dname] [varchar](14)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[loc] [varchar](13)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8052775" y="1376765"/>
            <a:ext cx="16866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Learn also identity </a:t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6679223" y="4638499"/>
            <a:ext cx="412652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emp1 values(100,'Smith',800,1)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emp1 values(101,'Alen',1600,2)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emp1 values(102,'Ward',1250,2)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emp1 values(103,'Jones',600,NULL)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6679223" y="5753132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dept1 values(1,'Accounting','New York')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dept1 values(2,'Research','Dallas')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dept1 values(3,'Sales','Chicago')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insert into dept1 values(4,'Operations','Boston')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8052775" y="1760069"/>
            <a:ext cx="123303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Create table emp1</a:t>
            </a: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8669290" y="3206600"/>
            <a:ext cx="14462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Create table dept1</a:t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6679223" y="4397055"/>
            <a:ext cx="18646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Insert data into emp1</a:t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6679223" y="5536589"/>
            <a:ext cx="18646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Insert data into dept1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3543150" y="249343"/>
            <a:ext cx="45961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Different types of Join</a:t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7474154" y="1713089"/>
            <a:ext cx="3892412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Inner Join: </a:t>
            </a:r>
            <a:r>
              <a:rPr b="1" i="0" lang="en-US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Combined only the matching rows among the tables.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7458" y="2215427"/>
            <a:ext cx="299085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/>
          <p:nvPr/>
        </p:nvSpPr>
        <p:spPr>
          <a:xfrm>
            <a:off x="8497582" y="1076766"/>
            <a:ext cx="275449" cy="3603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44553" y="870479"/>
            <a:ext cx="30194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4145" y="2172759"/>
            <a:ext cx="1390841" cy="98126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/>
          <p:nvPr/>
        </p:nvSpPr>
        <p:spPr>
          <a:xfrm>
            <a:off x="8559411" y="2428105"/>
            <a:ext cx="275449" cy="3603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6896852" y="3196197"/>
            <a:ext cx="5295148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Left Join: </a:t>
            </a:r>
            <a:r>
              <a:rPr b="1" i="0" lang="en-US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Returns all the matching rows , plus non matching rows form the left table.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43724" y="3564298"/>
            <a:ext cx="2914584" cy="1093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69190" y="3577363"/>
            <a:ext cx="1457534" cy="102729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/>
          <p:nvPr/>
        </p:nvSpPr>
        <p:spPr>
          <a:xfrm>
            <a:off x="6771459" y="4638563"/>
            <a:ext cx="5545933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Right Join: </a:t>
            </a:r>
            <a:r>
              <a:rPr b="1" i="0" lang="en-US" sz="105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Returns all the matching rows ,   plus non matching rows form the right table.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8647171" y="3878011"/>
            <a:ext cx="275449" cy="3603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067458" y="5058200"/>
            <a:ext cx="29908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990068" y="5140763"/>
            <a:ext cx="16192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16057" y="813499"/>
            <a:ext cx="1361066" cy="92096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/>
          <p:nvPr/>
        </p:nvSpPr>
        <p:spPr>
          <a:xfrm>
            <a:off x="8669104" y="5426857"/>
            <a:ext cx="275449" cy="3603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7003441" y="6401225"/>
            <a:ext cx="6096000" cy="265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Full Join: </a:t>
            </a:r>
            <a:r>
              <a:rPr b="0" i="0" lang="en-US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Returns all the matching rows, plus non matching rows from the both tables</a:t>
            </a:r>
            <a:endParaRPr b="0" i="0" sz="10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495150" y="836715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What is Join in SQL Server?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Join is combined data from two or more related table.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Those tables are connected through primary key and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Foreign key constraint.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495150" y="1967005"/>
            <a:ext cx="2438093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 TABLE [dbo].[emp1]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[empno] [int] NOT NULL Primary key,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[ename] [varchar](50)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[sal] [int]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[deptno] [int] NULL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503838" y="3206654"/>
            <a:ext cx="256191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CREATE TABLE [dbo].[dept1]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[deptno] [int] NOT NULL Primary key,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[dname] [varchar](14)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[loc] [varchar](13)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460057" y="4547991"/>
            <a:ext cx="41087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 into emp1 values(100,'Smith',800,1)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 into emp1 values(101,'Alen',1600,2)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 into emp1 values(102,'Ward',1250,2)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 into emp1 values(103,'Jones',600,NULL)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434324" y="5678925"/>
            <a:ext cx="50966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 into dept1 values(1,'Accounting','New York')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 into dept1 values(2,'Research','Dallas')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 into dept1 values(3,'Sales','Chicago')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 into dept1 values(4,'Operations','Boston')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551767" y="1737032"/>
            <a:ext cx="123303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Create table emp1</a:t>
            </a:r>
            <a:endParaRPr/>
          </a:p>
        </p:txBody>
      </p:sp>
      <p:sp>
        <p:nvSpPr>
          <p:cNvPr id="217" name="Google Shape;217;p23"/>
          <p:cNvSpPr/>
          <p:nvPr/>
        </p:nvSpPr>
        <p:spPr>
          <a:xfrm>
            <a:off x="551767" y="3000614"/>
            <a:ext cx="14462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Create table dept1</a:t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495150" y="5371148"/>
            <a:ext cx="18646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Insert data into dept1</a:t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551767" y="4265059"/>
            <a:ext cx="18646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Insert data into emp1</a:t>
            </a:r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3788115" y="2523560"/>
            <a:ext cx="2558714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Download employee table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Department table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all the join you have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endParaRPr/>
          </a:p>
        </p:txBody>
      </p:sp>
      <p:sp>
        <p:nvSpPr>
          <p:cNvPr id="221" name="Google Shape;221;p23"/>
          <p:cNvSpPr/>
          <p:nvPr/>
        </p:nvSpPr>
        <p:spPr>
          <a:xfrm rot="-5400000">
            <a:off x="2721332" y="2822890"/>
            <a:ext cx="19656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Home Work #4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/>
          <p:nvPr/>
        </p:nvSpPr>
        <p:spPr>
          <a:xfrm>
            <a:off x="2933550" y="396099"/>
            <a:ext cx="63120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Entity Relational Diagram(ERD)</a:t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275042" y="1031875"/>
            <a:ext cx="5345829" cy="5570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Concept of Related table – ERD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Tables are related based on Keys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Most common relationship between  Primary key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and Foreign keys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There are three types of relationship among tables.</a:t>
            </a:r>
            <a:endParaRPr b="0" i="0" sz="2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One to one relationship ( 1 to 1)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One to many relationship (1 to m)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Many to many relationship (m to m)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Example of three types of relationship among tables.</a:t>
            </a:r>
            <a:endParaRPr b="0" i="0" sz="2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One person can have one health card (1 to 1)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One customer many order, one category many products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One department many employees ( 1 to m)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2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Students can have many courses and courses can have many students (m to m) , need 3</a:t>
            </a:r>
            <a:r>
              <a:rPr b="1" baseline="3000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rd</a:t>
            </a: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table, call bridge table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5924524" y="1358015"/>
            <a:ext cx="5931797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Primary key and Foreign key Relationship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Primary key(Pk) </a:t>
            </a: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constraint uniquely identifies each record in a table. Primary key must contain unique values, and can not contain NULL values. Primary key in a table not mandatory but recommended.  One table can have one primary key only.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B0F0"/>
                </a:solidFill>
                <a:latin typeface="Corbel"/>
                <a:ea typeface="Corbel"/>
                <a:cs typeface="Corbel"/>
                <a:sym typeface="Corbel"/>
              </a:rPr>
              <a:t>Foreign Key (Fk</a:t>
            </a:r>
            <a:r>
              <a:rPr b="1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) is a column or set of columns in one table that reference the primary key column in another table.  Another word, Foreign key is a column or combination of columns that is used to establish and enforce a link between the data in two tables.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2748" y="834795"/>
            <a:ext cx="1859919" cy="299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9094" y="4334591"/>
            <a:ext cx="2398240" cy="226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/>
        </p:nvSpPr>
        <p:spPr>
          <a:xfrm>
            <a:off x="9728200" y="5096933"/>
            <a:ext cx="20826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See the constrain 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Practically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/>
          <p:nvPr/>
        </p:nvSpPr>
        <p:spPr>
          <a:xfrm>
            <a:off x="3543150" y="249343"/>
            <a:ext cx="68972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Different Join in SQL Server</a:t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585837" y="772563"/>
            <a:ext cx="4761667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---SELF-JOIN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---Create emp-manager relation table for self-join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Create table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( empID   Int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, Name    varchar(20)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,salary   money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,mgerID   int</a:t>
            </a:r>
            <a:endParaRPr b="0" i="0" sz="1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Select * from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---Insert data into a emp-manager table.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insert into manager values(1, 'king',  40000, 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insert into manager values(2, 'John',  60000, 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insert into manager values(3, 'Sam',  80000, 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insert into manager values(4, 'Ben',  80000,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insert into manager values(5, 'Ford',  80000, 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 </a:t>
            </a:r>
            <a:endParaRPr b="1" i="0" sz="11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 -----Self Inner Join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select e.name as Employees, m.name as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from manager 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inner join manager 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on m.empID = e.mgerID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-</a:t>
            </a:r>
            <a:r>
              <a:rPr b="1" i="0" lang="en-US" sz="11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--- Left Join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select e.name as Employees, m.name as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from manager 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left join manager 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on m.empID = e.mgerID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8877" y="1023900"/>
            <a:ext cx="6044717" cy="165823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/>
          <p:nvPr/>
        </p:nvSpPr>
        <p:spPr>
          <a:xfrm>
            <a:off x="5057549" y="5943209"/>
            <a:ext cx="6096000" cy="553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Cross Join:  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Produces the Cartesian product of the 2 tables involved in the join. Both emp1 and dept1 tables have 4 rows. So cross join produces 16 rows.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0789" y="3495284"/>
            <a:ext cx="5932805" cy="24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/>
          <p:nvPr/>
        </p:nvSpPr>
        <p:spPr>
          <a:xfrm>
            <a:off x="5347504" y="2749407"/>
            <a:ext cx="5470967" cy="322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Self-Join : Self join is a regular join, but the table is joined with itself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/>
          <p:nvPr/>
        </p:nvSpPr>
        <p:spPr>
          <a:xfrm>
            <a:off x="2666016" y="244595"/>
            <a:ext cx="63120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Entity Relational Diagram(ERD)</a:t>
            </a:r>
            <a:endParaRPr b="0" i="0" sz="28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47" name="Google Shape;2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2307" y="5057026"/>
            <a:ext cx="12668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6214" y="5058599"/>
            <a:ext cx="122872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6373" y="5162180"/>
            <a:ext cx="1228725" cy="1152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26"/>
          <p:cNvCxnSpPr/>
          <p:nvPr/>
        </p:nvCxnSpPr>
        <p:spPr>
          <a:xfrm>
            <a:off x="3210778" y="5479643"/>
            <a:ext cx="767997" cy="504825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1" name="Google Shape;251;p26"/>
          <p:cNvCxnSpPr/>
          <p:nvPr/>
        </p:nvCxnSpPr>
        <p:spPr>
          <a:xfrm flipH="1" rot="10800000">
            <a:off x="5247945" y="5314048"/>
            <a:ext cx="549451" cy="719139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2" name="Google Shape;252;p26"/>
          <p:cNvSpPr txBox="1"/>
          <p:nvPr/>
        </p:nvSpPr>
        <p:spPr>
          <a:xfrm>
            <a:off x="3708716" y="5613827"/>
            <a:ext cx="3129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3167931" y="5246066"/>
            <a:ext cx="2535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5135031" y="5709383"/>
            <a:ext cx="31290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5584515" y="5063904"/>
            <a:ext cx="2535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6021652" y="5805066"/>
            <a:ext cx="32893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pk</a:t>
            </a:r>
            <a:endParaRPr b="0" i="0" sz="1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4159530" y="6282144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Fk</a:t>
            </a:r>
            <a:endParaRPr b="1" i="0" sz="1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2078080" y="6005222"/>
            <a:ext cx="328936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pk</a:t>
            </a:r>
            <a:endParaRPr b="0" i="0" sz="1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4749247" y="6282144"/>
            <a:ext cx="33054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Fk</a:t>
            </a:r>
            <a:endParaRPr b="1" i="0" sz="11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60" name="Google Shape;260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7858" y="1621962"/>
            <a:ext cx="1571625" cy="1152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26"/>
          <p:cNvCxnSpPr/>
          <p:nvPr/>
        </p:nvCxnSpPr>
        <p:spPr>
          <a:xfrm flipH="1" rot="10800000">
            <a:off x="2539779" y="1626945"/>
            <a:ext cx="1509900" cy="778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26"/>
          <p:cNvSpPr txBox="1"/>
          <p:nvPr/>
        </p:nvSpPr>
        <p:spPr>
          <a:xfrm>
            <a:off x="2460284" y="2013559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6"/>
          <p:cNvSpPr txBox="1"/>
          <p:nvPr/>
        </p:nvSpPr>
        <p:spPr>
          <a:xfrm>
            <a:off x="3821476" y="1266765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6"/>
          <p:cNvSpPr txBox="1"/>
          <p:nvPr/>
        </p:nvSpPr>
        <p:spPr>
          <a:xfrm>
            <a:off x="1485751" y="830754"/>
            <a:ext cx="3154406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One to one relationship</a:t>
            </a:r>
            <a:endParaRPr b="0" i="0" sz="2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3496961" y="2791596"/>
            <a:ext cx="3041311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One to many relationship</a:t>
            </a:r>
            <a:endParaRPr b="0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3295055" y="4565055"/>
            <a:ext cx="34451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Many to many relationship</a:t>
            </a:r>
            <a:endParaRPr b="0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33535" y="1373757"/>
            <a:ext cx="214312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187108" y="3188481"/>
            <a:ext cx="20574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50438" y="3228727"/>
            <a:ext cx="2271713" cy="10907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0" name="Google Shape;270;p26"/>
          <p:cNvCxnSpPr/>
          <p:nvPr/>
        </p:nvCxnSpPr>
        <p:spPr>
          <a:xfrm flipH="1" rot="10800000">
            <a:off x="4187158" y="3644303"/>
            <a:ext cx="906000" cy="25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1" name="Google Shape;271;p26"/>
          <p:cNvSpPr txBox="1"/>
          <p:nvPr/>
        </p:nvSpPr>
        <p:spPr>
          <a:xfrm>
            <a:off x="4904966" y="334425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4168893" y="3642058"/>
            <a:ext cx="3337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28135" y="5072889"/>
            <a:ext cx="348615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6"/>
          <p:cNvSpPr txBox="1"/>
          <p:nvPr/>
        </p:nvSpPr>
        <p:spPr>
          <a:xfrm>
            <a:off x="9116736" y="4704409"/>
            <a:ext cx="13089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Not acceptable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069950" y="1373757"/>
            <a:ext cx="3253551" cy="3078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/>
          <p:nvPr/>
        </p:nvSpPr>
        <p:spPr>
          <a:xfrm>
            <a:off x="2298701" y="492183"/>
            <a:ext cx="69214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EE0A2"/>
                </a:solidFill>
                <a:latin typeface="Arial Black"/>
                <a:ea typeface="Arial Black"/>
                <a:cs typeface="Arial Black"/>
                <a:sym typeface="Arial Black"/>
              </a:rPr>
              <a:t>Fetching data from Multiple tables, HR Schema</a:t>
            </a:r>
            <a:endParaRPr b="0" i="0" sz="2000" u="none" cap="none" strike="noStrike">
              <a:solidFill>
                <a:srgbClr val="FEE0A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81" name="Google Shape;28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613" y="1544638"/>
            <a:ext cx="1933575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7"/>
          <p:cNvSpPr/>
          <p:nvPr/>
        </p:nvSpPr>
        <p:spPr>
          <a:xfrm>
            <a:off x="3848567" y="1745734"/>
            <a:ext cx="54777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Write the following queries(Querying two Tables)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3784600" y="2643138"/>
            <a:ext cx="60960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--1) Fetch first_name, last_name, and their department name and location_ID.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--2) Write a query and display the Employee's info who does not have department_name.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--3) Display those departments’ names that have not yet been allocated for the employees.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--4) Write a query and display the Employee who does not have department_name.  and, those departments’ names have not yet been allocated for the employees.</a:t>
            </a:r>
            <a:endParaRPr/>
          </a:p>
        </p:txBody>
      </p:sp>
      <p:sp>
        <p:nvSpPr>
          <p:cNvPr id="284" name="Google Shape;284;p27"/>
          <p:cNvSpPr/>
          <p:nvPr/>
        </p:nvSpPr>
        <p:spPr>
          <a:xfrm rot="-5400000">
            <a:off x="2177965" y="3658800"/>
            <a:ext cx="24929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Home Work  #5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