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orbel"/>
      <p:regular r:id="rId18"/>
      <p:bold r:id="rId19"/>
      <p:italic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font" Target="fonts/Corbel-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bold.fntdata"/><Relationship Id="rId6" Type="http://schemas.openxmlformats.org/officeDocument/2006/relationships/slide" Target="slides/slide1.xml"/><Relationship Id="rId18" Type="http://schemas.openxmlformats.org/officeDocument/2006/relationships/font" Target="fonts/Corbel-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11"/>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p:nvPr>
            <p:ph idx="2" type="pic"/>
          </p:nvPr>
        </p:nvSpPr>
        <p:spPr>
          <a:xfrm>
            <a:off x="839788" y="987425"/>
            <a:ext cx="10515600" cy="3379735"/>
          </a:xfrm>
          <a:prstGeom prst="rect">
            <a:avLst/>
          </a:prstGeom>
          <a:noFill/>
          <a:ln>
            <a:noFill/>
          </a:ln>
        </p:spPr>
      </p:sp>
      <p:sp>
        <p:nvSpPr>
          <p:cNvPr id="71" name="Google Shape;71;p11"/>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12"/>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13"/>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13"/>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13"/>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orbel"/>
              <a:buNone/>
            </a:pPr>
            <a:r>
              <a:rPr b="0" i="0" lang="en-US" sz="8000" u="none" cap="none" strike="noStrike">
                <a:solidFill>
                  <a:schemeClr val="lt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orbel"/>
              <a:buNone/>
            </a:pPr>
            <a:r>
              <a:rPr b="0" i="0" lang="en-US" sz="8000" u="none" cap="none" strike="noStrike">
                <a:solidFill>
                  <a:schemeClr val="lt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14"/>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9" name="Google Shape;99;p1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0" name="Google Shape;100;p1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1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2" name="Google Shape;102;p1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1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16"/>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1" name="Google Shape;111;p16"/>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16"/>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6"/>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4" name="Google Shape;114;p16"/>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16"/>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7" name="Google Shape;117;p16"/>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7"/>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5"/>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6"/>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6"/>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6"/>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9"/>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EDEDED"/>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EDEDED"/>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orbel"/>
                <a:ea typeface="Corbel"/>
                <a:cs typeface="Corbel"/>
                <a:sym typeface="Corbe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4345355" y="869124"/>
            <a:ext cx="340509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rgbClr val="FFFF00"/>
                </a:solidFill>
                <a:latin typeface="Arial"/>
                <a:ea typeface="Arial"/>
                <a:cs typeface="Arial"/>
                <a:sym typeface="Arial"/>
              </a:rPr>
              <a:t>Module  #03  </a:t>
            </a:r>
            <a:endParaRPr/>
          </a:p>
        </p:txBody>
      </p:sp>
      <p:sp>
        <p:nvSpPr>
          <p:cNvPr id="138" name="Google Shape;138;p19"/>
          <p:cNvSpPr txBox="1"/>
          <p:nvPr/>
        </p:nvSpPr>
        <p:spPr>
          <a:xfrm>
            <a:off x="2751666" y="1625600"/>
            <a:ext cx="8568605" cy="36625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Differentiate and categorize the SQL command. </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Understand the difference among Delete, Truncate, and Drop data. </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What is a view? What is the use of view? Sum Limitation. </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Understand and create local and Global temporary tables.</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Understand and create Union and Union ALL </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What are subqueries and Co-related subqueries</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When and why need to use Sub queries inside the data dataset? </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Learned all window functions ( such as row_number, Rank, dense_rank)</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Who get the highest salary in the company, Find out using Subqueries and Window functions.</a:t>
            </a:r>
            <a:endParaRPr b="0" i="0" sz="18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rgbClr val="FFFF00"/>
              </a:buClr>
              <a:buSzPts val="1800"/>
              <a:buFont typeface="Arial"/>
              <a:buAutoNum type="arabicPeriod"/>
            </a:pPr>
            <a:r>
              <a:rPr b="1" i="1" lang="en-US" sz="1800" u="none" cap="none" strike="noStrike">
                <a:solidFill>
                  <a:schemeClr val="lt1"/>
                </a:solidFill>
                <a:latin typeface="Arial"/>
                <a:ea typeface="Arial"/>
                <a:cs typeface="Arial"/>
                <a:sym typeface="Arial"/>
              </a:rPr>
              <a:t>When to use partition in a query. </a:t>
            </a:r>
            <a:endParaRPr/>
          </a:p>
          <a:p>
            <a:pPr indent="-228600" lvl="0" marL="342900" marR="0" rtl="0" algn="l">
              <a:lnSpc>
                <a:spcPct val="100000"/>
              </a:lnSpc>
              <a:spcBef>
                <a:spcPts val="0"/>
              </a:spcBef>
              <a:spcAft>
                <a:spcPts val="0"/>
              </a:spcAft>
              <a:buClr>
                <a:srgbClr val="FFFF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FFFFFF"/>
              </a:solidFill>
              <a:latin typeface="Arial"/>
              <a:ea typeface="Arial"/>
              <a:cs typeface="Arial"/>
              <a:sym typeface="Arial"/>
            </a:endParaRPr>
          </a:p>
        </p:txBody>
      </p:sp>
      <p:sp>
        <p:nvSpPr>
          <p:cNvPr id="139" name="Google Shape;139;p19"/>
          <p:cNvSpPr/>
          <p:nvPr/>
        </p:nvSpPr>
        <p:spPr>
          <a:xfrm>
            <a:off x="153357" y="215248"/>
            <a:ext cx="602781" cy="523220"/>
          </a:xfrm>
          <a:prstGeom prst="flowChartMagneticDisk">
            <a:avLst/>
          </a:prstGeom>
          <a:noFill/>
          <a:ln cap="flat" cmpd="sng" w="25400">
            <a:solidFill>
              <a:srgbClr val="2F7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0" name="Google Shape;140;p19"/>
          <p:cNvCxnSpPr/>
          <p:nvPr/>
        </p:nvCxnSpPr>
        <p:spPr>
          <a:xfrm>
            <a:off x="337995" y="424104"/>
            <a:ext cx="0" cy="211016"/>
          </a:xfrm>
          <a:prstGeom prst="straightConnector1">
            <a:avLst/>
          </a:prstGeom>
          <a:noFill/>
          <a:ln cap="flat" cmpd="sng" w="9525">
            <a:solidFill>
              <a:srgbClr val="3BABBB"/>
            </a:solidFill>
            <a:prstDash val="solid"/>
            <a:round/>
            <a:headEnd len="sm" w="sm" type="none"/>
            <a:tailEnd len="sm" w="sm" type="none"/>
          </a:ln>
        </p:spPr>
      </p:cxnSp>
      <p:cxnSp>
        <p:nvCxnSpPr>
          <p:cNvPr id="141" name="Google Shape;141;p19"/>
          <p:cNvCxnSpPr/>
          <p:nvPr/>
        </p:nvCxnSpPr>
        <p:spPr>
          <a:xfrm flipH="1" rot="10800000">
            <a:off x="364372" y="635120"/>
            <a:ext cx="237392" cy="8792"/>
          </a:xfrm>
          <a:prstGeom prst="straightConnector1">
            <a:avLst/>
          </a:prstGeom>
          <a:noFill/>
          <a:ln cap="flat" cmpd="sng" w="9525">
            <a:solidFill>
              <a:srgbClr val="3BABBB"/>
            </a:solidFill>
            <a:prstDash val="solid"/>
            <a:round/>
            <a:headEnd len="sm" w="sm" type="none"/>
            <a:tailEnd len="sm" w="sm" type="none"/>
          </a:ln>
        </p:spPr>
      </p:cxnSp>
      <p:cxnSp>
        <p:nvCxnSpPr>
          <p:cNvPr id="142" name="Google Shape;142;p19"/>
          <p:cNvCxnSpPr/>
          <p:nvPr/>
        </p:nvCxnSpPr>
        <p:spPr>
          <a:xfrm flipH="1" rot="10800000">
            <a:off x="408334" y="476858"/>
            <a:ext cx="175846" cy="105508"/>
          </a:xfrm>
          <a:prstGeom prst="straightConnector1">
            <a:avLst/>
          </a:prstGeom>
          <a:noFill/>
          <a:ln cap="flat" cmpd="sng" w="9525">
            <a:solidFill>
              <a:srgbClr val="3BABBB"/>
            </a:solidFill>
            <a:prstDash val="solid"/>
            <a:round/>
            <a:headEnd len="sm" w="sm" type="none"/>
            <a:tailEnd len="sm" w="sm" type="none"/>
          </a:ln>
        </p:spPr>
      </p:cxnSp>
      <p:sp>
        <p:nvSpPr>
          <p:cNvPr id="143" name="Google Shape;143;p19"/>
          <p:cNvSpPr txBox="1"/>
          <p:nvPr/>
        </p:nvSpPr>
        <p:spPr>
          <a:xfrm>
            <a:off x="819916" y="131547"/>
            <a:ext cx="101021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000" u="none" cap="none" strike="noStrike">
                <a:solidFill>
                  <a:srgbClr val="258396"/>
                </a:solidFill>
                <a:latin typeface="Arial"/>
                <a:ea typeface="Arial"/>
                <a:cs typeface="Arial"/>
                <a:sym typeface="Arial"/>
              </a:rPr>
              <a:t>KSI</a:t>
            </a:r>
            <a:endParaRPr/>
          </a:p>
        </p:txBody>
      </p:sp>
      <p:sp>
        <p:nvSpPr>
          <p:cNvPr id="144" name="Google Shape;144;p19"/>
          <p:cNvSpPr txBox="1"/>
          <p:nvPr/>
        </p:nvSpPr>
        <p:spPr>
          <a:xfrm>
            <a:off x="1710996" y="215248"/>
            <a:ext cx="104067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C000"/>
                </a:solidFill>
                <a:latin typeface="Arial"/>
                <a:ea typeface="Arial"/>
                <a:cs typeface="Arial"/>
                <a:sym typeface="Arial"/>
              </a:rPr>
              <a:t>DATA</a:t>
            </a:r>
            <a:endParaRPr/>
          </a:p>
          <a:p>
            <a:pPr indent="0" lvl="0" marL="0" marR="0" rtl="0" algn="l">
              <a:lnSpc>
                <a:spcPct val="100000"/>
              </a:lnSpc>
              <a:spcBef>
                <a:spcPts val="0"/>
              </a:spcBef>
              <a:spcAft>
                <a:spcPts val="0"/>
              </a:spcAft>
              <a:buNone/>
            </a:pPr>
            <a:r>
              <a:rPr b="1" i="0" lang="en-US" sz="1400" u="none" cap="none" strike="noStrike">
                <a:solidFill>
                  <a:srgbClr val="FFC000"/>
                </a:solidFill>
                <a:latin typeface="Arial"/>
                <a:ea typeface="Arial"/>
                <a:cs typeface="Arial"/>
                <a:sym typeface="Arial"/>
              </a:rPr>
              <a:t>Research</a:t>
            </a:r>
            <a:r>
              <a:rPr b="0" i="0" lang="en-US" sz="1400" u="none" cap="none" strike="noStrike">
                <a:solidFill>
                  <a:srgbClr val="FFC000"/>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p:nvPr/>
        </p:nvSpPr>
        <p:spPr>
          <a:xfrm>
            <a:off x="2840417" y="360839"/>
            <a:ext cx="4298937"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800" u="none" cap="none" strike="noStrike">
                <a:solidFill>
                  <a:srgbClr val="FEE0A2"/>
                </a:solidFill>
                <a:latin typeface="Arial Black"/>
                <a:ea typeface="Arial Black"/>
                <a:cs typeface="Arial Black"/>
                <a:sym typeface="Arial Black"/>
              </a:rPr>
              <a:t>Union and Union ALL </a:t>
            </a:r>
            <a:endParaRPr/>
          </a:p>
          <a:p>
            <a:pPr indent="0" lvl="0" marL="0" marR="0" rtl="0" algn="l">
              <a:lnSpc>
                <a:spcPct val="100000"/>
              </a:lnSpc>
              <a:spcBef>
                <a:spcPts val="0"/>
              </a:spcBef>
              <a:spcAft>
                <a:spcPts val="0"/>
              </a:spcAft>
              <a:buNone/>
            </a:pPr>
            <a:r>
              <a:t/>
            </a:r>
            <a:endParaRPr b="0" i="0" sz="1400" u="none" cap="none" strike="noStrike">
              <a:solidFill>
                <a:srgbClr val="FEE0A2"/>
              </a:solidFill>
              <a:latin typeface="Corbel"/>
              <a:ea typeface="Corbel"/>
              <a:cs typeface="Corbel"/>
              <a:sym typeface="Corbel"/>
            </a:endParaRPr>
          </a:p>
        </p:txBody>
      </p:sp>
      <p:sp>
        <p:nvSpPr>
          <p:cNvPr id="269" name="Google Shape;269;p28"/>
          <p:cNvSpPr txBox="1"/>
          <p:nvPr/>
        </p:nvSpPr>
        <p:spPr>
          <a:xfrm>
            <a:off x="1801039" y="1746578"/>
            <a:ext cx="660789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Fetch last name, salary from employees where salary more than 14 thousand ?</a:t>
            </a:r>
            <a:endParaRPr/>
          </a:p>
        </p:txBody>
      </p:sp>
      <p:sp>
        <p:nvSpPr>
          <p:cNvPr id="270" name="Google Shape;270;p28"/>
          <p:cNvSpPr/>
          <p:nvPr/>
        </p:nvSpPr>
        <p:spPr>
          <a:xfrm>
            <a:off x="1835503" y="2196463"/>
            <a:ext cx="637065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Fetch last name, salary from employees where salary lass than  3 thousand ?</a:t>
            </a:r>
            <a:endParaRPr/>
          </a:p>
        </p:txBody>
      </p:sp>
      <p:sp>
        <p:nvSpPr>
          <p:cNvPr id="271" name="Google Shape;271;p28"/>
          <p:cNvSpPr txBox="1"/>
          <p:nvPr/>
        </p:nvSpPr>
        <p:spPr>
          <a:xfrm>
            <a:off x="1835503" y="2608151"/>
            <a:ext cx="38042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Create one queries out of two above queries?</a:t>
            </a:r>
            <a:endParaRPr/>
          </a:p>
        </p:txBody>
      </p:sp>
      <p:sp>
        <p:nvSpPr>
          <p:cNvPr id="272" name="Google Shape;272;p28"/>
          <p:cNvSpPr txBox="1"/>
          <p:nvPr/>
        </p:nvSpPr>
        <p:spPr>
          <a:xfrm>
            <a:off x="1727619" y="3005397"/>
            <a:ext cx="835036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Using Worker, Customer and Verdor tables , Fetch all the female person are working in the company?</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p28"/>
          <p:cNvSpPr txBox="1"/>
          <p:nvPr/>
        </p:nvSpPr>
        <p:spPr>
          <a:xfrm>
            <a:off x="1727619" y="3402622"/>
            <a:ext cx="726673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Retrieve a combined list of all unique cities from the "Customers" and "Suppliers" tables.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t>
            </a:r>
            <a:endParaRPr/>
          </a:p>
        </p:txBody>
      </p:sp>
      <p:sp>
        <p:nvSpPr>
          <p:cNvPr id="274" name="Google Shape;274;p28"/>
          <p:cNvSpPr txBox="1"/>
          <p:nvPr/>
        </p:nvSpPr>
        <p:spPr>
          <a:xfrm>
            <a:off x="9205546" y="6409592"/>
            <a:ext cx="25747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Black"/>
                <a:ea typeface="Arial Black"/>
                <a:cs typeface="Arial Black"/>
                <a:sym typeface="Arial Black"/>
              </a:rPr>
              <a:t>----Questions discussion </a:t>
            </a:r>
            <a:endParaRPr b="0" i="0" sz="1400" u="none" cap="none" strike="noStrike">
              <a:solidFill>
                <a:srgbClr val="FEE0A2"/>
              </a:solidFill>
              <a:latin typeface="Corbel"/>
              <a:ea typeface="Corbel"/>
              <a:cs typeface="Corbel"/>
              <a:sym typeface="Corbe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28"/>
          <p:cNvSpPr txBox="1"/>
          <p:nvPr/>
        </p:nvSpPr>
        <p:spPr>
          <a:xfrm>
            <a:off x="4298868" y="1163782"/>
            <a:ext cx="345799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FFFF00"/>
                </a:solidFill>
                <a:latin typeface="Arial"/>
                <a:ea typeface="Arial"/>
                <a:cs typeface="Arial"/>
                <a:sym typeface="Arial"/>
              </a:rPr>
              <a:t>Use database:  w_population_and_sales </a:t>
            </a:r>
            <a:endParaRPr/>
          </a:p>
        </p:txBody>
      </p:sp>
      <p:sp>
        <p:nvSpPr>
          <p:cNvPr id="276" name="Google Shape;276;p28"/>
          <p:cNvSpPr/>
          <p:nvPr/>
        </p:nvSpPr>
        <p:spPr>
          <a:xfrm rot="-5400000">
            <a:off x="293824" y="2564590"/>
            <a:ext cx="2249334"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FFFF00"/>
                </a:solidFill>
                <a:latin typeface="Arial"/>
                <a:ea typeface="Arial"/>
                <a:cs typeface="Arial"/>
                <a:sym typeface="Arial"/>
              </a:rPr>
              <a:t>Home Work #  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nvSpPr>
        <p:spPr>
          <a:xfrm>
            <a:off x="3268133" y="211667"/>
            <a:ext cx="593784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FFFF00"/>
                </a:solidFill>
                <a:latin typeface="Arial"/>
                <a:ea typeface="Arial"/>
                <a:cs typeface="Arial"/>
                <a:sym typeface="Arial"/>
              </a:rPr>
              <a:t>Queries was created in Company </a:t>
            </a:r>
            <a:endParaRPr/>
          </a:p>
        </p:txBody>
      </p:sp>
      <p:sp>
        <p:nvSpPr>
          <p:cNvPr id="282" name="Google Shape;282;p29"/>
          <p:cNvSpPr/>
          <p:nvPr/>
        </p:nvSpPr>
        <p:spPr>
          <a:xfrm>
            <a:off x="2468235" y="3656857"/>
            <a:ext cx="6623538" cy="5232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FFFF00"/>
              </a:buClr>
              <a:buSzPts val="1400"/>
              <a:buFont typeface="Noto Sans Symbols"/>
              <a:buChar char="❖"/>
            </a:pPr>
            <a:r>
              <a:rPr b="0" i="0" lang="en-US" sz="1400" u="none" cap="none" strike="noStrike">
                <a:solidFill>
                  <a:schemeClr val="lt1"/>
                </a:solidFill>
                <a:latin typeface="Arial"/>
                <a:ea typeface="Arial"/>
                <a:cs typeface="Arial"/>
                <a:sym typeface="Arial"/>
              </a:rPr>
              <a:t>Retrieve the names of customers who have made a purchase in the last month.</a:t>
            </a:r>
            <a:endParaRPr/>
          </a:p>
        </p:txBody>
      </p:sp>
      <p:sp>
        <p:nvSpPr>
          <p:cNvPr id="283" name="Google Shape;283;p29"/>
          <p:cNvSpPr txBox="1"/>
          <p:nvPr/>
        </p:nvSpPr>
        <p:spPr>
          <a:xfrm>
            <a:off x="2468235" y="2000317"/>
            <a:ext cx="7026282"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00"/>
              </a:buClr>
              <a:buSzPts val="1400"/>
              <a:buFont typeface="Noto Sans Symbols"/>
              <a:buChar char="❖"/>
            </a:pPr>
            <a:r>
              <a:rPr b="0" i="0" lang="en-US" sz="1400" u="none" cap="none" strike="noStrike">
                <a:solidFill>
                  <a:schemeClr val="lt1"/>
                </a:solidFill>
                <a:latin typeface="Arial"/>
                <a:ea typeface="Arial"/>
                <a:cs typeface="Arial"/>
                <a:sym typeface="Arial"/>
              </a:rPr>
              <a:t>Fetch the  Country name  and  their 2023 highest Population number in the world ?</a:t>
            </a:r>
            <a:endParaRPr/>
          </a:p>
          <a:p>
            <a:pPr indent="-196850" lvl="0" marL="285750" marR="0" rtl="0" algn="l">
              <a:lnSpc>
                <a:spcPct val="100000"/>
              </a:lnSpc>
              <a:spcBef>
                <a:spcPts val="0"/>
              </a:spcBef>
              <a:spcAft>
                <a:spcPts val="0"/>
              </a:spcAft>
              <a:buClr>
                <a:srgbClr val="FFFF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sp>
        <p:nvSpPr>
          <p:cNvPr id="284" name="Google Shape;284;p29"/>
          <p:cNvSpPr txBox="1"/>
          <p:nvPr/>
        </p:nvSpPr>
        <p:spPr>
          <a:xfrm>
            <a:off x="2468235" y="2523537"/>
            <a:ext cx="7135287"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00"/>
              </a:buClr>
              <a:buSzPts val="1400"/>
              <a:buFont typeface="Noto Sans Symbols"/>
              <a:buChar char="❖"/>
            </a:pPr>
            <a:r>
              <a:rPr b="0" i="0" lang="en-US" sz="1400" u="none" cap="none" strike="noStrike">
                <a:solidFill>
                  <a:schemeClr val="lt1"/>
                </a:solidFill>
                <a:latin typeface="Arial"/>
                <a:ea typeface="Arial"/>
                <a:cs typeface="Arial"/>
                <a:sym typeface="Arial"/>
              </a:rPr>
              <a:t>Retrieve the products that have a price higher than the average price of all products.</a:t>
            </a:r>
            <a:endParaRPr/>
          </a:p>
        </p:txBody>
      </p:sp>
      <p:sp>
        <p:nvSpPr>
          <p:cNvPr id="285" name="Google Shape;285;p29"/>
          <p:cNvSpPr txBox="1"/>
          <p:nvPr/>
        </p:nvSpPr>
        <p:spPr>
          <a:xfrm>
            <a:off x="2468235" y="3105138"/>
            <a:ext cx="6292107" cy="3077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00"/>
              </a:buClr>
              <a:buSzPts val="1400"/>
              <a:buFont typeface="Noto Sans Symbols"/>
              <a:buChar char="❖"/>
            </a:pPr>
            <a:r>
              <a:rPr b="0" i="0" lang="en-US" sz="1400" u="none" cap="none" strike="noStrike">
                <a:solidFill>
                  <a:schemeClr val="lt1"/>
                </a:solidFill>
                <a:latin typeface="Arial"/>
                <a:ea typeface="Arial"/>
                <a:cs typeface="Arial"/>
                <a:sym typeface="Arial"/>
              </a:rPr>
              <a:t>Retrieve the customers who have placed orders for all available products.</a:t>
            </a:r>
            <a:endParaRPr/>
          </a:p>
        </p:txBody>
      </p:sp>
      <p:sp>
        <p:nvSpPr>
          <p:cNvPr id="286" name="Google Shape;286;p29"/>
          <p:cNvSpPr txBox="1"/>
          <p:nvPr/>
        </p:nvSpPr>
        <p:spPr>
          <a:xfrm>
            <a:off x="2459970" y="4252667"/>
            <a:ext cx="6957354" cy="5232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00"/>
              </a:buClr>
              <a:buSzPts val="1400"/>
              <a:buFont typeface="Noto Sans Symbols"/>
              <a:buChar char="❖"/>
            </a:pPr>
            <a:r>
              <a:rPr b="0" i="0" lang="en-US" sz="1400" u="none" cap="none" strike="noStrike">
                <a:solidFill>
                  <a:schemeClr val="lt1"/>
                </a:solidFill>
                <a:latin typeface="Arial"/>
                <a:ea typeface="Arial"/>
                <a:cs typeface="Arial"/>
                <a:sym typeface="Arial"/>
              </a:rPr>
              <a:t>Fetch  the  Country name and  their 2023 lowest Population number in the world ?</a:t>
            </a:r>
            <a:endParaRPr/>
          </a:p>
          <a:p>
            <a:pPr indent="-196850" lvl="0" marL="285750" marR="0" rtl="0" algn="l">
              <a:lnSpc>
                <a:spcPct val="100000"/>
              </a:lnSpc>
              <a:spcBef>
                <a:spcPts val="0"/>
              </a:spcBef>
              <a:spcAft>
                <a:spcPts val="0"/>
              </a:spcAft>
              <a:buClr>
                <a:srgbClr val="FFFF00"/>
              </a:buClr>
              <a:buSzPts val="1400"/>
              <a:buFont typeface="Noto Sans Symbols"/>
              <a:buNone/>
            </a:pPr>
            <a:r>
              <a:t/>
            </a:r>
            <a:endParaRPr b="0" i="0" sz="1400" u="none" cap="none" strike="noStrike">
              <a:solidFill>
                <a:schemeClr val="lt1"/>
              </a:solidFill>
              <a:latin typeface="Arial"/>
              <a:ea typeface="Arial"/>
              <a:cs typeface="Arial"/>
              <a:sym typeface="Arial"/>
            </a:endParaRPr>
          </a:p>
        </p:txBody>
      </p:sp>
      <p:sp>
        <p:nvSpPr>
          <p:cNvPr id="287" name="Google Shape;287;p29"/>
          <p:cNvSpPr txBox="1"/>
          <p:nvPr/>
        </p:nvSpPr>
        <p:spPr>
          <a:xfrm rot="-5400000">
            <a:off x="1162821" y="2951249"/>
            <a:ext cx="2178802" cy="6155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FFFF00"/>
                </a:solidFill>
                <a:latin typeface="Arial"/>
                <a:ea typeface="Arial"/>
                <a:cs typeface="Arial"/>
                <a:sym typeface="Arial"/>
              </a:rPr>
              <a:t>Home Work # 11</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29"/>
          <p:cNvSpPr txBox="1"/>
          <p:nvPr/>
        </p:nvSpPr>
        <p:spPr>
          <a:xfrm>
            <a:off x="6816437" y="950330"/>
            <a:ext cx="30396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accent6"/>
                </a:solidFill>
                <a:latin typeface="Arial"/>
                <a:ea typeface="Arial"/>
                <a:cs typeface="Arial"/>
                <a:sym typeface="Arial"/>
              </a:rPr>
              <a:t>-------Use  DWPowerBI   Database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p:nvPr/>
        </p:nvSpPr>
        <p:spPr>
          <a:xfrm>
            <a:off x="558948" y="862112"/>
            <a:ext cx="6330579" cy="1323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FFFF00"/>
                </a:solidFill>
                <a:latin typeface="Calibri"/>
                <a:ea typeface="Calibri"/>
                <a:cs typeface="Calibri"/>
                <a:sym typeface="Calibri"/>
              </a:rPr>
              <a:t>Ex: Who receive the  1</a:t>
            </a:r>
            <a:r>
              <a:rPr b="1" baseline="30000" i="0" lang="en-US" sz="1600" u="none" cap="none" strike="noStrike">
                <a:solidFill>
                  <a:srgbClr val="FFFF00"/>
                </a:solidFill>
                <a:latin typeface="Calibri"/>
                <a:ea typeface="Calibri"/>
                <a:cs typeface="Calibri"/>
                <a:sym typeface="Calibri"/>
              </a:rPr>
              <a:t>st</a:t>
            </a:r>
            <a:r>
              <a:rPr b="1" i="0" lang="en-US" sz="1600" u="none" cap="none" strike="noStrike">
                <a:solidFill>
                  <a:srgbClr val="FFFF00"/>
                </a:solidFill>
                <a:latin typeface="Calibri"/>
                <a:ea typeface="Calibri"/>
                <a:cs typeface="Calibri"/>
                <a:sym typeface="Calibri"/>
              </a:rPr>
              <a:t> highest- salary in the company fetch his </a:t>
            </a:r>
            <a:endParaRPr/>
          </a:p>
          <a:p>
            <a:pPr indent="0" lvl="0" marL="0" marR="0" rtl="0" algn="l">
              <a:lnSpc>
                <a:spcPct val="100000"/>
              </a:lnSpc>
              <a:spcBef>
                <a:spcPts val="0"/>
              </a:spcBef>
              <a:spcAft>
                <a:spcPts val="0"/>
              </a:spcAft>
              <a:buNone/>
            </a:pPr>
            <a:r>
              <a:rPr b="1" i="0" lang="en-US" sz="1600" u="none" cap="none" strike="noStrike">
                <a:solidFill>
                  <a:srgbClr val="FFFF00"/>
                </a:solidFill>
                <a:latin typeface="Calibri"/>
                <a:ea typeface="Calibri"/>
                <a:cs typeface="Calibri"/>
                <a:sym typeface="Calibri"/>
              </a:rPr>
              <a:t>department name as well</a:t>
            </a:r>
            <a:r>
              <a:rPr b="1" i="0" lang="en-US" sz="1600" u="none" cap="none" strike="noStrike">
                <a:solidFill>
                  <a:srgbClr val="00B0F0"/>
                </a:solidFill>
                <a:latin typeface="Calibri"/>
                <a:ea typeface="Calibri"/>
                <a:cs typeface="Calibri"/>
                <a:sym typeface="Calibri"/>
              </a:rPr>
              <a:t> (use employees and departments tables) ?</a:t>
            </a:r>
            <a:endParaRPr/>
          </a:p>
          <a:p>
            <a:pPr indent="0" lvl="0" marL="0" marR="0" rtl="0" algn="l">
              <a:lnSpc>
                <a:spcPct val="100000"/>
              </a:lnSpc>
              <a:spcBef>
                <a:spcPts val="0"/>
              </a:spcBef>
              <a:spcAft>
                <a:spcPts val="0"/>
              </a:spcAft>
              <a:buNone/>
            </a:pPr>
            <a:r>
              <a:t/>
            </a:r>
            <a:endParaRPr b="1" i="0" sz="1600" u="none" cap="none" strike="noStrike">
              <a:solidFill>
                <a:srgbClr val="FFFF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600" u="none" cap="none" strike="noStrike">
                <a:solidFill>
                  <a:srgbClr val="FFFF00"/>
                </a:solidFill>
                <a:latin typeface="Calibri"/>
                <a:ea typeface="Calibri"/>
                <a:cs typeface="Calibri"/>
                <a:sym typeface="Calibri"/>
              </a:rPr>
              <a:t>Ex: Who receive the  1</a:t>
            </a:r>
            <a:r>
              <a:rPr b="1" baseline="30000" i="0" lang="en-US" sz="1600" u="none" cap="none" strike="noStrike">
                <a:solidFill>
                  <a:srgbClr val="FFFF00"/>
                </a:solidFill>
                <a:latin typeface="Calibri"/>
                <a:ea typeface="Calibri"/>
                <a:cs typeface="Calibri"/>
                <a:sym typeface="Calibri"/>
              </a:rPr>
              <a:t>st</a:t>
            </a:r>
            <a:r>
              <a:rPr b="1" i="0" lang="en-US" sz="1600" u="none" cap="none" strike="noStrike">
                <a:solidFill>
                  <a:srgbClr val="FFFF00"/>
                </a:solidFill>
                <a:latin typeface="Calibri"/>
                <a:ea typeface="Calibri"/>
                <a:cs typeface="Calibri"/>
                <a:sym typeface="Calibri"/>
              </a:rPr>
              <a:t> highest  salary department-wise in the company</a:t>
            </a:r>
            <a:endParaRPr/>
          </a:p>
          <a:p>
            <a:pPr indent="0" lvl="0" marL="0" marR="0" rtl="0" algn="l">
              <a:lnSpc>
                <a:spcPct val="100000"/>
              </a:lnSpc>
              <a:spcBef>
                <a:spcPts val="0"/>
              </a:spcBef>
              <a:spcAft>
                <a:spcPts val="0"/>
              </a:spcAft>
              <a:buNone/>
            </a:pPr>
            <a:r>
              <a:rPr b="1" i="0" lang="en-US" sz="1600" u="none" cap="none" strike="noStrike">
                <a:solidFill>
                  <a:srgbClr val="00B0F0"/>
                </a:solidFill>
                <a:latin typeface="Calibri"/>
                <a:ea typeface="Calibri"/>
                <a:cs typeface="Calibri"/>
                <a:sym typeface="Calibri"/>
              </a:rPr>
              <a:t>(use employees and departments tables) ?</a:t>
            </a:r>
            <a:endParaRPr/>
          </a:p>
        </p:txBody>
      </p:sp>
      <p:sp>
        <p:nvSpPr>
          <p:cNvPr id="294" name="Google Shape;294;p30"/>
          <p:cNvSpPr/>
          <p:nvPr/>
        </p:nvSpPr>
        <p:spPr>
          <a:xfrm>
            <a:off x="2167466" y="166413"/>
            <a:ext cx="8339667"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00B0F0"/>
                </a:solidFill>
                <a:latin typeface="Arial Black"/>
                <a:ea typeface="Arial Black"/>
                <a:cs typeface="Arial Black"/>
                <a:sym typeface="Arial Black"/>
              </a:rPr>
              <a:t>Function</a:t>
            </a:r>
            <a:r>
              <a:rPr b="0" i="0" lang="en-US" sz="2400" u="none" cap="none" strike="noStrike">
                <a:solidFill>
                  <a:srgbClr val="FDD075"/>
                </a:solidFill>
                <a:latin typeface="Arial Black"/>
                <a:ea typeface="Arial Black"/>
                <a:cs typeface="Arial Black"/>
                <a:sym typeface="Arial Black"/>
              </a:rPr>
              <a:t> Row_Number(), Rank(), Dense_Rank()</a:t>
            </a:r>
            <a:endParaRPr/>
          </a:p>
          <a:p>
            <a:pPr indent="0" lvl="0" marL="0" marR="0" rtl="0" algn="l">
              <a:lnSpc>
                <a:spcPct val="100000"/>
              </a:lnSpc>
              <a:spcBef>
                <a:spcPts val="0"/>
              </a:spcBef>
              <a:spcAft>
                <a:spcPts val="0"/>
              </a:spcAft>
              <a:buNone/>
            </a:pPr>
            <a:r>
              <a:rPr b="0" i="0" lang="en-US" sz="1600" u="none" cap="none" strike="noStrike">
                <a:solidFill>
                  <a:srgbClr val="FDD075"/>
                </a:solidFill>
                <a:latin typeface="Arial Black"/>
                <a:ea typeface="Arial Black"/>
                <a:cs typeface="Arial Black"/>
                <a:sym typeface="Arial Black"/>
              </a:rPr>
              <a:t>Use drive table  or Subqueries</a:t>
            </a:r>
            <a:endParaRPr b="0" i="0" sz="1600" u="none" cap="none" strike="noStrike">
              <a:solidFill>
                <a:srgbClr val="FFFF00"/>
              </a:solidFill>
              <a:latin typeface="Corbel"/>
              <a:ea typeface="Corbel"/>
              <a:cs typeface="Corbel"/>
              <a:sym typeface="Corbel"/>
            </a:endParaRPr>
          </a:p>
        </p:txBody>
      </p:sp>
      <p:sp>
        <p:nvSpPr>
          <p:cNvPr id="295" name="Google Shape;295;p30"/>
          <p:cNvSpPr txBox="1"/>
          <p:nvPr/>
        </p:nvSpPr>
        <p:spPr>
          <a:xfrm>
            <a:off x="406548" y="2233599"/>
            <a:ext cx="8279831" cy="46166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Select Last_name,salary,department_name from ( SELECT [employee_id]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,[first_name]</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,[last_name]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,[job_id]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,[salary]</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,[Salary grade] = </a:t>
            </a:r>
            <a:r>
              <a:rPr b="0" i="0" lang="en-US" sz="1400" u="none" cap="none" strike="noStrike">
                <a:solidFill>
                  <a:srgbClr val="92D050"/>
                </a:solidFill>
                <a:latin typeface="Arial"/>
                <a:ea typeface="Arial"/>
                <a:cs typeface="Arial"/>
                <a:sym typeface="Arial"/>
              </a:rPr>
              <a:t>row_number() </a:t>
            </a:r>
            <a:r>
              <a:rPr b="0" i="0" lang="en-US" sz="1400" u="none" cap="none" strike="noStrike">
                <a:solidFill>
                  <a:schemeClr val="lt1"/>
                </a:solidFill>
                <a:latin typeface="Arial"/>
                <a:ea typeface="Arial"/>
                <a:cs typeface="Arial"/>
                <a:sym typeface="Arial"/>
              </a:rPr>
              <a:t>over ( order by salary desc)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--or</a:t>
            </a:r>
            <a:endParaRPr/>
          </a:p>
          <a:p>
            <a:pPr indent="0" lvl="0" marL="0" marR="0" rtl="0" algn="l">
              <a:lnSpc>
                <a:spcPct val="100000"/>
              </a:lnSpc>
              <a:spcBef>
                <a:spcPts val="0"/>
              </a:spcBef>
              <a:spcAft>
                <a:spcPts val="0"/>
              </a:spcAft>
              <a:buNone/>
            </a:pPr>
            <a:r>
              <a:rPr b="0" i="0" lang="en-US" sz="1400" u="none" cap="none" strike="noStrike">
                <a:solidFill>
                  <a:srgbClr val="92D050"/>
                </a:solidFill>
                <a:latin typeface="Arial"/>
                <a:ea typeface="Arial"/>
                <a:cs typeface="Arial"/>
                <a:sym typeface="Arial"/>
              </a:rPr>
              <a:t>   ,row_number() </a:t>
            </a:r>
            <a:r>
              <a:rPr b="0" i="0" lang="en-US" sz="1400" u="none" cap="none" strike="noStrike">
                <a:solidFill>
                  <a:schemeClr val="lt1"/>
                </a:solidFill>
                <a:latin typeface="Arial"/>
                <a:ea typeface="Arial"/>
                <a:cs typeface="Arial"/>
                <a:sym typeface="Arial"/>
              </a:rPr>
              <a:t>over ( order by salary desc) as salary_grade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,[Salary grade1] = </a:t>
            </a:r>
            <a:r>
              <a:rPr b="0" i="0" lang="en-US" sz="1400" u="none" cap="none" strike="noStrike">
                <a:solidFill>
                  <a:srgbClr val="92D050"/>
                </a:solidFill>
                <a:latin typeface="Arial"/>
                <a:ea typeface="Arial"/>
                <a:cs typeface="Arial"/>
                <a:sym typeface="Arial"/>
              </a:rPr>
              <a:t>Rank()</a:t>
            </a:r>
            <a:r>
              <a:rPr b="0" i="0" lang="en-US" sz="1400" u="none" cap="none" strike="noStrike">
                <a:solidFill>
                  <a:schemeClr val="lt1"/>
                </a:solidFill>
                <a:latin typeface="Arial"/>
                <a:ea typeface="Arial"/>
                <a:cs typeface="Arial"/>
                <a:sym typeface="Arial"/>
              </a:rPr>
              <a:t> over ( order by salary desc)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,[Salary grade2] = </a:t>
            </a:r>
            <a:r>
              <a:rPr b="0" i="0" lang="en-US" sz="1400" u="none" cap="none" strike="noStrike">
                <a:solidFill>
                  <a:srgbClr val="92D050"/>
                </a:solidFill>
                <a:latin typeface="Arial"/>
                <a:ea typeface="Arial"/>
                <a:cs typeface="Arial"/>
                <a:sym typeface="Arial"/>
              </a:rPr>
              <a:t>dense_rank() </a:t>
            </a:r>
            <a:r>
              <a:rPr b="0" i="0" lang="en-US" sz="1400" u="none" cap="none" strike="noStrike">
                <a:solidFill>
                  <a:schemeClr val="lt1"/>
                </a:solidFill>
                <a:latin typeface="Arial"/>
                <a:ea typeface="Arial"/>
                <a:cs typeface="Arial"/>
                <a:sym typeface="Arial"/>
              </a:rPr>
              <a:t>over ( order by salary desc)</a:t>
            </a:r>
            <a:endParaRPr/>
          </a:p>
          <a:p>
            <a:pPr indent="0" lvl="0" marL="0" marR="0" rtl="0" algn="l">
              <a:lnSpc>
                <a:spcPct val="100000"/>
              </a:lnSpc>
              <a:spcBef>
                <a:spcPts val="0"/>
              </a:spcBef>
              <a:spcAft>
                <a:spcPts val="0"/>
              </a:spcAft>
              <a:buNone/>
            </a:pPr>
            <a:r>
              <a:rPr b="0" i="0" lang="en-US" sz="1400" u="none" cap="none" strike="noStrike">
                <a:solidFill>
                  <a:srgbClr val="FFFF00"/>
                </a:solidFill>
                <a:latin typeface="Arial"/>
                <a:ea typeface="Arial"/>
                <a:cs typeface="Arial"/>
                <a:sym typeface="Arial"/>
              </a:rPr>
              <a:t> ---use department partition by name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,[department_name Par1] = </a:t>
            </a:r>
            <a:r>
              <a:rPr b="0" i="0" lang="en-US" sz="1400" u="none" cap="none" strike="noStrike">
                <a:solidFill>
                  <a:srgbClr val="92D050"/>
                </a:solidFill>
                <a:latin typeface="Arial"/>
                <a:ea typeface="Arial"/>
                <a:cs typeface="Arial"/>
                <a:sym typeface="Arial"/>
              </a:rPr>
              <a:t>row_number() </a:t>
            </a:r>
            <a:r>
              <a:rPr b="0" i="0" lang="en-US" sz="1400" u="none" cap="none" strike="noStrike">
                <a:solidFill>
                  <a:schemeClr val="lt1"/>
                </a:solidFill>
                <a:latin typeface="Arial"/>
                <a:ea typeface="Arial"/>
                <a:cs typeface="Arial"/>
                <a:sym typeface="Arial"/>
              </a:rPr>
              <a:t>over (partition by department_name order by salary desc)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,[department_name par2] = </a:t>
            </a:r>
            <a:r>
              <a:rPr b="0" i="0" lang="en-US" sz="1400" u="none" cap="none" strike="noStrike">
                <a:solidFill>
                  <a:srgbClr val="92D050"/>
                </a:solidFill>
                <a:latin typeface="Arial"/>
                <a:ea typeface="Arial"/>
                <a:cs typeface="Arial"/>
                <a:sym typeface="Arial"/>
              </a:rPr>
              <a:t>Rank() </a:t>
            </a:r>
            <a:r>
              <a:rPr b="0" i="0" lang="en-US" sz="1400" u="none" cap="none" strike="noStrike">
                <a:solidFill>
                  <a:schemeClr val="lt1"/>
                </a:solidFill>
                <a:latin typeface="Arial"/>
                <a:ea typeface="Arial"/>
                <a:cs typeface="Arial"/>
                <a:sym typeface="Arial"/>
              </a:rPr>
              <a:t>over (partition by department_name order by salary desc)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,[department_name par3] = </a:t>
            </a:r>
            <a:r>
              <a:rPr b="0" i="0" lang="en-US" sz="1400" u="none" cap="none" strike="noStrike">
                <a:solidFill>
                  <a:srgbClr val="92D050"/>
                </a:solidFill>
                <a:latin typeface="Arial"/>
                <a:ea typeface="Arial"/>
                <a:cs typeface="Arial"/>
                <a:sym typeface="Arial"/>
              </a:rPr>
              <a:t>dense_rank() </a:t>
            </a:r>
            <a:r>
              <a:rPr b="0" i="0" lang="en-US" sz="1400" u="none" cap="none" strike="noStrike">
                <a:solidFill>
                  <a:schemeClr val="lt1"/>
                </a:solidFill>
                <a:latin typeface="Arial"/>
                <a:ea typeface="Arial"/>
                <a:cs typeface="Arial"/>
                <a:sym typeface="Arial"/>
              </a:rPr>
              <a:t>over (partition by department_name order by salary desc)</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,department_name</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FROM [HRSchema].[dbo].[employees] e</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inner join departments d</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on e.department_id = d.department_id )a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--where a.[Salary grade2] = 3</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where a.[department_name Par1] =1</a:t>
            </a:r>
            <a:endParaRPr/>
          </a:p>
        </p:txBody>
      </p:sp>
      <p:sp>
        <p:nvSpPr>
          <p:cNvPr id="296" name="Google Shape;296;p30"/>
          <p:cNvSpPr txBox="1"/>
          <p:nvPr/>
        </p:nvSpPr>
        <p:spPr>
          <a:xfrm>
            <a:off x="7856077" y="1046486"/>
            <a:ext cx="4007842"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FFFF00"/>
                </a:solidFill>
                <a:latin typeface="Corbel"/>
                <a:ea typeface="Corbel"/>
                <a:cs typeface="Corbel"/>
                <a:sym typeface="Corbel"/>
              </a:rPr>
              <a:t>whether you choose RANK or DENSE_RANK depends on your requirements. For example,</a:t>
            </a:r>
            <a:endParaRPr/>
          </a:p>
          <a:p>
            <a:pPr indent="0" lvl="0" marL="0" marR="0" rtl="0" algn="l">
              <a:lnSpc>
                <a:spcPct val="100000"/>
              </a:lnSpc>
              <a:spcBef>
                <a:spcPts val="0"/>
              </a:spcBef>
              <a:spcAft>
                <a:spcPts val="0"/>
              </a:spcAft>
              <a:buNone/>
            </a:pPr>
            <a:r>
              <a:rPr b="1" i="0" lang="en-US" sz="1600" u="none" cap="none" strike="noStrike">
                <a:solidFill>
                  <a:srgbClr val="FFFF00"/>
                </a:solidFill>
                <a:latin typeface="Corbel"/>
                <a:ea typeface="Corbel"/>
                <a:cs typeface="Corbel"/>
                <a:sym typeface="Corbel"/>
              </a:rPr>
              <a:t> if you were reporting winners, and always needed to report a first, second, and third place, </a:t>
            </a:r>
            <a:endParaRPr/>
          </a:p>
          <a:p>
            <a:pPr indent="0" lvl="0" marL="0" marR="0" rtl="0" algn="l">
              <a:lnSpc>
                <a:spcPct val="100000"/>
              </a:lnSpc>
              <a:spcBef>
                <a:spcPts val="0"/>
              </a:spcBef>
              <a:spcAft>
                <a:spcPts val="0"/>
              </a:spcAft>
              <a:buNone/>
            </a:pPr>
            <a:r>
              <a:rPr b="1" i="0" lang="en-US" sz="1600" u="none" cap="none" strike="noStrike">
                <a:solidFill>
                  <a:srgbClr val="FFFF00"/>
                </a:solidFill>
                <a:latin typeface="Corbel"/>
                <a:ea typeface="Corbel"/>
                <a:cs typeface="Corbel"/>
                <a:sym typeface="Corbel"/>
              </a:rPr>
              <a:t>regardless of ties for each place, you would use DENSE_RANK. Otherwise, you would use </a:t>
            </a:r>
            <a:endParaRPr/>
          </a:p>
          <a:p>
            <a:pPr indent="0" lvl="0" marL="0" marR="0" rtl="0" algn="l">
              <a:lnSpc>
                <a:spcPct val="100000"/>
              </a:lnSpc>
              <a:spcBef>
                <a:spcPts val="0"/>
              </a:spcBef>
              <a:spcAft>
                <a:spcPts val="0"/>
              </a:spcAft>
              <a:buNone/>
            </a:pPr>
            <a:r>
              <a:rPr b="1" i="0" lang="en-US" sz="1600" u="none" cap="none" strike="noStrike">
                <a:solidFill>
                  <a:srgbClr val="FFFF00"/>
                </a:solidFill>
                <a:latin typeface="Corbel"/>
                <a:ea typeface="Corbel"/>
                <a:cs typeface="Corbel"/>
                <a:sym typeface="Corbel"/>
              </a:rPr>
              <a:t>RANK, which might mean that there is no second or third place.</a:t>
            </a:r>
            <a:endParaRPr b="1" i="0" sz="1600" u="none" cap="none" strike="noStrike">
              <a:solidFill>
                <a:srgbClr val="FFFF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3543150" y="249343"/>
            <a:ext cx="564203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EE0A2"/>
                </a:solidFill>
                <a:latin typeface="Arial Black"/>
                <a:ea typeface="Arial Black"/>
                <a:cs typeface="Arial Black"/>
                <a:sym typeface="Arial Black"/>
              </a:rPr>
              <a:t>Categorized SQL commands</a:t>
            </a:r>
            <a:endParaRPr b="0" i="0" sz="2400" u="none" cap="none" strike="noStrike">
              <a:solidFill>
                <a:srgbClr val="FEE0A2"/>
              </a:solidFill>
              <a:latin typeface="Corbel"/>
              <a:ea typeface="Corbel"/>
              <a:cs typeface="Corbel"/>
              <a:sym typeface="Corbel"/>
            </a:endParaRPr>
          </a:p>
        </p:txBody>
      </p:sp>
      <p:pic>
        <p:nvPicPr>
          <p:cNvPr id="150" name="Google Shape;150;p20"/>
          <p:cNvPicPr preferRelativeResize="0"/>
          <p:nvPr/>
        </p:nvPicPr>
        <p:blipFill rotWithShape="1">
          <a:blip r:embed="rId3">
            <a:alphaModFix/>
          </a:blip>
          <a:srcRect b="0" l="0" r="0" t="0"/>
          <a:stretch/>
        </p:blipFill>
        <p:spPr>
          <a:xfrm>
            <a:off x="486031" y="1570241"/>
            <a:ext cx="3981973" cy="2425555"/>
          </a:xfrm>
          <a:prstGeom prst="rect">
            <a:avLst/>
          </a:prstGeom>
          <a:noFill/>
          <a:ln>
            <a:noFill/>
          </a:ln>
        </p:spPr>
      </p:pic>
      <p:sp>
        <p:nvSpPr>
          <p:cNvPr id="151" name="Google Shape;151;p20"/>
          <p:cNvSpPr/>
          <p:nvPr/>
        </p:nvSpPr>
        <p:spPr>
          <a:xfrm>
            <a:off x="505604" y="913496"/>
            <a:ext cx="3962400"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00"/>
                </a:solidFill>
                <a:latin typeface="Calibri"/>
                <a:ea typeface="Calibri"/>
                <a:cs typeface="Calibri"/>
                <a:sym typeface="Calibri"/>
              </a:rPr>
              <a:t>SQL commands are mainly categorized into 3 categories</a:t>
            </a:r>
            <a:endParaRPr b="1" i="0" sz="1800" u="none" cap="none" strike="noStrike">
              <a:solidFill>
                <a:srgbClr val="000000"/>
              </a:solidFill>
              <a:latin typeface="Arial"/>
              <a:ea typeface="Arial"/>
              <a:cs typeface="Arial"/>
              <a:sym typeface="Arial"/>
            </a:endParaRPr>
          </a:p>
        </p:txBody>
      </p:sp>
      <p:sp>
        <p:nvSpPr>
          <p:cNvPr id="152" name="Google Shape;152;p20"/>
          <p:cNvSpPr/>
          <p:nvPr/>
        </p:nvSpPr>
        <p:spPr>
          <a:xfrm>
            <a:off x="116294" y="5238612"/>
            <a:ext cx="5486647" cy="1619388"/>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7000"/>
              </a:lnSpc>
              <a:spcBef>
                <a:spcPts val="0"/>
              </a:spcBef>
              <a:spcAft>
                <a:spcPts val="0"/>
              </a:spcAft>
              <a:buClr>
                <a:srgbClr val="FF0000"/>
              </a:buClr>
              <a:buSzPts val="1000"/>
              <a:buFont typeface="Noto Sans Symbols"/>
              <a:buChar char="✔"/>
            </a:pPr>
            <a:r>
              <a:rPr b="1" i="0" lang="en-US" sz="1400" u="none" cap="none" strike="noStrike">
                <a:solidFill>
                  <a:srgbClr val="FFFF00"/>
                </a:solidFill>
                <a:latin typeface="Calibri"/>
                <a:ea typeface="Calibri"/>
                <a:cs typeface="Calibri"/>
                <a:sym typeface="Calibri"/>
              </a:rPr>
              <a:t>CREATE</a:t>
            </a:r>
            <a:r>
              <a:rPr b="1" i="0" lang="en-US" sz="1400" u="none" cap="none" strike="noStrike">
                <a:solidFill>
                  <a:srgbClr val="FF0000"/>
                </a:solidFill>
                <a:latin typeface="Calibri"/>
                <a:ea typeface="Calibri"/>
                <a:cs typeface="Calibri"/>
                <a:sym typeface="Calibri"/>
              </a:rPr>
              <a:t> </a:t>
            </a:r>
            <a:r>
              <a:rPr b="1" i="0" lang="en-US" sz="1400" u="none" cap="none" strike="noStrike">
                <a:solidFill>
                  <a:schemeClr val="lt1"/>
                </a:solidFill>
                <a:latin typeface="Calibri"/>
                <a:ea typeface="Calibri"/>
                <a:cs typeface="Calibri"/>
                <a:sym typeface="Calibri"/>
              </a:rPr>
              <a:t>- to create a database and its objects like (table, index, views,</a:t>
            </a:r>
            <a:endParaRPr b="1" i="0" sz="1400" u="none" cap="none" strike="noStrike">
              <a:solidFill>
                <a:srgbClr val="000000"/>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      store procedure, function, and triggers)</a:t>
            </a:r>
            <a:endParaRPr b="1" i="0" sz="1400" u="none" cap="none" strike="noStrike">
              <a:solidFill>
                <a:schemeClr val="lt1"/>
              </a:solidFill>
              <a:latin typeface="Calibri"/>
              <a:ea typeface="Calibri"/>
              <a:cs typeface="Calibri"/>
              <a:sym typeface="Calibri"/>
            </a:endParaRPr>
          </a:p>
          <a:p>
            <a:pPr indent="-171450" lvl="0" marL="171450" marR="0" rtl="0" algn="l">
              <a:lnSpc>
                <a:spcPct val="107000"/>
              </a:lnSpc>
              <a:spcBef>
                <a:spcPts val="0"/>
              </a:spcBef>
              <a:spcAft>
                <a:spcPts val="0"/>
              </a:spcAft>
              <a:buClr>
                <a:srgbClr val="FF0000"/>
              </a:buClr>
              <a:buSzPts val="1000"/>
              <a:buFont typeface="Noto Sans Symbols"/>
              <a:buChar char="✔"/>
            </a:pPr>
            <a:r>
              <a:rPr b="1" i="0" lang="en-US" sz="1400" u="none" cap="none" strike="noStrike">
                <a:solidFill>
                  <a:srgbClr val="FFFF00"/>
                </a:solidFill>
                <a:latin typeface="Calibri"/>
                <a:ea typeface="Calibri"/>
                <a:cs typeface="Calibri"/>
                <a:sym typeface="Calibri"/>
              </a:rPr>
              <a:t>ALTER </a:t>
            </a:r>
            <a:r>
              <a:rPr b="1" i="0" lang="en-US" sz="1400" u="none" cap="none" strike="noStrike">
                <a:solidFill>
                  <a:schemeClr val="lt1"/>
                </a:solidFill>
                <a:latin typeface="Calibri"/>
                <a:ea typeface="Calibri"/>
                <a:cs typeface="Calibri"/>
                <a:sym typeface="Calibri"/>
              </a:rPr>
              <a:t>- alters the structure of the existing database</a:t>
            </a:r>
            <a:endParaRPr b="1" i="0" sz="1400" u="none" cap="none" strike="noStrike">
              <a:solidFill>
                <a:schemeClr val="lt1"/>
              </a:solidFill>
              <a:latin typeface="Calibri"/>
              <a:ea typeface="Calibri"/>
              <a:cs typeface="Calibri"/>
              <a:sym typeface="Calibri"/>
            </a:endParaRPr>
          </a:p>
          <a:p>
            <a:pPr indent="-171450" lvl="0" marL="171450" marR="0" rtl="0" algn="l">
              <a:lnSpc>
                <a:spcPct val="107000"/>
              </a:lnSpc>
              <a:spcBef>
                <a:spcPts val="0"/>
              </a:spcBef>
              <a:spcAft>
                <a:spcPts val="0"/>
              </a:spcAft>
              <a:buClr>
                <a:srgbClr val="FF0000"/>
              </a:buClr>
              <a:buSzPts val="1000"/>
              <a:buFont typeface="Noto Sans Symbols"/>
              <a:buChar char="✔"/>
            </a:pPr>
            <a:r>
              <a:rPr b="1" i="0" lang="en-US" sz="1400" u="none" cap="none" strike="noStrike">
                <a:solidFill>
                  <a:srgbClr val="FFFF00"/>
                </a:solidFill>
                <a:latin typeface="Calibri"/>
                <a:ea typeface="Calibri"/>
                <a:cs typeface="Calibri"/>
                <a:sym typeface="Calibri"/>
              </a:rPr>
              <a:t>DROP </a:t>
            </a:r>
            <a:r>
              <a:rPr b="1" i="0" lang="en-US" sz="1400" u="none" cap="none" strike="noStrike">
                <a:solidFill>
                  <a:schemeClr val="lt1"/>
                </a:solidFill>
                <a:latin typeface="Calibri"/>
                <a:ea typeface="Calibri"/>
                <a:cs typeface="Calibri"/>
                <a:sym typeface="Calibri"/>
              </a:rPr>
              <a:t>- delete objects from the database</a:t>
            </a:r>
            <a:endParaRPr b="1" i="0" sz="1400" u="none" cap="none" strike="noStrike">
              <a:solidFill>
                <a:schemeClr val="lt1"/>
              </a:solidFill>
              <a:latin typeface="Calibri"/>
              <a:ea typeface="Calibri"/>
              <a:cs typeface="Calibri"/>
              <a:sym typeface="Calibri"/>
            </a:endParaRPr>
          </a:p>
          <a:p>
            <a:pPr indent="-171450" lvl="0" marL="171450" marR="0" rtl="0" algn="l">
              <a:lnSpc>
                <a:spcPct val="100000"/>
              </a:lnSpc>
              <a:spcBef>
                <a:spcPts val="0"/>
              </a:spcBef>
              <a:spcAft>
                <a:spcPts val="0"/>
              </a:spcAft>
              <a:buClr>
                <a:srgbClr val="FF0000"/>
              </a:buClr>
              <a:buSzPts val="1100"/>
              <a:buFont typeface="Noto Sans Symbols"/>
              <a:buChar char="✔"/>
            </a:pPr>
            <a:r>
              <a:rPr b="1" i="0" lang="en-US" sz="1400" u="none" cap="none" strike="noStrike">
                <a:solidFill>
                  <a:srgbClr val="FFFF00"/>
                </a:solidFill>
                <a:latin typeface="Calibri"/>
                <a:ea typeface="Calibri"/>
                <a:cs typeface="Calibri"/>
                <a:sym typeface="Calibri"/>
              </a:rPr>
              <a:t>TRUNCATE </a:t>
            </a:r>
            <a:r>
              <a:rPr b="1" i="0" lang="en-US" sz="1400" u="none" cap="none" strike="noStrike">
                <a:solidFill>
                  <a:schemeClr val="lt1"/>
                </a:solidFill>
                <a:latin typeface="Calibri"/>
                <a:ea typeface="Calibri"/>
                <a:cs typeface="Calibri"/>
                <a:sym typeface="Calibri"/>
              </a:rPr>
              <a:t>- remove all records from a table, including all spaces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     allocated for the records are </a:t>
            </a:r>
            <a:endParaRPr b="1" i="0" sz="1400" u="none" cap="none" strike="noStrike">
              <a:solidFill>
                <a:schemeClr val="lt1"/>
              </a:solidFill>
              <a:latin typeface="Corbel"/>
              <a:ea typeface="Corbel"/>
              <a:cs typeface="Corbel"/>
              <a:sym typeface="Corbel"/>
            </a:endParaRPr>
          </a:p>
        </p:txBody>
      </p:sp>
      <p:sp>
        <p:nvSpPr>
          <p:cNvPr id="153" name="Google Shape;153;p20"/>
          <p:cNvSpPr/>
          <p:nvPr/>
        </p:nvSpPr>
        <p:spPr>
          <a:xfrm>
            <a:off x="360525" y="4375542"/>
            <a:ext cx="4498345" cy="8458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orbel"/>
                <a:ea typeface="Corbel"/>
                <a:cs typeface="Corbel"/>
                <a:sym typeface="Corbel"/>
              </a:rPr>
              <a:t>DDL is short name of Data Definition Language, which deals with database schemas and descriptions, of  how the data should reside in the database.</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5824151" y="928194"/>
            <a:ext cx="5757688" cy="3268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Arial"/>
                <a:ea typeface="Arial"/>
                <a:cs typeface="Arial"/>
                <a:sym typeface="Arial"/>
              </a:rPr>
              <a:t>Create table ------      </a:t>
            </a:r>
            <a:r>
              <a:rPr b="0" i="0" lang="en-US" sz="1800" u="none" cap="none" strike="noStrike">
                <a:solidFill>
                  <a:srgbClr val="47D8B5"/>
                </a:solidFill>
                <a:latin typeface="Arial"/>
                <a:ea typeface="Arial"/>
                <a:cs typeface="Arial"/>
                <a:sym typeface="Arial"/>
              </a:rPr>
              <a:t>insert data ----- </a:t>
            </a:r>
            <a:endParaRPr b="0" i="0" sz="1800" u="none" cap="none" strike="noStrike">
              <a:solidFill>
                <a:srgbClr val="47D8B5"/>
              </a:solidFill>
              <a:latin typeface="Arial"/>
              <a:ea typeface="Arial"/>
              <a:cs typeface="Arial"/>
              <a:sym typeface="Arial"/>
            </a:endParaRPr>
          </a:p>
        </p:txBody>
      </p:sp>
      <p:sp>
        <p:nvSpPr>
          <p:cNvPr id="155" name="Google Shape;155;p20"/>
          <p:cNvSpPr txBox="1"/>
          <p:nvPr/>
        </p:nvSpPr>
        <p:spPr>
          <a:xfrm>
            <a:off x="7249831" y="1459579"/>
            <a:ext cx="424692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Create table commands </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Id  int,</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Name varchar(20),</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salary money</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a:t>
            </a:r>
            <a:endParaRPr/>
          </a:p>
        </p:txBody>
      </p:sp>
      <p:sp>
        <p:nvSpPr>
          <p:cNvPr id="156" name="Google Shape;156;p20"/>
          <p:cNvSpPr txBox="1"/>
          <p:nvPr/>
        </p:nvSpPr>
        <p:spPr>
          <a:xfrm>
            <a:off x="6788539" y="3101789"/>
            <a:ext cx="47933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(1, 'john', 20000, 'M')</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(2, 'Don', 50000, 'M')</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(3, 'Sara', 80000, 'F')</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(4, 'Mike', 20000, 'M')</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(5, 'Mohammed', 50000, 'M')</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insert into commands  values (6, 'Mishell', 80000, 'F')</a:t>
            </a:r>
            <a:endParaRPr/>
          </a:p>
        </p:txBody>
      </p:sp>
      <p:sp>
        <p:nvSpPr>
          <p:cNvPr id="157" name="Google Shape;157;p20"/>
          <p:cNvSpPr/>
          <p:nvPr/>
        </p:nvSpPr>
        <p:spPr>
          <a:xfrm>
            <a:off x="5767253" y="5149652"/>
            <a:ext cx="20313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FF00"/>
                </a:solidFill>
                <a:latin typeface="Arial"/>
                <a:ea typeface="Arial"/>
                <a:cs typeface="Arial"/>
                <a:sym typeface="Arial"/>
              </a:rPr>
              <a:t>Truncate table ----</a:t>
            </a:r>
            <a:endParaRPr/>
          </a:p>
        </p:txBody>
      </p:sp>
      <p:sp>
        <p:nvSpPr>
          <p:cNvPr id="158" name="Google Shape;158;p20"/>
          <p:cNvSpPr/>
          <p:nvPr/>
        </p:nvSpPr>
        <p:spPr>
          <a:xfrm>
            <a:off x="5824151" y="4506637"/>
            <a:ext cx="169790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FF00"/>
                </a:solidFill>
                <a:latin typeface="Arial"/>
                <a:ea typeface="Arial"/>
                <a:cs typeface="Arial"/>
                <a:sym typeface="Arial"/>
              </a:rPr>
              <a:t>Drop table -----</a:t>
            </a:r>
            <a:endParaRPr/>
          </a:p>
        </p:txBody>
      </p:sp>
      <p:sp>
        <p:nvSpPr>
          <p:cNvPr id="159" name="Google Shape;159;p20"/>
          <p:cNvSpPr/>
          <p:nvPr/>
        </p:nvSpPr>
        <p:spPr>
          <a:xfrm>
            <a:off x="5767253" y="5723503"/>
            <a:ext cx="1595309"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FFFF00"/>
                </a:solidFill>
                <a:latin typeface="Arial"/>
                <a:ea typeface="Arial"/>
                <a:cs typeface="Arial"/>
                <a:sym typeface="Arial"/>
              </a:rPr>
              <a:t>Alter table ----</a:t>
            </a:r>
            <a:endParaRPr/>
          </a:p>
        </p:txBody>
      </p:sp>
      <p:sp>
        <p:nvSpPr>
          <p:cNvPr id="160" name="Google Shape;160;p20"/>
          <p:cNvSpPr txBox="1"/>
          <p:nvPr/>
        </p:nvSpPr>
        <p:spPr>
          <a:xfrm>
            <a:off x="6992613" y="4866331"/>
            <a:ext cx="21836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E9F6F9"/>
                </a:solidFill>
                <a:latin typeface="Arial"/>
                <a:ea typeface="Arial"/>
                <a:cs typeface="Arial"/>
                <a:sym typeface="Arial"/>
              </a:rPr>
              <a:t>Drop table &lt;table Name&gt;</a:t>
            </a:r>
            <a:endParaRPr/>
          </a:p>
        </p:txBody>
      </p:sp>
      <p:sp>
        <p:nvSpPr>
          <p:cNvPr id="161" name="Google Shape;161;p20"/>
          <p:cNvSpPr/>
          <p:nvPr/>
        </p:nvSpPr>
        <p:spPr>
          <a:xfrm>
            <a:off x="7001578" y="5518984"/>
            <a:ext cx="250100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E9F6F9"/>
                </a:solidFill>
                <a:latin typeface="Arial"/>
                <a:ea typeface="Arial"/>
                <a:cs typeface="Arial"/>
                <a:sym typeface="Arial"/>
              </a:rPr>
              <a:t>Truncate table &lt;table Name&gt;</a:t>
            </a:r>
            <a:endParaRPr/>
          </a:p>
        </p:txBody>
      </p:sp>
      <p:sp>
        <p:nvSpPr>
          <p:cNvPr id="162" name="Google Shape;162;p20"/>
          <p:cNvSpPr/>
          <p:nvPr/>
        </p:nvSpPr>
        <p:spPr>
          <a:xfrm>
            <a:off x="6728930" y="6048306"/>
            <a:ext cx="489458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Alter table  &lt;tableName&gt; add</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FFFF"/>
                </a:solidFill>
                <a:latin typeface="Arial"/>
                <a:ea typeface="Arial"/>
                <a:cs typeface="Arial"/>
                <a:sym typeface="Arial"/>
              </a:rPr>
              <a:t>&lt;columnName&gt;  &lt;Datatype&gt;</a:t>
            </a:r>
            <a:endParaRPr b="0" i="0" sz="1400" u="none" cap="none" strike="noStrike">
              <a:solidFill>
                <a:srgbClr val="000000"/>
              </a:solidFill>
              <a:latin typeface="Arial"/>
              <a:ea typeface="Arial"/>
              <a:cs typeface="Arial"/>
              <a:sym typeface="Arial"/>
            </a:endParaRPr>
          </a:p>
        </p:txBody>
      </p:sp>
      <p:sp>
        <p:nvSpPr>
          <p:cNvPr id="163" name="Google Shape;163;p20"/>
          <p:cNvSpPr/>
          <p:nvPr/>
        </p:nvSpPr>
        <p:spPr>
          <a:xfrm>
            <a:off x="6724419" y="6358194"/>
            <a:ext cx="456086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FFFF"/>
                </a:solidFill>
                <a:latin typeface="Arial"/>
                <a:ea typeface="Arial"/>
                <a:cs typeface="Arial"/>
                <a:sym typeface="Arial"/>
              </a:rPr>
              <a:t>Alter table  &lt;tableName&gt; drop</a:t>
            </a:r>
            <a:r>
              <a:rPr b="0" i="0" lang="en-US" sz="1400" u="none" cap="none" strike="noStrike">
                <a:solidFill>
                  <a:srgbClr val="000000"/>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column</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FFFF"/>
                </a:solidFill>
                <a:latin typeface="Arial"/>
                <a:ea typeface="Arial"/>
                <a:cs typeface="Arial"/>
                <a:sym typeface="Arial"/>
              </a:rPr>
              <a:t>&lt;columnName&gt;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p:nvPr/>
        </p:nvSpPr>
        <p:spPr>
          <a:xfrm>
            <a:off x="3543150" y="249343"/>
            <a:ext cx="564203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EE0A2"/>
                </a:solidFill>
                <a:latin typeface="Arial Black"/>
                <a:ea typeface="Arial Black"/>
                <a:cs typeface="Arial Black"/>
                <a:sym typeface="Arial Black"/>
              </a:rPr>
              <a:t>Categorized SQL commands</a:t>
            </a:r>
            <a:endParaRPr b="0" i="0" sz="2400" u="none" cap="none" strike="noStrike">
              <a:solidFill>
                <a:srgbClr val="FEE0A2"/>
              </a:solidFill>
              <a:latin typeface="Corbel"/>
              <a:ea typeface="Corbel"/>
              <a:cs typeface="Corbel"/>
              <a:sym typeface="Corbel"/>
            </a:endParaRPr>
          </a:p>
        </p:txBody>
      </p:sp>
      <p:sp>
        <p:nvSpPr>
          <p:cNvPr id="169" name="Google Shape;169;p21"/>
          <p:cNvSpPr/>
          <p:nvPr/>
        </p:nvSpPr>
        <p:spPr>
          <a:xfrm>
            <a:off x="337752" y="2646544"/>
            <a:ext cx="5266266" cy="176867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SELECT</a:t>
            </a:r>
            <a:r>
              <a:rPr b="0" i="0" lang="en-US" sz="1600" u="none" cap="none" strike="noStrike">
                <a:solidFill>
                  <a:srgbClr val="FF0000"/>
                </a:solidFill>
                <a:latin typeface="Calibri"/>
                <a:ea typeface="Calibri"/>
                <a:cs typeface="Calibri"/>
                <a:sym typeface="Calibri"/>
              </a:rPr>
              <a:t> </a:t>
            </a:r>
            <a:r>
              <a:rPr b="0" i="0" lang="en-US" sz="1600" u="none" cap="none" strike="noStrike">
                <a:solidFill>
                  <a:schemeClr val="lt1"/>
                </a:solidFill>
                <a:latin typeface="Calibri"/>
                <a:ea typeface="Calibri"/>
                <a:cs typeface="Calibri"/>
                <a:sym typeface="Calibri"/>
              </a:rPr>
              <a:t>- retrieve data from a database</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INSERT </a:t>
            </a:r>
            <a:r>
              <a:rPr b="0" i="0" lang="en-US" sz="1600" u="none" cap="none" strike="noStrike">
                <a:solidFill>
                  <a:schemeClr val="lt1"/>
                </a:solidFill>
                <a:latin typeface="Calibri"/>
                <a:ea typeface="Calibri"/>
                <a:cs typeface="Calibri"/>
                <a:sym typeface="Calibri"/>
              </a:rPr>
              <a:t>- insert data into a table</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UPDATE</a:t>
            </a:r>
            <a:r>
              <a:rPr b="0" i="0" lang="en-US" sz="1600" u="none" cap="none" strike="noStrike">
                <a:solidFill>
                  <a:schemeClr val="lt1"/>
                </a:solidFill>
                <a:latin typeface="Calibri"/>
                <a:ea typeface="Calibri"/>
                <a:cs typeface="Calibri"/>
                <a:sym typeface="Calibri"/>
              </a:rPr>
              <a:t> - updates existing data within a table</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DELETE</a:t>
            </a:r>
            <a:r>
              <a:rPr b="1" i="0" lang="en-US" sz="1600" u="none" cap="none" strike="noStrike">
                <a:solidFill>
                  <a:schemeClr val="lt1"/>
                </a:solidFill>
                <a:latin typeface="Calibri"/>
                <a:ea typeface="Calibri"/>
                <a:cs typeface="Calibri"/>
                <a:sym typeface="Calibri"/>
              </a:rPr>
              <a:t> </a:t>
            </a:r>
            <a:r>
              <a:rPr b="0" i="0" lang="en-US" sz="1600" u="none" cap="none" strike="noStrike">
                <a:solidFill>
                  <a:schemeClr val="lt1"/>
                </a:solidFill>
                <a:latin typeface="Calibri"/>
                <a:ea typeface="Calibri"/>
                <a:cs typeface="Calibri"/>
                <a:sym typeface="Calibri"/>
              </a:rPr>
              <a:t>- Delete all/partial  records from a database table</a:t>
            </a:r>
            <a:endParaRPr b="0" i="0" sz="16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MERGE</a:t>
            </a:r>
            <a:r>
              <a:rPr b="0" i="0" lang="en-US" sz="1600" u="none" cap="none" strike="noStrike">
                <a:solidFill>
                  <a:srgbClr val="FFFF00"/>
                </a:solidFill>
                <a:latin typeface="Calibri"/>
                <a:ea typeface="Calibri"/>
                <a:cs typeface="Calibri"/>
                <a:sym typeface="Calibri"/>
              </a:rPr>
              <a:t> </a:t>
            </a:r>
            <a:r>
              <a:rPr b="0" i="0" lang="en-US" sz="1600" u="none" cap="none" strike="noStrike">
                <a:solidFill>
                  <a:schemeClr val="lt1"/>
                </a:solidFill>
                <a:latin typeface="Calibri"/>
                <a:ea typeface="Calibri"/>
                <a:cs typeface="Calibri"/>
                <a:sym typeface="Calibri"/>
              </a:rPr>
              <a:t>- UPSERT operation (insert or update)</a:t>
            </a:r>
            <a:endParaRPr b="0" i="0" sz="1600" u="none" cap="none" strike="noStrike">
              <a:solidFill>
                <a:schemeClr val="lt1"/>
              </a:solidFill>
              <a:latin typeface="Calibri"/>
              <a:ea typeface="Calibri"/>
              <a:cs typeface="Calibri"/>
              <a:sym typeface="Calibri"/>
            </a:endParaRPr>
          </a:p>
        </p:txBody>
      </p:sp>
      <p:sp>
        <p:nvSpPr>
          <p:cNvPr id="170" name="Google Shape;170;p21"/>
          <p:cNvSpPr/>
          <p:nvPr/>
        </p:nvSpPr>
        <p:spPr>
          <a:xfrm>
            <a:off x="337752" y="1104805"/>
            <a:ext cx="5272216" cy="6001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DML is short name of Data Manipulation Language which deals with data manipulation and includes most common SQL statements such SELECT, INSERT, UPDATE, DELETE, etc., and it is used to store, modify, retrieve, delete and update data in a database.</a:t>
            </a:r>
            <a:endParaRPr b="0" i="0" sz="1600" u="none" cap="none" strike="noStrike">
              <a:solidFill>
                <a:srgbClr val="000000"/>
              </a:solidFill>
              <a:latin typeface="Arial"/>
              <a:ea typeface="Arial"/>
              <a:cs typeface="Arial"/>
              <a:sym typeface="Arial"/>
            </a:endParaRPr>
          </a:p>
        </p:txBody>
      </p:sp>
      <p:sp>
        <p:nvSpPr>
          <p:cNvPr id="171" name="Google Shape;171;p21"/>
          <p:cNvSpPr/>
          <p:nvPr/>
        </p:nvSpPr>
        <p:spPr>
          <a:xfrm>
            <a:off x="6696026" y="1108223"/>
            <a:ext cx="4346832" cy="48756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chemeClr val="lt1"/>
                </a:solidFill>
                <a:latin typeface="Calibri"/>
                <a:ea typeface="Calibri"/>
                <a:cs typeface="Calibri"/>
                <a:sym typeface="Calibri"/>
              </a:rPr>
              <a:t>DCL is short name of Data Control Language which includes commands such as GRANT and mostly concerned with rights, permissions and other controls of the database system</a:t>
            </a:r>
            <a:r>
              <a:rPr b="0" i="0" lang="en-US" sz="1200" u="none" cap="none" strike="noStrike">
                <a:solidFill>
                  <a:schemeClr val="lt1"/>
                </a:solidFill>
                <a:latin typeface="Calibri"/>
                <a:ea typeface="Calibri"/>
                <a:cs typeface="Calibri"/>
                <a:sym typeface="Calibri"/>
              </a:rPr>
              <a:t>.</a:t>
            </a:r>
            <a:endParaRPr b="0" i="0" sz="1200" u="none" cap="none" strike="noStrike">
              <a:solidFill>
                <a:schemeClr val="lt1"/>
              </a:solidFill>
              <a:latin typeface="Calibri"/>
              <a:ea typeface="Calibri"/>
              <a:cs typeface="Calibri"/>
              <a:sym typeface="Calibri"/>
            </a:endParaRPr>
          </a:p>
        </p:txBody>
      </p:sp>
      <p:sp>
        <p:nvSpPr>
          <p:cNvPr id="172" name="Google Shape;172;p21"/>
          <p:cNvSpPr/>
          <p:nvPr/>
        </p:nvSpPr>
        <p:spPr>
          <a:xfrm>
            <a:off x="6393742" y="2768304"/>
            <a:ext cx="4860412" cy="129374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GRANT </a:t>
            </a:r>
            <a:r>
              <a:rPr b="1" i="0" lang="en-US" sz="1600" u="none" cap="none" strike="noStrike">
                <a:solidFill>
                  <a:schemeClr val="lt1"/>
                </a:solidFill>
                <a:latin typeface="Calibri"/>
                <a:ea typeface="Calibri"/>
                <a:cs typeface="Calibri"/>
                <a:sym typeface="Calibri"/>
              </a:rPr>
              <a:t>- allow users access privileges to the database</a:t>
            </a:r>
            <a:endParaRPr b="1" i="0" sz="1600" u="none" cap="none" strike="noStrike">
              <a:solidFill>
                <a:schemeClr val="lt1"/>
              </a:solidFill>
              <a:latin typeface="Calibri"/>
              <a:ea typeface="Calibri"/>
              <a:cs typeface="Calibri"/>
              <a:sym typeface="Calibri"/>
            </a:endParaRPr>
          </a:p>
          <a:p>
            <a:pPr indent="-285750" lvl="0" marL="285750" marR="0" rtl="0" algn="l">
              <a:lnSpc>
                <a:spcPct val="107000"/>
              </a:lnSpc>
              <a:spcBef>
                <a:spcPts val="0"/>
              </a:spcBef>
              <a:spcAft>
                <a:spcPts val="0"/>
              </a:spcAft>
              <a:buClr>
                <a:srgbClr val="00B0F0"/>
              </a:buClr>
              <a:buSzPts val="1000"/>
              <a:buFont typeface="Noto Sans Symbols"/>
              <a:buChar char="❖"/>
            </a:pPr>
            <a:r>
              <a:rPr b="1" i="0" lang="en-US" sz="1600" u="none" cap="none" strike="noStrike">
                <a:solidFill>
                  <a:srgbClr val="FFFF00"/>
                </a:solidFill>
                <a:latin typeface="Calibri"/>
                <a:ea typeface="Calibri"/>
                <a:cs typeface="Calibri"/>
                <a:sym typeface="Calibri"/>
              </a:rPr>
              <a:t>REVOKE </a:t>
            </a:r>
            <a:r>
              <a:rPr b="1" i="0" lang="en-US" sz="1600" u="none" cap="none" strike="noStrike">
                <a:solidFill>
                  <a:schemeClr val="lt1"/>
                </a:solidFill>
                <a:latin typeface="Calibri"/>
                <a:ea typeface="Calibri"/>
                <a:cs typeface="Calibri"/>
                <a:sym typeface="Calibri"/>
              </a:rPr>
              <a:t>- withdraw users access privileges given by using the GRANT command</a:t>
            </a:r>
            <a:endParaRPr b="1" i="0" sz="1600" u="none" cap="none" strike="noStrike">
              <a:solidFill>
                <a:schemeClr val="lt1"/>
              </a:solidFill>
              <a:latin typeface="Calibri"/>
              <a:ea typeface="Calibri"/>
              <a:cs typeface="Calibri"/>
              <a:sym typeface="Calibri"/>
            </a:endParaRPr>
          </a:p>
        </p:txBody>
      </p:sp>
      <p:sp>
        <p:nvSpPr>
          <p:cNvPr id="173" name="Google Shape;173;p21"/>
          <p:cNvSpPr txBox="1"/>
          <p:nvPr/>
        </p:nvSpPr>
        <p:spPr>
          <a:xfrm>
            <a:off x="457151" y="4661826"/>
            <a:ext cx="429576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00"/>
                </a:solidFill>
                <a:latin typeface="Corbel"/>
                <a:ea typeface="Corbel"/>
                <a:cs typeface="Corbel"/>
                <a:sym typeface="Corbel"/>
              </a:rPr>
              <a:t>Difference between delete and truncate</a:t>
            </a:r>
            <a:endParaRPr b="0" i="0" sz="1800" u="none" cap="none" strike="noStrike">
              <a:solidFill>
                <a:srgbClr val="FFFF00"/>
              </a:solidFill>
              <a:latin typeface="Arial"/>
              <a:ea typeface="Arial"/>
              <a:cs typeface="Arial"/>
              <a:sym typeface="Arial"/>
            </a:endParaRPr>
          </a:p>
        </p:txBody>
      </p:sp>
      <p:sp>
        <p:nvSpPr>
          <p:cNvPr id="174" name="Google Shape;174;p21"/>
          <p:cNvSpPr txBox="1"/>
          <p:nvPr/>
        </p:nvSpPr>
        <p:spPr>
          <a:xfrm>
            <a:off x="457151" y="5277727"/>
            <a:ext cx="5609542" cy="1384954"/>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chemeClr val="lt1"/>
              </a:buClr>
              <a:buSzPts val="1200"/>
              <a:buFont typeface="Corbel"/>
              <a:buAutoNum type="arabicParenR"/>
            </a:pPr>
            <a:r>
              <a:rPr b="1" i="0" lang="en-US" sz="1400" u="none" cap="none" strike="noStrike">
                <a:solidFill>
                  <a:schemeClr val="lt1"/>
                </a:solidFill>
                <a:latin typeface="Corbel"/>
                <a:ea typeface="Corbel"/>
                <a:cs typeface="Corbel"/>
                <a:sym typeface="Corbel"/>
              </a:rPr>
              <a:t>Delete you can use where clause to filter the data, </a:t>
            </a:r>
            <a:r>
              <a:rPr b="1" i="0" lang="en-US" sz="1400" u="none" cap="none" strike="noStrike">
                <a:solidFill>
                  <a:srgbClr val="FFFF00"/>
                </a:solidFill>
                <a:latin typeface="Corbel"/>
                <a:ea typeface="Corbel"/>
                <a:cs typeface="Corbel"/>
                <a:sym typeface="Corbel"/>
              </a:rPr>
              <a:t>Truncate you can not</a:t>
            </a:r>
            <a:endParaRPr b="0" i="0" sz="1400" u="none" cap="none" strike="noStrike">
              <a:solidFill>
                <a:srgbClr val="FFFF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1200"/>
              <a:buFont typeface="Corbel"/>
              <a:buAutoNum type="arabicParenR"/>
            </a:pPr>
            <a:r>
              <a:rPr b="1" i="0" lang="en-US" sz="1400" u="none" cap="none" strike="noStrike">
                <a:solidFill>
                  <a:schemeClr val="lt1"/>
                </a:solidFill>
                <a:latin typeface="Corbel"/>
                <a:ea typeface="Corbel"/>
                <a:cs typeface="Corbel"/>
                <a:sym typeface="Corbel"/>
              </a:rPr>
              <a:t>Delete ops  can be rollbacks because of logged ops, </a:t>
            </a:r>
            <a:r>
              <a:rPr b="1" i="0" lang="en-US" sz="1400" u="none" cap="none" strike="noStrike">
                <a:solidFill>
                  <a:srgbClr val="FFFF00"/>
                </a:solidFill>
                <a:latin typeface="Corbel"/>
                <a:ea typeface="Corbel"/>
                <a:cs typeface="Corbel"/>
                <a:sym typeface="Corbel"/>
              </a:rPr>
              <a:t>Truncate  non logged ops,  you can not rollback </a:t>
            </a:r>
            <a:endParaRPr b="0" i="0" sz="14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Corbel"/>
                <a:ea typeface="Corbel"/>
                <a:cs typeface="Corbel"/>
                <a:sym typeface="Corbel"/>
              </a:rPr>
              <a:t>3)   It is slow  to delete the rows but </a:t>
            </a:r>
            <a:r>
              <a:rPr b="1" i="0" lang="en-US" sz="1400" u="none" cap="none" strike="noStrike">
                <a:solidFill>
                  <a:srgbClr val="FFFF00"/>
                </a:solidFill>
                <a:latin typeface="Corbel"/>
                <a:ea typeface="Corbel"/>
                <a:cs typeface="Corbel"/>
                <a:sym typeface="Corbel"/>
              </a:rPr>
              <a:t>Truncate is faster to delete the rows</a:t>
            </a:r>
            <a:endParaRPr b="0" i="0" sz="1400" u="none" cap="none" strike="noStrike">
              <a:solidFill>
                <a:srgbClr val="FFFF00"/>
              </a:solidFill>
              <a:latin typeface="Arial"/>
              <a:ea typeface="Arial"/>
              <a:cs typeface="Arial"/>
              <a:sym typeface="Arial"/>
            </a:endParaRPr>
          </a:p>
        </p:txBody>
      </p:sp>
      <p:sp>
        <p:nvSpPr>
          <p:cNvPr id="175" name="Google Shape;175;p21"/>
          <p:cNvSpPr/>
          <p:nvPr/>
        </p:nvSpPr>
        <p:spPr>
          <a:xfrm>
            <a:off x="7115488" y="5031117"/>
            <a:ext cx="4472774"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At the Name column of the command table, Update Joshua, Dany and Anny instead of John, Don and Sara respectively.?</a:t>
            </a:r>
            <a:endParaRPr/>
          </a:p>
        </p:txBody>
      </p:sp>
      <p:sp>
        <p:nvSpPr>
          <p:cNvPr id="176" name="Google Shape;176;p21"/>
          <p:cNvSpPr/>
          <p:nvPr/>
        </p:nvSpPr>
        <p:spPr>
          <a:xfrm rot="-5400000">
            <a:off x="6127878" y="5207648"/>
            <a:ext cx="1667444" cy="3385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FFFF00"/>
                </a:solidFill>
                <a:latin typeface="Arial"/>
                <a:ea typeface="Arial"/>
                <a:cs typeface="Arial"/>
                <a:sym typeface="Arial"/>
              </a:rPr>
              <a:t>Home Work # 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p:nvPr/>
        </p:nvSpPr>
        <p:spPr>
          <a:xfrm>
            <a:off x="1502683" y="257810"/>
            <a:ext cx="930925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EE0A2"/>
                </a:solidFill>
                <a:latin typeface="Arial Black"/>
                <a:ea typeface="Arial Black"/>
                <a:cs typeface="Arial Black"/>
                <a:sym typeface="Arial Black"/>
              </a:rPr>
              <a:t>Categorized SQL commands</a:t>
            </a:r>
            <a:r>
              <a:rPr b="0" i="0" lang="en-US" sz="2400" u="none" cap="none" strike="noStrike">
                <a:solidFill>
                  <a:srgbClr val="FFC000"/>
                </a:solidFill>
                <a:latin typeface="Arial Black"/>
                <a:ea typeface="Arial Black"/>
                <a:cs typeface="Arial Black"/>
                <a:sym typeface="Arial Black"/>
              </a:rPr>
              <a:t> ----Questions discussion </a:t>
            </a:r>
            <a:endParaRPr b="0" i="0" sz="2400" u="none" cap="none" strike="noStrike">
              <a:solidFill>
                <a:srgbClr val="FFC000"/>
              </a:solidFill>
              <a:latin typeface="Corbel"/>
              <a:ea typeface="Corbel"/>
              <a:cs typeface="Corbel"/>
              <a:sym typeface="Corbel"/>
            </a:endParaRPr>
          </a:p>
        </p:txBody>
      </p:sp>
      <p:sp>
        <p:nvSpPr>
          <p:cNvPr id="182" name="Google Shape;182;p22"/>
          <p:cNvSpPr txBox="1"/>
          <p:nvPr/>
        </p:nvSpPr>
        <p:spPr>
          <a:xfrm>
            <a:off x="1072134" y="1444752"/>
            <a:ext cx="821090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SQL  is used to communicate with the database, </a:t>
            </a:r>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it is also used to perform specific tasks, functions, and queries of data. </a:t>
            </a:r>
            <a:endParaRPr/>
          </a:p>
        </p:txBody>
      </p:sp>
      <p:sp>
        <p:nvSpPr>
          <p:cNvPr id="183" name="Google Shape;183;p22"/>
          <p:cNvSpPr txBox="1"/>
          <p:nvPr/>
        </p:nvSpPr>
        <p:spPr>
          <a:xfrm>
            <a:off x="810608" y="2569246"/>
            <a:ext cx="10693400" cy="326243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--Create a database “Practices”</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--Create a table named “MySQL” with columns ‘ID’. ‘FirstName’, ‘LastName’, ‘Address’ and ‘Salary Into the practice’s database. </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 --Insert  the 5 rows of data  into the table in your choice. </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--Add one more ‘Gender column’ in the “MySQL” tables. </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--The 5 rows of data of the MySQL table need to be adjusted according to the table column. </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--Export the table in the excel and save it.</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--Update the first two names from the FirstName column with ‘John’ and ‘Don’</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--Export the table in excel and save it again.</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--Delete the row number 4 from the “MySQL” table and Export the table in the excel and save it 3</a:t>
            </a:r>
            <a:r>
              <a:rPr b="0" baseline="30000" i="1" lang="en-US" sz="1600" u="none" cap="none" strike="noStrike">
                <a:solidFill>
                  <a:schemeClr val="lt1"/>
                </a:solidFill>
                <a:latin typeface="Arial"/>
                <a:ea typeface="Arial"/>
                <a:cs typeface="Arial"/>
                <a:sym typeface="Arial"/>
              </a:rPr>
              <a:t>rd</a:t>
            </a:r>
            <a:r>
              <a:rPr b="0" i="1" lang="en-US" sz="1600" u="none" cap="none" strike="noStrike">
                <a:solidFill>
                  <a:schemeClr val="lt1"/>
                </a:solidFill>
                <a:latin typeface="Arial"/>
                <a:ea typeface="Arial"/>
                <a:cs typeface="Arial"/>
                <a:sym typeface="Arial"/>
              </a:rPr>
              <a:t> time.</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--Truncate the “MySQL” table –write it down in excel sheet what you have observed in the table. </a:t>
            </a:r>
            <a:endParaRPr/>
          </a:p>
          <a:p>
            <a:pPr indent="-342900" lvl="0" marL="342900" marR="0" rtl="0" algn="l">
              <a:lnSpc>
                <a:spcPct val="100000"/>
              </a:lnSpc>
              <a:spcBef>
                <a:spcPts val="0"/>
              </a:spcBef>
              <a:spcAft>
                <a:spcPts val="0"/>
              </a:spcAft>
              <a:buClr>
                <a:srgbClr val="00B0F0"/>
              </a:buClr>
              <a:buSzPts val="1600"/>
              <a:buFont typeface="Arial"/>
              <a:buChar char="•"/>
            </a:pPr>
            <a:r>
              <a:rPr b="0" i="1" lang="en-US" sz="1600" u="none" cap="none" strike="noStrike">
                <a:solidFill>
                  <a:schemeClr val="lt1"/>
                </a:solidFill>
                <a:latin typeface="Arial"/>
                <a:ea typeface="Arial"/>
                <a:cs typeface="Arial"/>
                <a:sym typeface="Arial"/>
              </a:rPr>
              <a:t>--Finally drop the table means there will be no more  “MySQL”   table into the practices database.</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4" name="Google Shape;184;p22"/>
          <p:cNvSpPr txBox="1"/>
          <p:nvPr/>
        </p:nvSpPr>
        <p:spPr>
          <a:xfrm>
            <a:off x="1072134" y="1075420"/>
            <a:ext cx="168507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What is SQL?</a:t>
            </a:r>
            <a:endParaRPr/>
          </a:p>
        </p:txBody>
      </p:sp>
      <p:sp>
        <p:nvSpPr>
          <p:cNvPr id="185" name="Google Shape;185;p22"/>
          <p:cNvSpPr/>
          <p:nvPr/>
        </p:nvSpPr>
        <p:spPr>
          <a:xfrm rot="-5400000">
            <a:off x="-624240" y="3798890"/>
            <a:ext cx="240803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FFFF00"/>
                </a:solidFill>
                <a:latin typeface="Arial"/>
                <a:ea typeface="Arial"/>
                <a:cs typeface="Arial"/>
                <a:sym typeface="Arial"/>
              </a:rPr>
              <a:t>Home Work #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p:nvPr/>
        </p:nvSpPr>
        <p:spPr>
          <a:xfrm>
            <a:off x="3263858" y="200569"/>
            <a:ext cx="4490447"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EE0A2"/>
                </a:solidFill>
                <a:latin typeface="Arial Black"/>
                <a:ea typeface="Arial Black"/>
                <a:cs typeface="Arial Black"/>
                <a:sym typeface="Arial Black"/>
              </a:rPr>
              <a:t>View table in SQL Server</a:t>
            </a:r>
            <a:endParaRPr b="0" i="0" sz="2400" u="none" cap="none" strike="noStrike">
              <a:solidFill>
                <a:srgbClr val="FEE0A2"/>
              </a:solidFill>
              <a:latin typeface="Corbel"/>
              <a:ea typeface="Corbel"/>
              <a:cs typeface="Corbel"/>
              <a:sym typeface="Corbel"/>
            </a:endParaRPr>
          </a:p>
        </p:txBody>
      </p:sp>
      <p:sp>
        <p:nvSpPr>
          <p:cNvPr id="191" name="Google Shape;191;p23"/>
          <p:cNvSpPr/>
          <p:nvPr/>
        </p:nvSpPr>
        <p:spPr>
          <a:xfrm>
            <a:off x="213236" y="1157015"/>
            <a:ext cx="5299046" cy="1146354"/>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1600" u="none" cap="none" strike="noStrike">
                <a:solidFill>
                  <a:srgbClr val="FFFFFF"/>
                </a:solidFill>
                <a:latin typeface="Calibri"/>
                <a:ea typeface="Calibri"/>
                <a:cs typeface="Calibri"/>
                <a:sym typeface="Calibri"/>
              </a:rPr>
              <a:t>View consider as a </a:t>
            </a:r>
            <a:r>
              <a:rPr b="1" i="0" lang="en-US" sz="1600" u="none" cap="none" strike="noStrike">
                <a:solidFill>
                  <a:srgbClr val="00B0F0"/>
                </a:solidFill>
                <a:latin typeface="Calibri"/>
                <a:ea typeface="Calibri"/>
                <a:cs typeface="Calibri"/>
                <a:sym typeface="Calibri"/>
              </a:rPr>
              <a:t>virtual table.  </a:t>
            </a:r>
            <a:r>
              <a:rPr b="1" i="0" lang="en-US" sz="1600" u="none" cap="none" strike="noStrike">
                <a:solidFill>
                  <a:srgbClr val="FFFFFF"/>
                </a:solidFill>
                <a:latin typeface="Calibri"/>
                <a:ea typeface="Calibri"/>
                <a:cs typeface="Calibri"/>
                <a:sym typeface="Calibri"/>
              </a:rPr>
              <a:t>It is nothing more than a SQL statement that is stored in the database with an associated name. A view can contain all rows of a table or select rows from a table. A view can be created from one or many tables.</a:t>
            </a:r>
            <a:endParaRPr b="1" i="0" sz="1600" u="none" cap="none" strike="noStrike">
              <a:solidFill>
                <a:srgbClr val="FFFFFF"/>
              </a:solidFill>
              <a:latin typeface="Calibri"/>
              <a:ea typeface="Calibri"/>
              <a:cs typeface="Calibri"/>
              <a:sym typeface="Calibri"/>
            </a:endParaRPr>
          </a:p>
        </p:txBody>
      </p:sp>
      <p:sp>
        <p:nvSpPr>
          <p:cNvPr id="192" name="Google Shape;192;p23"/>
          <p:cNvSpPr/>
          <p:nvPr/>
        </p:nvSpPr>
        <p:spPr>
          <a:xfrm>
            <a:off x="321782" y="768319"/>
            <a:ext cx="2336751"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2000" u="none" cap="none" strike="noStrike">
                <a:solidFill>
                  <a:srgbClr val="FFFF00"/>
                </a:solidFill>
                <a:latin typeface="Calibri"/>
                <a:ea typeface="Calibri"/>
                <a:cs typeface="Calibri"/>
                <a:sym typeface="Calibri"/>
              </a:rPr>
              <a:t>What is View?</a:t>
            </a:r>
            <a:endParaRPr/>
          </a:p>
          <a:p>
            <a:pPr indent="0" lvl="0" marL="0" marR="0" rtl="0" algn="l">
              <a:lnSpc>
                <a:spcPct val="107000"/>
              </a:lnSpc>
              <a:spcBef>
                <a:spcPts val="0"/>
              </a:spcBef>
              <a:spcAft>
                <a:spcPts val="0"/>
              </a:spcAft>
              <a:buNone/>
            </a:pPr>
            <a:r>
              <a:t/>
            </a:r>
            <a:endParaRPr b="0" i="0" sz="1800" u="none" cap="none" strike="noStrike">
              <a:solidFill>
                <a:srgbClr val="FFFF00"/>
              </a:solidFill>
              <a:latin typeface="Calibri"/>
              <a:ea typeface="Calibri"/>
              <a:cs typeface="Calibri"/>
              <a:sym typeface="Calibri"/>
            </a:endParaRPr>
          </a:p>
        </p:txBody>
      </p:sp>
      <p:sp>
        <p:nvSpPr>
          <p:cNvPr id="193" name="Google Shape;193;p23"/>
          <p:cNvSpPr/>
          <p:nvPr/>
        </p:nvSpPr>
        <p:spPr>
          <a:xfrm>
            <a:off x="255580" y="1752638"/>
            <a:ext cx="138948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1800" u="none" cap="none" strike="noStrike">
                <a:solidFill>
                  <a:srgbClr val="FFFF00"/>
                </a:solidFill>
                <a:latin typeface="Calibri"/>
                <a:ea typeface="Calibri"/>
                <a:cs typeface="Calibri"/>
                <a:sym typeface="Calibri"/>
              </a:rPr>
              <a:t> </a:t>
            </a:r>
            <a:endParaRPr b="0" i="0" sz="1800" u="none" cap="none" strike="noStrike">
              <a:solidFill>
                <a:srgbClr val="FFFF00"/>
              </a:solidFill>
              <a:latin typeface="Calibri"/>
              <a:ea typeface="Calibri"/>
              <a:cs typeface="Calibri"/>
              <a:sym typeface="Calibri"/>
            </a:endParaRPr>
          </a:p>
        </p:txBody>
      </p:sp>
      <p:sp>
        <p:nvSpPr>
          <p:cNvPr id="194" name="Google Shape;194;p23"/>
          <p:cNvSpPr/>
          <p:nvPr/>
        </p:nvSpPr>
        <p:spPr>
          <a:xfrm>
            <a:off x="363814" y="2617555"/>
            <a:ext cx="5145267" cy="820579"/>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0" lang="en-US" sz="1600" u="none" cap="none" strike="noStrike">
                <a:solidFill>
                  <a:srgbClr val="00B0F0"/>
                </a:solidFill>
                <a:latin typeface="Calibri"/>
                <a:ea typeface="Calibri"/>
                <a:cs typeface="Calibri"/>
                <a:sym typeface="Calibri"/>
              </a:rPr>
              <a:t>view do not store any data. </a:t>
            </a:r>
            <a:r>
              <a:rPr b="1" i="0" lang="en-US" sz="1600" u="none" cap="none" strike="noStrike">
                <a:solidFill>
                  <a:srgbClr val="FFFFFF"/>
                </a:solidFill>
                <a:latin typeface="Calibri"/>
                <a:ea typeface="Calibri"/>
                <a:cs typeface="Calibri"/>
                <a:sym typeface="Calibri"/>
              </a:rPr>
              <a:t>when query execute from the view.  SQL engine execute the underline base tables, and return data from  those tables.  </a:t>
            </a:r>
            <a:endParaRPr b="0" i="0" sz="1600" u="none" cap="none" strike="noStrike">
              <a:solidFill>
                <a:srgbClr val="000000"/>
              </a:solidFill>
              <a:latin typeface="Arial"/>
              <a:ea typeface="Arial"/>
              <a:cs typeface="Arial"/>
              <a:sym typeface="Arial"/>
            </a:endParaRPr>
          </a:p>
        </p:txBody>
      </p:sp>
      <p:sp>
        <p:nvSpPr>
          <p:cNvPr id="195" name="Google Shape;195;p23"/>
          <p:cNvSpPr txBox="1"/>
          <p:nvPr/>
        </p:nvSpPr>
        <p:spPr>
          <a:xfrm>
            <a:off x="255580" y="3600169"/>
            <a:ext cx="5020616" cy="90050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1800" u="none" cap="none" strike="noStrike">
                <a:solidFill>
                  <a:srgbClr val="FFFF00"/>
                </a:solidFill>
                <a:latin typeface="Arial"/>
                <a:ea typeface="Arial"/>
                <a:cs typeface="Arial"/>
                <a:sym typeface="Arial"/>
              </a:rPr>
              <a:t>View</a:t>
            </a:r>
            <a:r>
              <a:rPr b="1" i="0" lang="en-US" sz="1800" u="none" cap="none" strike="noStrike">
                <a:solidFill>
                  <a:schemeClr val="lt1"/>
                </a:solidFill>
                <a:latin typeface="Arial"/>
                <a:ea typeface="Arial"/>
                <a:cs typeface="Arial"/>
                <a:sym typeface="Arial"/>
              </a:rPr>
              <a:t> </a:t>
            </a:r>
            <a:r>
              <a:rPr b="1" i="0" lang="en-US" sz="1800" u="none" cap="none" strike="noStrike">
                <a:solidFill>
                  <a:srgbClr val="00B0F0"/>
                </a:solidFill>
                <a:latin typeface="Arial"/>
                <a:ea typeface="Arial"/>
                <a:cs typeface="Arial"/>
                <a:sym typeface="Arial"/>
              </a:rPr>
              <a:t>can be treat as a table. </a:t>
            </a:r>
            <a:r>
              <a:rPr b="1" i="0" lang="en-US" sz="1800" u="none" cap="none" strike="noStrike">
                <a:solidFill>
                  <a:schemeClr val="lt1"/>
                </a:solidFill>
                <a:latin typeface="Arial"/>
                <a:ea typeface="Arial"/>
                <a:cs typeface="Arial"/>
                <a:sym typeface="Arial"/>
              </a:rPr>
              <a:t>You can query from the view.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465716" y="5484991"/>
            <a:ext cx="323999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Create view  v_employeeTBL01</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Select * from employees</a:t>
            </a:r>
            <a:endParaRPr/>
          </a:p>
        </p:txBody>
      </p:sp>
      <p:sp>
        <p:nvSpPr>
          <p:cNvPr id="197" name="Google Shape;197;p23"/>
          <p:cNvSpPr txBox="1"/>
          <p:nvPr/>
        </p:nvSpPr>
        <p:spPr>
          <a:xfrm>
            <a:off x="237435" y="4396386"/>
            <a:ext cx="518443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sng" cap="none" strike="noStrike">
                <a:solidFill>
                  <a:srgbClr val="FFFF00"/>
                </a:solidFill>
                <a:latin typeface="Arial"/>
                <a:ea typeface="Arial"/>
                <a:cs typeface="Arial"/>
                <a:sym typeface="Arial"/>
              </a:rPr>
              <a:t>Create  different types of view  such as </a:t>
            </a:r>
            <a:endParaRPr/>
          </a:p>
          <a:p>
            <a:pPr indent="0" lvl="0" marL="0" marR="0" rtl="0" algn="l">
              <a:lnSpc>
                <a:spcPct val="100000"/>
              </a:lnSpc>
              <a:spcBef>
                <a:spcPts val="0"/>
              </a:spcBef>
              <a:spcAft>
                <a:spcPts val="0"/>
              </a:spcAft>
              <a:buNone/>
            </a:pPr>
            <a:r>
              <a:rPr b="1" i="0" lang="en-US" sz="1600" u="sng" cap="none" strike="noStrike">
                <a:solidFill>
                  <a:srgbClr val="FFFF00"/>
                </a:solidFill>
                <a:latin typeface="Arial"/>
                <a:ea typeface="Arial"/>
                <a:cs typeface="Arial"/>
                <a:sym typeface="Arial"/>
              </a:rPr>
              <a:t>With filtering, without filtering, with multiple tables </a:t>
            </a:r>
            <a:endParaRPr/>
          </a:p>
        </p:txBody>
      </p:sp>
      <p:sp>
        <p:nvSpPr>
          <p:cNvPr id="198" name="Google Shape;198;p23"/>
          <p:cNvSpPr txBox="1"/>
          <p:nvPr/>
        </p:nvSpPr>
        <p:spPr>
          <a:xfrm>
            <a:off x="6697134" y="1300655"/>
            <a:ext cx="4190571"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Create view  v_employeeTBL02</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Select last_name, salary from employees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Where salary &gt; 12000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23"/>
          <p:cNvSpPr txBox="1"/>
          <p:nvPr/>
        </p:nvSpPr>
        <p:spPr>
          <a:xfrm>
            <a:off x="6697134" y="4159320"/>
            <a:ext cx="4498347"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Create view  v_employeeTBL03</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Select last_name, salary, department_name </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from employees e</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Inner join departments d</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On e.department_id = d.department_id </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Where salary &gt; 12000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23"/>
          <p:cNvSpPr txBox="1"/>
          <p:nvPr/>
        </p:nvSpPr>
        <p:spPr>
          <a:xfrm>
            <a:off x="6697134" y="2591488"/>
            <a:ext cx="4190571" cy="12926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FFFF00"/>
                </a:solidFill>
                <a:latin typeface="Arial"/>
                <a:ea typeface="Arial"/>
                <a:cs typeface="Arial"/>
                <a:sym typeface="Arial"/>
              </a:rPr>
              <a:t>Alter</a:t>
            </a:r>
            <a:r>
              <a:rPr b="1" i="0" lang="en-US" sz="1600" u="none" cap="none" strike="noStrike">
                <a:solidFill>
                  <a:schemeClr val="lt1"/>
                </a:solidFill>
                <a:latin typeface="Arial"/>
                <a:ea typeface="Arial"/>
                <a:cs typeface="Arial"/>
                <a:sym typeface="Arial"/>
              </a:rPr>
              <a:t> view  v_employeeTBL02</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Select last_name, salary from employees</a:t>
            </a:r>
            <a:endParaRPr/>
          </a:p>
          <a:p>
            <a:pPr indent="0" lvl="0" marL="0" marR="0" rtl="0" algn="l">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Where salary &gt; </a:t>
            </a:r>
            <a:r>
              <a:rPr b="1" i="0" lang="en-US" sz="1600" u="none" cap="none" strike="noStrike">
                <a:solidFill>
                  <a:srgbClr val="FFFF00"/>
                </a:solidFill>
                <a:latin typeface="Arial"/>
                <a:ea typeface="Arial"/>
                <a:cs typeface="Arial"/>
                <a:sym typeface="Arial"/>
              </a:rPr>
              <a:t>10000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p:nvPr/>
        </p:nvSpPr>
        <p:spPr>
          <a:xfrm>
            <a:off x="3263858" y="200569"/>
            <a:ext cx="4490447"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EE0A2"/>
                </a:solidFill>
                <a:latin typeface="Arial Black"/>
                <a:ea typeface="Arial Black"/>
                <a:cs typeface="Arial Black"/>
                <a:sym typeface="Arial Black"/>
              </a:rPr>
              <a:t>View table in SQL Server</a:t>
            </a:r>
            <a:endParaRPr b="0" i="0" sz="2400" u="none" cap="none" strike="noStrike">
              <a:solidFill>
                <a:srgbClr val="FEE0A2"/>
              </a:solidFill>
              <a:latin typeface="Corbel"/>
              <a:ea typeface="Corbel"/>
              <a:cs typeface="Corbel"/>
              <a:sym typeface="Corbel"/>
            </a:endParaRPr>
          </a:p>
        </p:txBody>
      </p:sp>
      <p:sp>
        <p:nvSpPr>
          <p:cNvPr id="206" name="Google Shape;206;p24"/>
          <p:cNvSpPr txBox="1"/>
          <p:nvPr/>
        </p:nvSpPr>
        <p:spPr>
          <a:xfrm>
            <a:off x="6693921" y="892149"/>
            <a:ext cx="5121469" cy="11387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00"/>
                </a:solidFill>
                <a:latin typeface="Calibri"/>
                <a:ea typeface="Calibri"/>
                <a:cs typeface="Calibri"/>
                <a:sym typeface="Calibri"/>
              </a:rPr>
              <a:t>Insert, update , delete operation to People table,  view  table modifies  accordingly and also  vice versa </a:t>
            </a:r>
            <a:endParaRPr b="0" i="0" sz="1800" u="none" cap="none" strike="noStrike">
              <a:solidFill>
                <a:srgbClr val="000000"/>
              </a:solidFill>
              <a:latin typeface="Arial"/>
              <a:ea typeface="Arial"/>
              <a:cs typeface="Arial"/>
              <a:sym typeface="Arial"/>
            </a:endParaRPr>
          </a:p>
        </p:txBody>
      </p:sp>
      <p:sp>
        <p:nvSpPr>
          <p:cNvPr id="207" name="Google Shape;207;p24"/>
          <p:cNvSpPr/>
          <p:nvPr/>
        </p:nvSpPr>
        <p:spPr>
          <a:xfrm>
            <a:off x="5731430" y="3675736"/>
            <a:ext cx="6285187" cy="8828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800" u="none" cap="none" strike="noStrike">
                <a:solidFill>
                  <a:srgbClr val="00B0F0"/>
                </a:solidFill>
                <a:latin typeface="Arial"/>
                <a:ea typeface="Arial"/>
                <a:cs typeface="Arial"/>
                <a:sym typeface="Arial"/>
              </a:rPr>
              <a:t>Simplifying complex queries: </a:t>
            </a:r>
            <a:r>
              <a:rPr b="0" i="0" lang="en-US" sz="800" u="none" cap="none" strike="noStrike">
                <a:solidFill>
                  <a:schemeClr val="lt1"/>
                </a:solidFill>
                <a:latin typeface="Arial"/>
                <a:ea typeface="Arial"/>
                <a:cs typeface="Arial"/>
                <a:sym typeface="Arial"/>
              </a:rPr>
              <a:t>If a particular query is complex and involves multiple tables with various joins and subqueries, it can be challenging to write and maintain. Creating a view of that query can simplify the code and make it more manageable.</a:t>
            </a:r>
            <a:endParaRPr/>
          </a:p>
          <a:p>
            <a:pPr indent="0" lvl="0" marL="0" marR="0" rtl="0" algn="l">
              <a:lnSpc>
                <a:spcPct val="100000"/>
              </a:lnSpc>
              <a:spcBef>
                <a:spcPts val="0"/>
              </a:spcBef>
              <a:spcAft>
                <a:spcPts val="0"/>
              </a:spcAft>
              <a:buNone/>
            </a:pPr>
            <a:r>
              <a:rPr b="0" i="0" lang="en-US" sz="800" u="none" cap="none" strike="noStrike">
                <a:solidFill>
                  <a:srgbClr val="00B0F0"/>
                </a:solidFill>
                <a:latin typeface="Arial"/>
                <a:ea typeface="Arial"/>
                <a:cs typeface="Arial"/>
                <a:sym typeface="Arial"/>
              </a:rPr>
              <a:t>Data security: </a:t>
            </a:r>
            <a:r>
              <a:rPr b="0" i="0" lang="en-US" sz="800" u="none" cap="none" strike="noStrike">
                <a:solidFill>
                  <a:schemeClr val="lt1"/>
                </a:solidFill>
                <a:latin typeface="Arial"/>
                <a:ea typeface="Arial"/>
                <a:cs typeface="Arial"/>
                <a:sym typeface="Arial"/>
              </a:rPr>
              <a:t>Views can be used to limit access to sensitive data in the database. For example, you can create a view that only displays certain columns or rows of data, and then grant access to that view instead of the underlying tables.</a:t>
            </a:r>
            <a:endParaRPr/>
          </a:p>
          <a:p>
            <a:pPr indent="0" lvl="0" marL="0" marR="0" rtl="0" algn="l">
              <a:lnSpc>
                <a:spcPct val="100000"/>
              </a:lnSpc>
              <a:spcBef>
                <a:spcPts val="0"/>
              </a:spcBef>
              <a:spcAft>
                <a:spcPts val="0"/>
              </a:spcAft>
              <a:buNone/>
            </a:pPr>
            <a:r>
              <a:rPr b="0" i="0" lang="en-US" sz="800" u="none" cap="none" strike="noStrike">
                <a:solidFill>
                  <a:srgbClr val="00B0F0"/>
                </a:solidFill>
                <a:latin typeface="Arial"/>
                <a:ea typeface="Arial"/>
                <a:cs typeface="Arial"/>
                <a:sym typeface="Arial"/>
              </a:rPr>
              <a:t>Enhancing performance: </a:t>
            </a:r>
            <a:r>
              <a:rPr b="0" i="0" lang="en-US" sz="800" u="none" cap="none" strike="noStrike">
                <a:solidFill>
                  <a:schemeClr val="lt1"/>
                </a:solidFill>
                <a:latin typeface="Arial"/>
                <a:ea typeface="Arial"/>
                <a:cs typeface="Arial"/>
                <a:sym typeface="Arial"/>
              </a:rPr>
              <a:t>Views can improve query performance by precomputing the results of a complex query and storing them in the view. This can reduce the amount of processing required when the view is queried, resulting in faster response times.</a:t>
            </a:r>
            <a:endParaRPr/>
          </a:p>
          <a:p>
            <a:pPr indent="0" lvl="0" marL="0" marR="0" rtl="0" algn="l">
              <a:lnSpc>
                <a:spcPct val="100000"/>
              </a:lnSpc>
              <a:spcBef>
                <a:spcPts val="0"/>
              </a:spcBef>
              <a:spcAft>
                <a:spcPts val="0"/>
              </a:spcAft>
              <a:buNone/>
            </a:pPr>
            <a:r>
              <a:rPr b="0" i="0" lang="en-US" sz="800" u="none" cap="none" strike="noStrike">
                <a:solidFill>
                  <a:srgbClr val="00B0F0"/>
                </a:solidFill>
                <a:latin typeface="Arial"/>
                <a:ea typeface="Arial"/>
                <a:cs typeface="Arial"/>
                <a:sym typeface="Arial"/>
              </a:rPr>
              <a:t>Providing a logical abstraction: </a:t>
            </a:r>
            <a:r>
              <a:rPr b="0" i="0" lang="en-US" sz="800" u="none" cap="none" strike="noStrike">
                <a:solidFill>
                  <a:schemeClr val="lt1"/>
                </a:solidFill>
                <a:latin typeface="Arial"/>
                <a:ea typeface="Arial"/>
                <a:cs typeface="Arial"/>
                <a:sym typeface="Arial"/>
              </a:rPr>
              <a:t>Views provide a logical abstraction of the data, allowing users to interact with the data in a way that is easier to understand and use. This can be especially useful in cases where the underlying data model is complex or difficult to understand.</a:t>
            </a:r>
            <a:endParaRPr/>
          </a:p>
          <a:p>
            <a:pPr indent="0" lvl="0" marL="0" marR="0" rtl="0" algn="l">
              <a:lnSpc>
                <a:spcPct val="100000"/>
              </a:lnSpc>
              <a:spcBef>
                <a:spcPts val="0"/>
              </a:spcBef>
              <a:spcAft>
                <a:spcPts val="0"/>
              </a:spcAft>
              <a:buNone/>
            </a:pPr>
            <a:r>
              <a:rPr b="0" i="0" lang="en-US" sz="800" u="none" cap="none" strike="noStrike">
                <a:solidFill>
                  <a:schemeClr val="lt1"/>
                </a:solidFill>
                <a:latin typeface="Arial"/>
                <a:ea typeface="Arial"/>
                <a:cs typeface="Arial"/>
                <a:sym typeface="Arial"/>
              </a:rPr>
              <a:t>Overall, creating views in SQL can help simplify complex queries, improve data security, enhance performance, and provide a logical abstraction of the data.</a:t>
            </a:r>
            <a:endParaRPr/>
          </a:p>
          <a:p>
            <a:pPr indent="0" lvl="0" marL="0" marR="0" rtl="0" algn="l">
              <a:lnSpc>
                <a:spcPct val="107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p:txBody>
      </p:sp>
      <p:sp>
        <p:nvSpPr>
          <p:cNvPr id="208" name="Google Shape;208;p24"/>
          <p:cNvSpPr/>
          <p:nvPr/>
        </p:nvSpPr>
        <p:spPr>
          <a:xfrm>
            <a:off x="5763080" y="3305430"/>
            <a:ext cx="2594826" cy="32284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FFFF00"/>
                </a:solidFill>
                <a:latin typeface="Consolas"/>
                <a:ea typeface="Consolas"/>
                <a:cs typeface="Consolas"/>
                <a:sym typeface="Consolas"/>
              </a:rPr>
              <a:t>Why creating view?</a:t>
            </a:r>
            <a:endParaRPr b="1" i="0" sz="1800" u="none" cap="none" strike="noStrike">
              <a:solidFill>
                <a:srgbClr val="FFFF00"/>
              </a:solidFill>
              <a:latin typeface="Calibri"/>
              <a:ea typeface="Calibri"/>
              <a:cs typeface="Calibri"/>
              <a:sym typeface="Calibri"/>
            </a:endParaRPr>
          </a:p>
        </p:txBody>
      </p:sp>
      <p:sp>
        <p:nvSpPr>
          <p:cNvPr id="209" name="Google Shape;209;p24"/>
          <p:cNvSpPr/>
          <p:nvPr/>
        </p:nvSpPr>
        <p:spPr>
          <a:xfrm>
            <a:off x="5731430" y="5128119"/>
            <a:ext cx="6052310" cy="1693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When modifying data through a view (that is, using INSERT or UPDATE statements) certain limitations exist depending upon the type of view. Views that access multiple tables can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900"/>
              <a:buFont typeface="Arial"/>
              <a:buAutoNum type="arabicParenR"/>
            </a:pPr>
            <a:r>
              <a:rPr b="1" i="0" lang="en-US" sz="1200" u="none" cap="none" strike="noStrike">
                <a:solidFill>
                  <a:schemeClr val="lt1"/>
                </a:solidFill>
                <a:latin typeface="Arial"/>
                <a:ea typeface="Arial"/>
                <a:cs typeface="Arial"/>
                <a:sym typeface="Arial"/>
              </a:rPr>
              <a:t>only modify one of the tables in the view.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900"/>
              <a:buFont typeface="Arial"/>
              <a:buAutoNum type="arabicParenR"/>
            </a:pPr>
            <a:r>
              <a:rPr b="1" i="0" lang="en-US" sz="1200" u="none" cap="none" strike="noStrike">
                <a:solidFill>
                  <a:schemeClr val="lt1"/>
                </a:solidFill>
                <a:latin typeface="Arial"/>
                <a:ea typeface="Arial"/>
                <a:cs typeface="Arial"/>
                <a:sym typeface="Arial"/>
              </a:rPr>
              <a:t>Views that use functions,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900"/>
              <a:buFont typeface="Arial"/>
              <a:buAutoNum type="arabicParenR"/>
            </a:pPr>
            <a:r>
              <a:rPr b="1" i="0" lang="en-US" sz="1200" u="none" cap="none" strike="noStrike">
                <a:solidFill>
                  <a:schemeClr val="lt1"/>
                </a:solidFill>
                <a:latin typeface="Arial"/>
                <a:ea typeface="Arial"/>
                <a:cs typeface="Arial"/>
                <a:sym typeface="Arial"/>
              </a:rPr>
              <a:t>specify DISTINCT</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900"/>
              <a:buFont typeface="Arial"/>
              <a:buAutoNum type="arabicParenR"/>
            </a:pPr>
            <a:r>
              <a:rPr b="1" i="0" lang="en-US" sz="1200" u="none" cap="none" strike="noStrike">
                <a:solidFill>
                  <a:schemeClr val="lt1"/>
                </a:solidFill>
                <a:latin typeface="Arial"/>
                <a:ea typeface="Arial"/>
                <a:cs typeface="Arial"/>
                <a:sym typeface="Arial"/>
              </a:rPr>
              <a:t>utilize the GROUP BY clause may not be updated. </a:t>
            </a:r>
            <a:endParaRPr b="0" i="0" sz="12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lt1"/>
              </a:buClr>
              <a:buSzPts val="900"/>
              <a:buFont typeface="Arial"/>
              <a:buAutoNum type="arabicParenR"/>
            </a:pPr>
            <a:r>
              <a:rPr b="1" i="0" lang="en-US" sz="1200" u="none" cap="none" strike="noStrike">
                <a:solidFill>
                  <a:schemeClr val="lt1"/>
                </a:solidFill>
                <a:latin typeface="Arial"/>
                <a:ea typeface="Arial"/>
                <a:cs typeface="Arial"/>
                <a:sym typeface="Arial"/>
              </a:rPr>
              <a:t>Additionally, inserting data is prohibited for the following types of views</a:t>
            </a:r>
            <a:endParaRPr b="1" i="0" sz="1200" u="none" cap="none" strike="noStrike">
              <a:solidFill>
                <a:schemeClr val="lt1"/>
              </a:solidFill>
              <a:latin typeface="Corbel"/>
              <a:ea typeface="Corbel"/>
              <a:cs typeface="Corbel"/>
              <a:sym typeface="Corbel"/>
            </a:endParaRPr>
          </a:p>
        </p:txBody>
      </p:sp>
      <p:sp>
        <p:nvSpPr>
          <p:cNvPr id="210" name="Google Shape;210;p24"/>
          <p:cNvSpPr/>
          <p:nvPr/>
        </p:nvSpPr>
        <p:spPr>
          <a:xfrm>
            <a:off x="1003540" y="1542014"/>
            <a:ext cx="2732689" cy="181588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Create table people</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Id  int,</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Name varchar(20),</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salary money,</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Gender char(1)</a:t>
            </a:r>
            <a:endParaRPr/>
          </a:p>
          <a:p>
            <a:pPr indent="0" lvl="0" marL="0" marR="0" rtl="0" algn="l">
              <a:lnSpc>
                <a:spcPct val="100000"/>
              </a:lnSpc>
              <a:spcBef>
                <a:spcPts val="0"/>
              </a:spcBef>
              <a:spcAft>
                <a:spcPts val="0"/>
              </a:spcAft>
              <a:buNone/>
            </a:pPr>
            <a:r>
              <a:rPr b="0" i="0" lang="en-US" sz="1600" u="none" cap="none" strike="noStrike">
                <a:solidFill>
                  <a:schemeClr val="lt1"/>
                </a:solidFill>
                <a:latin typeface="Arial"/>
                <a:ea typeface="Arial"/>
                <a:cs typeface="Arial"/>
                <a:sym typeface="Arial"/>
              </a:rPr>
              <a:t> )</a:t>
            </a:r>
            <a:endParaRPr/>
          </a:p>
        </p:txBody>
      </p:sp>
      <p:sp>
        <p:nvSpPr>
          <p:cNvPr id="211" name="Google Shape;211;p24"/>
          <p:cNvSpPr/>
          <p:nvPr/>
        </p:nvSpPr>
        <p:spPr>
          <a:xfrm>
            <a:off x="190599" y="3342188"/>
            <a:ext cx="5548049" cy="15696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(1, 'john', 20000, 'M')</a:t>
            </a:r>
            <a:endParaRPr/>
          </a:p>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(2, 'Don', 50000, 'M')</a:t>
            </a:r>
            <a:endParaRPr/>
          </a:p>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(3, 'Sara', 80000, 'F')</a:t>
            </a:r>
            <a:endParaRPr/>
          </a:p>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(4, 'Mike', 20000, 'M')</a:t>
            </a:r>
            <a:endParaRPr/>
          </a:p>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(5, 'Mohammed', 50000, 'M')</a:t>
            </a:r>
            <a:endParaRPr/>
          </a:p>
          <a:p>
            <a:pPr indent="0" lvl="0" marL="0" marR="0" rtl="0" algn="l">
              <a:lnSpc>
                <a:spcPct val="100000"/>
              </a:lnSpc>
              <a:spcBef>
                <a:spcPts val="0"/>
              </a:spcBef>
              <a:spcAft>
                <a:spcPts val="0"/>
              </a:spcAft>
              <a:buNone/>
            </a:pPr>
            <a:r>
              <a:rPr b="0" i="0" lang="en-US" sz="1600" u="none" cap="none" strike="noStrike">
                <a:solidFill>
                  <a:srgbClr val="FFFFFF"/>
                </a:solidFill>
                <a:latin typeface="Arial"/>
                <a:ea typeface="Arial"/>
                <a:cs typeface="Arial"/>
                <a:sym typeface="Arial"/>
              </a:rPr>
              <a:t>insert into </a:t>
            </a:r>
            <a:r>
              <a:rPr b="0" i="0" lang="en-US" sz="1600" u="none" cap="none" strike="noStrike">
                <a:solidFill>
                  <a:schemeClr val="lt1"/>
                </a:solidFill>
                <a:latin typeface="Arial"/>
                <a:ea typeface="Arial"/>
                <a:cs typeface="Arial"/>
                <a:sym typeface="Arial"/>
              </a:rPr>
              <a:t>people </a:t>
            </a:r>
            <a:r>
              <a:rPr b="0" i="0" lang="en-US" sz="1600" u="none" cap="none" strike="noStrike">
                <a:solidFill>
                  <a:srgbClr val="FFFFFF"/>
                </a:solidFill>
                <a:latin typeface="Arial"/>
                <a:ea typeface="Arial"/>
                <a:cs typeface="Arial"/>
                <a:sym typeface="Arial"/>
              </a:rPr>
              <a:t>values (6, 'Mishell', 80000, 'F')</a:t>
            </a:r>
            <a:endParaRPr/>
          </a:p>
        </p:txBody>
      </p:sp>
      <p:sp>
        <p:nvSpPr>
          <p:cNvPr id="212" name="Google Shape;212;p24"/>
          <p:cNvSpPr txBox="1"/>
          <p:nvPr/>
        </p:nvSpPr>
        <p:spPr>
          <a:xfrm>
            <a:off x="474453" y="1105779"/>
            <a:ext cx="528862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Create table and insert data for view practices </a:t>
            </a:r>
            <a:endParaRPr/>
          </a:p>
        </p:txBody>
      </p:sp>
      <p:sp>
        <p:nvSpPr>
          <p:cNvPr id="213" name="Google Shape;213;p24"/>
          <p:cNvSpPr txBox="1"/>
          <p:nvPr/>
        </p:nvSpPr>
        <p:spPr>
          <a:xfrm>
            <a:off x="259611" y="4973404"/>
            <a:ext cx="37882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FF00"/>
                </a:solidFill>
                <a:latin typeface="Arial"/>
                <a:ea typeface="Arial"/>
                <a:cs typeface="Arial"/>
                <a:sym typeface="Arial"/>
              </a:rPr>
              <a:t>Create view from the above table</a:t>
            </a:r>
            <a:endParaRPr/>
          </a:p>
        </p:txBody>
      </p:sp>
      <p:sp>
        <p:nvSpPr>
          <p:cNvPr id="214" name="Google Shape;214;p24"/>
          <p:cNvSpPr/>
          <p:nvPr/>
        </p:nvSpPr>
        <p:spPr>
          <a:xfrm>
            <a:off x="314443" y="5439506"/>
            <a:ext cx="3251842"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Create view  V_people</a:t>
            </a:r>
            <a:endParaRPr b="1"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As</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Select * from V_people</a:t>
            </a:r>
            <a:endParaRPr b="1" i="0" sz="1600" u="none" cap="none" strike="noStrike">
              <a:solidFill>
                <a:srgbClr val="FFFFFF"/>
              </a:solidFill>
              <a:latin typeface="Arial"/>
              <a:ea typeface="Arial"/>
              <a:cs typeface="Arial"/>
              <a:sym typeface="Arial"/>
            </a:endParaRPr>
          </a:p>
        </p:txBody>
      </p:sp>
      <p:sp>
        <p:nvSpPr>
          <p:cNvPr id="215" name="Google Shape;215;p24"/>
          <p:cNvSpPr txBox="1"/>
          <p:nvPr/>
        </p:nvSpPr>
        <p:spPr>
          <a:xfrm>
            <a:off x="6693921" y="2079315"/>
            <a:ext cx="97174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FF00"/>
                </a:solidFill>
                <a:latin typeface="Arial"/>
                <a:ea typeface="Arial"/>
                <a:cs typeface="Arial"/>
                <a:sym typeface="Arial"/>
              </a:rPr>
              <a:t>Example</a:t>
            </a:r>
            <a:r>
              <a:rPr b="0" i="0" lang="en-US" sz="1400" u="none" cap="none" strike="noStrike">
                <a:solidFill>
                  <a:srgbClr val="000000"/>
                </a:solidFill>
                <a:latin typeface="Arial"/>
                <a:ea typeface="Arial"/>
                <a:cs typeface="Arial"/>
                <a:sym typeface="Arial"/>
              </a:rPr>
              <a:t> </a:t>
            </a:r>
            <a:endParaRPr/>
          </a:p>
        </p:txBody>
      </p:sp>
      <p:sp>
        <p:nvSpPr>
          <p:cNvPr id="216" name="Google Shape;216;p24"/>
          <p:cNvSpPr txBox="1"/>
          <p:nvPr/>
        </p:nvSpPr>
        <p:spPr>
          <a:xfrm>
            <a:off x="7832784" y="2079315"/>
            <a:ext cx="24449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Delete from people </a:t>
            </a:r>
            <a:endParaRPr/>
          </a:p>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Where id = 6 </a:t>
            </a:r>
            <a:endParaRPr/>
          </a:p>
          <a:p>
            <a:pPr indent="0" lvl="0" marL="0" marR="0" rtl="0" algn="l">
              <a:lnSpc>
                <a:spcPct val="100000"/>
              </a:lnSpc>
              <a:spcBef>
                <a:spcPts val="0"/>
              </a:spcBef>
              <a:spcAft>
                <a:spcPts val="0"/>
              </a:spcAft>
              <a:buNone/>
            </a:pPr>
            <a:r>
              <a:t/>
            </a:r>
            <a:endParaRPr b="1" i="0" sz="1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1" i="0" lang="en-US" sz="1600" u="none" cap="none" strike="noStrike">
                <a:solidFill>
                  <a:srgbClr val="FFFFFF"/>
                </a:solidFill>
                <a:latin typeface="Arial"/>
                <a:ea typeface="Arial"/>
                <a:cs typeface="Arial"/>
                <a:sym typeface="Arial"/>
              </a:rPr>
              <a:t>Select * from v_people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p:nvPr/>
        </p:nvSpPr>
        <p:spPr>
          <a:xfrm>
            <a:off x="1714458" y="242903"/>
            <a:ext cx="871647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cap="none" strike="noStrike">
                <a:solidFill>
                  <a:srgbClr val="FEE0A2"/>
                </a:solidFill>
                <a:latin typeface="Arial Black"/>
                <a:ea typeface="Arial Black"/>
                <a:cs typeface="Arial Black"/>
                <a:sym typeface="Arial Black"/>
              </a:rPr>
              <a:t>View table in SQL Server</a:t>
            </a:r>
            <a:r>
              <a:rPr b="0" i="0" lang="en-US" sz="2400" u="none" cap="none" strike="noStrike">
                <a:solidFill>
                  <a:srgbClr val="FFC000"/>
                </a:solidFill>
                <a:latin typeface="Arial Black"/>
                <a:ea typeface="Arial Black"/>
                <a:cs typeface="Arial Black"/>
                <a:sym typeface="Arial Black"/>
              </a:rPr>
              <a:t> ----Questions discussion </a:t>
            </a:r>
            <a:endParaRPr b="0" i="0" sz="2400" u="none" cap="none" strike="noStrike">
              <a:solidFill>
                <a:srgbClr val="FEE0A2"/>
              </a:solidFill>
              <a:latin typeface="Corbel"/>
              <a:ea typeface="Corbel"/>
              <a:cs typeface="Corbel"/>
              <a:sym typeface="Corbel"/>
            </a:endParaRPr>
          </a:p>
        </p:txBody>
      </p:sp>
      <p:sp>
        <p:nvSpPr>
          <p:cNvPr id="222" name="Google Shape;222;p25"/>
          <p:cNvSpPr txBox="1"/>
          <p:nvPr/>
        </p:nvSpPr>
        <p:spPr>
          <a:xfrm>
            <a:off x="1450589" y="1837944"/>
            <a:ext cx="8329905"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1)	Create a </a:t>
            </a:r>
            <a:r>
              <a:rPr b="0" i="0" lang="en-US" sz="1400" u="none" cap="none" strike="noStrike">
                <a:solidFill>
                  <a:srgbClr val="47D8B5"/>
                </a:solidFill>
                <a:latin typeface="Arial"/>
                <a:ea typeface="Arial"/>
                <a:cs typeface="Arial"/>
                <a:sym typeface="Arial"/>
              </a:rPr>
              <a:t>“People ” </a:t>
            </a:r>
            <a:r>
              <a:rPr b="0" i="0" lang="en-US" sz="1400" u="none" cap="none" strike="noStrike">
                <a:solidFill>
                  <a:schemeClr val="lt1"/>
                </a:solidFill>
                <a:latin typeface="Arial"/>
                <a:ea typeface="Arial"/>
                <a:cs typeface="Arial"/>
                <a:sym typeface="Arial"/>
              </a:rPr>
              <a:t>table and insert data from the “View table in SQL Server’s”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Slide, Create a view from the “People” table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Show updating the people table view table also gets updated.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2)	Create  a view  “SumSalaryView” by aggregating salaries from employees’ table</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by department Name (use employees  and departments tables from HR Schema)</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3)	Create  a view “SumSalaryCountryView”  by aggregating salaries from employees</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table by Countries (use employees  and countries tables from HR Schema)</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4)	Create a duplicate dup_emp (name “dup_emp”) table, from the employee table in </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the HR Schema database.</a:t>
            </a:r>
            <a:endParaRPr/>
          </a:p>
        </p:txBody>
      </p:sp>
      <p:sp>
        <p:nvSpPr>
          <p:cNvPr id="223" name="Google Shape;223;p25"/>
          <p:cNvSpPr/>
          <p:nvPr/>
        </p:nvSpPr>
        <p:spPr>
          <a:xfrm rot="-5400000">
            <a:off x="71614" y="2620690"/>
            <a:ext cx="2036135"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FFFF00"/>
                </a:solidFill>
                <a:latin typeface="Arial"/>
                <a:ea typeface="Arial"/>
                <a:cs typeface="Arial"/>
                <a:sym typeface="Arial"/>
              </a:rPr>
              <a:t>Home Work # 9</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p:nvPr/>
        </p:nvSpPr>
        <p:spPr>
          <a:xfrm>
            <a:off x="4502078" y="325903"/>
            <a:ext cx="360825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EE0A2"/>
                </a:solidFill>
                <a:latin typeface="Arial Black"/>
                <a:ea typeface="Arial Black"/>
                <a:cs typeface="Arial Black"/>
                <a:sym typeface="Arial Black"/>
              </a:rPr>
              <a:t>Temporary Table</a:t>
            </a:r>
            <a:endParaRPr b="0" i="0" sz="2800" u="none" cap="none" strike="noStrike">
              <a:solidFill>
                <a:srgbClr val="FEE0A2"/>
              </a:solidFill>
              <a:latin typeface="Corbel"/>
              <a:ea typeface="Corbel"/>
              <a:cs typeface="Corbel"/>
              <a:sym typeface="Corbel"/>
            </a:endParaRPr>
          </a:p>
        </p:txBody>
      </p:sp>
      <p:sp>
        <p:nvSpPr>
          <p:cNvPr id="229" name="Google Shape;229;p26"/>
          <p:cNvSpPr txBox="1"/>
          <p:nvPr/>
        </p:nvSpPr>
        <p:spPr>
          <a:xfrm>
            <a:off x="246211" y="1048257"/>
            <a:ext cx="2708656"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Corbel"/>
                <a:ea typeface="Corbel"/>
                <a:cs typeface="Corbel"/>
                <a:sym typeface="Corbel"/>
              </a:rPr>
              <a:t>Local Temp Table</a:t>
            </a:r>
            <a:endParaRPr b="1" i="0" sz="2000" u="none" cap="none" strike="noStrike">
              <a:solidFill>
                <a:srgbClr val="000000"/>
              </a:solidFill>
              <a:latin typeface="Arial"/>
              <a:ea typeface="Arial"/>
              <a:cs typeface="Arial"/>
              <a:sym typeface="Arial"/>
            </a:endParaRPr>
          </a:p>
        </p:txBody>
      </p:sp>
      <p:sp>
        <p:nvSpPr>
          <p:cNvPr id="230" name="Google Shape;230;p26"/>
          <p:cNvSpPr/>
          <p:nvPr/>
        </p:nvSpPr>
        <p:spPr>
          <a:xfrm>
            <a:off x="210208" y="1516467"/>
            <a:ext cx="6096000" cy="67646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Temporary tables are created using hash </a:t>
            </a:r>
            <a:r>
              <a:rPr b="1" i="0" lang="en-US" sz="1600" u="none" cap="none" strike="noStrike">
                <a:solidFill>
                  <a:srgbClr val="FFFF00"/>
                </a:solidFill>
                <a:latin typeface="Calibri"/>
                <a:ea typeface="Calibri"/>
                <a:cs typeface="Calibri"/>
                <a:sym typeface="Calibri"/>
              </a:rPr>
              <a:t>‘#’</a:t>
            </a:r>
            <a:r>
              <a:rPr b="1" i="0" lang="en-US" sz="1600" u="none" cap="none" strike="noStrike">
                <a:solidFill>
                  <a:schemeClr val="lt1"/>
                </a:solidFill>
                <a:latin typeface="Calibri"/>
                <a:ea typeface="Calibri"/>
                <a:cs typeface="Calibri"/>
                <a:sym typeface="Calibri"/>
              </a:rPr>
              <a:t> sign. Temporary tables are stored in TempDB. Local temporary table are visible only in the current session. When you close the Current session, table goes away (removed from temp Database)</a:t>
            </a:r>
            <a:endParaRPr b="0" i="0" sz="1600" u="none" cap="none" strike="noStrike">
              <a:solidFill>
                <a:srgbClr val="000000"/>
              </a:solidFill>
              <a:latin typeface="Arial"/>
              <a:ea typeface="Arial"/>
              <a:cs typeface="Arial"/>
              <a:sym typeface="Arial"/>
            </a:endParaRPr>
          </a:p>
        </p:txBody>
      </p:sp>
      <p:sp>
        <p:nvSpPr>
          <p:cNvPr id="231" name="Google Shape;231;p26"/>
          <p:cNvSpPr txBox="1"/>
          <p:nvPr/>
        </p:nvSpPr>
        <p:spPr>
          <a:xfrm>
            <a:off x="246211" y="2614056"/>
            <a:ext cx="3656922"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00"/>
                </a:solidFill>
                <a:latin typeface="Corbel"/>
                <a:ea typeface="Corbel"/>
                <a:cs typeface="Corbel"/>
                <a:sym typeface="Corbel"/>
              </a:rPr>
              <a:t>Global Tamp Table</a:t>
            </a:r>
            <a:endParaRPr b="0" i="0" sz="2000" u="none" cap="none" strike="noStrike">
              <a:solidFill>
                <a:srgbClr val="000000"/>
              </a:solidFill>
              <a:latin typeface="Arial"/>
              <a:ea typeface="Arial"/>
              <a:cs typeface="Arial"/>
              <a:sym typeface="Arial"/>
            </a:endParaRPr>
          </a:p>
        </p:txBody>
      </p:sp>
      <p:sp>
        <p:nvSpPr>
          <p:cNvPr id="232" name="Google Shape;232;p26"/>
          <p:cNvSpPr/>
          <p:nvPr/>
        </p:nvSpPr>
        <p:spPr>
          <a:xfrm>
            <a:off x="210206" y="3058941"/>
            <a:ext cx="6096001" cy="91192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Arial"/>
              <a:buNone/>
            </a:pPr>
            <a:r>
              <a:rPr b="1" i="0" lang="en-US" sz="1600" u="none" cap="none" strike="noStrike">
                <a:solidFill>
                  <a:schemeClr val="lt1"/>
                </a:solidFill>
                <a:latin typeface="Calibri"/>
                <a:ea typeface="Calibri"/>
                <a:cs typeface="Calibri"/>
                <a:sym typeface="Calibri"/>
              </a:rPr>
              <a:t>Global Temporary tables are created using double </a:t>
            </a:r>
            <a:r>
              <a:rPr b="1" i="0" lang="en-US" sz="1600" u="none" cap="none" strike="noStrike">
                <a:solidFill>
                  <a:srgbClr val="FFFF00"/>
                </a:solidFill>
                <a:latin typeface="Calibri"/>
                <a:ea typeface="Calibri"/>
                <a:cs typeface="Calibri"/>
                <a:sym typeface="Calibri"/>
              </a:rPr>
              <a:t>‘##’</a:t>
            </a:r>
            <a:r>
              <a:rPr b="1" i="0" lang="en-US" sz="1600" u="none" cap="none" strike="noStrike">
                <a:solidFill>
                  <a:schemeClr val="lt1"/>
                </a:solidFill>
                <a:latin typeface="Calibri"/>
                <a:ea typeface="Calibri"/>
                <a:cs typeface="Calibri"/>
                <a:sym typeface="Calibri"/>
              </a:rPr>
              <a:t> sign. </a:t>
            </a:r>
            <a:r>
              <a:rPr b="0" i="0" lang="en-US" sz="1600" u="none" cap="none" strike="noStrike">
                <a:solidFill>
                  <a:schemeClr val="lt1"/>
                </a:solidFill>
                <a:latin typeface="Calibri"/>
                <a:ea typeface="Calibri"/>
                <a:cs typeface="Calibri"/>
                <a:sym typeface="Calibri"/>
              </a:rPr>
              <a:t> </a:t>
            </a:r>
            <a:r>
              <a:rPr b="1" i="0" lang="en-US" sz="1600" u="none" cap="none" strike="noStrike">
                <a:solidFill>
                  <a:schemeClr val="lt1"/>
                </a:solidFill>
                <a:latin typeface="Calibri"/>
                <a:ea typeface="Calibri"/>
                <a:cs typeface="Calibri"/>
                <a:sym typeface="Calibri"/>
              </a:rPr>
              <a:t>Global table are visible until all session close. When you close the last session, global table goes away (remove from temp Database)</a:t>
            </a:r>
            <a:endParaRPr b="1" i="0" sz="1600" u="none" cap="none" strike="noStrike">
              <a:solidFill>
                <a:schemeClr val="lt1"/>
              </a:solidFill>
              <a:latin typeface="Calibri"/>
              <a:ea typeface="Calibri"/>
              <a:cs typeface="Calibri"/>
              <a:sym typeface="Calibri"/>
            </a:endParaRPr>
          </a:p>
        </p:txBody>
      </p:sp>
      <p:sp>
        <p:nvSpPr>
          <p:cNvPr id="233" name="Google Shape;233;p26"/>
          <p:cNvSpPr txBox="1"/>
          <p:nvPr/>
        </p:nvSpPr>
        <p:spPr>
          <a:xfrm>
            <a:off x="210206" y="3880132"/>
            <a:ext cx="3117192"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00"/>
                </a:solidFill>
                <a:latin typeface="Corbel"/>
                <a:ea typeface="Corbel"/>
                <a:cs typeface="Corbel"/>
                <a:sym typeface="Corbel"/>
              </a:rPr>
              <a:t>Create Temp Table</a:t>
            </a:r>
            <a:endParaRPr b="0" i="0" sz="1800" u="none" cap="none" strike="noStrike">
              <a:solidFill>
                <a:srgbClr val="000000"/>
              </a:solidFill>
              <a:latin typeface="Arial"/>
              <a:ea typeface="Arial"/>
              <a:cs typeface="Arial"/>
              <a:sym typeface="Arial"/>
            </a:endParaRPr>
          </a:p>
        </p:txBody>
      </p:sp>
      <p:sp>
        <p:nvSpPr>
          <p:cNvPr id="234" name="Google Shape;234;p26"/>
          <p:cNvSpPr/>
          <p:nvPr/>
        </p:nvSpPr>
        <p:spPr>
          <a:xfrm>
            <a:off x="355500" y="4175542"/>
            <a:ext cx="5078145" cy="1409534"/>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 Create table #tbl_regular (ID INT,</a:t>
            </a:r>
            <a:r>
              <a:rPr b="0" i="0" lang="en-US" sz="1200" u="none" cap="none" strike="noStrike">
                <a:solidFill>
                  <a:schemeClr val="lt1"/>
                </a:solidFill>
                <a:latin typeface="Calibri"/>
                <a:ea typeface="Calibri"/>
                <a:cs typeface="Calibri"/>
                <a:sym typeface="Calibri"/>
              </a:rPr>
              <a:t> </a:t>
            </a:r>
            <a:r>
              <a:rPr b="0" i="0" lang="en-US" sz="1200" u="none" cap="none" strike="noStrike">
                <a:solidFill>
                  <a:schemeClr val="lt1"/>
                </a:solidFill>
                <a:latin typeface="Consolas"/>
                <a:ea typeface="Consolas"/>
                <a:cs typeface="Consolas"/>
                <a:sym typeface="Consolas"/>
              </a:rPr>
              <a:t>Name Varchar(20),</a:t>
            </a:r>
            <a:r>
              <a:rPr b="0" i="0" lang="en-US" sz="1200" u="none" cap="none" strike="noStrike">
                <a:solidFill>
                  <a:schemeClr val="lt1"/>
                </a:solidFill>
                <a:latin typeface="Calibri"/>
                <a:ea typeface="Calibri"/>
                <a:cs typeface="Calibri"/>
                <a:sym typeface="Calibri"/>
              </a:rPr>
              <a:t> </a:t>
            </a:r>
            <a:r>
              <a:rPr b="0" i="0" lang="en-US" sz="1200" u="none" cap="none" strike="noStrike">
                <a:solidFill>
                  <a:schemeClr val="lt1"/>
                </a:solidFill>
                <a:latin typeface="Consolas"/>
                <a:ea typeface="Consolas"/>
                <a:cs typeface="Consolas"/>
                <a:sym typeface="Consolas"/>
              </a:rPr>
              <a:t>Gender Char(2), Salary money)</a:t>
            </a:r>
            <a:endParaRPr b="0" i="0" sz="1200" u="none" cap="none" strike="noStrike">
              <a:solidFill>
                <a:schemeClr val="lt1"/>
              </a:solidFill>
              <a:latin typeface="Corbel"/>
              <a:ea typeface="Corbel"/>
              <a:cs typeface="Corbel"/>
              <a:sym typeface="Corbel"/>
            </a:endParaRPr>
          </a:p>
        </p:txBody>
      </p:sp>
      <p:sp>
        <p:nvSpPr>
          <p:cNvPr id="235" name="Google Shape;235;p26"/>
          <p:cNvSpPr/>
          <p:nvPr/>
        </p:nvSpPr>
        <p:spPr>
          <a:xfrm>
            <a:off x="6518457" y="1386771"/>
            <a:ext cx="5504210" cy="4702148"/>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US" sz="1200" u="none" cap="none" strike="noStrike">
                <a:solidFill>
                  <a:schemeClr val="lt1"/>
                </a:solidFill>
                <a:latin typeface="Consolas"/>
                <a:ea typeface="Consolas"/>
                <a:cs typeface="Consolas"/>
                <a:sym typeface="Consolas"/>
              </a:rPr>
              <a:t> </a:t>
            </a:r>
            <a:r>
              <a:rPr b="1" i="0" lang="en-US" sz="1200" u="none" cap="none" strike="noStrike">
                <a:solidFill>
                  <a:schemeClr val="lt1"/>
                </a:solidFill>
                <a:latin typeface="Calibri"/>
                <a:ea typeface="Calibri"/>
                <a:cs typeface="Calibri"/>
                <a:sym typeface="Calibri"/>
              </a:rPr>
              <a:t>Finally, you might be in a situation where you need the data to be visible only in the current session.</a:t>
            </a:r>
            <a:endParaRPr b="0" i="0" sz="1200" u="none" cap="none" strike="noStrike">
              <a:solidFill>
                <a:srgbClr val="000000"/>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200"/>
              <a:buFont typeface="Arial"/>
              <a:buNone/>
            </a:pPr>
            <a:r>
              <a:t/>
            </a:r>
            <a:endParaRPr b="1" i="0" sz="1200" u="none" cap="none" strike="noStrike">
              <a:solidFill>
                <a:schemeClr val="lt1"/>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Also you create a complex query and needs long time to run the query, so you put that into a temp table. So that next time you do not have to run the complex query. Run the temp table, to get the data.  </a:t>
            </a:r>
            <a:endParaRPr b="0" i="0" sz="1200" u="none" cap="none" strike="noStrike">
              <a:solidFill>
                <a:srgbClr val="000000"/>
              </a:solidFill>
              <a:latin typeface="Arial"/>
              <a:ea typeface="Arial"/>
              <a:cs typeface="Arial"/>
              <a:sym typeface="Arial"/>
            </a:endParaRPr>
          </a:p>
          <a:p>
            <a:pPr indent="0" lvl="0" marL="0" marR="0" rtl="0" algn="l">
              <a:lnSpc>
                <a:spcPct val="107000"/>
              </a:lnSpc>
              <a:spcBef>
                <a:spcPts val="0"/>
              </a:spcBef>
              <a:spcAft>
                <a:spcPts val="0"/>
              </a:spcAft>
              <a:buClr>
                <a:srgbClr val="000000"/>
              </a:buClr>
              <a:buSzPts val="1200"/>
              <a:buFont typeface="Arial"/>
              <a:buNone/>
            </a:pPr>
            <a:r>
              <a:rPr b="1" i="0" lang="en-US" sz="1200" u="none" cap="none" strike="noStrike">
                <a:solidFill>
                  <a:srgbClr val="FFFF00"/>
                </a:solidFill>
                <a:latin typeface="Calibri"/>
                <a:ea typeface="Calibri"/>
                <a:cs typeface="Calibri"/>
                <a:sym typeface="Calibri"/>
              </a:rPr>
              <a:t>When you use the ATM machine, your card connected to the server, you get your transaction printout, after removing the card the temp table will be drop automatically. </a:t>
            </a:r>
            <a:endParaRPr b="1" i="0" sz="1200" u="none" cap="none" strike="noStrike">
              <a:solidFill>
                <a:srgbClr val="FFFF00"/>
              </a:solidFill>
              <a:latin typeface="Calibri"/>
              <a:ea typeface="Calibri"/>
              <a:cs typeface="Calibri"/>
              <a:sym typeface="Calibri"/>
            </a:endParaRPr>
          </a:p>
        </p:txBody>
      </p:sp>
      <p:sp>
        <p:nvSpPr>
          <p:cNvPr id="236" name="Google Shape;236;p26"/>
          <p:cNvSpPr/>
          <p:nvPr/>
        </p:nvSpPr>
        <p:spPr>
          <a:xfrm>
            <a:off x="6670275" y="1063926"/>
            <a:ext cx="4488792" cy="32284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37" name="Google Shape;237;p26"/>
          <p:cNvSpPr txBox="1"/>
          <p:nvPr/>
        </p:nvSpPr>
        <p:spPr>
          <a:xfrm>
            <a:off x="6518456" y="3284071"/>
            <a:ext cx="530946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FFFF00"/>
                </a:solidFill>
                <a:latin typeface="Arial"/>
                <a:ea typeface="Arial"/>
                <a:cs typeface="Arial"/>
                <a:sym typeface="Arial"/>
              </a:rPr>
              <a:t>Temporary tables in SQL Server are specifically designed to hold data</a:t>
            </a:r>
            <a:endParaRPr/>
          </a:p>
          <a:p>
            <a:pPr indent="0" lvl="0" marL="0" marR="0" rtl="0" algn="l">
              <a:lnSpc>
                <a:spcPct val="100000"/>
              </a:lnSpc>
              <a:spcBef>
                <a:spcPts val="0"/>
              </a:spcBef>
              <a:spcAft>
                <a:spcPts val="0"/>
              </a:spcAft>
              <a:buNone/>
            </a:pPr>
            <a:r>
              <a:rPr b="1" i="0" lang="en-US" sz="1200" u="none" cap="none" strike="noStrike">
                <a:solidFill>
                  <a:srgbClr val="FFFF00"/>
                </a:solidFill>
                <a:latin typeface="Arial"/>
                <a:ea typeface="Arial"/>
                <a:cs typeface="Arial"/>
                <a:sym typeface="Arial"/>
              </a:rPr>
              <a:t> temporarily, typically for the duration of a session or a transaction.</a:t>
            </a:r>
            <a:endParaRPr/>
          </a:p>
        </p:txBody>
      </p:sp>
      <p:sp>
        <p:nvSpPr>
          <p:cNvPr id="238" name="Google Shape;238;p26"/>
          <p:cNvSpPr txBox="1"/>
          <p:nvPr/>
        </p:nvSpPr>
        <p:spPr>
          <a:xfrm>
            <a:off x="282195" y="4599880"/>
            <a:ext cx="391806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FFF00"/>
                </a:solidFill>
                <a:latin typeface="Calibri"/>
                <a:ea typeface="Calibri"/>
                <a:cs typeface="Calibri"/>
                <a:sym typeface="Calibri"/>
              </a:rPr>
              <a:t>Why do we need to create temp table?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39" name="Google Shape;239;p26"/>
          <p:cNvSpPr txBox="1"/>
          <p:nvPr/>
        </p:nvSpPr>
        <p:spPr>
          <a:xfrm>
            <a:off x="282195" y="4967655"/>
            <a:ext cx="5224753" cy="170591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0" lang="en-US" sz="1400" u="none" cap="none" strike="noStrike">
                <a:solidFill>
                  <a:schemeClr val="lt1"/>
                </a:solidFill>
                <a:latin typeface="Calibri"/>
                <a:ea typeface="Calibri"/>
                <a:cs typeface="Calibri"/>
                <a:sym typeface="Calibri"/>
              </a:rPr>
              <a:t>It is very beneficial to store data in SQL Server temp tables rather than manipulate or work with permanent tables. </a:t>
            </a:r>
            <a:endParaRPr/>
          </a:p>
          <a:p>
            <a:pPr indent="0" lvl="0" marL="0" marR="0" rtl="0" algn="l">
              <a:lnSpc>
                <a:spcPct val="107000"/>
              </a:lnSpc>
              <a:spcBef>
                <a:spcPts val="0"/>
              </a:spcBef>
              <a:spcAft>
                <a:spcPts val="0"/>
              </a:spcAft>
              <a:buNone/>
            </a:pPr>
            <a:r>
              <a:rPr b="1" i="0" lang="en-US" sz="1400" u="none" cap="none" strike="noStrike">
                <a:solidFill>
                  <a:schemeClr val="lt1"/>
                </a:solidFill>
                <a:latin typeface="Calibri"/>
                <a:ea typeface="Calibri"/>
                <a:cs typeface="Calibri"/>
                <a:sym typeface="Calibri"/>
              </a:rPr>
              <a:t>Let’s say you want full DDL or DML access to a table, but don’t have it. You can use your existing read access to pull the data into a SQL Server temporary table and make adjustments from there. Or you don’t have permissions to create a table in the existing database, you can create a SQL Server temp table that you can manipulate. </a:t>
            </a:r>
            <a:endParaRPr/>
          </a:p>
        </p:txBody>
      </p:sp>
      <p:sp>
        <p:nvSpPr>
          <p:cNvPr id="240" name="Google Shape;240;p26"/>
          <p:cNvSpPr txBox="1"/>
          <p:nvPr/>
        </p:nvSpPr>
        <p:spPr>
          <a:xfrm>
            <a:off x="6212308" y="3981428"/>
            <a:ext cx="5716460" cy="193899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00"/>
              </a:buClr>
              <a:buSzPts val="1200"/>
              <a:buFont typeface="Noto Sans Symbols"/>
              <a:buChar char="❖"/>
            </a:pPr>
            <a:r>
              <a:rPr b="0" i="0" lang="en-US" sz="1200" u="none" cap="none" strike="noStrike">
                <a:solidFill>
                  <a:schemeClr val="lt1"/>
                </a:solidFill>
                <a:latin typeface="Arial"/>
                <a:ea typeface="Arial"/>
                <a:cs typeface="Arial"/>
                <a:sym typeface="Arial"/>
              </a:rPr>
              <a:t>You insert transaction data into a temporary table on the server when performing ATM transactions.</a:t>
            </a:r>
            <a:endParaRPr/>
          </a:p>
          <a:p>
            <a:pPr indent="-285750" lvl="0" marL="285750" marR="0" rtl="0" algn="l">
              <a:lnSpc>
                <a:spcPct val="100000"/>
              </a:lnSpc>
              <a:spcBef>
                <a:spcPts val="0"/>
              </a:spcBef>
              <a:spcAft>
                <a:spcPts val="0"/>
              </a:spcAft>
              <a:buClr>
                <a:srgbClr val="FFFF00"/>
              </a:buClr>
              <a:buSzPts val="1200"/>
              <a:buFont typeface="Noto Sans Symbols"/>
              <a:buChar char="❖"/>
            </a:pPr>
            <a:r>
              <a:rPr b="0" i="0" lang="en-US" sz="1200" u="none" cap="none" strike="noStrike">
                <a:solidFill>
                  <a:schemeClr val="lt1"/>
                </a:solidFill>
                <a:latin typeface="Arial"/>
                <a:ea typeface="Arial"/>
                <a:cs typeface="Arial"/>
                <a:sym typeface="Arial"/>
              </a:rPr>
              <a:t>The temporary table holds the transaction data for the duration of the session or transaction.</a:t>
            </a:r>
            <a:endParaRPr/>
          </a:p>
          <a:p>
            <a:pPr indent="-285750" lvl="0" marL="285750" marR="0" rtl="0" algn="l">
              <a:lnSpc>
                <a:spcPct val="100000"/>
              </a:lnSpc>
              <a:spcBef>
                <a:spcPts val="0"/>
              </a:spcBef>
              <a:spcAft>
                <a:spcPts val="0"/>
              </a:spcAft>
              <a:buClr>
                <a:srgbClr val="FFFF00"/>
              </a:buClr>
              <a:buSzPts val="1200"/>
              <a:buFont typeface="Noto Sans Symbols"/>
              <a:buChar char="❖"/>
            </a:pPr>
            <a:r>
              <a:rPr b="0" i="0" lang="en-US" sz="1200" u="none" cap="none" strike="noStrike">
                <a:solidFill>
                  <a:schemeClr val="lt1"/>
                </a:solidFill>
                <a:latin typeface="Arial"/>
                <a:ea typeface="Arial"/>
                <a:cs typeface="Arial"/>
                <a:sym typeface="Arial"/>
              </a:rPr>
              <a:t>The server generates a transaction printout for the customer using the data from the temporary table.</a:t>
            </a:r>
            <a:endParaRPr/>
          </a:p>
          <a:p>
            <a:pPr indent="-285750" lvl="0" marL="285750" marR="0" rtl="0" algn="l">
              <a:lnSpc>
                <a:spcPct val="100000"/>
              </a:lnSpc>
              <a:spcBef>
                <a:spcPts val="0"/>
              </a:spcBef>
              <a:spcAft>
                <a:spcPts val="0"/>
              </a:spcAft>
              <a:buClr>
                <a:srgbClr val="FFFF00"/>
              </a:buClr>
              <a:buSzPts val="1200"/>
              <a:buFont typeface="Noto Sans Symbols"/>
              <a:buChar char="❖"/>
            </a:pPr>
            <a:r>
              <a:rPr b="0" i="0" lang="en-US" sz="1200" u="none" cap="none" strike="noStrike">
                <a:solidFill>
                  <a:schemeClr val="lt1"/>
                </a:solidFill>
                <a:latin typeface="Arial"/>
                <a:ea typeface="Arial"/>
                <a:cs typeface="Arial"/>
                <a:sym typeface="Arial"/>
              </a:rPr>
              <a:t>Once the transaction is completed and the customer removes their card, the session or transaction ends.</a:t>
            </a:r>
            <a:endParaRPr/>
          </a:p>
          <a:p>
            <a:pPr indent="-285750" lvl="0" marL="285750" marR="0" rtl="0" algn="l">
              <a:lnSpc>
                <a:spcPct val="100000"/>
              </a:lnSpc>
              <a:spcBef>
                <a:spcPts val="0"/>
              </a:spcBef>
              <a:spcAft>
                <a:spcPts val="0"/>
              </a:spcAft>
              <a:buClr>
                <a:srgbClr val="FFFF00"/>
              </a:buClr>
              <a:buSzPts val="1200"/>
              <a:buFont typeface="Noto Sans Symbols"/>
              <a:buChar char="❖"/>
            </a:pPr>
            <a:r>
              <a:rPr b="0" i="0" lang="en-US" sz="1200" u="none" cap="none" strike="noStrike">
                <a:solidFill>
                  <a:schemeClr val="lt1"/>
                </a:solidFill>
                <a:latin typeface="Arial"/>
                <a:ea typeface="Arial"/>
                <a:cs typeface="Arial"/>
                <a:sym typeface="Arial"/>
              </a:rPr>
              <a:t>At the end of the session or transaction, the temporary table is automatically dropped or deleted by the server.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p:nvPr/>
        </p:nvSpPr>
        <p:spPr>
          <a:xfrm>
            <a:off x="3543150" y="249343"/>
            <a:ext cx="5561093"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EE0A2"/>
                </a:solidFill>
                <a:latin typeface="Arial Black"/>
                <a:ea typeface="Arial Black"/>
                <a:cs typeface="Arial Black"/>
                <a:sym typeface="Arial Black"/>
              </a:rPr>
              <a:t>Union and Union ALL</a:t>
            </a:r>
            <a:endParaRPr b="0" i="0" sz="2800" u="none" cap="none" strike="noStrike">
              <a:solidFill>
                <a:srgbClr val="FEE0A2"/>
              </a:solidFill>
              <a:latin typeface="Corbel"/>
              <a:ea typeface="Corbel"/>
              <a:cs typeface="Corbel"/>
              <a:sym typeface="Corbel"/>
            </a:endParaRPr>
          </a:p>
        </p:txBody>
      </p:sp>
      <p:sp>
        <p:nvSpPr>
          <p:cNvPr id="246" name="Google Shape;246;p27"/>
          <p:cNvSpPr txBox="1"/>
          <p:nvPr/>
        </p:nvSpPr>
        <p:spPr>
          <a:xfrm>
            <a:off x="436099" y="1083211"/>
            <a:ext cx="138326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What is Union ?</a:t>
            </a:r>
            <a:endParaRPr b="1" i="0" sz="1400" u="none" cap="none" strike="noStrike">
              <a:solidFill>
                <a:srgbClr val="FFFF00"/>
              </a:solidFill>
              <a:latin typeface="Corbel"/>
              <a:ea typeface="Corbel"/>
              <a:cs typeface="Corbel"/>
              <a:sym typeface="Corbel"/>
            </a:endParaRPr>
          </a:p>
        </p:txBody>
      </p:sp>
      <p:sp>
        <p:nvSpPr>
          <p:cNvPr id="247" name="Google Shape;247;p27"/>
          <p:cNvSpPr txBox="1"/>
          <p:nvPr/>
        </p:nvSpPr>
        <p:spPr>
          <a:xfrm>
            <a:off x="338694" y="1855524"/>
            <a:ext cx="16802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What is Union ALL?</a:t>
            </a:r>
            <a:endParaRPr b="0" i="0" sz="1400" u="none" cap="none" strike="noStrike">
              <a:solidFill>
                <a:srgbClr val="000000"/>
              </a:solidFill>
              <a:latin typeface="Arial"/>
              <a:ea typeface="Arial"/>
              <a:cs typeface="Arial"/>
              <a:sym typeface="Arial"/>
            </a:endParaRPr>
          </a:p>
        </p:txBody>
      </p:sp>
      <p:sp>
        <p:nvSpPr>
          <p:cNvPr id="248" name="Google Shape;248;p27"/>
          <p:cNvSpPr txBox="1"/>
          <p:nvPr/>
        </p:nvSpPr>
        <p:spPr>
          <a:xfrm>
            <a:off x="436099" y="1390988"/>
            <a:ext cx="3991798"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Corbel"/>
                <a:ea typeface="Corbel"/>
                <a:cs typeface="Corbel"/>
                <a:sym typeface="Corbel"/>
              </a:rPr>
              <a:t>Combine the results of two or more SELECT statement.  Union </a:t>
            </a:r>
            <a:endParaRPr b="0" i="0" sz="1100" u="none" cap="none" strike="noStrike">
              <a:solidFill>
                <a:schemeClr val="lt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Corbel"/>
                <a:ea typeface="Corbel"/>
                <a:cs typeface="Corbel"/>
                <a:sym typeface="Corbel"/>
              </a:rPr>
              <a:t>eliminate the duplicate</a:t>
            </a:r>
            <a:endParaRPr b="0" i="0" sz="1100" u="none" cap="none" strike="noStrike">
              <a:solidFill>
                <a:schemeClr val="lt1"/>
              </a:solidFill>
              <a:latin typeface="Corbel"/>
              <a:ea typeface="Corbel"/>
              <a:cs typeface="Corbel"/>
              <a:sym typeface="Corbel"/>
            </a:endParaRPr>
          </a:p>
        </p:txBody>
      </p:sp>
      <p:sp>
        <p:nvSpPr>
          <p:cNvPr id="249" name="Google Shape;249;p27"/>
          <p:cNvSpPr/>
          <p:nvPr/>
        </p:nvSpPr>
        <p:spPr>
          <a:xfrm>
            <a:off x="324626" y="2224856"/>
            <a:ext cx="371856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Corbel"/>
                <a:ea typeface="Corbel"/>
                <a:cs typeface="Corbel"/>
                <a:sym typeface="Corbel"/>
              </a:rPr>
              <a:t>Combine the results of two or more SELECT statement.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Corbel"/>
                <a:ea typeface="Corbel"/>
                <a:cs typeface="Corbel"/>
                <a:sym typeface="Corbel"/>
              </a:rPr>
              <a:t>Union all</a:t>
            </a:r>
            <a:r>
              <a:rPr b="0" i="0" lang="en-US" sz="1100" u="none" cap="none" strike="noStrike">
                <a:solidFill>
                  <a:schemeClr val="lt1"/>
                </a:solidFill>
                <a:latin typeface="Corbel"/>
                <a:ea typeface="Corbel"/>
                <a:cs typeface="Corbel"/>
                <a:sym typeface="Corbel"/>
              </a:rPr>
              <a:t> to keep all </a:t>
            </a:r>
            <a:r>
              <a:rPr b="1" i="0" lang="en-US" sz="1100" u="none" cap="none" strike="noStrike">
                <a:solidFill>
                  <a:schemeClr val="lt1"/>
                </a:solidFill>
                <a:latin typeface="Corbel"/>
                <a:ea typeface="Corbel"/>
                <a:cs typeface="Corbel"/>
                <a:sym typeface="Corbel"/>
              </a:rPr>
              <a:t> duplicates</a:t>
            </a:r>
            <a:endParaRPr b="0" i="0" sz="1100" u="none" cap="none" strike="noStrike">
              <a:solidFill>
                <a:schemeClr val="lt1"/>
              </a:solidFill>
              <a:latin typeface="Corbel"/>
              <a:ea typeface="Corbel"/>
              <a:cs typeface="Corbel"/>
              <a:sym typeface="Corbel"/>
            </a:endParaRPr>
          </a:p>
        </p:txBody>
      </p:sp>
      <p:sp>
        <p:nvSpPr>
          <p:cNvPr id="250" name="Google Shape;250;p27"/>
          <p:cNvSpPr txBox="1"/>
          <p:nvPr/>
        </p:nvSpPr>
        <p:spPr>
          <a:xfrm>
            <a:off x="324626" y="2750947"/>
            <a:ext cx="27485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Condition for Union and Union all</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314548" y="3153928"/>
            <a:ext cx="4113349" cy="63575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chemeClr val="lt1"/>
              </a:buClr>
              <a:buSzPts val="1100"/>
              <a:buFont typeface="Noto Sans Symbols"/>
              <a:buChar char="∙"/>
            </a:pPr>
            <a:r>
              <a:rPr b="1" i="0" lang="en-US" sz="1200" u="none" cap="none" strike="noStrike">
                <a:solidFill>
                  <a:schemeClr val="lt1"/>
                </a:solidFill>
                <a:latin typeface="Consolas"/>
                <a:ea typeface="Consolas"/>
                <a:cs typeface="Consolas"/>
                <a:sym typeface="Consolas"/>
              </a:rPr>
              <a:t>Same number of Expressions (Column names) in each select list        </a:t>
            </a:r>
            <a:endParaRPr b="1" i="0" sz="1200" u="none" cap="none" strike="noStrike">
              <a:solidFill>
                <a:schemeClr val="lt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100"/>
              <a:buFont typeface="Noto Sans Symbols"/>
              <a:buChar char="∙"/>
            </a:pPr>
            <a:r>
              <a:rPr b="1" i="0" lang="en-US" sz="1200" u="none" cap="none" strike="noStrike">
                <a:solidFill>
                  <a:schemeClr val="lt1"/>
                </a:solidFill>
                <a:latin typeface="Consolas"/>
                <a:ea typeface="Consolas"/>
                <a:cs typeface="Consolas"/>
                <a:sym typeface="Consolas"/>
              </a:rPr>
              <a:t>Corresponding columns to be same data type. </a:t>
            </a:r>
            <a:endParaRPr b="1" i="0" sz="1200" u="none" cap="none" strike="noStrike">
              <a:solidFill>
                <a:schemeClr val="lt1"/>
              </a:solidFill>
              <a:latin typeface="Calibri"/>
              <a:ea typeface="Calibri"/>
              <a:cs typeface="Calibri"/>
              <a:sym typeface="Calibri"/>
            </a:endParaRPr>
          </a:p>
        </p:txBody>
      </p:sp>
      <p:pic>
        <p:nvPicPr>
          <p:cNvPr id="252" name="Google Shape;252;p27"/>
          <p:cNvPicPr preferRelativeResize="0"/>
          <p:nvPr/>
        </p:nvPicPr>
        <p:blipFill rotWithShape="1">
          <a:blip r:embed="rId3">
            <a:alphaModFix/>
          </a:blip>
          <a:srcRect b="0" l="0" r="0" t="0"/>
          <a:stretch/>
        </p:blipFill>
        <p:spPr>
          <a:xfrm>
            <a:off x="250167" y="5491821"/>
            <a:ext cx="2352368" cy="1121363"/>
          </a:xfrm>
          <a:prstGeom prst="rect">
            <a:avLst/>
          </a:prstGeom>
          <a:noFill/>
          <a:ln>
            <a:noFill/>
          </a:ln>
        </p:spPr>
      </p:pic>
      <p:sp>
        <p:nvSpPr>
          <p:cNvPr id="253" name="Google Shape;253;p27"/>
          <p:cNvSpPr txBox="1"/>
          <p:nvPr/>
        </p:nvSpPr>
        <p:spPr>
          <a:xfrm>
            <a:off x="4997444" y="1046477"/>
            <a:ext cx="1705238" cy="307736"/>
          </a:xfrm>
          <a:prstGeom prst="rect">
            <a:avLst/>
          </a:prstGeom>
          <a:noFill/>
          <a:ln cap="flat" cmpd="sng" w="9525">
            <a:solidFill>
              <a:srgbClr val="20575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00"/>
                </a:solidFill>
                <a:latin typeface="Corbel"/>
                <a:ea typeface="Corbel"/>
                <a:cs typeface="Corbel"/>
                <a:sym typeface="Corbel"/>
              </a:rPr>
              <a:t>Worker Table-----</a:t>
            </a:r>
            <a:endParaRPr b="0" i="0" sz="1400" u="none" cap="none" strike="noStrike">
              <a:solidFill>
                <a:srgbClr val="FFFF00"/>
              </a:solidFill>
              <a:latin typeface="Arial"/>
              <a:ea typeface="Arial"/>
              <a:cs typeface="Arial"/>
              <a:sym typeface="Arial"/>
            </a:endParaRPr>
          </a:p>
        </p:txBody>
      </p:sp>
      <p:sp>
        <p:nvSpPr>
          <p:cNvPr id="254" name="Google Shape;254;p27"/>
          <p:cNvSpPr txBox="1"/>
          <p:nvPr/>
        </p:nvSpPr>
        <p:spPr>
          <a:xfrm>
            <a:off x="4695562" y="4145228"/>
            <a:ext cx="181121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Customer Table------</a:t>
            </a:r>
            <a:endParaRPr b="0" i="0" sz="1400" u="none" cap="none" strike="noStrike">
              <a:solidFill>
                <a:srgbClr val="FFFF00"/>
              </a:solidFill>
              <a:latin typeface="Arial"/>
              <a:ea typeface="Arial"/>
              <a:cs typeface="Arial"/>
              <a:sym typeface="Arial"/>
            </a:endParaRPr>
          </a:p>
        </p:txBody>
      </p:sp>
      <p:sp>
        <p:nvSpPr>
          <p:cNvPr id="255" name="Google Shape;255;p27"/>
          <p:cNvSpPr/>
          <p:nvPr/>
        </p:nvSpPr>
        <p:spPr>
          <a:xfrm>
            <a:off x="9451250" y="537851"/>
            <a:ext cx="212184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Vendor Table--------</a:t>
            </a:r>
            <a:endParaRPr b="0" i="0" sz="1400" u="none" cap="none" strike="noStrike">
              <a:solidFill>
                <a:srgbClr val="FFFF00"/>
              </a:solidFill>
              <a:latin typeface="Arial"/>
              <a:ea typeface="Arial"/>
              <a:cs typeface="Arial"/>
              <a:sym typeface="Arial"/>
            </a:endParaRPr>
          </a:p>
        </p:txBody>
      </p:sp>
      <p:sp>
        <p:nvSpPr>
          <p:cNvPr id="256" name="Google Shape;256;p27"/>
          <p:cNvSpPr txBox="1"/>
          <p:nvPr/>
        </p:nvSpPr>
        <p:spPr>
          <a:xfrm>
            <a:off x="9792243" y="3128233"/>
            <a:ext cx="2004075" cy="17850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Arial"/>
                <a:ea typeface="Arial"/>
                <a:cs typeface="Arial"/>
                <a:sym typeface="Arial"/>
              </a:rPr>
              <a:t>Select * from </a:t>
            </a:r>
            <a:r>
              <a:rPr b="0" i="0" lang="en-US" sz="1200" u="none" cap="none" strike="noStrike">
                <a:solidFill>
                  <a:schemeClr val="lt1"/>
                </a:solidFill>
                <a:latin typeface="Arial"/>
                <a:ea typeface="Arial"/>
                <a:cs typeface="Arial"/>
                <a:sym typeface="Arial"/>
              </a:rPr>
              <a:t>Worker</a:t>
            </a:r>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Where id in (1,2)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00"/>
                </a:solidFill>
                <a:latin typeface="Arial"/>
                <a:ea typeface="Arial"/>
                <a:cs typeface="Arial"/>
                <a:sym typeface="Arial"/>
              </a:rPr>
              <a:t>Union</a:t>
            </a:r>
            <a:endParaRPr b="0" i="0" sz="12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Select * from Customer</a:t>
            </a:r>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Where id in (1,2)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00"/>
                </a:solidFill>
                <a:latin typeface="Arial"/>
                <a:ea typeface="Arial"/>
                <a:cs typeface="Arial"/>
                <a:sym typeface="Arial"/>
              </a:rPr>
              <a:t>Union</a:t>
            </a:r>
            <a:endParaRPr b="0" i="0" sz="12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Select * from Vendor</a:t>
            </a:r>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Where id in (1,2)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txBox="1"/>
          <p:nvPr/>
        </p:nvSpPr>
        <p:spPr>
          <a:xfrm>
            <a:off x="9086459" y="3073128"/>
            <a:ext cx="6671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00"/>
                </a:solidFill>
                <a:latin typeface="Corbel"/>
                <a:ea typeface="Corbel"/>
                <a:cs typeface="Corbel"/>
                <a:sym typeface="Corbel"/>
              </a:rPr>
              <a:t>Union</a:t>
            </a:r>
            <a:r>
              <a:rPr b="0" i="0" lang="en-US" sz="1400" u="none" cap="none" strike="noStrike">
                <a:solidFill>
                  <a:schemeClr val="lt1"/>
                </a:solidFill>
                <a:latin typeface="Corbel"/>
                <a:ea typeface="Corbel"/>
                <a:cs typeface="Corbel"/>
                <a:sym typeface="Corbel"/>
              </a:rPr>
              <a:t>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a:off x="9525561" y="5221074"/>
            <a:ext cx="2275173"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200" u="none" cap="none" strike="noStrike">
                <a:solidFill>
                  <a:schemeClr val="lt1"/>
                </a:solidFill>
                <a:latin typeface="Arial"/>
                <a:ea typeface="Arial"/>
                <a:cs typeface="Arial"/>
                <a:sym typeface="Arial"/>
              </a:rPr>
              <a:t>Select * from </a:t>
            </a:r>
            <a:r>
              <a:rPr b="0" i="0" lang="en-US" sz="1200" u="none" cap="none" strike="noStrike">
                <a:solidFill>
                  <a:schemeClr val="lt1"/>
                </a:solidFill>
                <a:latin typeface="Arial"/>
                <a:ea typeface="Arial"/>
                <a:cs typeface="Arial"/>
                <a:sym typeface="Arial"/>
              </a:rPr>
              <a:t>Worker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00"/>
                </a:solidFill>
                <a:latin typeface="Arial"/>
                <a:ea typeface="Arial"/>
                <a:cs typeface="Arial"/>
                <a:sym typeface="Arial"/>
              </a:rPr>
              <a:t>Union ALL</a:t>
            </a:r>
            <a:endParaRPr b="0" i="0" sz="12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Select * from Customer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FFFF00"/>
                </a:solidFill>
                <a:latin typeface="Arial"/>
                <a:ea typeface="Arial"/>
                <a:cs typeface="Arial"/>
                <a:sym typeface="Arial"/>
              </a:rPr>
              <a:t>Union ALL </a:t>
            </a:r>
            <a:endParaRPr b="0" i="0" sz="12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Arial"/>
                <a:ea typeface="Arial"/>
                <a:cs typeface="Arial"/>
                <a:sym typeface="Arial"/>
              </a:rPr>
              <a:t>Select * from Vendor</a:t>
            </a:r>
            <a:endParaRPr b="0" i="0" sz="1200" u="none" cap="none" strike="noStrike">
              <a:solidFill>
                <a:srgbClr val="000000"/>
              </a:solidFill>
              <a:latin typeface="Arial"/>
              <a:ea typeface="Arial"/>
              <a:cs typeface="Arial"/>
              <a:sym typeface="Arial"/>
            </a:endParaRPr>
          </a:p>
        </p:txBody>
      </p:sp>
      <p:sp>
        <p:nvSpPr>
          <p:cNvPr id="259" name="Google Shape;259;p27"/>
          <p:cNvSpPr txBox="1"/>
          <p:nvPr/>
        </p:nvSpPr>
        <p:spPr>
          <a:xfrm>
            <a:off x="9010773" y="4913297"/>
            <a:ext cx="102957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FF00"/>
                </a:solidFill>
                <a:latin typeface="Corbel"/>
                <a:ea typeface="Corbel"/>
                <a:cs typeface="Corbel"/>
                <a:sym typeface="Corbel"/>
              </a:rPr>
              <a:t>Union ALL </a:t>
            </a:r>
            <a:endParaRPr b="0" i="0" sz="1400" u="none" cap="none" strike="noStrike">
              <a:solidFill>
                <a:srgbClr val="000000"/>
              </a:solidFill>
              <a:latin typeface="Arial"/>
              <a:ea typeface="Arial"/>
              <a:cs typeface="Arial"/>
              <a:sym typeface="Arial"/>
            </a:endParaRPr>
          </a:p>
        </p:txBody>
      </p:sp>
      <p:sp>
        <p:nvSpPr>
          <p:cNvPr id="260" name="Google Shape;260;p27"/>
          <p:cNvSpPr txBox="1"/>
          <p:nvPr/>
        </p:nvSpPr>
        <p:spPr>
          <a:xfrm>
            <a:off x="4504260" y="1590926"/>
            <a:ext cx="3929233"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Create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table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id</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Name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varchar(20),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address</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varchar(100),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Gender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char(1)</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values(1,</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'King',</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'12 King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values(2,</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'Jon',</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'20 Jon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values(3,</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'Sam',</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'14 Sam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values(4,</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'Ben',</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'33 Ben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Worker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values(5,</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'Sara',</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'23 Sara street','F')</a:t>
            </a:r>
            <a:endParaRPr b="1" i="0" sz="1200" u="none" cap="none" strike="noStrike">
              <a:solidFill>
                <a:schemeClr val="lt1"/>
              </a:solidFill>
              <a:latin typeface="Arial"/>
              <a:ea typeface="Arial"/>
              <a:cs typeface="Arial"/>
              <a:sym typeface="Arial"/>
            </a:endParaRPr>
          </a:p>
        </p:txBody>
      </p:sp>
      <p:sp>
        <p:nvSpPr>
          <p:cNvPr id="261" name="Google Shape;261;p27"/>
          <p:cNvSpPr txBox="1"/>
          <p:nvPr/>
        </p:nvSpPr>
        <p:spPr>
          <a:xfrm>
            <a:off x="4695562" y="4453006"/>
            <a:ext cx="4014240" cy="23391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Create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table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id</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Name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varchar(20),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address</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varchar(100),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Gender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char(1)</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values(1,</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'Alen',</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'44 Alen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values(2,</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'Kate',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'55 Kate street','F')</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values(3,</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'Elis',</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'66 Elis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values(4,</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'Ben',</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'33 Ben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Customer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values(5,</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'Sara',</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'23 Sara street','F')</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2" name="Google Shape;262;p27"/>
          <p:cNvSpPr txBox="1"/>
          <p:nvPr/>
        </p:nvSpPr>
        <p:spPr>
          <a:xfrm>
            <a:off x="8325798" y="918693"/>
            <a:ext cx="3842719"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Create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table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id</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Name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varchar(20),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address</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varchar(100),</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Gender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char(1)</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values(1,</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'Dev',</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'78 Dev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values(2,</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'Joe',</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'87 Joe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values(3,</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'Joly',</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'88 Joly street','F')</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values(4,</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'Ben',</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'33 Ben street','M')</a:t>
            </a:r>
            <a:endParaRPr b="1" i="0" sz="1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Insert</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into</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Vendor</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values(5,</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'Sara',</a:t>
            </a:r>
            <a:r>
              <a:rPr b="1" i="0" lang="en-US" sz="1200" u="none" cap="none" strike="noStrike">
                <a:solidFill>
                  <a:schemeClr val="lt1"/>
                </a:solidFill>
                <a:latin typeface="Arial"/>
                <a:ea typeface="Arial"/>
                <a:cs typeface="Arial"/>
                <a:sym typeface="Arial"/>
              </a:rPr>
              <a:t> </a:t>
            </a:r>
            <a:r>
              <a:rPr b="0" i="0" lang="en-US" sz="1200" u="none" cap="none" strike="noStrike">
                <a:solidFill>
                  <a:schemeClr val="lt1"/>
                </a:solidFill>
                <a:latin typeface="Arial"/>
                <a:ea typeface="Arial"/>
                <a:cs typeface="Arial"/>
                <a:sym typeface="Arial"/>
              </a:rPr>
              <a:t>'23 Sara street','F')</a:t>
            </a:r>
            <a:endParaRPr/>
          </a:p>
          <a:p>
            <a:pPr indent="0" lvl="0" marL="0" marR="0" rtl="0" algn="l">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263" name="Google Shape;263;p27"/>
          <p:cNvSpPr txBox="1"/>
          <p:nvPr/>
        </p:nvSpPr>
        <p:spPr>
          <a:xfrm>
            <a:off x="360283" y="3987796"/>
            <a:ext cx="364724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When you have different SELECT queries that retrieve similar data, but with different filtering conditions or criteria, you can use</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 the UNION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