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4"/>
  </p:notesMasterIdLst>
  <p:handoutMasterIdLst>
    <p:handoutMasterId r:id="rId15"/>
  </p:handoutMasterIdLst>
  <p:sldIdLst>
    <p:sldId id="256" r:id="rId2"/>
    <p:sldId id="402" r:id="rId3"/>
    <p:sldId id="386" r:id="rId4"/>
    <p:sldId id="387" r:id="rId5"/>
    <p:sldId id="400" r:id="rId6"/>
    <p:sldId id="388" r:id="rId7"/>
    <p:sldId id="389" r:id="rId8"/>
    <p:sldId id="390" r:id="rId9"/>
    <p:sldId id="391" r:id="rId10"/>
    <p:sldId id="393" r:id="rId11"/>
    <p:sldId id="414" r:id="rId12"/>
    <p:sldId id="394" r:id="rId1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00"/>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132" autoAdjust="0"/>
    <p:restoredTop sz="92652" autoAdjust="0"/>
  </p:normalViewPr>
  <p:slideViewPr>
    <p:cSldViewPr>
      <p:cViewPr>
        <p:scale>
          <a:sx n="80" d="100"/>
          <a:sy n="80" d="100"/>
        </p:scale>
        <p:origin x="-1140"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DB7B1D4-A4A7-4988-A577-FF6F6CCEC6D3}" type="slidenum">
              <a:rPr lang="en-US" smtClean="0"/>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E5AF328-24D7-4B72-B9EA-CD59BEEBDF62}"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10</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11</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12</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3</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6</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8</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5AF328-24D7-4B72-B9EA-CD59BEEBDF62}" type="slidenum">
              <a:rPr lang="en-US" smtClean="0"/>
              <a:pPr/>
              <a:t>9</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r>
              <a:rPr lang="en-US" smtClean="0"/>
              <a:t>4/14/2008</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4/14/2008</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r>
              <a:rPr lang="en-US" smtClean="0"/>
              <a:t>4/14/2008</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r>
              <a:rPr lang="en-US" smtClean="0"/>
              <a:t>4/14/2008</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r>
              <a:rPr lang="en-US" smtClean="0"/>
              <a:t>4/14/2008</a:t>
            </a:r>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9ECCCD0-C61C-46C3-B120-43DB33D673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upload.wikimedia.org/wikipedia/commons/c/c2/AdditiveColor.sv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ile:CIExy1931_sRGB_gamut_D65.png"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File:SLNotation88800.png"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077200" cy="1619250"/>
          </a:xfrm>
        </p:spPr>
        <p:txBody>
          <a:bodyPr>
            <a:noAutofit/>
          </a:bodyPr>
          <a:lstStyle/>
          <a:p>
            <a:pPr algn="ctr">
              <a:lnSpc>
                <a:spcPct val="150000"/>
              </a:lnSpc>
            </a:pPr>
            <a:r>
              <a:rPr lang="en-US" sz="3200" dirty="0" smtClean="0">
                <a:solidFill>
                  <a:srgbClr val="002060"/>
                </a:solidFill>
              </a:rPr>
              <a:t>Multimedia System and Virtual Environment</a:t>
            </a:r>
          </a:p>
        </p:txBody>
      </p:sp>
      <p:sp>
        <p:nvSpPr>
          <p:cNvPr id="3" name="Subtitle 2"/>
          <p:cNvSpPr>
            <a:spLocks noGrp="1"/>
          </p:cNvSpPr>
          <p:nvPr>
            <p:ph type="subTitle" idx="1"/>
          </p:nvPr>
        </p:nvSpPr>
        <p:spPr>
          <a:xfrm>
            <a:off x="762000" y="3581400"/>
            <a:ext cx="7620000" cy="2895600"/>
          </a:xfrm>
        </p:spPr>
        <p:txBody>
          <a:bodyPr>
            <a:noAutofit/>
          </a:bodyPr>
          <a:lstStyle/>
          <a:p>
            <a:pPr algn="ctr">
              <a:lnSpc>
                <a:spcPct val="150000"/>
              </a:lnSpc>
            </a:pPr>
            <a:r>
              <a:rPr lang="en-GB" sz="3200" b="1" dirty="0" smtClean="0">
                <a:solidFill>
                  <a:schemeClr val="tx1">
                    <a:lumMod val="95000"/>
                    <a:lumOff val="5000"/>
                  </a:schemeClr>
                </a:solidFill>
              </a:rPr>
              <a:t>CSE – 310</a:t>
            </a:r>
          </a:p>
          <a:p>
            <a:pPr algn="ctr">
              <a:lnSpc>
                <a:spcPct val="150000"/>
              </a:lnSpc>
            </a:pPr>
            <a:r>
              <a:rPr lang="en-GB" sz="2400" b="1" dirty="0" smtClean="0">
                <a:solidFill>
                  <a:schemeClr val="tx1">
                    <a:lumMod val="95000"/>
                    <a:lumOff val="5000"/>
                  </a:schemeClr>
                </a:solidFill>
              </a:rPr>
              <a:t>Lecture 5 </a:t>
            </a:r>
          </a:p>
          <a:p>
            <a:pPr algn="ctr">
              <a:lnSpc>
                <a:spcPct val="150000"/>
              </a:lnSpc>
            </a:pPr>
            <a:r>
              <a:rPr lang="en-GB" sz="3200" b="1" dirty="0" err="1" smtClean="0">
                <a:solidFill>
                  <a:schemeClr val="tx1">
                    <a:lumMod val="95000"/>
                    <a:lumOff val="5000"/>
                  </a:schemeClr>
                </a:solidFill>
              </a:rPr>
              <a:t>Color</a:t>
            </a:r>
            <a:endParaRPr lang="en-GB" sz="3200" b="1" dirty="0" smtClean="0">
              <a:solidFill>
                <a:schemeClr val="tx1">
                  <a:lumMod val="95000"/>
                  <a:lumOff val="5000"/>
                </a:schemeClr>
              </a:solidFill>
            </a:endParaRPr>
          </a:p>
        </p:txBody>
      </p:sp>
      <p:sp>
        <p:nvSpPr>
          <p:cNvPr id="6" name="Slide Number Placeholder 5"/>
          <p:cNvSpPr>
            <a:spLocks noGrp="1"/>
          </p:cNvSpPr>
          <p:nvPr>
            <p:ph type="sldNum" sz="quarter" idx="12"/>
          </p:nvPr>
        </p:nvSpPr>
        <p:spPr/>
        <p:txBody>
          <a:bodyPr/>
          <a:lstStyle/>
          <a:p>
            <a:fld id="{39ECCCD0-C61C-46C3-B120-43DB33D673D8}" type="slidenum">
              <a:rPr lang="en-US" smtClean="0"/>
              <a:pPr/>
              <a:t>1</a:t>
            </a:fld>
            <a:endParaRPr lang="en-US"/>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10</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a:spLocks noChangeArrowheads="1"/>
          </p:cNvSpPr>
          <p:nvPr/>
        </p:nvSpPr>
        <p:spPr bwMode="auto">
          <a:xfrm>
            <a:off x="304800" y="1295400"/>
            <a:ext cx="4724400" cy="4339650"/>
          </a:xfrm>
          <a:prstGeom prst="rect">
            <a:avLst/>
          </a:prstGeom>
          <a:noFill/>
          <a:ln w="9525">
            <a:noFill/>
            <a:miter lim="800000"/>
            <a:headEnd/>
            <a:tailEnd/>
          </a:ln>
        </p:spPr>
        <p:txBody>
          <a:bodyPr wrap="square">
            <a:spAutoFit/>
          </a:bodyPr>
          <a:lstStyle/>
          <a:p>
            <a:pPr>
              <a:spcBef>
                <a:spcPct val="50000"/>
              </a:spcBef>
            </a:pPr>
            <a:r>
              <a:rPr lang="en-US" sz="2400" dirty="0" smtClean="0">
                <a:latin typeface="Palatino-Roman" charset="0"/>
              </a:rPr>
              <a:t>• </a:t>
            </a:r>
            <a:r>
              <a:rPr lang="en-US" sz="2400" dirty="0">
                <a:latin typeface="Palatino-Roman" charset="0"/>
              </a:rPr>
              <a:t>Used internally in color printers</a:t>
            </a:r>
          </a:p>
          <a:p>
            <a:pPr>
              <a:spcBef>
                <a:spcPct val="50000"/>
              </a:spcBef>
            </a:pPr>
            <a:r>
              <a:rPr lang="en-US" sz="2400" dirty="0">
                <a:latin typeface="Palatino-Roman" charset="0"/>
              </a:rPr>
              <a:t>• </a:t>
            </a:r>
            <a:r>
              <a:rPr lang="en-US" sz="2400" dirty="0" smtClean="0">
                <a:latin typeface="Palatino-Roman" charset="0"/>
              </a:rPr>
              <a:t>Subtractive</a:t>
            </a:r>
            <a:endParaRPr lang="en-US" sz="2400" dirty="0">
              <a:latin typeface="Palatino-Roman" charset="0"/>
            </a:endParaRPr>
          </a:p>
          <a:p>
            <a:pPr>
              <a:spcBef>
                <a:spcPct val="50000"/>
              </a:spcBef>
            </a:pPr>
            <a:r>
              <a:rPr lang="en-US" sz="2400" dirty="0">
                <a:latin typeface="Palatino-Roman" charset="0"/>
              </a:rPr>
              <a:t>• Complementary to RGB:</a:t>
            </a:r>
          </a:p>
          <a:p>
            <a:pPr>
              <a:spcBef>
                <a:spcPct val="50000"/>
              </a:spcBef>
            </a:pPr>
            <a:r>
              <a:rPr lang="en-US" sz="2400" dirty="0">
                <a:latin typeface="Palatino-Roman" charset="0"/>
              </a:rPr>
              <a:t>•C=1-R</a:t>
            </a:r>
          </a:p>
          <a:p>
            <a:pPr>
              <a:spcBef>
                <a:spcPct val="50000"/>
              </a:spcBef>
            </a:pPr>
            <a:r>
              <a:rPr lang="en-US" sz="2400" dirty="0">
                <a:latin typeface="Palatino-Roman" charset="0"/>
              </a:rPr>
              <a:t>•M=1-G</a:t>
            </a:r>
          </a:p>
          <a:p>
            <a:pPr>
              <a:spcBef>
                <a:spcPct val="50000"/>
              </a:spcBef>
            </a:pPr>
            <a:r>
              <a:rPr lang="en-US" sz="2400" dirty="0">
                <a:latin typeface="Palatino-Roman" charset="0"/>
              </a:rPr>
              <a:t>•Y=1-B</a:t>
            </a:r>
          </a:p>
          <a:p>
            <a:pPr>
              <a:spcBef>
                <a:spcPct val="50000"/>
              </a:spcBef>
            </a:pPr>
            <a:r>
              <a:rPr lang="en-US" sz="2400" dirty="0">
                <a:latin typeface="Palatino-Roman" charset="0"/>
              </a:rPr>
              <a:t>• Also CMYK (</a:t>
            </a:r>
            <a:r>
              <a:rPr lang="en-US" sz="2400" dirty="0" err="1">
                <a:latin typeface="Palatino-Roman" charset="0"/>
              </a:rPr>
              <a:t>blacK</a:t>
            </a:r>
            <a:r>
              <a:rPr lang="en-US" sz="2400" dirty="0">
                <a:latin typeface="Palatino-Roman" charset="0"/>
              </a:rPr>
              <a:t>)</a:t>
            </a:r>
          </a:p>
          <a:p>
            <a:pPr>
              <a:spcBef>
                <a:spcPct val="50000"/>
              </a:spcBef>
            </a:pPr>
            <a:r>
              <a:rPr lang="en-US" sz="2400" dirty="0">
                <a:latin typeface="Palatino-Roman" charset="0"/>
              </a:rPr>
              <a:t>– mostly for printer use</a:t>
            </a:r>
          </a:p>
        </p:txBody>
      </p:sp>
      <p:pic>
        <p:nvPicPr>
          <p:cNvPr id="8" name="Picture 3"/>
          <p:cNvPicPr>
            <a:picLocks noChangeAspect="1" noChangeArrowheads="1"/>
          </p:cNvPicPr>
          <p:nvPr/>
        </p:nvPicPr>
        <p:blipFill>
          <a:blip r:embed="rId3"/>
          <a:srcRect/>
          <a:stretch>
            <a:fillRect/>
          </a:stretch>
        </p:blipFill>
        <p:spPr bwMode="auto">
          <a:xfrm>
            <a:off x="4953000" y="1358900"/>
            <a:ext cx="3810000" cy="3771515"/>
          </a:xfrm>
          <a:prstGeom prst="rect">
            <a:avLst/>
          </a:prstGeom>
          <a:noFill/>
          <a:ln w="9525">
            <a:noFill/>
            <a:miter lim="800000"/>
            <a:headEnd/>
            <a:tailEnd/>
          </a:ln>
        </p:spPr>
      </p:pic>
      <p:sp>
        <p:nvSpPr>
          <p:cNvPr id="9" name="Rectangle 2"/>
          <p:cNvSpPr txBox="1">
            <a:spLocks noChangeArrowheads="1"/>
          </p:cNvSpPr>
          <p:nvPr/>
        </p:nvSpPr>
        <p:spPr>
          <a:xfrm>
            <a:off x="457200" y="274638"/>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CMY Color Model cont. </a:t>
            </a:r>
          </a:p>
        </p:txBody>
      </p:sp>
      <p:sp>
        <p:nvSpPr>
          <p:cNvPr id="10" name="Rectangle 9"/>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11</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6"/>
          <p:cNvSpPr/>
          <p:nvPr/>
        </p:nvSpPr>
        <p:spPr>
          <a:xfrm>
            <a:off x="228600" y="1066800"/>
            <a:ext cx="8534400" cy="5216813"/>
          </a:xfrm>
          <a:prstGeom prst="rect">
            <a:avLst/>
          </a:prstGeom>
        </p:spPr>
        <p:txBody>
          <a:bodyPr wrap="square">
            <a:spAutoFit/>
          </a:bodyPr>
          <a:lstStyle/>
          <a:p>
            <a:pPr algn="just">
              <a:spcBef>
                <a:spcPts val="1200"/>
              </a:spcBef>
              <a:spcAft>
                <a:spcPts val="600"/>
              </a:spcAft>
              <a:buFont typeface="Wingdings" pitchFamily="2" charset="2"/>
              <a:buChar char="q"/>
            </a:pPr>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CMYK color model</a:t>
            </a:r>
            <a:r>
              <a:rPr lang="en-US" sz="2400" dirty="0" smtClean="0">
                <a:latin typeface="Times New Roman" pitchFamily="18" charset="0"/>
                <a:cs typeface="Times New Roman" pitchFamily="18" charset="0"/>
              </a:rPr>
              <a:t> is a subtractive color model, used in color printing, and is also used to describe the printing process itself.</a:t>
            </a:r>
          </a:p>
          <a:p>
            <a:pPr algn="just">
              <a:spcBef>
                <a:spcPts val="1200"/>
              </a:spcBef>
              <a:spcAft>
                <a:spcPts val="600"/>
              </a:spcAft>
              <a:buFont typeface="Wingdings" pitchFamily="2" charset="2"/>
              <a:buChar char="q"/>
            </a:pPr>
            <a:r>
              <a:rPr lang="en-US" sz="2400" b="1" dirty="0" smtClean="0">
                <a:latin typeface="Times New Roman" pitchFamily="18" charset="0"/>
                <a:cs typeface="Times New Roman" pitchFamily="18" charset="0"/>
              </a:rPr>
              <a:t> CMYK</a:t>
            </a:r>
            <a:r>
              <a:rPr lang="en-US" sz="2400" dirty="0" smtClean="0">
                <a:latin typeface="Times New Roman" pitchFamily="18" charset="0"/>
                <a:cs typeface="Times New Roman" pitchFamily="18" charset="0"/>
              </a:rPr>
              <a:t> refers to the four inks used in some color printing: </a:t>
            </a:r>
            <a:r>
              <a:rPr lang="en-US" sz="2400" b="1" i="1" dirty="0" smtClean="0">
                <a:latin typeface="Times New Roman" pitchFamily="18" charset="0"/>
                <a:cs typeface="Times New Roman" pitchFamily="18" charset="0"/>
              </a:rPr>
              <a:t>cyan, magenta, yellow,</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ey </a:t>
            </a:r>
            <a:r>
              <a:rPr lang="en-US" sz="2400" b="1" i="1" dirty="0" smtClean="0">
                <a:latin typeface="Times New Roman" pitchFamily="18" charset="0"/>
                <a:cs typeface="Times New Roman" pitchFamily="18" charset="0"/>
              </a:rPr>
              <a:t>black</a:t>
            </a:r>
            <a:r>
              <a:rPr lang="en-US" sz="2400" dirty="0" smtClean="0">
                <a:latin typeface="Times New Roman" pitchFamily="18" charset="0"/>
                <a:cs typeface="Times New Roman" pitchFamily="18" charset="0"/>
              </a:rPr>
              <a:t>. </a:t>
            </a:r>
          </a:p>
          <a:p>
            <a:pPr algn="just">
              <a:spcBef>
                <a:spcPts val="1200"/>
              </a:spcBef>
              <a:spcAft>
                <a:spcPts val="600"/>
              </a:spcAft>
              <a:buFont typeface="Wingdings" pitchFamily="2" charset="2"/>
              <a:buChar char="q"/>
            </a:pPr>
            <a:r>
              <a:rPr lang="en-US" sz="2400" dirty="0" smtClean="0">
                <a:latin typeface="Times New Roman" pitchFamily="18" charset="0"/>
                <a:cs typeface="Times New Roman" pitchFamily="18" charset="0"/>
              </a:rPr>
              <a:t> The “K” in CMYK stands for </a:t>
            </a:r>
            <a:r>
              <a:rPr lang="en-US" sz="2400" i="1" dirty="0" smtClean="0">
                <a:latin typeface="Times New Roman" pitchFamily="18" charset="0"/>
                <a:cs typeface="Times New Roman" pitchFamily="18" charset="0"/>
              </a:rPr>
              <a:t>key</a:t>
            </a:r>
            <a:r>
              <a:rPr lang="en-US" sz="2400" dirty="0" smtClean="0">
                <a:latin typeface="Times New Roman" pitchFamily="18" charset="0"/>
                <a:cs typeface="Times New Roman" pitchFamily="18" charset="0"/>
              </a:rPr>
              <a:t> since in four-color printing cyan, magenta, and yellow printing plates are carefully </a:t>
            </a:r>
            <a:r>
              <a:rPr lang="en-US" sz="2400" i="1" dirty="0" smtClean="0">
                <a:latin typeface="Times New Roman" pitchFamily="18" charset="0"/>
                <a:cs typeface="Times New Roman" pitchFamily="18" charset="0"/>
              </a:rPr>
              <a:t>keyed</a:t>
            </a:r>
            <a:r>
              <a:rPr lang="en-US" sz="2400" dirty="0" smtClean="0">
                <a:latin typeface="Times New Roman" pitchFamily="18" charset="0"/>
                <a:cs typeface="Times New Roman" pitchFamily="18" charset="0"/>
              </a:rPr>
              <a:t> or aligned with the </a:t>
            </a:r>
            <a:r>
              <a:rPr lang="en-US" sz="2400" i="1" dirty="0" smtClean="0">
                <a:latin typeface="Times New Roman" pitchFamily="18" charset="0"/>
                <a:cs typeface="Times New Roman" pitchFamily="18" charset="0"/>
              </a:rPr>
              <a:t>key</a:t>
            </a:r>
            <a:r>
              <a:rPr lang="en-US" sz="2400" dirty="0" smtClean="0">
                <a:latin typeface="Times New Roman" pitchFamily="18" charset="0"/>
                <a:cs typeface="Times New Roman" pitchFamily="18" charset="0"/>
              </a:rPr>
              <a:t> of the black </a:t>
            </a:r>
            <a:r>
              <a:rPr lang="en-US" sz="2400" b="1" i="1" dirty="0" smtClean="0">
                <a:latin typeface="Times New Roman" pitchFamily="18" charset="0"/>
                <a:cs typeface="Times New Roman" pitchFamily="18" charset="0"/>
              </a:rPr>
              <a:t>key plate</a:t>
            </a:r>
            <a:r>
              <a:rPr lang="en-US" sz="2400" dirty="0" smtClean="0">
                <a:latin typeface="Times New Roman" pitchFamily="18" charset="0"/>
                <a:cs typeface="Times New Roman" pitchFamily="18" charset="0"/>
              </a:rPr>
              <a:t>.</a:t>
            </a:r>
          </a:p>
          <a:p>
            <a:pPr algn="just">
              <a:spcBef>
                <a:spcPts val="1200"/>
              </a:spcBef>
              <a:spcAft>
                <a:spcPts val="600"/>
              </a:spcAft>
              <a:buFont typeface="Wingdings" pitchFamily="2" charset="2"/>
              <a:buChar char="q"/>
            </a:pPr>
            <a:r>
              <a:rPr lang="en-US" sz="2400" dirty="0" smtClean="0">
                <a:latin typeface="Times New Roman" pitchFamily="18" charset="0"/>
                <a:cs typeface="Times New Roman" pitchFamily="18" charset="0"/>
              </a:rPr>
              <a:t> The CMYK model works by partially or entirely masking colors on a lighter, usually white, background. The ink reduces the light that would otherwise be reflected. Such a model is called </a:t>
            </a:r>
            <a:r>
              <a:rPr lang="en-US" sz="2400" i="1" dirty="0" smtClean="0">
                <a:latin typeface="Times New Roman" pitchFamily="18" charset="0"/>
                <a:cs typeface="Times New Roman" pitchFamily="18" charset="0"/>
              </a:rPr>
              <a:t>subtractive</a:t>
            </a:r>
            <a:r>
              <a:rPr lang="en-US" sz="2400" dirty="0" smtClean="0">
                <a:latin typeface="Times New Roman" pitchFamily="18" charset="0"/>
                <a:cs typeface="Times New Roman" pitchFamily="18" charset="0"/>
              </a:rPr>
              <a:t> because inks “subtract”  </a:t>
            </a:r>
            <a:r>
              <a:rPr lang="en-US" sz="2400" b="1" i="1" dirty="0" smtClean="0">
                <a:latin typeface="Times New Roman" pitchFamily="18" charset="0"/>
                <a:cs typeface="Times New Roman" pitchFamily="18" charset="0"/>
              </a:rPr>
              <a:t>brightness</a:t>
            </a:r>
            <a:r>
              <a:rPr lang="en-US" sz="2400" dirty="0" smtClean="0">
                <a:latin typeface="Times New Roman" pitchFamily="18" charset="0"/>
                <a:cs typeface="Times New Roman" pitchFamily="18" charset="0"/>
              </a:rPr>
              <a:t> from white.</a:t>
            </a:r>
            <a:endParaRPr lang="en-US" sz="2400" dirty="0">
              <a:latin typeface="Times New Roman" pitchFamily="18" charset="0"/>
              <a:cs typeface="Times New Roman" pitchFamily="18" charset="0"/>
            </a:endParaRPr>
          </a:p>
        </p:txBody>
      </p:sp>
      <p:sp>
        <p:nvSpPr>
          <p:cNvPr id="8" name="Rectangle 2"/>
          <p:cNvSpPr txBox="1">
            <a:spLocks noChangeArrowheads="1"/>
          </p:cNvSpPr>
          <p:nvPr/>
        </p:nvSpPr>
        <p:spPr>
          <a:xfrm>
            <a:off x="457200" y="274638"/>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CMY Color Model cont. </a:t>
            </a:r>
          </a:p>
        </p:txBody>
      </p:sp>
      <p:sp>
        <p:nvSpPr>
          <p:cNvPr id="9" name="Rectangle 8"/>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12</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6"/>
          <p:cNvSpPr/>
          <p:nvPr/>
        </p:nvSpPr>
        <p:spPr>
          <a:xfrm>
            <a:off x="1447800" y="304800"/>
            <a:ext cx="5527475" cy="523220"/>
          </a:xfrm>
          <a:prstGeom prst="rect">
            <a:avLst/>
          </a:prstGeom>
        </p:spPr>
        <p:txBody>
          <a:bodyPr wrap="none">
            <a:spAutoFit/>
          </a:bodyPr>
          <a:lstStyle/>
          <a:p>
            <a:r>
              <a:rPr lang="en-US" sz="2800" b="1" dirty="0" smtClean="0"/>
              <a:t>Benefits of using black ink</a:t>
            </a:r>
            <a:endParaRPr lang="en-US" sz="2800" dirty="0"/>
          </a:p>
        </p:txBody>
      </p:sp>
      <p:sp>
        <p:nvSpPr>
          <p:cNvPr id="8" name="Rectangle 7"/>
          <p:cNvSpPr/>
          <p:nvPr/>
        </p:nvSpPr>
        <p:spPr>
          <a:xfrm>
            <a:off x="304800" y="990600"/>
            <a:ext cx="8534400" cy="5355312"/>
          </a:xfrm>
          <a:prstGeom prst="rect">
            <a:avLst/>
          </a:prstGeom>
        </p:spPr>
        <p:txBody>
          <a:bodyPr wrap="square">
            <a:spAutoFit/>
          </a:bodyPr>
          <a:lstStyle/>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Text is typically printed in black and includes fine detail (such as </a:t>
            </a:r>
            <a:r>
              <a:rPr lang="en-US" sz="2400" b="1" dirty="0" smtClean="0">
                <a:latin typeface="Times New Roman" pitchFamily="18" charset="0"/>
                <a:cs typeface="Times New Roman" pitchFamily="18" charset="0"/>
              </a:rPr>
              <a:t>serifs</a:t>
            </a:r>
            <a:r>
              <a:rPr lang="en-US" sz="2400" dirty="0" smtClean="0">
                <a:latin typeface="Times New Roman" pitchFamily="18" charset="0"/>
                <a:cs typeface="Times New Roman" pitchFamily="18" charset="0"/>
              </a:rPr>
              <a:t>), so to reproduce text or other finely detailed outlines using three inks without slight blurring would require impractically accurate registration.</a:t>
            </a:r>
          </a:p>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 A combination of 100% cyan, magenta, and yellow inks soaks the paper with ink, making it slower to dry, and sometimes impractically so. This also can cause the ink to bleed.</a:t>
            </a:r>
          </a:p>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 A combination of 100% cyan, magenta, and yellow inks often results in a muddy dark brown color that does not quite appear black. Adding black ink absorbs more light, and yields much darker blacks.</a:t>
            </a:r>
          </a:p>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 Using black ink is less expensive than using the corresponding amounts of colored inks.</a:t>
            </a:r>
            <a:endParaRPr lang="en-US" sz="2400" dirty="0">
              <a:latin typeface="Times New Roman" pitchFamily="18" charset="0"/>
              <a:cs typeface="Times New Roman" pitchFamily="18" charset="0"/>
            </a:endParaRPr>
          </a:p>
        </p:txBody>
      </p:sp>
      <p:sp>
        <p:nvSpPr>
          <p:cNvPr id="9" name="Rectangle 8"/>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a:xfrm>
            <a:off x="457200" y="274638"/>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Computer Color Models</a:t>
            </a:r>
          </a:p>
        </p:txBody>
      </p:sp>
      <p:sp>
        <p:nvSpPr>
          <p:cNvPr id="8" name="Rectangle 3"/>
          <p:cNvSpPr txBox="1">
            <a:spLocks noChangeArrowheads="1"/>
          </p:cNvSpPr>
          <p:nvPr/>
        </p:nvSpPr>
        <p:spPr>
          <a:xfrm>
            <a:off x="304800" y="1112837"/>
            <a:ext cx="8534400" cy="5287963"/>
          </a:xfrm>
          <a:prstGeom prst="rect">
            <a:avLst/>
          </a:prstGeom>
        </p:spPr>
        <p:txBody>
          <a:bodyPr/>
          <a:lstStyle/>
          <a:p>
            <a:pPr marL="265176" marR="0" lvl="0" indent="-265176" algn="just" defTabSz="914400" rtl="0" eaLnBrk="1" fontAlgn="auto" latinLnBrk="0" hangingPunct="1">
              <a:lnSpc>
                <a:spcPct val="110000"/>
              </a:lnSpc>
              <a:spcBef>
                <a:spcPts val="1200"/>
              </a:spcBef>
              <a:spcAft>
                <a:spcPts val="600"/>
              </a:spcAft>
              <a:buClr>
                <a:schemeClr val="accent1"/>
              </a:buClr>
              <a:buSzPct val="80000"/>
              <a:buFont typeface="Wingdings 2"/>
              <a:buChar char=""/>
              <a:tabLst/>
              <a:defRPr/>
            </a:pPr>
            <a:r>
              <a:rPr kumimoji="0" lang="en-US" sz="24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Models or methodologies used to specify colors in computer terms are RGB, HSB, HSL, CMYK, CIE, and others.</a:t>
            </a:r>
          </a:p>
          <a:p>
            <a:pPr marL="265176" marR="0" lvl="0" indent="-265176" algn="just" defTabSz="914400" rtl="0" eaLnBrk="1" fontAlgn="auto" latinLnBrk="0" hangingPunct="1">
              <a:lnSpc>
                <a:spcPct val="110000"/>
              </a:lnSpc>
              <a:spcBef>
                <a:spcPts val="1200"/>
              </a:spcBef>
              <a:spcAft>
                <a:spcPts val="600"/>
              </a:spcAft>
              <a:buClr>
                <a:schemeClr val="accent1"/>
              </a:buClr>
              <a:buSzPct val="80000"/>
              <a:buFont typeface="Wingdings 2"/>
              <a:buChar char=""/>
              <a:tabLst/>
              <a:defRPr/>
            </a:pPr>
            <a:r>
              <a:rPr lang="en-US" sz="2400" dirty="0" smtClean="0">
                <a:latin typeface="Times New Roman" pitchFamily="18" charset="0"/>
                <a:cs typeface="Times New Roman" pitchFamily="18" charset="0"/>
              </a:rPr>
              <a:t>In the HSB (hue, saturation, brightness) and HSL (hue, saturation, lightness) models, you specify </a:t>
            </a:r>
            <a:r>
              <a:rPr lang="en-US" sz="2400" b="1" dirty="0" smtClean="0">
                <a:latin typeface="Times New Roman" pitchFamily="18" charset="0"/>
                <a:cs typeface="Times New Roman" pitchFamily="18" charset="0"/>
              </a:rPr>
              <a:t>hue or color</a:t>
            </a:r>
            <a:r>
              <a:rPr lang="en-US" sz="2400" dirty="0" smtClean="0">
                <a:latin typeface="Times New Roman" pitchFamily="18" charset="0"/>
                <a:cs typeface="Times New Roman" pitchFamily="18" charset="0"/>
              </a:rPr>
              <a:t> as an angle from 0 to 360 degrees on a color wheel, and </a:t>
            </a:r>
            <a:r>
              <a:rPr lang="en-US" sz="2400" b="1" dirty="0" smtClean="0">
                <a:latin typeface="Times New Roman" pitchFamily="18" charset="0"/>
                <a:cs typeface="Times New Roman" pitchFamily="18" charset="0"/>
              </a:rPr>
              <a:t>saturation, brightness, </a:t>
            </a:r>
            <a:r>
              <a:rPr lang="en-US" sz="2400" dirty="0" smtClean="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lightness</a:t>
            </a:r>
            <a:r>
              <a:rPr lang="en-US" sz="2400" dirty="0" smtClean="0">
                <a:latin typeface="Times New Roman" pitchFamily="18" charset="0"/>
                <a:cs typeface="Times New Roman" pitchFamily="18" charset="0"/>
              </a:rPr>
              <a:t> as percentages.</a:t>
            </a:r>
          </a:p>
          <a:p>
            <a:pPr marL="265176" marR="0" lvl="0" indent="-265176" algn="just" defTabSz="914400" rtl="0" eaLnBrk="1" fontAlgn="auto" latinLnBrk="0" hangingPunct="1">
              <a:lnSpc>
                <a:spcPct val="110000"/>
              </a:lnSpc>
              <a:spcBef>
                <a:spcPts val="1200"/>
              </a:spcBef>
              <a:spcAft>
                <a:spcPts val="600"/>
              </a:spcAft>
              <a:buClr>
                <a:schemeClr val="accent1"/>
              </a:buClr>
              <a:buSzPct val="80000"/>
              <a:buFont typeface="Wingdings 2"/>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Saturation</a:t>
            </a:r>
            <a:r>
              <a:rPr kumimoji="0" lang="en-US" sz="240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is the intensity of a color. At 100% saturation, a color is pure; 0% saturation, the color is white, black or gray.</a:t>
            </a:r>
          </a:p>
          <a:p>
            <a:pPr marL="265176" marR="0" lvl="0" indent="-265176" algn="just" defTabSz="914400" rtl="0" eaLnBrk="1" fontAlgn="auto" latinLnBrk="0" hangingPunct="1">
              <a:lnSpc>
                <a:spcPct val="110000"/>
              </a:lnSpc>
              <a:spcBef>
                <a:spcPts val="1200"/>
              </a:spcBef>
              <a:spcAft>
                <a:spcPts val="600"/>
              </a:spcAft>
              <a:buClr>
                <a:schemeClr val="accent1"/>
              </a:buClr>
              <a:buSzPct val="80000"/>
              <a:buFont typeface="Wingdings 2"/>
              <a:buChar char=""/>
              <a:tabLst/>
              <a:defRPr/>
            </a:pPr>
            <a:r>
              <a:rPr lang="en-US" sz="2400" b="1" dirty="0" smtClean="0">
                <a:latin typeface="Times New Roman" pitchFamily="18" charset="0"/>
                <a:cs typeface="Times New Roman" pitchFamily="18" charset="0"/>
              </a:rPr>
              <a:t>Lightness or brightness </a:t>
            </a:r>
            <a:r>
              <a:rPr lang="en-US" sz="2400" dirty="0" smtClean="0">
                <a:latin typeface="Times New Roman" pitchFamily="18" charset="0"/>
                <a:cs typeface="Times New Roman" pitchFamily="18" charset="0"/>
              </a:rPr>
              <a:t>is the percentage of black or white that is mixed with a color. A lightness of 100% will yield a white color; 0% is black; the pure color has a 50% lightness.</a:t>
            </a:r>
            <a:r>
              <a:rPr kumimoji="0" lang="en-US" sz="28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9" name="Rectangle 8"/>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3</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8" name="Rectangle 7"/>
          <p:cNvSpPr/>
          <p:nvPr/>
        </p:nvSpPr>
        <p:spPr>
          <a:xfrm>
            <a:off x="304800" y="1066800"/>
            <a:ext cx="8534400" cy="5355312"/>
          </a:xfrm>
          <a:prstGeom prst="rect">
            <a:avLst/>
          </a:prstGeom>
        </p:spPr>
        <p:txBody>
          <a:bodyPr wrap="square">
            <a:spAutoFit/>
          </a:bodyPr>
          <a:lstStyle/>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RGB color model</a:t>
            </a:r>
            <a:r>
              <a:rPr lang="en-US" sz="2400" dirty="0" smtClean="0">
                <a:latin typeface="Times New Roman" pitchFamily="18" charset="0"/>
                <a:cs typeface="Times New Roman" pitchFamily="18" charset="0"/>
              </a:rPr>
              <a:t> is an </a:t>
            </a:r>
            <a:r>
              <a:rPr lang="en-US" sz="2400" b="1" dirty="0" smtClean="0">
                <a:latin typeface="Times New Roman" pitchFamily="18" charset="0"/>
                <a:cs typeface="Times New Roman" pitchFamily="18" charset="0"/>
              </a:rPr>
              <a:t>additive color model</a:t>
            </a:r>
            <a:r>
              <a:rPr lang="en-US" sz="2400" dirty="0" smtClean="0">
                <a:latin typeface="Times New Roman" pitchFamily="18" charset="0"/>
                <a:cs typeface="Times New Roman" pitchFamily="18" charset="0"/>
              </a:rPr>
              <a:t> in which </a:t>
            </a:r>
            <a:r>
              <a:rPr lang="en-US" sz="2400" b="1" dirty="0" smtClean="0">
                <a:latin typeface="Times New Roman" pitchFamily="18" charset="0"/>
                <a:cs typeface="Times New Roman" pitchFamily="18" charset="0"/>
              </a:rPr>
              <a:t>red</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green</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blue</a:t>
            </a:r>
            <a:r>
              <a:rPr lang="en-US" sz="2400" dirty="0" smtClean="0">
                <a:latin typeface="Times New Roman" pitchFamily="18" charset="0"/>
                <a:cs typeface="Times New Roman" pitchFamily="18" charset="0"/>
              </a:rPr>
              <a:t> light are added together in various ways to reproduce a broad array of </a:t>
            </a:r>
            <a:r>
              <a:rPr lang="en-US" sz="2400" b="1" dirty="0" smtClean="0">
                <a:latin typeface="Times New Roman" pitchFamily="18" charset="0"/>
                <a:cs typeface="Times New Roman" pitchFamily="18" charset="0"/>
              </a:rPr>
              <a:t>colors</a:t>
            </a:r>
            <a:r>
              <a:rPr lang="en-US" sz="2400" dirty="0" smtClean="0">
                <a:latin typeface="Times New Roman" pitchFamily="18" charset="0"/>
                <a:cs typeface="Times New Roman" pitchFamily="18" charset="0"/>
              </a:rPr>
              <a:t>. </a:t>
            </a:r>
          </a:p>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 The name of the model comes from the initials of the three additive primary colors, </a:t>
            </a:r>
            <a:r>
              <a:rPr lang="en-US" sz="2400" b="1" dirty="0" smtClean="0">
                <a:latin typeface="Times New Roman" pitchFamily="18" charset="0"/>
                <a:cs typeface="Times New Roman" pitchFamily="18" charset="0"/>
              </a:rPr>
              <a:t>red, green,</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blue</a:t>
            </a:r>
            <a:r>
              <a:rPr lang="en-US" sz="2400" dirty="0" smtClean="0">
                <a:latin typeface="Times New Roman" pitchFamily="18" charset="0"/>
                <a:cs typeface="Times New Roman" pitchFamily="18" charset="0"/>
              </a:rPr>
              <a:t>.</a:t>
            </a:r>
          </a:p>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 The main purpose of the RGB color model is for the sensing, representation, and display of images in electronic systems, such as televisions and computers.</a:t>
            </a:r>
          </a:p>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 RGB is a </a:t>
            </a:r>
            <a:r>
              <a:rPr lang="en-US" sz="2400" i="1" dirty="0" smtClean="0">
                <a:latin typeface="Times New Roman" pitchFamily="18" charset="0"/>
                <a:cs typeface="Times New Roman" pitchFamily="18" charset="0"/>
              </a:rPr>
              <a:t>device-dependent</a:t>
            </a:r>
            <a:r>
              <a:rPr lang="en-US" sz="2400" dirty="0" smtClean="0">
                <a:latin typeface="Times New Roman" pitchFamily="18" charset="0"/>
                <a:cs typeface="Times New Roman" pitchFamily="18" charset="0"/>
              </a:rPr>
              <a:t> color model: different devices detect or reproduce a given RGB value differently, since the color elements (such as phosphors or dyes) and their response to the individual </a:t>
            </a:r>
            <a:r>
              <a:rPr lang="en-US" sz="2400" b="1" dirty="0" smtClean="0">
                <a:latin typeface="Times New Roman" pitchFamily="18" charset="0"/>
                <a:cs typeface="Times New Roman" pitchFamily="18" charset="0"/>
              </a:rPr>
              <a:t>R, G, </a:t>
            </a:r>
            <a:r>
              <a:rPr lang="en-US" sz="2400" dirty="0" smtClean="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levels vary from manufacturer to manufacturer, or even in the same device over time.</a:t>
            </a:r>
            <a:endParaRPr lang="en-US" sz="2400" dirty="0">
              <a:latin typeface="Times New Roman" pitchFamily="18" charset="0"/>
              <a:cs typeface="Times New Roman" pitchFamily="18" charset="0"/>
            </a:endParaRPr>
          </a:p>
        </p:txBody>
      </p:sp>
      <p:sp>
        <p:nvSpPr>
          <p:cNvPr id="7" name="Rectangle 2"/>
          <p:cNvSpPr txBox="1">
            <a:spLocks noChangeArrowheads="1"/>
          </p:cNvSpPr>
          <p:nvPr/>
        </p:nvSpPr>
        <p:spPr>
          <a:xfrm>
            <a:off x="457200" y="274638"/>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RGB Color Model</a:t>
            </a:r>
          </a:p>
        </p:txBody>
      </p:sp>
      <p:sp>
        <p:nvSpPr>
          <p:cNvPr id="9" name="Rectangle 8"/>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4</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6"/>
          <p:cNvSpPr/>
          <p:nvPr/>
        </p:nvSpPr>
        <p:spPr>
          <a:xfrm>
            <a:off x="304800" y="914400"/>
            <a:ext cx="3345788" cy="461665"/>
          </a:xfrm>
          <a:prstGeom prst="rect">
            <a:avLst/>
          </a:prstGeom>
        </p:spPr>
        <p:txBody>
          <a:bodyPr wrap="none">
            <a:spAutoFit/>
          </a:bodyPr>
          <a:lstStyle/>
          <a:p>
            <a:r>
              <a:rPr lang="en-US" sz="2400" b="1" dirty="0" smtClean="0">
                <a:latin typeface="Times New Roman" pitchFamily="18" charset="0"/>
                <a:cs typeface="Times New Roman" pitchFamily="18" charset="0"/>
              </a:rPr>
              <a:t>Additive primary colors</a:t>
            </a:r>
            <a:endParaRPr lang="en-US" sz="2400" dirty="0">
              <a:latin typeface="Times New Roman" pitchFamily="18" charset="0"/>
              <a:cs typeface="Times New Roman" pitchFamily="18" charset="0"/>
            </a:endParaRPr>
          </a:p>
        </p:txBody>
      </p:sp>
      <p:sp>
        <p:nvSpPr>
          <p:cNvPr id="9" name="Rectangle 8"/>
          <p:cNvSpPr/>
          <p:nvPr/>
        </p:nvSpPr>
        <p:spPr>
          <a:xfrm>
            <a:off x="304800" y="1447801"/>
            <a:ext cx="8534400" cy="1723549"/>
          </a:xfrm>
          <a:prstGeom prst="rect">
            <a:avLst/>
          </a:prstGeom>
        </p:spPr>
        <p:txBody>
          <a:bodyPr wrap="square">
            <a:spAutoFit/>
          </a:bodyPr>
          <a:lstStyle/>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 To form a color with RGB, three colored light beams (one red, one green, and one blue) must be superimposed.</a:t>
            </a:r>
          </a:p>
          <a:p>
            <a:pPr algn="just">
              <a:spcBef>
                <a:spcPts val="600"/>
              </a:spcBef>
              <a:spcAft>
                <a:spcPts val="600"/>
              </a:spcAft>
              <a:buFont typeface="Wingdings" pitchFamily="2" charset="2"/>
              <a:buChar char="q"/>
            </a:pPr>
            <a:r>
              <a:rPr lang="en-US" sz="2400" dirty="0" smtClean="0">
                <a:latin typeface="Times New Roman" pitchFamily="18" charset="0"/>
                <a:cs typeface="Times New Roman" pitchFamily="18" charset="0"/>
              </a:rPr>
              <a:t> Zero intensity for each component gives the darkest color (no light, considered the </a:t>
            </a:r>
            <a:r>
              <a:rPr lang="en-US" sz="2400" i="1" dirty="0" smtClean="0">
                <a:latin typeface="Times New Roman" pitchFamily="18" charset="0"/>
                <a:cs typeface="Times New Roman" pitchFamily="18" charset="0"/>
              </a:rPr>
              <a:t>black</a:t>
            </a:r>
            <a:r>
              <a:rPr lang="en-US" sz="2400" dirty="0" smtClean="0">
                <a:latin typeface="Times New Roman" pitchFamily="18" charset="0"/>
                <a:cs typeface="Times New Roman" pitchFamily="18" charset="0"/>
              </a:rPr>
              <a:t>), and full intensity of each gives a </a:t>
            </a:r>
            <a:r>
              <a:rPr lang="en-US" sz="2400" b="1" dirty="0" smtClean="0">
                <a:latin typeface="Times New Roman" pitchFamily="18" charset="0"/>
                <a:cs typeface="Times New Roman" pitchFamily="18" charset="0"/>
              </a:rPr>
              <a:t>white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8130" name="Picture 2" descr="File:AdditiveColor.svg">
            <a:hlinkClick r:id="rId3"/>
          </p:cNvPr>
          <p:cNvPicPr>
            <a:picLocks noChangeAspect="1" noChangeArrowheads="1"/>
          </p:cNvPicPr>
          <p:nvPr/>
        </p:nvPicPr>
        <p:blipFill>
          <a:blip r:embed="rId4"/>
          <a:srcRect/>
          <a:stretch>
            <a:fillRect/>
          </a:stretch>
        </p:blipFill>
        <p:spPr bwMode="auto">
          <a:xfrm>
            <a:off x="3124200" y="3276600"/>
            <a:ext cx="3048000" cy="3048000"/>
          </a:xfrm>
          <a:prstGeom prst="rect">
            <a:avLst/>
          </a:prstGeom>
          <a:noFill/>
        </p:spPr>
      </p:pic>
      <p:sp>
        <p:nvSpPr>
          <p:cNvPr id="10" name="Rectangle 2"/>
          <p:cNvSpPr txBox="1">
            <a:spLocks noChangeArrowheads="1"/>
          </p:cNvSpPr>
          <p:nvPr/>
        </p:nvSpPr>
        <p:spPr>
          <a:xfrm>
            <a:off x="457200" y="274638"/>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RGB Color Model cont.</a:t>
            </a:r>
          </a:p>
        </p:txBody>
      </p:sp>
      <p:sp>
        <p:nvSpPr>
          <p:cNvPr id="11" name="Rectangle 10"/>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5</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pic>
        <p:nvPicPr>
          <p:cNvPr id="10" name="Picture 2"/>
          <p:cNvPicPr>
            <a:picLocks noChangeAspect="1" noChangeArrowheads="1"/>
          </p:cNvPicPr>
          <p:nvPr/>
        </p:nvPicPr>
        <p:blipFill>
          <a:blip r:embed="rId3"/>
          <a:srcRect/>
          <a:stretch>
            <a:fillRect/>
          </a:stretch>
        </p:blipFill>
        <p:spPr bwMode="auto">
          <a:xfrm>
            <a:off x="228600" y="1600200"/>
            <a:ext cx="8715375" cy="3114675"/>
          </a:xfrm>
          <a:prstGeom prst="rect">
            <a:avLst/>
          </a:prstGeom>
          <a:noFill/>
          <a:ln w="9525">
            <a:noFill/>
            <a:miter lim="800000"/>
            <a:headEnd/>
            <a:tailEnd/>
          </a:ln>
        </p:spPr>
      </p:pic>
      <p:sp>
        <p:nvSpPr>
          <p:cNvPr id="11" name="Rectangle 10"/>
          <p:cNvSpPr/>
          <p:nvPr/>
        </p:nvSpPr>
        <p:spPr>
          <a:xfrm>
            <a:off x="304800" y="1066800"/>
            <a:ext cx="3546227" cy="461665"/>
          </a:xfrm>
          <a:prstGeom prst="rect">
            <a:avLst/>
          </a:prstGeom>
        </p:spPr>
        <p:txBody>
          <a:bodyPr wrap="none">
            <a:spAutoFit/>
          </a:bodyPr>
          <a:lstStyle/>
          <a:p>
            <a:r>
              <a:rPr lang="en-US" sz="2400" b="1" dirty="0" smtClean="0">
                <a:latin typeface="Times New Roman" pitchFamily="18" charset="0"/>
                <a:cs typeface="Times New Roman" pitchFamily="18" charset="0"/>
              </a:rPr>
              <a:t>Geometric representation</a:t>
            </a:r>
            <a:endParaRPr lang="en-US" sz="2400" dirty="0">
              <a:latin typeface="Times New Roman" pitchFamily="18" charset="0"/>
              <a:cs typeface="Times New Roman" pitchFamily="18" charset="0"/>
            </a:endParaRPr>
          </a:p>
        </p:txBody>
      </p:sp>
      <p:sp>
        <p:nvSpPr>
          <p:cNvPr id="13" name="Rectangle 12"/>
          <p:cNvSpPr/>
          <p:nvPr/>
        </p:nvSpPr>
        <p:spPr>
          <a:xfrm>
            <a:off x="457200" y="4876800"/>
            <a:ext cx="8305800" cy="1569660"/>
          </a:xfrm>
          <a:prstGeom prst="rect">
            <a:avLst/>
          </a:prstGeom>
        </p:spPr>
        <p:txBody>
          <a:bodyPr wrap="square">
            <a:spAutoFit/>
          </a:bodyPr>
          <a:lstStyle/>
          <a:p>
            <a:r>
              <a:rPr lang="en-US" sz="2400" dirty="0" smtClean="0">
                <a:latin typeface="Times New Roman" pitchFamily="18" charset="0"/>
                <a:cs typeface="Times New Roman" pitchFamily="18" charset="0"/>
              </a:rPr>
              <a:t>(0, 0, 0) is </a:t>
            </a:r>
            <a:r>
              <a:rPr lang="en-US" sz="2400" b="1" dirty="0" smtClean="0">
                <a:latin typeface="Times New Roman" pitchFamily="18" charset="0"/>
                <a:cs typeface="Times New Roman" pitchFamily="18" charset="0"/>
              </a:rPr>
              <a:t>black</a:t>
            </a:r>
            <a:r>
              <a:rPr lang="en-US" sz="2400" dirty="0" smtClean="0">
                <a:latin typeface="Times New Roman" pitchFamily="18" charset="0"/>
                <a:cs typeface="Times New Roman" pitchFamily="18" charset="0"/>
              </a:rPr>
              <a:t>, 		(255, 255, 255) is</a:t>
            </a:r>
            <a:r>
              <a:rPr lang="en-US" sz="2400" b="1" dirty="0" smtClean="0">
                <a:latin typeface="Times New Roman" pitchFamily="18" charset="0"/>
                <a:cs typeface="Times New Roman" pitchFamily="18" charset="0"/>
              </a:rPr>
              <a:t> white </a:t>
            </a:r>
          </a:p>
          <a:p>
            <a:r>
              <a:rPr lang="en-US" sz="2400" dirty="0" smtClean="0">
                <a:latin typeface="Times New Roman" pitchFamily="18" charset="0"/>
                <a:cs typeface="Times New Roman" pitchFamily="18" charset="0"/>
              </a:rPr>
              <a:t>(255, 0, 0) is </a:t>
            </a:r>
            <a:r>
              <a:rPr lang="en-US" sz="2400" b="1" dirty="0" smtClean="0">
                <a:latin typeface="Times New Roman" pitchFamily="18" charset="0"/>
                <a:cs typeface="Times New Roman" pitchFamily="18" charset="0"/>
              </a:rPr>
              <a:t>red</a:t>
            </a:r>
            <a:r>
              <a:rPr lang="en-US" sz="2400" dirty="0" smtClean="0">
                <a:latin typeface="Times New Roman" pitchFamily="18" charset="0"/>
                <a:cs typeface="Times New Roman" pitchFamily="18" charset="0"/>
              </a:rPr>
              <a:t>, 		(0, 255, 0) is </a:t>
            </a:r>
            <a:r>
              <a:rPr lang="en-US" sz="2400" b="1" dirty="0" smtClean="0">
                <a:latin typeface="Times New Roman" pitchFamily="18" charset="0"/>
                <a:cs typeface="Times New Roman" pitchFamily="18" charset="0"/>
              </a:rPr>
              <a:t>green </a:t>
            </a:r>
          </a:p>
          <a:p>
            <a:r>
              <a:rPr lang="en-US" sz="2400" dirty="0" smtClean="0">
                <a:latin typeface="Times New Roman" pitchFamily="18" charset="0"/>
                <a:cs typeface="Times New Roman" pitchFamily="18" charset="0"/>
              </a:rPr>
              <a:t>(0, 0, 255) is </a:t>
            </a:r>
            <a:r>
              <a:rPr lang="en-US" sz="2400" b="1" dirty="0" smtClean="0">
                <a:latin typeface="Times New Roman" pitchFamily="18" charset="0"/>
                <a:cs typeface="Times New Roman" pitchFamily="18" charset="0"/>
              </a:rPr>
              <a:t>blue</a:t>
            </a:r>
            <a:r>
              <a:rPr lang="en-US" sz="2400" dirty="0" smtClean="0">
                <a:latin typeface="Times New Roman" pitchFamily="18" charset="0"/>
                <a:cs typeface="Times New Roman" pitchFamily="18" charset="0"/>
              </a:rPr>
              <a:t>,	 	(255, 255, 0) is </a:t>
            </a:r>
            <a:r>
              <a:rPr lang="en-US" sz="2400" b="1" dirty="0" smtClean="0">
                <a:latin typeface="Times New Roman" pitchFamily="18" charset="0"/>
                <a:cs typeface="Times New Roman" pitchFamily="18" charset="0"/>
              </a:rPr>
              <a:t>yellow</a:t>
            </a:r>
          </a:p>
          <a:p>
            <a:r>
              <a:rPr lang="en-US" sz="2400" dirty="0" smtClean="0">
                <a:latin typeface="Times New Roman" pitchFamily="18" charset="0"/>
                <a:cs typeface="Times New Roman" pitchFamily="18" charset="0"/>
              </a:rPr>
              <a:t>(0, 255, 255) is </a:t>
            </a:r>
            <a:r>
              <a:rPr lang="en-US" sz="2400" b="1" dirty="0" smtClean="0">
                <a:latin typeface="Times New Roman" pitchFamily="18" charset="0"/>
                <a:cs typeface="Times New Roman" pitchFamily="18" charset="0"/>
              </a:rPr>
              <a:t>cyan</a:t>
            </a:r>
            <a:r>
              <a:rPr lang="en-US" sz="2400" dirty="0" smtClean="0">
                <a:latin typeface="Times New Roman" pitchFamily="18" charset="0"/>
                <a:cs typeface="Times New Roman" pitchFamily="18" charset="0"/>
              </a:rPr>
              <a:t>,	 	(255, 0, 255) is </a:t>
            </a:r>
            <a:r>
              <a:rPr lang="en-US" sz="2400" b="1" dirty="0" smtClean="0">
                <a:latin typeface="Times New Roman" pitchFamily="18" charset="0"/>
                <a:cs typeface="Times New Roman" pitchFamily="18" charset="0"/>
              </a:rPr>
              <a:t>magenta </a:t>
            </a:r>
            <a:endParaRPr lang="en-US" sz="2400" b="1" dirty="0">
              <a:latin typeface="Times New Roman" pitchFamily="18" charset="0"/>
              <a:cs typeface="Times New Roman" pitchFamily="18" charset="0"/>
            </a:endParaRPr>
          </a:p>
        </p:txBody>
      </p:sp>
      <p:sp>
        <p:nvSpPr>
          <p:cNvPr id="9" name="Rectangle 2"/>
          <p:cNvSpPr txBox="1">
            <a:spLocks noChangeArrowheads="1"/>
          </p:cNvSpPr>
          <p:nvPr/>
        </p:nvSpPr>
        <p:spPr>
          <a:xfrm>
            <a:off x="457200" y="274638"/>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RGB Color Model cont.</a:t>
            </a:r>
          </a:p>
        </p:txBody>
      </p:sp>
      <p:sp>
        <p:nvSpPr>
          <p:cNvPr id="12" name="Rectangle 11"/>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6</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6"/>
          <p:cNvSpPr/>
          <p:nvPr/>
        </p:nvSpPr>
        <p:spPr>
          <a:xfrm>
            <a:off x="304800" y="838200"/>
            <a:ext cx="8686800" cy="430887"/>
          </a:xfrm>
          <a:prstGeom prst="rect">
            <a:avLst/>
          </a:prstGeom>
        </p:spPr>
        <p:txBody>
          <a:bodyPr wrap="square">
            <a:spAutoFit/>
          </a:bodyPr>
          <a:lstStyle/>
          <a:p>
            <a:r>
              <a:rPr lang="en-US" sz="2200" b="1" dirty="0" smtClean="0"/>
              <a:t>Physical principles for the choice of RGB</a:t>
            </a:r>
            <a:endParaRPr lang="en-US" sz="2200" dirty="0"/>
          </a:p>
        </p:txBody>
      </p:sp>
      <p:sp>
        <p:nvSpPr>
          <p:cNvPr id="8" name="Rectangle 7"/>
          <p:cNvSpPr/>
          <p:nvPr/>
        </p:nvSpPr>
        <p:spPr>
          <a:xfrm>
            <a:off x="304800" y="1219200"/>
            <a:ext cx="8534400" cy="2462213"/>
          </a:xfrm>
          <a:prstGeom prst="rect">
            <a:avLst/>
          </a:prstGeom>
        </p:spPr>
        <p:txBody>
          <a:bodyPr wrap="square">
            <a:spAutoFit/>
          </a:bodyPr>
          <a:lstStyle/>
          <a:p>
            <a:pPr algn="just">
              <a:buFont typeface="Wingdings" pitchFamily="2" charset="2"/>
              <a:buChar char="q"/>
            </a:pPr>
            <a:r>
              <a:rPr lang="en-US" sz="2200" dirty="0" smtClean="0">
                <a:latin typeface="Times New Roman" pitchFamily="18" charset="0"/>
                <a:cs typeface="Times New Roman" pitchFamily="18" charset="0"/>
              </a:rPr>
              <a:t> The normal three kinds of light-sensitive </a:t>
            </a:r>
            <a:r>
              <a:rPr lang="en-US" sz="2200" b="1" dirty="0" smtClean="0">
                <a:latin typeface="Times New Roman" pitchFamily="18" charset="0"/>
                <a:cs typeface="Times New Roman" pitchFamily="18" charset="0"/>
              </a:rPr>
              <a:t>photoreceptor cells</a:t>
            </a:r>
            <a:r>
              <a:rPr lang="en-US" sz="2200" dirty="0" smtClean="0">
                <a:latin typeface="Times New Roman" pitchFamily="18" charset="0"/>
                <a:cs typeface="Times New Roman" pitchFamily="18" charset="0"/>
              </a:rPr>
              <a:t> in the human eye (cone cells) respond most to yellow (long wavelength or L), green (medium or M), and violet (short or S) light. </a:t>
            </a:r>
          </a:p>
          <a:p>
            <a:pPr algn="just">
              <a:buFont typeface="Wingdings" pitchFamily="2" charset="2"/>
              <a:buChar char="q"/>
            </a:pPr>
            <a:r>
              <a:rPr lang="en-US" sz="2200" dirty="0" smtClean="0">
                <a:latin typeface="Times New Roman" pitchFamily="18" charset="0"/>
                <a:cs typeface="Times New Roman" pitchFamily="18" charset="0"/>
              </a:rPr>
              <a:t> The difference in the signals received from the three kinds allows the brain to differentiate a wide </a:t>
            </a:r>
            <a:r>
              <a:rPr lang="en-US" sz="2200" b="1" dirty="0" smtClean="0">
                <a:latin typeface="Times New Roman" pitchFamily="18" charset="0"/>
                <a:cs typeface="Times New Roman" pitchFamily="18" charset="0"/>
              </a:rPr>
              <a:t>gamut</a:t>
            </a:r>
            <a:r>
              <a:rPr lang="en-US" sz="2200" dirty="0" smtClean="0">
                <a:latin typeface="Times New Roman" pitchFamily="18" charset="0"/>
                <a:cs typeface="Times New Roman" pitchFamily="18" charset="0"/>
              </a:rPr>
              <a:t> of different colors, while being most sensitive (overall) to yellowish-green light and to differences between </a:t>
            </a:r>
            <a:r>
              <a:rPr lang="en-US" sz="2200" b="1" dirty="0" smtClean="0">
                <a:latin typeface="Times New Roman" pitchFamily="18" charset="0"/>
                <a:cs typeface="Times New Roman" pitchFamily="18" charset="0"/>
              </a:rPr>
              <a:t>hues</a:t>
            </a:r>
            <a:r>
              <a:rPr lang="en-US" sz="2200" dirty="0" smtClean="0">
                <a:latin typeface="Times New Roman" pitchFamily="18" charset="0"/>
                <a:cs typeface="Times New Roman" pitchFamily="18" charset="0"/>
              </a:rPr>
              <a:t> in the green-to-orange region.</a:t>
            </a:r>
            <a:endParaRPr lang="en-US" sz="2200" dirty="0">
              <a:latin typeface="Times New Roman" pitchFamily="18" charset="0"/>
              <a:cs typeface="Times New Roman" pitchFamily="18" charset="0"/>
            </a:endParaRPr>
          </a:p>
        </p:txBody>
      </p:sp>
      <p:pic>
        <p:nvPicPr>
          <p:cNvPr id="25602" name="Picture 2" descr="http://upload.wikimedia.org/wikipedia/commons/thumb/0/08/CIExy1931_sRGB_gamut_D65.png/220px-CIExy1931_sRGB_gamut_D65.png">
            <a:hlinkClick r:id="rId3"/>
          </p:cNvPr>
          <p:cNvPicPr>
            <a:picLocks noChangeAspect="1" noChangeArrowheads="1"/>
          </p:cNvPicPr>
          <p:nvPr/>
        </p:nvPicPr>
        <p:blipFill>
          <a:blip r:embed="rId4"/>
          <a:srcRect/>
          <a:stretch>
            <a:fillRect/>
          </a:stretch>
        </p:blipFill>
        <p:spPr bwMode="auto">
          <a:xfrm>
            <a:off x="3048000" y="3733801"/>
            <a:ext cx="3832891" cy="2819400"/>
          </a:xfrm>
          <a:prstGeom prst="rect">
            <a:avLst/>
          </a:prstGeom>
          <a:noFill/>
        </p:spPr>
      </p:pic>
      <p:sp>
        <p:nvSpPr>
          <p:cNvPr id="9" name="Rectangle 2"/>
          <p:cNvSpPr txBox="1">
            <a:spLocks noChangeArrowheads="1"/>
          </p:cNvSpPr>
          <p:nvPr/>
        </p:nvSpPr>
        <p:spPr>
          <a:xfrm>
            <a:off x="457200" y="304800"/>
            <a:ext cx="82296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RGB Color Model cont.</a:t>
            </a:r>
          </a:p>
        </p:txBody>
      </p:sp>
      <p:sp>
        <p:nvSpPr>
          <p:cNvPr id="10" name="Rectangle 9"/>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7</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6"/>
          <p:cNvSpPr/>
          <p:nvPr/>
        </p:nvSpPr>
        <p:spPr>
          <a:xfrm>
            <a:off x="304800" y="2286000"/>
            <a:ext cx="8534400" cy="3416320"/>
          </a:xfrm>
          <a:prstGeom prst="rect">
            <a:avLst/>
          </a:prstGeom>
        </p:spPr>
        <p:txBody>
          <a:bodyPr wrap="square">
            <a:spAutoFit/>
          </a:bodyPr>
          <a:lstStyle/>
          <a:p>
            <a:pPr algn="just">
              <a:buFont typeface="Wingdings" pitchFamily="2" charset="2"/>
              <a:buChar char="q"/>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Truecolor</a:t>
            </a:r>
            <a:r>
              <a:rPr lang="en-US" sz="2400" dirty="0" smtClean="0">
                <a:latin typeface="Times New Roman" pitchFamily="18" charset="0"/>
                <a:cs typeface="Times New Roman" pitchFamily="18" charset="0"/>
              </a:rPr>
              <a:t> is a method of representing and storing graphical image information that allows a very large number of colors, shades, and hues to be displayed in an image, such as in high quality photographic images or complex graphics.</a:t>
            </a:r>
          </a:p>
          <a:p>
            <a:pPr algn="just"/>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Truecolor</a:t>
            </a:r>
            <a:r>
              <a:rPr lang="en-US" sz="2400" dirty="0" smtClean="0">
                <a:latin typeface="Times New Roman" pitchFamily="18" charset="0"/>
                <a:cs typeface="Times New Roman" pitchFamily="18" charset="0"/>
              </a:rPr>
              <a:t> defines 256 shades of </a:t>
            </a:r>
            <a:r>
              <a:rPr lang="en-US" sz="2400" b="1" dirty="0" smtClean="0">
                <a:latin typeface="Times New Roman" pitchFamily="18" charset="0"/>
                <a:cs typeface="Times New Roman" pitchFamily="18" charset="0"/>
              </a:rPr>
              <a:t>red, green, </a:t>
            </a:r>
            <a:r>
              <a:rPr lang="en-US" sz="2400" dirty="0" smtClean="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blue</a:t>
            </a:r>
            <a:r>
              <a:rPr lang="en-US" sz="2400" dirty="0" smtClean="0">
                <a:latin typeface="Times New Roman" pitchFamily="18" charset="0"/>
                <a:cs typeface="Times New Roman" pitchFamily="18" charset="0"/>
              </a:rPr>
              <a:t> for each pixel of the digital picture, which ultimately results in 2</a:t>
            </a:r>
            <a:r>
              <a:rPr lang="en-US" sz="2400" baseline="30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 or 16,777,216 (approximately 16.7 million) color variations for each pixel.</a:t>
            </a:r>
            <a:endParaRPr lang="en-US" sz="2400" dirty="0">
              <a:latin typeface="Times New Roman" pitchFamily="18" charset="0"/>
              <a:cs typeface="Times New Roman" pitchFamily="18" charset="0"/>
            </a:endParaRPr>
          </a:p>
        </p:txBody>
      </p:sp>
      <p:sp>
        <p:nvSpPr>
          <p:cNvPr id="8" name="Rectangle 7"/>
          <p:cNvSpPr/>
          <p:nvPr/>
        </p:nvSpPr>
        <p:spPr>
          <a:xfrm>
            <a:off x="304800" y="1295400"/>
            <a:ext cx="1911101" cy="584775"/>
          </a:xfrm>
          <a:prstGeom prst="rect">
            <a:avLst/>
          </a:prstGeom>
        </p:spPr>
        <p:txBody>
          <a:bodyPr wrap="none">
            <a:spAutoFit/>
          </a:bodyPr>
          <a:lstStyle/>
          <a:p>
            <a:pPr algn="just"/>
            <a:r>
              <a:rPr lang="en-US" sz="3200" b="1" dirty="0" err="1" smtClean="0">
                <a:latin typeface="Times New Roman" pitchFamily="18" charset="0"/>
                <a:cs typeface="Times New Roman" pitchFamily="18" charset="0"/>
              </a:rPr>
              <a:t>Truecolor</a:t>
            </a:r>
            <a:endParaRPr lang="en-US" sz="3200" b="1" dirty="0" smtClean="0">
              <a:latin typeface="Times New Roman" pitchFamily="18" charset="0"/>
              <a:cs typeface="Times New Roman" pitchFamily="18" charset="0"/>
            </a:endParaRPr>
          </a:p>
        </p:txBody>
      </p:sp>
      <p:sp>
        <p:nvSpPr>
          <p:cNvPr id="9" name="Rectangle 2"/>
          <p:cNvSpPr txBox="1">
            <a:spLocks noChangeArrowheads="1"/>
          </p:cNvSpPr>
          <p:nvPr/>
        </p:nvSpPr>
        <p:spPr>
          <a:xfrm>
            <a:off x="457200" y="274638"/>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RGB Color Model cont.</a:t>
            </a:r>
          </a:p>
        </p:txBody>
      </p:sp>
      <p:sp>
        <p:nvSpPr>
          <p:cNvPr id="10" name="Rectangle 9"/>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8</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8" name="Rectangle 7"/>
          <p:cNvSpPr/>
          <p:nvPr/>
        </p:nvSpPr>
        <p:spPr>
          <a:xfrm>
            <a:off x="304800" y="838200"/>
            <a:ext cx="5466561" cy="461665"/>
          </a:xfrm>
          <a:prstGeom prst="rect">
            <a:avLst/>
          </a:prstGeom>
        </p:spPr>
        <p:txBody>
          <a:bodyPr wrap="none">
            <a:spAutoFit/>
          </a:bodyPr>
          <a:lstStyle/>
          <a:p>
            <a:pPr algn="ctr"/>
            <a:r>
              <a:rPr lang="en-US" sz="2400" b="1" dirty="0" smtClean="0"/>
              <a:t>The 24-bit RGB representation</a:t>
            </a:r>
            <a:endParaRPr lang="en-US" sz="2400" dirty="0"/>
          </a:p>
        </p:txBody>
      </p:sp>
      <p:sp>
        <p:nvSpPr>
          <p:cNvPr id="9" name="Rectangle 8"/>
          <p:cNvSpPr/>
          <p:nvPr/>
        </p:nvSpPr>
        <p:spPr>
          <a:xfrm>
            <a:off x="304800" y="1371600"/>
            <a:ext cx="8534400" cy="1569660"/>
          </a:xfrm>
          <a:prstGeom prst="rect">
            <a:avLst/>
          </a:prstGeom>
        </p:spPr>
        <p:txBody>
          <a:bodyPr wrap="square">
            <a:spAutoFit/>
          </a:bodyPr>
          <a:lstStyle/>
          <a:p>
            <a:pPr algn="just"/>
            <a:r>
              <a:rPr lang="en-US" sz="2400" dirty="0" smtClean="0">
                <a:latin typeface="Times New Roman" pitchFamily="18" charset="0"/>
                <a:cs typeface="Times New Roman" pitchFamily="18" charset="0"/>
              </a:rPr>
              <a:t>In the 24-bit RGB representation of the </a:t>
            </a:r>
            <a:r>
              <a:rPr lang="en-US" sz="2400" dirty="0" err="1" smtClean="0">
                <a:latin typeface="Times New Roman" pitchFamily="18" charset="0"/>
                <a:cs typeface="Times New Roman" pitchFamily="18" charset="0"/>
              </a:rPr>
              <a:t>truecolor</a:t>
            </a:r>
            <a:r>
              <a:rPr lang="en-US" sz="2400" dirty="0" smtClean="0">
                <a:latin typeface="Times New Roman" pitchFamily="18" charset="0"/>
                <a:cs typeface="Times New Roman" pitchFamily="18" charset="0"/>
              </a:rPr>
              <a:t>, color values for each pixel encoded in a </a:t>
            </a:r>
            <a:r>
              <a:rPr lang="en-US" sz="2400" b="1" dirty="0" smtClean="0">
                <a:latin typeface="Times New Roman" pitchFamily="18" charset="0"/>
                <a:cs typeface="Times New Roman" pitchFamily="18" charset="0"/>
              </a:rPr>
              <a:t>24 bits per pixel</a:t>
            </a:r>
            <a:r>
              <a:rPr lang="en-US" sz="2400" dirty="0" smtClean="0">
                <a:latin typeface="Times New Roman" pitchFamily="18" charset="0"/>
                <a:cs typeface="Times New Roman" pitchFamily="18" charset="0"/>
              </a:rPr>
              <a:t> fashion in which three 8-bit </a:t>
            </a:r>
            <a:r>
              <a:rPr lang="en-US" sz="2400" b="1" dirty="0" smtClean="0">
                <a:latin typeface="Times New Roman" pitchFamily="18" charset="0"/>
                <a:cs typeface="Times New Roman" pitchFamily="18" charset="0"/>
              </a:rPr>
              <a:t>integer</a:t>
            </a:r>
            <a:r>
              <a:rPr lang="en-US" sz="2400" dirty="0" smtClean="0">
                <a:latin typeface="Times New Roman" pitchFamily="18" charset="0"/>
                <a:cs typeface="Times New Roman" pitchFamily="18" charset="0"/>
              </a:rPr>
              <a:t> (0 through 255) represent the intensities of red, green, and blue.</a:t>
            </a:r>
            <a:endParaRPr lang="en-US" dirty="0"/>
          </a:p>
        </p:txBody>
      </p:sp>
      <p:pic>
        <p:nvPicPr>
          <p:cNvPr id="21508" name="Picture 4" descr="Pixel samples in a common 24 bit pixel">
            <a:hlinkClick r:id="rId3" tooltip="Pixel samples in a common 24 bit pixel"/>
          </p:cNvPr>
          <p:cNvPicPr>
            <a:picLocks noChangeAspect="1" noChangeArrowheads="1"/>
          </p:cNvPicPr>
          <p:nvPr/>
        </p:nvPicPr>
        <p:blipFill>
          <a:blip r:embed="rId4"/>
          <a:srcRect/>
          <a:stretch>
            <a:fillRect/>
          </a:stretch>
        </p:blipFill>
        <p:spPr bwMode="auto">
          <a:xfrm>
            <a:off x="381000" y="3429000"/>
            <a:ext cx="8534399" cy="2057400"/>
          </a:xfrm>
          <a:prstGeom prst="rect">
            <a:avLst/>
          </a:prstGeom>
          <a:noFill/>
        </p:spPr>
      </p:pic>
      <p:sp>
        <p:nvSpPr>
          <p:cNvPr id="11" name="Rectangle 10"/>
          <p:cNvSpPr/>
          <p:nvPr/>
        </p:nvSpPr>
        <p:spPr>
          <a:xfrm>
            <a:off x="304800" y="2895600"/>
            <a:ext cx="6858000" cy="369332"/>
          </a:xfrm>
          <a:prstGeom prst="rect">
            <a:avLst/>
          </a:prstGeom>
        </p:spPr>
        <p:txBody>
          <a:bodyPr wrap="square">
            <a:spAutoFit/>
          </a:bodyPr>
          <a:lstStyle/>
          <a:p>
            <a:r>
              <a:rPr lang="en-US" b="1" dirty="0" smtClean="0"/>
              <a:t>A typical sample layout of a 24 bit </a:t>
            </a:r>
            <a:r>
              <a:rPr lang="en-US" b="1" dirty="0" err="1" smtClean="0"/>
              <a:t>Truecolor</a:t>
            </a:r>
            <a:r>
              <a:rPr lang="en-US" b="1" dirty="0" smtClean="0"/>
              <a:t> pixel</a:t>
            </a:r>
            <a:endParaRPr lang="en-US" dirty="0"/>
          </a:p>
        </p:txBody>
      </p:sp>
      <p:sp>
        <p:nvSpPr>
          <p:cNvPr id="10" name="Rectangle 2"/>
          <p:cNvSpPr txBox="1">
            <a:spLocks noChangeArrowheads="1"/>
          </p:cNvSpPr>
          <p:nvPr/>
        </p:nvSpPr>
        <p:spPr>
          <a:xfrm>
            <a:off x="457200" y="2286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RGB Color Model cont.</a:t>
            </a:r>
          </a:p>
        </p:txBody>
      </p:sp>
      <p:sp>
        <p:nvSpPr>
          <p:cNvPr id="12" name="Rectangle 11"/>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
        <p:nvSpPr>
          <p:cNvPr id="13" name="Rectangle 12"/>
          <p:cNvSpPr/>
          <p:nvPr/>
        </p:nvSpPr>
        <p:spPr>
          <a:xfrm>
            <a:off x="304800" y="5638800"/>
            <a:ext cx="8610600" cy="646331"/>
          </a:xfrm>
          <a:prstGeom prst="rect">
            <a:avLst/>
          </a:prstGeom>
        </p:spPr>
        <p:txBody>
          <a:bodyPr wrap="square">
            <a:spAutoFit/>
          </a:bodyPr>
          <a:lstStyle/>
          <a:p>
            <a:r>
              <a:rPr lang="en-US" b="1" dirty="0" smtClean="0"/>
              <a:t>The letters R.G.B.A.X signify Red, Green, Blue, Alpha and Unused sample bit lengths, respectively.</a:t>
            </a:r>
            <a:endParaRPr lang="en-US"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9</a:t>
            </a:fld>
            <a:endParaRPr lang="en-US"/>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5</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8" name="Rectangle 7"/>
          <p:cNvSpPr/>
          <p:nvPr/>
        </p:nvSpPr>
        <p:spPr>
          <a:xfrm>
            <a:off x="381000" y="838200"/>
            <a:ext cx="8458200" cy="1200329"/>
          </a:xfrm>
          <a:prstGeom prst="rect">
            <a:avLst/>
          </a:prstGeom>
        </p:spPr>
        <p:txBody>
          <a:bodyPr wrap="square">
            <a:spAutoFit/>
          </a:bodyPr>
          <a:lstStyle/>
          <a:p>
            <a:pPr algn="just"/>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color model</a:t>
            </a:r>
            <a:r>
              <a:rPr lang="en-US" sz="2400" dirty="0" smtClean="0">
                <a:latin typeface="Times New Roman" pitchFamily="18" charset="0"/>
                <a:cs typeface="Times New Roman" pitchFamily="18" charset="0"/>
              </a:rPr>
              <a:t> that specifies colors by the three parameters cyan (C), magenta (M), and yellow (Y), which define the amount of light subtracted in each case.</a:t>
            </a:r>
            <a:endParaRPr lang="en-US" sz="2400" dirty="0">
              <a:latin typeface="Times New Roman" pitchFamily="18" charset="0"/>
              <a:cs typeface="Times New Roman" pitchFamily="18" charset="0"/>
            </a:endParaRPr>
          </a:p>
        </p:txBody>
      </p:sp>
      <p:pic>
        <p:nvPicPr>
          <p:cNvPr id="19458" name="Picture 2" descr="http://dba.med.sc.edu/price/irf/Adobe_tg/models/images/cmy_model.gif"/>
          <p:cNvPicPr>
            <a:picLocks noChangeAspect="1" noChangeArrowheads="1"/>
          </p:cNvPicPr>
          <p:nvPr/>
        </p:nvPicPr>
        <p:blipFill>
          <a:blip r:embed="rId3"/>
          <a:srcRect/>
          <a:stretch>
            <a:fillRect/>
          </a:stretch>
        </p:blipFill>
        <p:spPr bwMode="auto">
          <a:xfrm>
            <a:off x="1600200" y="2057400"/>
            <a:ext cx="5562600" cy="2895600"/>
          </a:xfrm>
          <a:prstGeom prst="rect">
            <a:avLst/>
          </a:prstGeom>
          <a:noFill/>
        </p:spPr>
      </p:pic>
      <p:sp>
        <p:nvSpPr>
          <p:cNvPr id="9" name="Rectangle 8"/>
          <p:cNvSpPr/>
          <p:nvPr/>
        </p:nvSpPr>
        <p:spPr>
          <a:xfrm>
            <a:off x="381000" y="5105400"/>
            <a:ext cx="8534400" cy="1446550"/>
          </a:xfrm>
          <a:prstGeom prst="rect">
            <a:avLst/>
          </a:prstGeom>
        </p:spPr>
        <p:txBody>
          <a:bodyPr wrap="square">
            <a:spAutoFit/>
          </a:bodyPr>
          <a:lstStyle/>
          <a:p>
            <a:pPr algn="just"/>
            <a:r>
              <a:rPr lang="en-US" sz="2200" dirty="0" smtClean="0">
                <a:latin typeface="Times New Roman" pitchFamily="18" charset="0"/>
                <a:cs typeface="Times New Roman" pitchFamily="18" charset="0"/>
              </a:rPr>
              <a:t>The primary colors of RGB are the secondary colors of CMY. But as the illustrations show, the colors created by the subtractive model of CMY don't look exactly like the colors created in the additive model of RGB. Particularly, CMY cannot reproduce the brightness of RGB colors.</a:t>
            </a:r>
            <a:endParaRPr lang="en-US" sz="2200" dirty="0">
              <a:latin typeface="Times New Roman" pitchFamily="18" charset="0"/>
              <a:cs typeface="Times New Roman" pitchFamily="18" charset="0"/>
            </a:endParaRPr>
          </a:p>
        </p:txBody>
      </p:sp>
      <p:sp>
        <p:nvSpPr>
          <p:cNvPr id="12" name="Rectangle 2"/>
          <p:cNvSpPr txBox="1">
            <a:spLocks noChangeArrowheads="1"/>
          </p:cNvSpPr>
          <p:nvPr/>
        </p:nvSpPr>
        <p:spPr>
          <a:xfrm>
            <a:off x="457200" y="274638"/>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CMY Color Model </a:t>
            </a:r>
          </a:p>
        </p:txBody>
      </p:sp>
      <p:sp>
        <p:nvSpPr>
          <p:cNvPr id="10" name="Rectangle 9"/>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Image/Graphics</a:t>
            </a:r>
            <a:endParaRPr lang="en-US" sz="1600" b="1"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5277</TotalTime>
  <Words>1239</Words>
  <Application>Microsoft Office PowerPoint</Application>
  <PresentationFormat>On-screen Show (4:3)</PresentationFormat>
  <Paragraphs>118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Multimedia System and Virtual Environment</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and Bangladesh</dc:title>
  <dc:creator> </dc:creator>
  <cp:lastModifiedBy>user</cp:lastModifiedBy>
  <cp:revision>1129</cp:revision>
  <dcterms:created xsi:type="dcterms:W3CDTF">2008-04-12T04:53:58Z</dcterms:created>
  <dcterms:modified xsi:type="dcterms:W3CDTF">2019-02-07T03:20:59Z</dcterms:modified>
</cp:coreProperties>
</file>