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4"/>
  </p:notesMasterIdLst>
  <p:handoutMasterIdLst>
    <p:handoutMasterId r:id="rId25"/>
  </p:handoutMasterIdLst>
  <p:sldIdLst>
    <p:sldId id="395" r:id="rId2"/>
    <p:sldId id="396" r:id="rId3"/>
    <p:sldId id="397" r:id="rId4"/>
    <p:sldId id="401" r:id="rId5"/>
    <p:sldId id="400" r:id="rId6"/>
    <p:sldId id="412" r:id="rId7"/>
    <p:sldId id="413" r:id="rId8"/>
    <p:sldId id="399" r:id="rId9"/>
    <p:sldId id="414" r:id="rId10"/>
    <p:sldId id="410" r:id="rId11"/>
    <p:sldId id="402" r:id="rId12"/>
    <p:sldId id="403" r:id="rId13"/>
    <p:sldId id="424" r:id="rId14"/>
    <p:sldId id="425" r:id="rId15"/>
    <p:sldId id="415" r:id="rId16"/>
    <p:sldId id="423" r:id="rId17"/>
    <p:sldId id="416" r:id="rId18"/>
    <p:sldId id="417" r:id="rId19"/>
    <p:sldId id="432" r:id="rId20"/>
    <p:sldId id="434" r:id="rId21"/>
    <p:sldId id="435" r:id="rId22"/>
    <p:sldId id="418" r:id="rId2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3548" autoAdjust="0"/>
  </p:normalViewPr>
  <p:slideViewPr>
    <p:cSldViewPr>
      <p:cViewPr>
        <p:scale>
          <a:sx n="70" d="100"/>
          <a:sy n="70" d="100"/>
        </p:scale>
        <p:origin x="-152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B1D4-A4A7-4988-A577-FF6F6CCEC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77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F328-24D7-4B72-B9EA-CD59BEEBD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93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74AC1-B271-45BB-B9C6-F57C7BA89A01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8077200" cy="161925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</a:rPr>
              <a:t>Multimedia System and Virtual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20000" cy="28956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CSE – 310</a:t>
            </a:r>
          </a:p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Multimedia </a:t>
            </a: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304800"/>
            <a:ext cx="8001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WAN Switch Functionality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219200"/>
            <a:ext cx="8382000" cy="5181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WAN switches use store and forward technology.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store operation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occurs when the packet arrives: the I/O hardware copies the packet, sticks it in memory, and signals the processor to forward the packet.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forward operation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the act of removing the packet from memory, and sends it to the appropriate interface. </a:t>
            </a:r>
          </a:p>
          <a:p>
            <a:pPr marL="265176" indent="-265176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Storing the packets also leads to a form of queuing for each interface.</a:t>
            </a:r>
          </a:p>
          <a:p>
            <a:pPr marL="265176" lvl="0" indent="-265176" algn="just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destination interface is busy, the packet is queued until the destination interface is idle, then the forward occurs.</a:t>
            </a:r>
          </a:p>
          <a:p>
            <a:pPr marL="265176" indent="-265176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295400"/>
            <a:ext cx="8382000" cy="4419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store and forward paradigm allows to handle the maximum bandwidth of the WAN connection.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hierarchical scheme is used with WAN addressing.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simplest form of this scheme: The first part of the address holds the destination switch, the second part holds the specific machine that the packet is destined for on that switch.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381000"/>
            <a:ext cx="8001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WAN Switch Functionality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818388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Circuit Switching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914400"/>
            <a:ext cx="8458200" cy="5562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There are three phases in circuit switching: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Establish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Transfer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Disconnect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In modern circuit-switched networks, electronic signals pass through several switches before a connection is established.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No other network traffic can use those switches.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The resources remain dedicated to the circuit during the entire data transfer and the entire message follows the same path.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818388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Circuit Switching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066800"/>
            <a:ext cx="8472488" cy="29718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With the expanded use of the Internet for voice and video, analysts predict a gradual shift away from circuit-switched networks. 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circuit-switched network is excellent for data that needs a constant link from end-to-end. For example real-time video.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3962400"/>
            <a:ext cx="8839200" cy="2743200"/>
          </a:xfrm>
          <a:prstGeom prst="rect">
            <a:avLst/>
          </a:prstGeom>
        </p:spPr>
        <p:txBody>
          <a:bodyPr/>
          <a:lstStyle/>
          <a:p>
            <a:pPr marL="548640" marR="0" lvl="1" indent="-201168" algn="just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1243584" lvl="3" indent="-18288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Circuit is dedicated – no interference, no sharing</a:t>
            </a:r>
          </a:p>
          <a:p>
            <a:pPr marL="1243584" lvl="3" indent="-18288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Guaranteed the full bandwidth for the duration of the call</a:t>
            </a:r>
          </a:p>
          <a:p>
            <a:pPr marL="1243584" lvl="3" indent="-18288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Guaranteed Quality of Service</a:t>
            </a:r>
          </a:p>
          <a:p>
            <a:pPr marL="786384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818388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Circuit Switching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1066800"/>
            <a:ext cx="8472488" cy="47244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786384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Inefficient – the equipment may be unused, if no data is being sent, the dedicated line still remains open</a:t>
            </a:r>
          </a:p>
          <a:p>
            <a:pPr marL="786384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Takes a relatively long time to set up the circuit</a:t>
            </a:r>
          </a:p>
          <a:p>
            <a:pPr marL="786384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During a crisis or disaster, the network may become unstable or unavailable.</a:t>
            </a:r>
          </a:p>
          <a:p>
            <a:pPr marL="786384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was primarily developed for voice traffic rather than data traffic.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81000"/>
            <a:ext cx="818388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Packet Switching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295400"/>
            <a:ext cx="8458200" cy="5181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transmitted in small packets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Typically 1000 bytes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Longer messages split into series of packets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packet contains a portion of user data plus some control info (such as addressing info or packet type)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Packets are received, stored briefly (buffered) and passed on to the next node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Store and forward (only ATM does not do this)</a:t>
            </a:r>
          </a:p>
          <a:p>
            <a:pPr marL="548640" marR="0" lvl="1" indent="-201168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04800"/>
            <a:ext cx="818388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Packet Switching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81000" y="838200"/>
            <a:ext cx="818388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Advantages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1295400"/>
            <a:ext cx="8458200" cy="3962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76" lvl="1" indent="-265176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Line efficiency</a:t>
            </a:r>
          </a:p>
          <a:p>
            <a:pPr marL="1005840" lvl="2" indent="-201168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Single node to node link can be shared by many packets over time</a:t>
            </a:r>
          </a:p>
          <a:p>
            <a:pPr marL="1005840" lvl="2" indent="-201168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Packets queued and transmitted as fast as possible</a:t>
            </a:r>
          </a:p>
          <a:p>
            <a:pPr marL="722376" lvl="1" indent="-265176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rate conversion</a:t>
            </a:r>
          </a:p>
          <a:p>
            <a:pPr marL="1005840" lvl="2" indent="-201168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station connects to the local node at its own speed</a:t>
            </a:r>
          </a:p>
          <a:p>
            <a:pPr marL="1005840" lvl="2" indent="-201168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Nodes buffer data if required to equalize rates</a:t>
            </a:r>
          </a:p>
          <a:p>
            <a:pPr marL="722376" lvl="1" indent="-265176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Packets are accepted even when network is busy</a:t>
            </a:r>
          </a:p>
          <a:p>
            <a:pPr marL="1005840" lvl="2" indent="-201168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Delivery may slow down</a:t>
            </a:r>
          </a:p>
          <a:p>
            <a:pPr marL="722376" lvl="1" indent="-265176" algn="just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Priorities can be used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81000" y="5105400"/>
            <a:ext cx="818388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Disadvantages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5562600"/>
            <a:ext cx="845820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76" lvl="1" indent="-265176" algn="just">
              <a:lnSpc>
                <a:spcPct val="125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Ineffective when the network is congested and becomes unreliable by severely delaying or losing packets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81000"/>
            <a:ext cx="80010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Frame Relay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295400"/>
            <a:ext cx="8458200" cy="54102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 is divided into small, variable sized cells, up to 16,000 octets.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Up to 1.544Mbps transmission rate.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Shared bandwidth with other connections.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Reduction of error checking: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more acknowledgment, no more error control.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Reduction of layers: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multiplexing and switching virtual circuits are changed from layer 3 in X.25 to layer 2. Layer 3 of X.25 is eliminated.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81000"/>
            <a:ext cx="80010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Cell Relay (ATM)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76400"/>
            <a:ext cx="8305800" cy="25146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ATM  standard is widely accepted by common carriers as mode of operation for communication.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ATM is a form of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cell switching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using small fixed-sized packets.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4800" y="457200"/>
            <a:ext cx="8534400" cy="105156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ATM Conceptual Model Four Assumptions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371600"/>
            <a:ext cx="8534400" cy="45720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ATM network will be organized as a hierarchy.</a:t>
            </a:r>
          </a:p>
          <a:p>
            <a:pPr marL="1371600" marR="0" lvl="2" indent="-4572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User’s equipment connects to networks via 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(User-Network Interface).</a:t>
            </a:r>
          </a:p>
          <a:p>
            <a:pPr marL="1371600" marR="0" lvl="2" indent="-4572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Connections between provided networks are made through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NNI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(Network-Network Interface).</a:t>
            </a:r>
          </a:p>
          <a:p>
            <a:pPr marL="609600" marR="0" lvl="0" indent="-609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ATM will be connection-oriented.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Vast majority of ATM networks will run on optical fiber networks with extremely low error rates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600" indent="-609600" algn="just"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ATM must support low cost attachments.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71600"/>
            <a:ext cx="4495800" cy="87153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Internet protocol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2286000"/>
            <a:ext cx="8382000" cy="6858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Transmission Control Protocol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81000" y="3124200"/>
            <a:ext cx="8382000" cy="6858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User Datagram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Protocol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81000" y="3962400"/>
            <a:ext cx="8001000" cy="6858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WAN Switch Functionality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81000" y="4800600"/>
            <a:ext cx="8001000" cy="6858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Asynchronous Transfer Mode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438400" y="304800"/>
            <a:ext cx="44958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4800" y="304800"/>
            <a:ext cx="8534400" cy="6858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ATM Connections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990600"/>
            <a:ext cx="8305800" cy="2971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two levels of ATM connections: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virtual path connections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virtual channel connections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indicated by two fields in the cell header:</a:t>
            </a:r>
          </a:p>
          <a:p>
            <a:pPr marL="1066800" lvl="1" indent="-609600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virtual path identifier 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VPI</a:t>
            </a:r>
          </a:p>
          <a:p>
            <a:pPr marL="1066800" lvl="1" indent="-609600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virtual channel identifier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VCI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0600" y="3962400"/>
            <a:ext cx="7010400" cy="2438400"/>
            <a:chOff x="727075" y="1546225"/>
            <a:chExt cx="7683500" cy="3502025"/>
          </a:xfrm>
        </p:grpSpPr>
        <p:sp>
          <p:nvSpPr>
            <p:cNvPr id="12" name="Line 2"/>
            <p:cNvSpPr>
              <a:spLocks noChangeShapeType="1"/>
            </p:cNvSpPr>
            <p:nvPr/>
          </p:nvSpPr>
          <p:spPr bwMode="auto">
            <a:xfrm flipH="1">
              <a:off x="1385888" y="1962150"/>
              <a:ext cx="3111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"/>
            <p:cNvSpPr>
              <a:spLocks noChangeShapeType="1"/>
            </p:cNvSpPr>
            <p:nvPr/>
          </p:nvSpPr>
          <p:spPr bwMode="auto">
            <a:xfrm flipH="1">
              <a:off x="1385888" y="5048250"/>
              <a:ext cx="3111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4"/>
            <p:cNvSpPr>
              <a:spLocks/>
            </p:cNvSpPr>
            <p:nvPr/>
          </p:nvSpPr>
          <p:spPr bwMode="auto">
            <a:xfrm>
              <a:off x="727075" y="1970088"/>
              <a:ext cx="666750" cy="1581150"/>
            </a:xfrm>
            <a:custGeom>
              <a:avLst/>
              <a:gdLst>
                <a:gd name="T0" fmla="*/ 0 w 21600"/>
                <a:gd name="T1" fmla="*/ 1581150 h 21600"/>
                <a:gd name="T2" fmla="*/ 665176 w 21600"/>
                <a:gd name="T3" fmla="*/ 0 h 21600"/>
                <a:gd name="T4" fmla="*/ 666750 w 21600"/>
                <a:gd name="T5" fmla="*/ 15811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0"/>
                    <a:pt x="9639" y="28"/>
                    <a:pt x="2154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0"/>
                    <a:pt x="9639" y="28"/>
                    <a:pt x="2154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5"/>
            <p:cNvSpPr>
              <a:spLocks/>
            </p:cNvSpPr>
            <p:nvPr/>
          </p:nvSpPr>
          <p:spPr bwMode="auto">
            <a:xfrm>
              <a:off x="727075" y="3498850"/>
              <a:ext cx="666750" cy="1543050"/>
            </a:xfrm>
            <a:custGeom>
              <a:avLst/>
              <a:gdLst>
                <a:gd name="T0" fmla="*/ 666750 w 21600"/>
                <a:gd name="T1" fmla="*/ 1543050 h 21600"/>
                <a:gd name="T2" fmla="*/ 0 w 21600"/>
                <a:gd name="T3" fmla="*/ 0 h 21600"/>
                <a:gd name="T4" fmla="*/ 66675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H="1">
              <a:off x="4344988" y="2114550"/>
              <a:ext cx="1028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319588" y="3371850"/>
              <a:ext cx="1028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>
              <a:off x="4433888" y="3638550"/>
              <a:ext cx="1028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4408488" y="4895850"/>
              <a:ext cx="1028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5627688" y="2336800"/>
              <a:ext cx="279400" cy="406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5691188" y="4356100"/>
              <a:ext cx="279400" cy="406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5856288" y="2832100"/>
              <a:ext cx="279400" cy="406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5907088" y="3835400"/>
              <a:ext cx="127000" cy="266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H="1">
              <a:off x="5233988" y="2330450"/>
              <a:ext cx="50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 flipH="1">
              <a:off x="5246688" y="2749550"/>
              <a:ext cx="48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5233988" y="2825750"/>
              <a:ext cx="749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>
              <a:off x="5411788" y="3244850"/>
              <a:ext cx="571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 flipH="1">
              <a:off x="5437188" y="3829050"/>
              <a:ext cx="495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H="1">
              <a:off x="5335588" y="4108450"/>
              <a:ext cx="622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>
              <a:off x="5322888" y="4349750"/>
              <a:ext cx="469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5386388" y="4768850"/>
              <a:ext cx="393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1327150" y="2092325"/>
              <a:ext cx="144462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Physical Link</a:t>
              </a:r>
            </a:p>
          </p:txBody>
        </p:sp>
        <p:sp>
          <p:nvSpPr>
            <p:cNvPr id="33" name="Arc 23"/>
            <p:cNvSpPr>
              <a:spLocks/>
            </p:cNvSpPr>
            <p:nvPr/>
          </p:nvSpPr>
          <p:spPr bwMode="auto">
            <a:xfrm>
              <a:off x="3851275" y="1957388"/>
              <a:ext cx="666750" cy="1581150"/>
            </a:xfrm>
            <a:custGeom>
              <a:avLst/>
              <a:gdLst>
                <a:gd name="T0" fmla="*/ 0 w 21600"/>
                <a:gd name="T1" fmla="*/ 1581150 h 21600"/>
                <a:gd name="T2" fmla="*/ 665176 w 21600"/>
                <a:gd name="T3" fmla="*/ 0 h 21600"/>
                <a:gd name="T4" fmla="*/ 666750 w 21600"/>
                <a:gd name="T5" fmla="*/ 15811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0"/>
                    <a:pt x="9639" y="28"/>
                    <a:pt x="2154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0"/>
                    <a:pt x="9639" y="28"/>
                    <a:pt x="2154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24"/>
            <p:cNvSpPr>
              <a:spLocks/>
            </p:cNvSpPr>
            <p:nvPr/>
          </p:nvSpPr>
          <p:spPr bwMode="auto">
            <a:xfrm>
              <a:off x="3851275" y="3486150"/>
              <a:ext cx="666750" cy="1543050"/>
            </a:xfrm>
            <a:custGeom>
              <a:avLst/>
              <a:gdLst>
                <a:gd name="T0" fmla="*/ 666750 w 21600"/>
                <a:gd name="T1" fmla="*/ 1543050 h 21600"/>
                <a:gd name="T2" fmla="*/ 0 w 21600"/>
                <a:gd name="T3" fmla="*/ 0 h 21600"/>
                <a:gd name="T4" fmla="*/ 66675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25"/>
            <p:cNvSpPr>
              <a:spLocks/>
            </p:cNvSpPr>
            <p:nvPr/>
          </p:nvSpPr>
          <p:spPr bwMode="auto">
            <a:xfrm>
              <a:off x="4503738" y="1957388"/>
              <a:ext cx="234950" cy="146050"/>
            </a:xfrm>
            <a:custGeom>
              <a:avLst/>
              <a:gdLst>
                <a:gd name="T0" fmla="*/ 0 w 21600"/>
                <a:gd name="T1" fmla="*/ 0 h 21600"/>
                <a:gd name="T2" fmla="*/ 234950 w 21600"/>
                <a:gd name="T3" fmla="*/ 146050 h 21600"/>
                <a:gd name="T4" fmla="*/ 0 w 21600"/>
                <a:gd name="T5" fmla="*/ 1460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26"/>
            <p:cNvSpPr>
              <a:spLocks/>
            </p:cNvSpPr>
            <p:nvPr/>
          </p:nvSpPr>
          <p:spPr bwMode="auto">
            <a:xfrm>
              <a:off x="4503738" y="4883150"/>
              <a:ext cx="298450" cy="158750"/>
            </a:xfrm>
            <a:custGeom>
              <a:avLst/>
              <a:gdLst>
                <a:gd name="T0" fmla="*/ 298450 w 21600"/>
                <a:gd name="T1" fmla="*/ 0 h 21600"/>
                <a:gd name="T2" fmla="*/ 0 w 21600"/>
                <a:gd name="T3" fmla="*/ 15875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4910138" y="3390900"/>
              <a:ext cx="0" cy="24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28"/>
            <p:cNvSpPr>
              <a:spLocks/>
            </p:cNvSpPr>
            <p:nvPr/>
          </p:nvSpPr>
          <p:spPr bwMode="auto">
            <a:xfrm>
              <a:off x="4994275" y="2122488"/>
              <a:ext cx="374650" cy="692150"/>
            </a:xfrm>
            <a:custGeom>
              <a:avLst/>
              <a:gdLst>
                <a:gd name="T0" fmla="*/ 0 w 21600"/>
                <a:gd name="T1" fmla="*/ 692150 h 21600"/>
                <a:gd name="T2" fmla="*/ 373054 w 21600"/>
                <a:gd name="T3" fmla="*/ 0 h 21600"/>
                <a:gd name="T4" fmla="*/ 374650 w 21600"/>
                <a:gd name="T5" fmla="*/ 6921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6"/>
                    <a:pt x="9614" y="50"/>
                    <a:pt x="2150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rc 29"/>
            <p:cNvSpPr>
              <a:spLocks/>
            </p:cNvSpPr>
            <p:nvPr/>
          </p:nvSpPr>
          <p:spPr bwMode="auto">
            <a:xfrm>
              <a:off x="4994275" y="2774950"/>
              <a:ext cx="349250" cy="590550"/>
            </a:xfrm>
            <a:custGeom>
              <a:avLst/>
              <a:gdLst>
                <a:gd name="T0" fmla="*/ 349250 w 21600"/>
                <a:gd name="T1" fmla="*/ 590550 h 21600"/>
                <a:gd name="T2" fmla="*/ 0 w 21600"/>
                <a:gd name="T3" fmla="*/ 0 h 21600"/>
                <a:gd name="T4" fmla="*/ 34925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rc 30"/>
            <p:cNvSpPr>
              <a:spLocks/>
            </p:cNvSpPr>
            <p:nvPr/>
          </p:nvSpPr>
          <p:spPr bwMode="auto">
            <a:xfrm>
              <a:off x="5108575" y="3633788"/>
              <a:ext cx="374650" cy="692150"/>
            </a:xfrm>
            <a:custGeom>
              <a:avLst/>
              <a:gdLst>
                <a:gd name="T0" fmla="*/ 0 w 21600"/>
                <a:gd name="T1" fmla="*/ 692150 h 21600"/>
                <a:gd name="T2" fmla="*/ 373054 w 21600"/>
                <a:gd name="T3" fmla="*/ 0 h 21600"/>
                <a:gd name="T4" fmla="*/ 374650 w 21600"/>
                <a:gd name="T5" fmla="*/ 6921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6"/>
                    <a:pt x="9614" y="50"/>
                    <a:pt x="2150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rc 31"/>
            <p:cNvSpPr>
              <a:spLocks/>
            </p:cNvSpPr>
            <p:nvPr/>
          </p:nvSpPr>
          <p:spPr bwMode="auto">
            <a:xfrm>
              <a:off x="5108575" y="4286250"/>
              <a:ext cx="349250" cy="590550"/>
            </a:xfrm>
            <a:custGeom>
              <a:avLst/>
              <a:gdLst>
                <a:gd name="T0" fmla="*/ 349250 w 21600"/>
                <a:gd name="T1" fmla="*/ 590550 h 21600"/>
                <a:gd name="T2" fmla="*/ 0 w 21600"/>
                <a:gd name="T3" fmla="*/ 0 h 21600"/>
                <a:gd name="T4" fmla="*/ 34925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rc 32"/>
            <p:cNvSpPr>
              <a:spLocks/>
            </p:cNvSpPr>
            <p:nvPr/>
          </p:nvSpPr>
          <p:spPr bwMode="auto">
            <a:xfrm>
              <a:off x="5341938" y="2122488"/>
              <a:ext cx="184150" cy="196850"/>
            </a:xfrm>
            <a:custGeom>
              <a:avLst/>
              <a:gdLst>
                <a:gd name="T0" fmla="*/ 0 w 21600"/>
                <a:gd name="T1" fmla="*/ 0 h 21600"/>
                <a:gd name="T2" fmla="*/ 184150 w 21600"/>
                <a:gd name="T3" fmla="*/ 196850 h 21600"/>
                <a:gd name="T4" fmla="*/ 0 w 21600"/>
                <a:gd name="T5" fmla="*/ 1968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rc 33"/>
            <p:cNvSpPr>
              <a:spLocks/>
            </p:cNvSpPr>
            <p:nvPr/>
          </p:nvSpPr>
          <p:spPr bwMode="auto">
            <a:xfrm>
              <a:off x="5354638" y="3232150"/>
              <a:ext cx="209550" cy="146050"/>
            </a:xfrm>
            <a:custGeom>
              <a:avLst/>
              <a:gdLst>
                <a:gd name="T0" fmla="*/ 209550 w 21600"/>
                <a:gd name="T1" fmla="*/ 0 h 21600"/>
                <a:gd name="T2" fmla="*/ 0 w 21600"/>
                <a:gd name="T3" fmla="*/ 14605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rc 34"/>
            <p:cNvSpPr>
              <a:spLocks/>
            </p:cNvSpPr>
            <p:nvPr/>
          </p:nvSpPr>
          <p:spPr bwMode="auto">
            <a:xfrm>
              <a:off x="5456238" y="3646488"/>
              <a:ext cx="196850" cy="184150"/>
            </a:xfrm>
            <a:custGeom>
              <a:avLst/>
              <a:gdLst>
                <a:gd name="T0" fmla="*/ 0 w 21600"/>
                <a:gd name="T1" fmla="*/ 0 h 21600"/>
                <a:gd name="T2" fmla="*/ 196850 w 21600"/>
                <a:gd name="T3" fmla="*/ 184150 h 21600"/>
                <a:gd name="T4" fmla="*/ 0 w 21600"/>
                <a:gd name="T5" fmla="*/ 1841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35"/>
            <p:cNvSpPr>
              <a:spLocks/>
            </p:cNvSpPr>
            <p:nvPr/>
          </p:nvSpPr>
          <p:spPr bwMode="auto">
            <a:xfrm>
              <a:off x="5443538" y="4781550"/>
              <a:ext cx="171450" cy="107950"/>
            </a:xfrm>
            <a:custGeom>
              <a:avLst/>
              <a:gdLst>
                <a:gd name="T0" fmla="*/ 171450 w 21600"/>
                <a:gd name="T1" fmla="*/ 0 h 21600"/>
                <a:gd name="T2" fmla="*/ 0 w 21600"/>
                <a:gd name="T3" fmla="*/ 10795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5722938" y="4152900"/>
              <a:ext cx="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>
              <a:off x="4679950" y="1546225"/>
              <a:ext cx="138112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dirty="0"/>
                <a:t>Virtual Paths</a:t>
              </a: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6673850" y="3286125"/>
              <a:ext cx="173672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Virtual Channels</a:t>
              </a:r>
            </a:p>
          </p:txBody>
        </p:sp>
        <p:sp>
          <p:nvSpPr>
            <p:cNvPr id="52" name="Line 39"/>
            <p:cNvSpPr>
              <a:spLocks noChangeShapeType="1"/>
            </p:cNvSpPr>
            <p:nvPr/>
          </p:nvSpPr>
          <p:spPr bwMode="auto">
            <a:xfrm flipH="1">
              <a:off x="4745038" y="1885950"/>
              <a:ext cx="36830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0"/>
            <p:cNvSpPr>
              <a:spLocks noChangeShapeType="1"/>
            </p:cNvSpPr>
            <p:nvPr/>
          </p:nvSpPr>
          <p:spPr bwMode="auto">
            <a:xfrm flipH="1">
              <a:off x="4833938" y="1885950"/>
              <a:ext cx="406400" cy="2222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1"/>
            <p:cNvSpPr>
              <a:spLocks noChangeShapeType="1"/>
            </p:cNvSpPr>
            <p:nvPr/>
          </p:nvSpPr>
          <p:spPr bwMode="auto">
            <a:xfrm flipH="1" flipV="1">
              <a:off x="5951538" y="2622550"/>
              <a:ext cx="914400" cy="58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 flipH="1" flipV="1">
              <a:off x="6205538" y="3143250"/>
              <a:ext cx="6350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H="1">
              <a:off x="6129338" y="3676650"/>
              <a:ext cx="64770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 flipH="1">
              <a:off x="6078538" y="3727450"/>
              <a:ext cx="698500" cy="698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C1D03-474E-4056-B965-9A8A7600890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9906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ATM </a:t>
            </a: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Cell Format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990600" y="5181600"/>
            <a:ext cx="7696200" cy="10464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/>
              <a:t>GFC= General Flow Control		VPI=Virtual Path Identifier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/>
              <a:t>VCI=Virtual Channel Identifier		PT=Payload Type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/>
              <a:t>CLP=Cell Loss Priority		HEC=Header Error Check</a:t>
            </a:r>
            <a:endParaRPr lang="en-US" sz="1600" b="1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85800" y="1600200"/>
            <a:ext cx="7723187" cy="8143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1066800" y="1909763"/>
            <a:ext cx="1039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800" dirty="0"/>
              <a:t>Header</a:t>
            </a: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2438400" y="160020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4751388" y="1928813"/>
            <a:ext cx="13049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800"/>
              <a:t>Payload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1157288" y="1198563"/>
            <a:ext cx="1039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800"/>
              <a:t>5 Bytes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4554538" y="1181100"/>
            <a:ext cx="1039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800"/>
              <a:t>48 Bytes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049463" y="1360488"/>
            <a:ext cx="398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682625" y="1355725"/>
            <a:ext cx="398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 flipV="1">
            <a:off x="2462213" y="1374775"/>
            <a:ext cx="201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 flipV="1">
            <a:off x="5603875" y="1357313"/>
            <a:ext cx="2760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1828800" y="4419600"/>
            <a:ext cx="510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Basic ATM Cell Format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44" name="Rectangle 43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5" name="Rectangle 44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04800" y="3505200"/>
            <a:ext cx="8534400" cy="8143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304800" y="3810000"/>
            <a:ext cx="1039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800" dirty="0" smtClean="0"/>
              <a:t>GFC(4b)</a:t>
            </a:r>
            <a:endParaRPr lang="en-US" sz="1800" dirty="0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295400" y="350520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1524000" y="3810000"/>
            <a:ext cx="1039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800" dirty="0" smtClean="0"/>
              <a:t>VPI(8b)</a:t>
            </a:r>
            <a:endParaRPr lang="en-US" sz="1800" dirty="0"/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971800" y="350520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4038600" y="3810000"/>
            <a:ext cx="10398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800" dirty="0" smtClean="0"/>
              <a:t>VCI(16b)</a:t>
            </a:r>
            <a:endParaRPr lang="en-US" sz="1800" dirty="0"/>
          </a:p>
        </p:txBody>
      </p:sp>
      <p:sp>
        <p:nvSpPr>
          <p:cNvPr id="52" name="Line 6"/>
          <p:cNvSpPr>
            <a:spLocks noChangeShapeType="1"/>
          </p:cNvSpPr>
          <p:nvPr/>
        </p:nvSpPr>
        <p:spPr bwMode="auto">
          <a:xfrm>
            <a:off x="6096000" y="350520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6858000" y="350520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096001" y="3733800"/>
            <a:ext cx="609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sz="1800" dirty="0" smtClean="0"/>
              <a:t>PT</a:t>
            </a:r>
          </a:p>
          <a:p>
            <a:pPr algn="ctr" eaLnBrk="0" hangingPunct="0"/>
            <a:r>
              <a:rPr lang="en-US" sz="1800" dirty="0" smtClean="0"/>
              <a:t>(3b)</a:t>
            </a:r>
            <a:endParaRPr lang="en-US" sz="1800" dirty="0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>
            <a:off x="7239000" y="3505200"/>
            <a:ext cx="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6760192" y="3739488"/>
            <a:ext cx="609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sz="1400" dirty="0" smtClean="0"/>
              <a:t>CLF</a:t>
            </a:r>
          </a:p>
          <a:p>
            <a:pPr algn="ctr" eaLnBrk="0" hangingPunct="0"/>
            <a:r>
              <a:rPr lang="en-US" sz="1400" dirty="0" smtClean="0"/>
              <a:t>(1b)</a:t>
            </a:r>
            <a:endParaRPr lang="en-US" sz="1400" dirty="0"/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7620000" y="3657600"/>
            <a:ext cx="838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sz="1800" dirty="0" smtClean="0"/>
              <a:t>HEC</a:t>
            </a:r>
          </a:p>
          <a:p>
            <a:pPr algn="ctr" eaLnBrk="0" hangingPunct="0"/>
            <a:r>
              <a:rPr lang="en-US" sz="1800" dirty="0" smtClean="0"/>
              <a:t>(8b)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9906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ATM Layers and </a:t>
            </a:r>
            <a:r>
              <a:rPr lang="en-US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Sublayers</a:t>
            </a:r>
            <a:endParaRPr lang="en-US" sz="4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81438" y="1871662"/>
            <a:ext cx="4838700" cy="2395538"/>
            <a:chOff x="2501900" y="2514600"/>
            <a:chExt cx="4838700" cy="23719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2513013" y="2514600"/>
              <a:ext cx="4824412" cy="237195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2506663" y="3425824"/>
              <a:ext cx="483393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501900" y="3890962"/>
              <a:ext cx="483393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4884738" y="2527299"/>
              <a:ext cx="1587" cy="763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3244038" y="2774467"/>
              <a:ext cx="627095" cy="365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smtClean="0"/>
                <a:t>AAL</a:t>
              </a:r>
              <a:endParaRPr lang="en-US" dirty="0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680655" y="2537102"/>
              <a:ext cx="5036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smtClean="0"/>
                <a:t>CS</a:t>
              </a:r>
              <a:endParaRPr lang="en-US" dirty="0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594508" y="3011765"/>
              <a:ext cx="6569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/>
                <a:t>SAR</a:t>
              </a:r>
              <a:endParaRPr lang="en-US" dirty="0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4645969" y="3464202"/>
              <a:ext cx="6648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smtClean="0"/>
                <a:t>ATM</a:t>
              </a:r>
              <a:endParaRPr lang="en-US" dirty="0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3040062" y="4207504"/>
              <a:ext cx="1110560" cy="365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smtClean="0"/>
                <a:t>Physical</a:t>
              </a:r>
              <a:endParaRPr lang="en-US" dirty="0"/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5326062" y="3965919"/>
              <a:ext cx="1646238" cy="335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 smtClean="0"/>
                <a:t>TC</a:t>
              </a:r>
              <a:endParaRPr lang="en-US" sz="2000" dirty="0"/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5326062" y="4433854"/>
              <a:ext cx="1646238" cy="335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 smtClean="0"/>
                <a:t>PMD</a:t>
              </a:r>
              <a:endParaRPr lang="en-US" sz="2000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6248400" y="2286000"/>
            <a:ext cx="2438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867400" y="37338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4600" y="3733800"/>
            <a:ext cx="2438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1371600" y="1828800"/>
            <a:ext cx="2005012" cy="2514600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1670207" y="1905000"/>
            <a:ext cx="1275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/>
              <a:t>Transport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371600" y="2438400"/>
            <a:ext cx="198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71600" y="3048000"/>
            <a:ext cx="198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371600" y="3657600"/>
            <a:ext cx="198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1752600" y="3733800"/>
            <a:ext cx="1110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smtClean="0"/>
              <a:t>Physical</a:t>
            </a:r>
            <a:endParaRPr lang="en-US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1664917" y="3124200"/>
            <a:ext cx="128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smtClean="0"/>
              <a:t>Data Link</a:t>
            </a:r>
            <a:endParaRPr lang="en-US" dirty="0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1733045" y="2590800"/>
            <a:ext cx="1149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smtClean="0"/>
              <a:t>Network</a:t>
            </a:r>
            <a:endParaRPr lang="en-US" dirty="0"/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1815540" y="1096834"/>
            <a:ext cx="832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/>
              <a:t>OSI</a:t>
            </a:r>
            <a:endParaRPr lang="en-US" b="1" dirty="0"/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731453" y="1020634"/>
            <a:ext cx="925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/>
              <a:t>ATM</a:t>
            </a:r>
            <a:endParaRPr lang="en-US" b="1" dirty="0"/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2057400" y="4648200"/>
            <a:ext cx="452239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 smtClean="0"/>
              <a:t>AAL= ATM Adaptation Layer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 dirty="0" smtClean="0"/>
              <a:t>CS = Convergence </a:t>
            </a:r>
            <a:r>
              <a:rPr lang="en-US" sz="1600" b="1" dirty="0" err="1" smtClean="0"/>
              <a:t>Sublayer</a:t>
            </a:r>
            <a:endParaRPr lang="en-US" sz="1600" b="1" dirty="0" smtClean="0"/>
          </a:p>
          <a:p>
            <a:pPr eaLnBrk="0" hangingPunct="0">
              <a:spcBef>
                <a:spcPct val="50000"/>
              </a:spcBef>
            </a:pPr>
            <a:r>
              <a:rPr lang="en-US" sz="1600" b="1" dirty="0" smtClean="0"/>
              <a:t>SAR = Segmentation and Reassembly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 dirty="0" smtClean="0"/>
              <a:t>TC = Transmission Convergence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 dirty="0" smtClean="0"/>
              <a:t>PMD = Physical Medium Dependent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2286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protocol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81000" y="1066800"/>
            <a:ext cx="6096000" cy="54102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Application: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supporting network applications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FTP, SMTP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Transport: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host-host data transfer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TCP, UDP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Network: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routing of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from source to destination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IP, routing protocols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Link: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data transfer between neighboring  network elements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PPP, Ethernet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Physical: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bits “on the wire”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6781800" y="1828800"/>
            <a:ext cx="1898650" cy="3530600"/>
            <a:chOff x="3076" y="888"/>
            <a:chExt cx="1196" cy="2224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150" y="949"/>
              <a:ext cx="1070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application</a:t>
              </a:r>
            </a:p>
            <a:p>
              <a:pPr algn="ctr"/>
              <a:endParaRPr lang="en-US" sz="2400"/>
            </a:p>
            <a:p>
              <a:pPr algn="ctr"/>
              <a:r>
                <a:rPr lang="en-US" sz="2400"/>
                <a:t>transport</a:t>
              </a:r>
            </a:p>
            <a:p>
              <a:pPr algn="ctr"/>
              <a:endParaRPr lang="en-US" sz="2400"/>
            </a:p>
            <a:p>
              <a:pPr algn="ctr"/>
              <a:r>
                <a:rPr lang="en-US" sz="2400"/>
                <a:t>network</a:t>
              </a:r>
            </a:p>
            <a:p>
              <a:pPr algn="ctr"/>
              <a:endParaRPr lang="en-US" sz="2400"/>
            </a:p>
            <a:p>
              <a:pPr algn="ctr"/>
              <a:r>
                <a:rPr lang="en-US" sz="2400"/>
                <a:t>link</a:t>
              </a:r>
            </a:p>
            <a:p>
              <a:pPr algn="ctr"/>
              <a:endParaRPr lang="en-US" sz="2400"/>
            </a:p>
            <a:p>
              <a:pPr algn="ctr"/>
              <a:r>
                <a:rPr lang="en-US" sz="2400"/>
                <a:t>physical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629400" y="1066800"/>
            <a:ext cx="2133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TCP/IP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4572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Transport Layer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47800"/>
            <a:ext cx="8305800" cy="51054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Concerned with end-to-end data transfer between end systems (hosts)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Transmission unit is called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segment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TCP/IP networks such as the Internet provides two types of services to applications 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“connection-oriented” service – Transmission Control Protocol (TCP)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“connectionless” service - User Datagram Protocol (UDP)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4800" y="533400"/>
            <a:ext cx="8382000" cy="6858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(TCP)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Transmission Control Protocol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524000"/>
            <a:ext cx="8153400" cy="4800600"/>
          </a:xfrm>
          <a:prstGeom prst="rect">
            <a:avLst/>
          </a:prstGeom>
          <a:noFill/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 is an alternative transport layer protocol supported by IP.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 provides: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5840" lvl="2" indent="-20116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Connection-oriented</a:t>
            </a:r>
          </a:p>
          <a:p>
            <a:pPr marL="1005840" lvl="2" indent="-20116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Reliable</a:t>
            </a:r>
          </a:p>
          <a:p>
            <a:pPr marL="1005840" lvl="2" indent="-20116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Full-duplex</a:t>
            </a:r>
          </a:p>
          <a:p>
            <a:pPr marL="1005840" lvl="2" indent="-20116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Byte-Stream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4800" y="990600"/>
            <a:ext cx="8183880" cy="6705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Connection-Oriented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09600" y="1524000"/>
            <a:ext cx="8183880" cy="2895600"/>
          </a:xfrm>
          <a:prstGeom prst="rect">
            <a:avLst/>
          </a:prstGeom>
          <a:noFill/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Connection oriented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means that a virtual connection is established before any user data is transferred. 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the connection cannot be established - the user program is notified. 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the connection is ever interrupted - the user program(s) is notified.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04800" y="3886200"/>
            <a:ext cx="8183880" cy="50292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Reliable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85800" y="4495800"/>
            <a:ext cx="8183880" cy="1981200"/>
          </a:xfrm>
          <a:prstGeom prst="rect">
            <a:avLst/>
          </a:prstGeom>
          <a:noFill/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Reliable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means that every transmission of data is acknowledged by the receiver. 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the sender does not receive acknowledgement within a specified amount of time, the sender retransmits the data.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81000" y="381000"/>
            <a:ext cx="8382000" cy="6858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(TCP)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Transmission Control Protocol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81000" y="381000"/>
            <a:ext cx="8382000" cy="6858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(TCP)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Transmission Control Protocol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81000" y="990600"/>
            <a:ext cx="818388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Byte Stream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600200"/>
            <a:ext cx="8183880" cy="1371600"/>
          </a:xfrm>
          <a:prstGeom prst="rect">
            <a:avLst/>
          </a:prstGeom>
          <a:noFill/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connection is treated as a stream of bytes. 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user application does not need to package data in individual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81000" y="2971800"/>
            <a:ext cx="8183880" cy="10515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ea typeface="+mj-ea"/>
                <a:cs typeface="Times New Roman" pitchFamily="18" charset="0"/>
              </a:rPr>
              <a:t>Buffering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3505200"/>
            <a:ext cx="8183880" cy="1828800"/>
          </a:xfrm>
          <a:prstGeom prst="rect">
            <a:avLst/>
          </a:prstGeom>
          <a:noFill/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TCP is responsible for buffering data and determining when it is time to send a datagram. 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is possible for an application to tell TCP to send the data it has buffered without waiting for a buffer to fill up.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81000" y="5257800"/>
            <a:ext cx="818388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Full Duplex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7200" y="5791200"/>
            <a:ext cx="8183880" cy="685800"/>
          </a:xfrm>
          <a:prstGeom prst="rect">
            <a:avLst/>
          </a:prstGeom>
          <a:noFill/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TCP provides transfer in both directions.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219200"/>
            <a:ext cx="8458200" cy="490855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UDP is a transport protocol communication between 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processes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22376" lvl="1" indent="-265176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 handshaking</a:t>
            </a:r>
          </a:p>
          <a:p>
            <a:pPr marL="722376" lvl="1" indent="-265176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Connectionless Service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22376" lvl="1" indent="-265176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Send whenever and however you want</a:t>
            </a:r>
          </a:p>
          <a:p>
            <a:pPr marL="722376" lvl="1" indent="-265176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“best effort” service</a:t>
            </a:r>
          </a:p>
          <a:p>
            <a:pPr marL="1005840" lvl="2" indent="-20116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 reliability</a:t>
            </a:r>
          </a:p>
          <a:p>
            <a:pPr marL="1005840" lvl="2" indent="-20116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 congestion &amp; flow control services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81000" y="381000"/>
            <a:ext cx="8382000" cy="6858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(UDP)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User Datagram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Protocol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" y="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Multimedia Networks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6934200" y="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14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3400" y="381000"/>
            <a:ext cx="7772400" cy="8715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Network Layer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1295400"/>
            <a:ext cx="7772400" cy="5105400"/>
          </a:xfrm>
          <a:prstGeom prst="rect">
            <a:avLst/>
          </a:prstGeom>
        </p:spPr>
        <p:txBody>
          <a:bodyPr/>
          <a:lstStyle/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End systems inject </a:t>
            </a:r>
            <a:r>
              <a:rPr kumimoji="0" lang="en-US" sz="24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 the networks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transmission path is determined for each packet (routing)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“best effort” service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might be lost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might be arrive out of order</a:t>
            </a:r>
          </a:p>
          <a:p>
            <a:pPr marL="548640" marR="0" lvl="1" indent="-201168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Jitter in arrival of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datagrams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from the same stream</a:t>
            </a:r>
          </a:p>
          <a:p>
            <a:pPr marL="265176" marR="0" lvl="0" indent="-265176" algn="just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Analogy: Postal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7185</TotalTime>
  <Words>1546</Words>
  <Application>Microsoft Office PowerPoint</Application>
  <PresentationFormat>On-screen Show (4:3)</PresentationFormat>
  <Paragraphs>297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Aspect</vt:lpstr>
      <vt:lpstr>Multimedia System and Virtual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and Bangladesh</dc:title>
  <dc:creator> </dc:creator>
  <cp:lastModifiedBy>Sanjoy</cp:lastModifiedBy>
  <cp:revision>1306</cp:revision>
  <dcterms:created xsi:type="dcterms:W3CDTF">2008-04-12T04:53:58Z</dcterms:created>
  <dcterms:modified xsi:type="dcterms:W3CDTF">2011-12-03T03:13:57Z</dcterms:modified>
</cp:coreProperties>
</file>