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395" r:id="rId2"/>
    <p:sldId id="396" r:id="rId3"/>
    <p:sldId id="397" r:id="rId4"/>
    <p:sldId id="412" r:id="rId5"/>
    <p:sldId id="402" r:id="rId6"/>
    <p:sldId id="403" r:id="rId7"/>
    <p:sldId id="401" r:id="rId8"/>
    <p:sldId id="400" r:id="rId9"/>
    <p:sldId id="399" r:id="rId10"/>
    <p:sldId id="398" r:id="rId11"/>
    <p:sldId id="405" r:id="rId12"/>
    <p:sldId id="406" r:id="rId13"/>
    <p:sldId id="407" r:id="rId14"/>
    <p:sldId id="408" r:id="rId15"/>
    <p:sldId id="409" r:id="rId16"/>
    <p:sldId id="414" r:id="rId17"/>
    <p:sldId id="415" r:id="rId18"/>
    <p:sldId id="416" r:id="rId19"/>
    <p:sldId id="417" r:id="rId20"/>
    <p:sldId id="418" r:id="rId21"/>
    <p:sldId id="419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3548" autoAdjust="0"/>
  </p:normalViewPr>
  <p:slideViewPr>
    <p:cSldViewPr>
      <p:cViewPr>
        <p:scale>
          <a:sx n="70" d="100"/>
          <a:sy n="70" d="100"/>
        </p:scale>
        <p:origin x="-61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4425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98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endParaRPr lang="en-GB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Multimedia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28600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Multicast Routing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" y="2286000"/>
            <a:ext cx="8067675" cy="3881438"/>
            <a:chOff x="390525" y="1143000"/>
            <a:chExt cx="8372475" cy="4719638"/>
          </a:xfrm>
        </p:grpSpPr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0525" y="1143000"/>
              <a:ext cx="8372475" cy="471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429000" y="2133600"/>
              <a:ext cx="38100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191000" y="2667000"/>
              <a:ext cx="0" cy="3810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191000" y="3505200"/>
              <a:ext cx="0" cy="4572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419600" y="3505200"/>
              <a:ext cx="1828800" cy="609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3581400" y="4419600"/>
              <a:ext cx="381000" cy="3048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6172200" y="4419600"/>
              <a:ext cx="457200" cy="3810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6705600" y="4419600"/>
              <a:ext cx="38100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4800" y="914400"/>
            <a:ext cx="8686800" cy="1224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Arial" charset="0"/>
              </a:rPr>
              <a:t>Multicast:</a:t>
            </a:r>
            <a:r>
              <a:rPr lang="en-US" sz="2800" i="1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In multicasting, the router may forward the received datagram through several of its interfaces.</a:t>
            </a: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81000"/>
            <a:ext cx="84582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Multicasting Applications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1" y="1219200"/>
            <a:ext cx="8305800" cy="5029199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Broadcast audio/video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Push-based systems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distribution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Web-cache updates 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Teleconferencing (audio, video, shared whiteboard, text editor)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Multi-player games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Server/service location</a:t>
            </a:r>
          </a:p>
          <a:p>
            <a:pPr marL="265176" marR="0" lvl="0" indent="-265176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distributed applications</a:t>
            </a:r>
          </a:p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19050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Emulation of multicasting through multiple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unicasting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not efficient and may create long delays, particularly with a large group.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28600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Multicasting cont.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12954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Multicast </a:t>
            </a:r>
            <a:r>
              <a:rPr lang="en-US" sz="2800" dirty="0">
                <a:latin typeface="Arial Unicode MS" pitchFamily="34" charset="-128"/>
              </a:rPr>
              <a:t>communication means that a sender sends a message to a group of recipients that are members of the same group. </a:t>
            </a:r>
            <a:endParaRPr lang="en-US" sz="2800" dirty="0" smtClean="0">
              <a:latin typeface="Arial Unicode MS" pitchFamily="34" charset="-128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Each </a:t>
            </a:r>
            <a:r>
              <a:rPr lang="en-US" sz="2800" dirty="0">
                <a:latin typeface="Arial Unicode MS" pitchFamily="34" charset="-128"/>
              </a:rPr>
              <a:t>multicast router needs to know the list of groups that have at least one loyal member related to each interface. </a:t>
            </a:r>
            <a:endParaRPr lang="en-US" sz="2800" dirty="0" smtClean="0">
              <a:latin typeface="Arial Unicode MS" pitchFamily="34" charset="-128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Collection </a:t>
            </a:r>
            <a:r>
              <a:rPr lang="en-US" sz="2800" dirty="0">
                <a:latin typeface="Arial Unicode MS" pitchFamily="34" charset="-128"/>
              </a:rPr>
              <a:t>of this type of information is done at two levels: locally and globally. The first task is done by the IGMP protocol; the second task is done by the multicast routing protocols.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457200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Group Management Protocol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228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IGMP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990600"/>
            <a:ext cx="8475663" cy="47244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system to router protocol is IGMP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host keeps track of which multicast groups are subscribed to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 is to keep router up-to-date with group membership of entire LAN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Routers need not know who all the members are, only that members exist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706438" y="152400"/>
            <a:ext cx="7794625" cy="89535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IGMP Works</a:t>
            </a: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457200" y="4038600"/>
            <a:ext cx="8229600" cy="2605087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285750" marR="0" lvl="0" indent="-285750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 each link, one router is elected the 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querier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Querier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periodically sends a Membership Query message to the all-systems group, with TTL = 1 ()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 receipt, hosts start random timers (between 0 and 10 seconds) for each multicast group to which they belong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990600"/>
            <a:ext cx="8077200" cy="2895600"/>
            <a:chOff x="685800" y="1295400"/>
            <a:chExt cx="7848600" cy="2590800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685800" y="1295400"/>
              <a:ext cx="7848600" cy="2590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6248400" y="1371600"/>
              <a:ext cx="4318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 flipH="1" flipV="1">
              <a:off x="5765800" y="1371600"/>
              <a:ext cx="4826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3657600" y="1371600"/>
              <a:ext cx="5080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 flipV="1">
              <a:off x="3175000" y="1371600"/>
              <a:ext cx="4826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235200" y="2755900"/>
              <a:ext cx="5410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644900" y="22479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6235700" y="22479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4257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2639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1021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9403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57785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66167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74549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3721100" y="2235200"/>
              <a:ext cx="0" cy="508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20"/>
            <p:cNvSpPr>
              <a:spLocks/>
            </p:cNvSpPr>
            <p:nvPr/>
          </p:nvSpPr>
          <p:spPr bwMode="auto">
            <a:xfrm rot="10800000">
              <a:off x="3659188" y="27701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rc 21"/>
            <p:cNvSpPr>
              <a:spLocks/>
            </p:cNvSpPr>
            <p:nvPr/>
          </p:nvSpPr>
          <p:spPr bwMode="auto">
            <a:xfrm rot="10800000">
              <a:off x="3721100" y="2770188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H="1">
              <a:off x="2184400" y="2832100"/>
              <a:ext cx="14732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rc 23"/>
            <p:cNvSpPr>
              <a:spLocks/>
            </p:cNvSpPr>
            <p:nvPr/>
          </p:nvSpPr>
          <p:spPr bwMode="auto">
            <a:xfrm rot="5400000">
              <a:off x="39639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24"/>
            <p:cNvSpPr>
              <a:spLocks/>
            </p:cNvSpPr>
            <p:nvPr/>
          </p:nvSpPr>
          <p:spPr bwMode="auto">
            <a:xfrm rot="16200000">
              <a:off x="3340894" y="2845594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33401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26"/>
            <p:cNvSpPr>
              <a:spLocks/>
            </p:cNvSpPr>
            <p:nvPr/>
          </p:nvSpPr>
          <p:spPr bwMode="auto">
            <a:xfrm rot="16200000">
              <a:off x="2502694" y="2845594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5019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 flipH="1">
              <a:off x="3784600" y="2832100"/>
              <a:ext cx="39116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40259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30"/>
            <p:cNvSpPr>
              <a:spLocks/>
            </p:cNvSpPr>
            <p:nvPr/>
          </p:nvSpPr>
          <p:spPr bwMode="auto">
            <a:xfrm rot="5400000">
              <a:off x="48021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48641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32"/>
            <p:cNvSpPr>
              <a:spLocks/>
            </p:cNvSpPr>
            <p:nvPr/>
          </p:nvSpPr>
          <p:spPr bwMode="auto">
            <a:xfrm rot="5400000">
              <a:off x="56403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57023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rc 34"/>
            <p:cNvSpPr>
              <a:spLocks/>
            </p:cNvSpPr>
            <p:nvPr/>
          </p:nvSpPr>
          <p:spPr bwMode="auto">
            <a:xfrm rot="5400000">
              <a:off x="64785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65405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36"/>
            <p:cNvSpPr>
              <a:spLocks/>
            </p:cNvSpPr>
            <p:nvPr/>
          </p:nvSpPr>
          <p:spPr bwMode="auto">
            <a:xfrm rot="5400000">
              <a:off x="73167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73787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rc 38"/>
            <p:cNvSpPr>
              <a:spLocks/>
            </p:cNvSpPr>
            <p:nvPr/>
          </p:nvSpPr>
          <p:spPr bwMode="auto">
            <a:xfrm rot="5400000">
              <a:off x="6084094" y="2769394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 flipV="1">
              <a:off x="6159500" y="2209800"/>
              <a:ext cx="0" cy="558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3429000" y="1778000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3455988" y="1812925"/>
              <a:ext cx="377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Q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6019800" y="1778000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22098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0480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38862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47244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55626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64008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72390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1208088" y="1812925"/>
              <a:ext cx="1139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Routers:</a:t>
              </a:r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1208088" y="3336925"/>
              <a:ext cx="90011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Hosts: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61" name="Rectangle 7"/>
          <p:cNvSpPr txBox="1">
            <a:spLocks noChangeArrowheads="1"/>
          </p:cNvSpPr>
          <p:nvPr/>
        </p:nvSpPr>
        <p:spPr>
          <a:xfrm>
            <a:off x="706438" y="381000"/>
            <a:ext cx="7794625" cy="66675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IGMP Works (cont.)</a:t>
            </a:r>
          </a:p>
        </p:txBody>
      </p:sp>
      <p:sp>
        <p:nvSpPr>
          <p:cNvPr id="62" name="Rectangle 8"/>
          <p:cNvSpPr txBox="1">
            <a:spLocks noChangeArrowheads="1"/>
          </p:cNvSpPr>
          <p:nvPr/>
        </p:nvSpPr>
        <p:spPr>
          <a:xfrm>
            <a:off x="381000" y="4267200"/>
            <a:ext cx="8229600" cy="22098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a host’s timer for group G expires, it sends a Membership Report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group 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with TTL = 1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Other members of G hear the report and stop their timers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Routers hear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reports, and time out non-responding groups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85800" y="1295400"/>
            <a:ext cx="7848600" cy="2590800"/>
            <a:chOff x="685800" y="1295400"/>
            <a:chExt cx="7848600" cy="2590800"/>
          </a:xfrm>
        </p:grpSpPr>
        <p:sp>
          <p:nvSpPr>
            <p:cNvPr id="64" name="Rectangle 2"/>
            <p:cNvSpPr>
              <a:spLocks noChangeArrowheads="1"/>
            </p:cNvSpPr>
            <p:nvPr/>
          </p:nvSpPr>
          <p:spPr bwMode="auto">
            <a:xfrm>
              <a:off x="685800" y="1295400"/>
              <a:ext cx="7848600" cy="2590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Line 3"/>
            <p:cNvSpPr>
              <a:spLocks noChangeShapeType="1"/>
            </p:cNvSpPr>
            <p:nvPr/>
          </p:nvSpPr>
          <p:spPr bwMode="auto">
            <a:xfrm flipV="1">
              <a:off x="3683000" y="1371600"/>
              <a:ext cx="5080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"/>
            <p:cNvSpPr>
              <a:spLocks noChangeShapeType="1"/>
            </p:cNvSpPr>
            <p:nvPr/>
          </p:nvSpPr>
          <p:spPr bwMode="auto">
            <a:xfrm flipH="1" flipV="1">
              <a:off x="3200400" y="1371600"/>
              <a:ext cx="4826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"/>
            <p:cNvSpPr>
              <a:spLocks noChangeShapeType="1"/>
            </p:cNvSpPr>
            <p:nvPr/>
          </p:nvSpPr>
          <p:spPr bwMode="auto">
            <a:xfrm flipV="1">
              <a:off x="6273800" y="1371600"/>
              <a:ext cx="4318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 flipV="1">
              <a:off x="5791200" y="1371600"/>
              <a:ext cx="482600" cy="63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9"/>
            <p:cNvSpPr>
              <a:spLocks noChangeShapeType="1"/>
            </p:cNvSpPr>
            <p:nvPr/>
          </p:nvSpPr>
          <p:spPr bwMode="auto">
            <a:xfrm>
              <a:off x="2260600" y="2755900"/>
              <a:ext cx="5410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>
              <a:off x="3670300" y="22479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6261100" y="22479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24511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32893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41275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>
              <a:off x="49657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>
              <a:off x="58039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66421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74803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Arc 19"/>
            <p:cNvSpPr>
              <a:spLocks/>
            </p:cNvSpPr>
            <p:nvPr/>
          </p:nvSpPr>
          <p:spPr bwMode="auto">
            <a:xfrm rot="10800000">
              <a:off x="3746500" y="2770188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0"/>
            <p:cNvSpPr>
              <a:spLocks noChangeShapeType="1"/>
            </p:cNvSpPr>
            <p:nvPr/>
          </p:nvSpPr>
          <p:spPr bwMode="auto">
            <a:xfrm flipH="1">
              <a:off x="2209800" y="2832100"/>
              <a:ext cx="17780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Arc 21"/>
            <p:cNvSpPr>
              <a:spLocks/>
            </p:cNvSpPr>
            <p:nvPr/>
          </p:nvSpPr>
          <p:spPr bwMode="auto">
            <a:xfrm rot="5400000">
              <a:off x="39893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rc 22"/>
            <p:cNvSpPr>
              <a:spLocks/>
            </p:cNvSpPr>
            <p:nvPr/>
          </p:nvSpPr>
          <p:spPr bwMode="auto">
            <a:xfrm rot="16200000">
              <a:off x="2528094" y="2845594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>
              <a:off x="25273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H="1">
              <a:off x="4114800" y="2832100"/>
              <a:ext cx="3606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 rot="5400000">
              <a:off x="56657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57277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rc 27"/>
            <p:cNvSpPr>
              <a:spLocks/>
            </p:cNvSpPr>
            <p:nvPr/>
          </p:nvSpPr>
          <p:spPr bwMode="auto">
            <a:xfrm rot="5400000">
              <a:off x="6503988" y="2846388"/>
              <a:ext cx="63500" cy="63500"/>
            </a:xfrm>
            <a:custGeom>
              <a:avLst/>
              <a:gdLst>
                <a:gd name="T0" fmla="*/ 0 w 21600"/>
                <a:gd name="T1" fmla="*/ 63500 h 21593"/>
                <a:gd name="T2" fmla="*/ 61913 w 21600"/>
                <a:gd name="T3" fmla="*/ 0 h 21593"/>
                <a:gd name="T4" fmla="*/ 63500 w 21600"/>
                <a:gd name="T5" fmla="*/ 63500 h 215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3"/>
                <a:gd name="T11" fmla="*/ 21600 w 21600"/>
                <a:gd name="T12" fmla="*/ 21593 h 2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3" fill="none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</a:path>
                <a:path w="21600" h="21593" stroke="0" extrusionOk="0">
                  <a:moveTo>
                    <a:pt x="0" y="21593"/>
                  </a:moveTo>
                  <a:cubicBezTo>
                    <a:pt x="0" y="9874"/>
                    <a:pt x="9344" y="292"/>
                    <a:pt x="21059" y="-1"/>
                  </a:cubicBezTo>
                  <a:lnTo>
                    <a:pt x="21600" y="21593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>
              <a:off x="65659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Arc 29"/>
            <p:cNvSpPr>
              <a:spLocks/>
            </p:cNvSpPr>
            <p:nvPr/>
          </p:nvSpPr>
          <p:spPr bwMode="auto">
            <a:xfrm rot="5400000">
              <a:off x="6109494" y="2769394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 flipV="1">
              <a:off x="6184900" y="2209800"/>
              <a:ext cx="0" cy="55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31"/>
            <p:cNvSpPr>
              <a:spLocks noChangeArrowheads="1"/>
            </p:cNvSpPr>
            <p:nvPr/>
          </p:nvSpPr>
          <p:spPr bwMode="auto">
            <a:xfrm>
              <a:off x="3454400" y="1778000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3481388" y="1812925"/>
              <a:ext cx="377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</a:t>
              </a:r>
            </a:p>
          </p:txBody>
        </p:sp>
        <p:sp>
          <p:nvSpPr>
            <p:cNvPr id="93" name="Oval 33"/>
            <p:cNvSpPr>
              <a:spLocks noChangeArrowheads="1"/>
            </p:cNvSpPr>
            <p:nvPr/>
          </p:nvSpPr>
          <p:spPr bwMode="auto">
            <a:xfrm>
              <a:off x="6045200" y="1778000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22352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2262188" y="3336925"/>
              <a:ext cx="377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30734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39116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3938588" y="3336925"/>
              <a:ext cx="377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47498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55880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5614988" y="3336925"/>
              <a:ext cx="377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4262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453188" y="3336925"/>
              <a:ext cx="377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7264400" y="3302000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45"/>
            <p:cNvSpPr>
              <a:spLocks/>
            </p:cNvSpPr>
            <p:nvPr/>
          </p:nvSpPr>
          <p:spPr bwMode="auto">
            <a:xfrm rot="16200000">
              <a:off x="4052094" y="2845594"/>
              <a:ext cx="65088" cy="63500"/>
            </a:xfrm>
            <a:custGeom>
              <a:avLst/>
              <a:gdLst>
                <a:gd name="T0" fmla="*/ 0 w 22140"/>
                <a:gd name="T1" fmla="*/ 21 h 21600"/>
                <a:gd name="T2" fmla="*/ 65088 w 22140"/>
                <a:gd name="T3" fmla="*/ 63500 h 21600"/>
                <a:gd name="T4" fmla="*/ 1588 w 22140"/>
                <a:gd name="T5" fmla="*/ 63500 h 21600"/>
                <a:gd name="T6" fmla="*/ 0 60000 65536"/>
                <a:gd name="T7" fmla="*/ 0 60000 65536"/>
                <a:gd name="T8" fmla="*/ 0 60000 65536"/>
                <a:gd name="T9" fmla="*/ 0 w 22140"/>
                <a:gd name="T10" fmla="*/ 0 h 21600"/>
                <a:gd name="T11" fmla="*/ 22140 w 221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0" h="21600" fill="none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</a:path>
                <a:path w="22140" h="21600" stroke="0" extrusionOk="0">
                  <a:moveTo>
                    <a:pt x="-1" y="6"/>
                  </a:moveTo>
                  <a:cubicBezTo>
                    <a:pt x="179" y="2"/>
                    <a:pt x="359" y="-1"/>
                    <a:pt x="540" y="0"/>
                  </a:cubicBezTo>
                  <a:cubicBezTo>
                    <a:pt x="12469" y="0"/>
                    <a:pt x="22140" y="9670"/>
                    <a:pt x="22140" y="21600"/>
                  </a:cubicBezTo>
                  <a:lnTo>
                    <a:pt x="54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6"/>
            <p:cNvSpPr>
              <a:spLocks noChangeShapeType="1"/>
            </p:cNvSpPr>
            <p:nvPr/>
          </p:nvSpPr>
          <p:spPr bwMode="auto">
            <a:xfrm flipV="1">
              <a:off x="3746500" y="2209800"/>
              <a:ext cx="0" cy="55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7"/>
            <p:cNvSpPr>
              <a:spLocks noChangeShapeType="1"/>
            </p:cNvSpPr>
            <p:nvPr/>
          </p:nvSpPr>
          <p:spPr bwMode="auto">
            <a:xfrm>
              <a:off x="40513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8"/>
            <p:cNvSpPr>
              <a:spLocks noChangeShapeType="1"/>
            </p:cNvSpPr>
            <p:nvPr/>
          </p:nvSpPr>
          <p:spPr bwMode="auto">
            <a:xfrm>
              <a:off x="2425700" y="2781300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9"/>
            <p:cNvSpPr>
              <a:spLocks noChangeShapeType="1"/>
            </p:cNvSpPr>
            <p:nvPr/>
          </p:nvSpPr>
          <p:spPr bwMode="auto">
            <a:xfrm>
              <a:off x="2501900" y="2921000"/>
              <a:ext cx="0" cy="355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50"/>
            <p:cNvSpPr>
              <a:spLocks noChangeArrowheads="1"/>
            </p:cNvSpPr>
            <p:nvPr/>
          </p:nvSpPr>
          <p:spPr bwMode="auto">
            <a:xfrm>
              <a:off x="1208088" y="1812925"/>
              <a:ext cx="1139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Routers:</a:t>
              </a:r>
            </a:p>
          </p:txBody>
        </p:sp>
        <p:sp>
          <p:nvSpPr>
            <p:cNvPr id="111" name="Rectangle 51"/>
            <p:cNvSpPr>
              <a:spLocks noChangeArrowheads="1"/>
            </p:cNvSpPr>
            <p:nvPr/>
          </p:nvSpPr>
          <p:spPr bwMode="auto">
            <a:xfrm>
              <a:off x="1208088" y="3336925"/>
              <a:ext cx="90011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Hosts: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57200"/>
            <a:ext cx="8458200" cy="9144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IGMP Works (cont.)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524000"/>
            <a:ext cx="8185150" cy="45720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that, in normal case, only one report message per group present is sent in response to a query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99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interval is typically 60-90 seconds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99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host first joins a group, it sends one or two immediate reports, instead of waiting for a query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Multimedia </a:t>
            </a:r>
            <a:r>
              <a:rPr lang="en-US" sz="2800" dirty="0">
                <a:latin typeface="Arial Unicode MS" pitchFamily="34" charset="-128"/>
              </a:rPr>
              <a:t>and real-time communication have increased the need for multicasting in the Internet</a:t>
            </a:r>
            <a:r>
              <a:rPr lang="en-US" sz="2800" dirty="0" smtClean="0">
                <a:latin typeface="Arial Unicode MS" pitchFamily="34" charset="-128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 However</a:t>
            </a:r>
            <a:r>
              <a:rPr lang="en-US" sz="2800" dirty="0">
                <a:latin typeface="Arial Unicode MS" pitchFamily="34" charset="-128"/>
              </a:rPr>
              <a:t>, only a small fraction of Internet routers are multicast routers. </a:t>
            </a:r>
            <a:endParaRPr lang="en-US" sz="2800" dirty="0" smtClean="0">
              <a:latin typeface="Arial Unicode MS" pitchFamily="34" charset="-128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This </a:t>
            </a:r>
            <a:r>
              <a:rPr lang="en-US" sz="2800" dirty="0">
                <a:latin typeface="Arial Unicode MS" pitchFamily="34" charset="-128"/>
              </a:rPr>
              <a:t>problem may be solved </a:t>
            </a:r>
            <a:r>
              <a:rPr lang="en-US" sz="2800" dirty="0" smtClean="0">
                <a:latin typeface="Arial Unicode MS" pitchFamily="34" charset="-128"/>
              </a:rPr>
              <a:t>by </a:t>
            </a:r>
            <a:r>
              <a:rPr lang="en-US" sz="2800" dirty="0">
                <a:latin typeface="Arial Unicode MS" pitchFamily="34" charset="-128"/>
              </a:rPr>
              <a:t>adding more and more multicast </a:t>
            </a:r>
            <a:r>
              <a:rPr lang="en-US" sz="2800" dirty="0" smtClean="0">
                <a:latin typeface="Arial Unicode MS" pitchFamily="34" charset="-128"/>
              </a:rPr>
              <a:t>routers.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Another </a:t>
            </a:r>
            <a:r>
              <a:rPr lang="en-US" sz="2800" dirty="0">
                <a:latin typeface="Arial Unicode MS" pitchFamily="34" charset="-128"/>
              </a:rPr>
              <a:t>solution </a:t>
            </a:r>
            <a:r>
              <a:rPr lang="en-US" sz="2800" dirty="0" smtClean="0">
                <a:latin typeface="Arial Unicode MS" pitchFamily="34" charset="-128"/>
              </a:rPr>
              <a:t>is </a:t>
            </a:r>
            <a:r>
              <a:rPr lang="en-US" sz="2800" dirty="0">
                <a:latin typeface="Arial Unicode MS" pitchFamily="34" charset="-128"/>
              </a:rPr>
              <a:t>tunneling. </a:t>
            </a:r>
            <a:endParaRPr lang="en-US" sz="2800" dirty="0" smtClean="0">
              <a:latin typeface="Arial Unicode MS" pitchFamily="34" charset="-128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The </a:t>
            </a:r>
            <a:r>
              <a:rPr lang="en-US" sz="2800" dirty="0">
                <a:latin typeface="Arial Unicode MS" pitchFamily="34" charset="-128"/>
              </a:rPr>
              <a:t>multicast routers are seen as a group of routers on top of </a:t>
            </a:r>
            <a:r>
              <a:rPr lang="en-US" sz="2800" dirty="0" err="1">
                <a:latin typeface="Arial Unicode MS" pitchFamily="34" charset="-128"/>
              </a:rPr>
              <a:t>unicast</a:t>
            </a:r>
            <a:r>
              <a:rPr lang="en-US" sz="2800" dirty="0">
                <a:latin typeface="Arial Unicode MS" pitchFamily="34" charset="-128"/>
              </a:rPr>
              <a:t> routers. </a:t>
            </a:r>
            <a:endParaRPr lang="en-US" sz="2800" dirty="0" smtClean="0">
              <a:latin typeface="Arial Unicode MS" pitchFamily="34" charset="-128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8"/>
              </a:rPr>
              <a:t> The </a:t>
            </a:r>
            <a:r>
              <a:rPr lang="en-US" sz="2800" dirty="0">
                <a:latin typeface="Arial Unicode MS" pitchFamily="34" charset="-128"/>
              </a:rPr>
              <a:t>multicast routers may not be connected directly, but they are connected logically.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304800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Multicast Backbone (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MBone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81000" y="990600"/>
            <a:ext cx="8475663" cy="4510088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285750" marR="0" lvl="0" indent="-285750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method for sending multicast packets through multicast-ignorant routers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multicast packet is encapsulated in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unicast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packet addressed to far end of tunnel: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04800" y="304800"/>
            <a:ext cx="8458200" cy="7620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MBone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Tunnels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7880350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438400" y="304800"/>
            <a:ext cx="44958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Outline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304800" y="1266110"/>
            <a:ext cx="8602662" cy="461665"/>
          </a:xfrm>
          <a:prstGeom prst="rect">
            <a:avLst/>
          </a:prstGeom>
          <a:ln/>
        </p:spPr>
        <p:txBody>
          <a:bodyPr vert="horz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Multimedia Traffic Characterization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304800" y="1905000"/>
            <a:ext cx="8602662" cy="461665"/>
          </a:xfrm>
          <a:prstGeom prst="rect">
            <a:avLst/>
          </a:prstGeom>
          <a:ln/>
        </p:spPr>
        <p:txBody>
          <a:bodyPr vert="horz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Quality of Service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2514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Quality of Service Parameter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31242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Quality of Service Classes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18448" y="4299040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Group Management Protocol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4800" y="4876800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Multicast Backbone 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MBone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81000" y="3728112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86106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/>
              <a:t>Tunnel acts like a virtual point-to-point link</a:t>
            </a:r>
          </a:p>
          <a:p>
            <a:pPr marL="285750" lvl="0" indent="-28575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/>
              <a:t>Each end of tunnel is manually configured with </a:t>
            </a:r>
            <a:r>
              <a:rPr lang="en-US" sz="2400" dirty="0" err="1" smtClean="0"/>
              <a:t>unicast</a:t>
            </a:r>
            <a:r>
              <a:rPr lang="en-US" sz="2400" dirty="0" smtClean="0"/>
              <a:t> address of the other end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04800" y="304800"/>
            <a:ext cx="8458200" cy="7620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MBone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Tunnels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90800"/>
            <a:ext cx="6664325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304800" y="2690336"/>
            <a:ext cx="8458200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Time-to-live (TTL) is a value in an Internet Protocol (IP) packet that tells a network router whether or not the packet has been in the network too long and should be discarded.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04800" y="1295400"/>
            <a:ext cx="8458200" cy="48768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Multimedia data are known as continuous data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 have the following characteristics: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Voluminous: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They demand high data rates.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Interactive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They demand low delay and synchronization between audio and video for “lip sync”.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Sometimes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Bursty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rate fluctuate drastically.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228600" y="304800"/>
            <a:ext cx="8602662" cy="584775"/>
          </a:xfrm>
          <a:prstGeom prst="rect">
            <a:avLst/>
          </a:prstGeom>
          <a:ln/>
        </p:spPr>
        <p:txBody>
          <a:bodyPr vert="horz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Multimedia Traffic Characterization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379413" y="264894"/>
            <a:ext cx="8602662" cy="646331"/>
          </a:xfrm>
          <a:prstGeom prst="rect">
            <a:avLst/>
          </a:prstGeom>
          <a:ln/>
        </p:spPr>
        <p:txBody>
          <a:bodyPr vert="horz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Quality of Service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914400"/>
            <a:ext cx="8370888" cy="5586145"/>
          </a:xfrm>
          <a:prstGeom prst="rect">
            <a:avLst/>
          </a:prstGeom>
          <a:ln/>
        </p:spPr>
        <p:txBody>
          <a:bodyPr vert="horz" wrap="square" lIns="182880" tIns="91440">
            <a:spAutoFit/>
          </a:bodyPr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guarantees on the ability of a network to deliver predictable results.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Elements of network performance within the scope of </a:t>
            </a:r>
            <a:r>
              <a:rPr kumimoji="0" lang="en-GB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often include availability (uptime), bandwidth (throughput), latency (delay), and error rate.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Traffic Parameters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peak arrival rate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multimedia data when the source is in the active state(peak rate);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data unit arrival rate;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burstiness</a:t>
            </a:r>
            <a:r>
              <a:rPr kumimoji="0" lang="en-GB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ratio between the peak data rate and the average data rate;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duration of the active state.</a:t>
            </a:r>
            <a:endParaRPr kumimoji="0" lang="en-GB" sz="2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47662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Quality of Service Parameter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828800" y="1371600"/>
            <a:ext cx="4800600" cy="48768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Rate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Latency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Packet loss or error</a:t>
            </a:r>
            <a:endParaRPr kumimoji="0" 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Jitter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Sync skew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228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Perceived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914400"/>
            <a:ext cx="8370888" cy="5539978"/>
          </a:xfrm>
          <a:prstGeom prst="rect">
            <a:avLst/>
          </a:prstGeom>
          <a:ln/>
        </p:spPr>
        <p:txBody>
          <a:bodyPr vert="horz" wrap="square" lIns="182880" tIns="9144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itself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collective effect of service performances that has everything to do with how the user perceives it.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real time multimedia, regularity is more important</a:t>
            </a:r>
            <a:r>
              <a:rPr kumimoji="0" lang="en-GB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 latency.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Temporal correctness is more important than the sound</a:t>
            </a:r>
            <a:r>
              <a:rPr kumimoji="0" lang="en-GB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picture quality.</a:t>
            </a:r>
            <a:endParaRPr kumimoji="0" lang="en-GB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Humans</a:t>
            </a:r>
            <a:r>
              <a:rPr kumimoji="0" lang="en-GB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tend to focus on one subject at a time.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Guaranteed Service Class 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guarantees are provided based on deterministic and statistical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parameters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Predictive Service Class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parameter values are estimated and based on the past behavior of the service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Best Effort Service Class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There are no guarantees or only partial guarantees are provided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762000"/>
            <a:ext cx="4038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Guaranteed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QoS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371600"/>
            <a:ext cx="8229600" cy="2514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provide 100% guarantees for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(hard) or very close to 100% (soft)</a:t>
            </a:r>
          </a:p>
          <a:p>
            <a:pPr marL="57150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guarantees are satisfied even in the worst case</a:t>
            </a:r>
            <a:r>
              <a:rPr lang="en-US" sz="2400" dirty="0" smtClean="0"/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Over-reservation of resources, hence needless rejection of requests </a:t>
            </a:r>
          </a:p>
          <a:p>
            <a:pPr marL="57150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38100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Best Effort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QoS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267200"/>
            <a:ext cx="8534400" cy="3886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bounds or possible very weak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bounds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resource capacities can be statistically multiplexed, hence more processing requests can be granted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may be temporally violated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Best Effort vs.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QoS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15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28600"/>
            <a:ext cx="8458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Unicast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762000"/>
            <a:ext cx="8475663" cy="990600"/>
          </a:xfrm>
          <a:prstGeom prst="rect">
            <a:avLst/>
          </a:prstGeo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Unicast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Arial" charset="0"/>
              </a:rPr>
              <a:t>In </a:t>
            </a:r>
            <a:r>
              <a:rPr lang="en-US" sz="2400" dirty="0" err="1" smtClean="0">
                <a:latin typeface="Arial" charset="0"/>
              </a:rPr>
              <a:t>unicasting</a:t>
            </a:r>
            <a:r>
              <a:rPr lang="en-US" sz="2400" dirty="0" smtClean="0">
                <a:latin typeface="Arial" charset="0"/>
              </a:rPr>
              <a:t>, the router forwards the received datagram through only one of its interfaces.</a:t>
            </a:r>
            <a:endParaRPr lang="en-US" sz="3200" dirty="0" smtClean="0">
              <a:latin typeface="Arial" charset="0"/>
            </a:endParaRPr>
          </a:p>
          <a:p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2000" y="2105025"/>
            <a:ext cx="7678738" cy="4143375"/>
            <a:chOff x="762000" y="1600200"/>
            <a:chExt cx="7678738" cy="4143375"/>
          </a:xfrm>
        </p:grpSpPr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600200"/>
              <a:ext cx="7678738" cy="414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505200" y="2514600"/>
              <a:ext cx="395288" cy="404813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419600" y="2971800"/>
              <a:ext cx="0" cy="4572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495800" y="3810000"/>
              <a:ext cx="1600200" cy="5334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6553200" y="4572000"/>
              <a:ext cx="395288" cy="404813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7457</TotalTime>
  <Words>1309</Words>
  <Application>Microsoft Office PowerPoint</Application>
  <PresentationFormat>On-screen Show (4:3)</PresentationFormat>
  <Paragraphs>217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Multimedia System and Virtual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Sanjoy</cp:lastModifiedBy>
  <cp:revision>1340</cp:revision>
  <dcterms:created xsi:type="dcterms:W3CDTF">2008-04-12T04:53:58Z</dcterms:created>
  <dcterms:modified xsi:type="dcterms:W3CDTF">2011-12-03T03:54:05Z</dcterms:modified>
</cp:coreProperties>
</file>