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6" r:id="rId1"/>
  </p:sldMasterIdLst>
  <p:notesMasterIdLst>
    <p:notesMasterId r:id="rId24"/>
  </p:notesMasterIdLst>
  <p:handoutMasterIdLst>
    <p:handoutMasterId r:id="rId25"/>
  </p:handoutMasterIdLst>
  <p:sldIdLst>
    <p:sldId id="256" r:id="rId2"/>
    <p:sldId id="393" r:id="rId3"/>
    <p:sldId id="394" r:id="rId4"/>
    <p:sldId id="395" r:id="rId5"/>
    <p:sldId id="396" r:id="rId6"/>
    <p:sldId id="400" r:id="rId7"/>
    <p:sldId id="413" r:id="rId8"/>
    <p:sldId id="401" r:id="rId9"/>
    <p:sldId id="402" r:id="rId10"/>
    <p:sldId id="403" r:id="rId11"/>
    <p:sldId id="398" r:id="rId12"/>
    <p:sldId id="399" r:id="rId13"/>
    <p:sldId id="404" r:id="rId14"/>
    <p:sldId id="414" r:id="rId15"/>
    <p:sldId id="405" r:id="rId16"/>
    <p:sldId id="406" r:id="rId17"/>
    <p:sldId id="415" r:id="rId18"/>
    <p:sldId id="407" r:id="rId19"/>
    <p:sldId id="409" r:id="rId20"/>
    <p:sldId id="410" r:id="rId21"/>
    <p:sldId id="411" r:id="rId22"/>
    <p:sldId id="412" r:id="rId23"/>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8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32" autoAdjust="0"/>
    <p:restoredTop sz="93548" autoAdjust="0"/>
  </p:normalViewPr>
  <p:slideViewPr>
    <p:cSldViewPr>
      <p:cViewPr varScale="1">
        <p:scale>
          <a:sx n="76" d="100"/>
          <a:sy n="76" d="100"/>
        </p:scale>
        <p:origin x="104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BDB7B1D4-A4A7-4988-A577-FF6F6CCEC6D3}" type="slidenum">
              <a:rPr lang="en-US" smtClean="0"/>
              <a:pPr/>
              <a:t>‹#›</a:t>
            </a:fld>
            <a:endParaRPr lang="en-US"/>
          </a:p>
        </p:txBody>
      </p:sp>
    </p:spTree>
    <p:extLst>
      <p:ext uri="{BB962C8B-B14F-4D97-AF65-F5344CB8AC3E}">
        <p14:creationId xmlns:p14="http://schemas.microsoft.com/office/powerpoint/2010/main" val="170617421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E5AF328-24D7-4B72-B9EA-CD59BEEBDF62}" type="slidenum">
              <a:rPr lang="en-US" smtClean="0"/>
              <a:pPr/>
              <a:t>‹#›</a:t>
            </a:fld>
            <a:endParaRPr lang="en-US"/>
          </a:p>
        </p:txBody>
      </p:sp>
    </p:spTree>
    <p:extLst>
      <p:ext uri="{BB962C8B-B14F-4D97-AF65-F5344CB8AC3E}">
        <p14:creationId xmlns:p14="http://schemas.microsoft.com/office/powerpoint/2010/main" val="3929956721"/>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5AF328-24D7-4B72-B9EA-CD59BEEBDF62}" type="slidenum">
              <a:rPr lang="en-US" smtClean="0"/>
              <a:pPr/>
              <a:t>1</a:t>
            </a:fld>
            <a:endParaRPr lang="en-US"/>
          </a:p>
        </p:txBody>
      </p:sp>
      <p:sp>
        <p:nvSpPr>
          <p:cNvPr id="5" name="Date Placeholder 4"/>
          <p:cNvSpPr>
            <a:spLocks noGrp="1"/>
          </p:cNvSpPr>
          <p:nvPr>
            <p:ph type="dt" idx="1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xfrm>
            <a:off x="917575" y="744538"/>
            <a:ext cx="4962525" cy="3722687"/>
          </a:xfrm>
          <a:prstGeom prst="rect">
            <a:avLst/>
          </a:prstGeom>
          <a:noFill/>
          <a:ln>
            <a:solidFill>
              <a:srgbClr val="000000"/>
            </a:solidFill>
            <a:miter lim="800000"/>
            <a:headEnd/>
            <a:tailEnd/>
          </a:ln>
        </p:spPr>
      </p:sp>
      <p:sp>
        <p:nvSpPr>
          <p:cNvPr id="89091" name="Rectangle 3"/>
          <p:cNvSpPr>
            <a:spLocks noGrp="1" noChangeArrowheads="1"/>
          </p:cNvSpPr>
          <p:nvPr>
            <p:ph type="body" idx="1"/>
          </p:nvPr>
        </p:nvSpPr>
        <p:spPr bwMode="auto">
          <a:xfrm>
            <a:off x="679768" y="4715153"/>
            <a:ext cx="5438140" cy="4466987"/>
          </a:xfrm>
          <a:prstGeom prst="rect">
            <a:avLst/>
          </a:prstGeom>
          <a:noFill/>
          <a:ln>
            <a:miter lim="800000"/>
            <a:headEnd/>
            <a:tailEnd/>
          </a:ln>
        </p:spPr>
        <p:txBody>
          <a:bodyPr/>
          <a:lstStyle/>
          <a:p>
            <a:endParaRPr lang="en-US"/>
          </a:p>
        </p:txBody>
      </p:sp>
    </p:spTree>
    <p:extLst>
      <p:ext uri="{BB962C8B-B14F-4D97-AF65-F5344CB8AC3E}">
        <p14:creationId xmlns:p14="http://schemas.microsoft.com/office/powerpoint/2010/main" val="3290889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bwMode="auto">
          <a:xfrm>
            <a:off x="917575" y="744538"/>
            <a:ext cx="4962525" cy="3722687"/>
          </a:xfrm>
          <a:prstGeom prst="rect">
            <a:avLst/>
          </a:prstGeom>
          <a:noFill/>
          <a:ln>
            <a:solidFill>
              <a:srgbClr val="000000"/>
            </a:solidFill>
            <a:miter lim="800000"/>
            <a:headEnd/>
            <a:tailEnd/>
          </a:ln>
        </p:spPr>
      </p:sp>
      <p:sp>
        <p:nvSpPr>
          <p:cNvPr id="90115" name="Rectangle 3"/>
          <p:cNvSpPr>
            <a:spLocks noGrp="1" noChangeArrowheads="1"/>
          </p:cNvSpPr>
          <p:nvPr>
            <p:ph type="body" idx="1"/>
          </p:nvPr>
        </p:nvSpPr>
        <p:spPr bwMode="auto">
          <a:xfrm>
            <a:off x="679768" y="4715153"/>
            <a:ext cx="5438140" cy="4466987"/>
          </a:xfrm>
          <a:prstGeom prst="rect">
            <a:avLst/>
          </a:prstGeom>
          <a:noFill/>
          <a:ln>
            <a:miter lim="800000"/>
            <a:headEnd/>
            <a:tailEnd/>
          </a:ln>
        </p:spPr>
        <p:txBody>
          <a:bodyPr/>
          <a:lstStyle/>
          <a:p>
            <a:endParaRPr lang="en-US"/>
          </a:p>
        </p:txBody>
      </p:sp>
    </p:spTree>
    <p:extLst>
      <p:ext uri="{BB962C8B-B14F-4D97-AF65-F5344CB8AC3E}">
        <p14:creationId xmlns:p14="http://schemas.microsoft.com/office/powerpoint/2010/main" val="3637247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bwMode="auto">
          <a:xfrm>
            <a:off x="917575" y="744538"/>
            <a:ext cx="4962525" cy="3722687"/>
          </a:xfrm>
          <a:prstGeom prst="rect">
            <a:avLst/>
          </a:prstGeom>
          <a:noFill/>
          <a:ln>
            <a:solidFill>
              <a:srgbClr val="000000"/>
            </a:solidFill>
            <a:miter lim="800000"/>
            <a:headEnd/>
            <a:tailEnd/>
          </a:ln>
        </p:spPr>
      </p:sp>
      <p:sp>
        <p:nvSpPr>
          <p:cNvPr id="95235" name="Rectangle 3"/>
          <p:cNvSpPr>
            <a:spLocks noGrp="1" noChangeArrowheads="1"/>
          </p:cNvSpPr>
          <p:nvPr>
            <p:ph type="body" idx="1"/>
          </p:nvPr>
        </p:nvSpPr>
        <p:spPr bwMode="auto">
          <a:xfrm>
            <a:off x="679768" y="4715153"/>
            <a:ext cx="5438140" cy="4466987"/>
          </a:xfrm>
          <a:prstGeom prst="rect">
            <a:avLst/>
          </a:prstGeom>
          <a:noFill/>
          <a:ln>
            <a:miter lim="800000"/>
            <a:headEnd/>
            <a:tailEnd/>
          </a:ln>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bwMode="auto">
          <a:xfrm>
            <a:off x="917575" y="744538"/>
            <a:ext cx="4962525" cy="3722687"/>
          </a:xfrm>
          <a:prstGeom prst="rect">
            <a:avLst/>
          </a:prstGeom>
          <a:noFill/>
          <a:ln>
            <a:solidFill>
              <a:srgbClr val="000000"/>
            </a:solidFill>
            <a:miter lim="800000"/>
            <a:headEnd/>
            <a:tailEnd/>
          </a:ln>
        </p:spPr>
      </p:sp>
      <p:sp>
        <p:nvSpPr>
          <p:cNvPr id="95235" name="Rectangle 3"/>
          <p:cNvSpPr>
            <a:spLocks noGrp="1" noChangeArrowheads="1"/>
          </p:cNvSpPr>
          <p:nvPr>
            <p:ph type="body" idx="1"/>
          </p:nvPr>
        </p:nvSpPr>
        <p:spPr bwMode="auto">
          <a:xfrm>
            <a:off x="679768" y="4715153"/>
            <a:ext cx="5438140" cy="4466987"/>
          </a:xfrm>
          <a:prstGeom prst="rect">
            <a:avLst/>
          </a:prstGeom>
          <a:noFill/>
          <a:ln>
            <a:miter lim="800000"/>
            <a:headEnd/>
            <a:tailEnd/>
          </a:ln>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bwMode="auto">
          <a:xfrm>
            <a:off x="917575" y="744538"/>
            <a:ext cx="4962525" cy="3722687"/>
          </a:xfrm>
          <a:prstGeom prst="rect">
            <a:avLst/>
          </a:prstGeom>
          <a:noFill/>
          <a:ln>
            <a:solidFill>
              <a:srgbClr val="000000"/>
            </a:solidFill>
            <a:miter lim="800000"/>
            <a:headEnd/>
            <a:tailEnd/>
          </a:ln>
        </p:spPr>
      </p:sp>
      <p:sp>
        <p:nvSpPr>
          <p:cNvPr id="96259" name="Rectangle 3"/>
          <p:cNvSpPr>
            <a:spLocks noGrp="1" noChangeArrowheads="1"/>
          </p:cNvSpPr>
          <p:nvPr>
            <p:ph type="body" idx="1"/>
          </p:nvPr>
        </p:nvSpPr>
        <p:spPr bwMode="auto">
          <a:xfrm>
            <a:off x="679768" y="4715153"/>
            <a:ext cx="5438140" cy="4466987"/>
          </a:xfrm>
          <a:prstGeom prst="rect">
            <a:avLst/>
          </a:prstGeom>
          <a:noFill/>
          <a:ln>
            <a:miter lim="800000"/>
            <a:headEnd/>
            <a:tailEnd/>
          </a:ln>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917575" y="744538"/>
            <a:ext cx="4962525" cy="3722687"/>
          </a:xfrm>
          <a:prstGeom prst="rect">
            <a:avLst/>
          </a:prstGeom>
          <a:noFill/>
          <a:ln>
            <a:solidFill>
              <a:srgbClr val="000000"/>
            </a:solidFill>
            <a:miter lim="800000"/>
            <a:headEnd/>
            <a:tailEnd/>
          </a:ln>
        </p:spPr>
      </p:sp>
      <p:sp>
        <p:nvSpPr>
          <p:cNvPr id="97283" name="Rectangle 3"/>
          <p:cNvSpPr>
            <a:spLocks noGrp="1" noChangeArrowheads="1"/>
          </p:cNvSpPr>
          <p:nvPr>
            <p:ph type="body" idx="1"/>
          </p:nvPr>
        </p:nvSpPr>
        <p:spPr bwMode="auto">
          <a:xfrm>
            <a:off x="679768" y="4715153"/>
            <a:ext cx="5438140" cy="4466987"/>
          </a:xfrm>
          <a:prstGeom prst="rect">
            <a:avLst/>
          </a:prstGeom>
          <a:noFill/>
          <a:ln>
            <a:miter lim="800000"/>
            <a:headEnd/>
            <a:tailEnd/>
          </a:ln>
        </p:spPr>
        <p:txBody>
          <a:bodyP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bwMode="auto">
          <a:xfrm>
            <a:off x="917575" y="744538"/>
            <a:ext cx="4962525" cy="3722687"/>
          </a:xfrm>
          <a:prstGeom prst="rect">
            <a:avLst/>
          </a:prstGeom>
          <a:noFill/>
          <a:ln>
            <a:solidFill>
              <a:srgbClr val="000000"/>
            </a:solidFill>
            <a:miter lim="800000"/>
            <a:headEnd/>
            <a:tailEnd/>
          </a:ln>
        </p:spPr>
      </p:sp>
      <p:sp>
        <p:nvSpPr>
          <p:cNvPr id="99331" name="Rectangle 3"/>
          <p:cNvSpPr>
            <a:spLocks noGrp="1" noChangeArrowheads="1"/>
          </p:cNvSpPr>
          <p:nvPr>
            <p:ph type="body" idx="1"/>
          </p:nvPr>
        </p:nvSpPr>
        <p:spPr bwMode="auto">
          <a:xfrm>
            <a:off x="679768" y="4715153"/>
            <a:ext cx="5438140" cy="4466987"/>
          </a:xfrm>
          <a:prstGeom prst="rect">
            <a:avLst/>
          </a:prstGeom>
          <a:noFill/>
          <a:ln>
            <a:miter lim="800000"/>
            <a:headEnd/>
            <a:tailEnd/>
          </a:ln>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bwMode="auto">
          <a:xfrm>
            <a:off x="917575" y="744538"/>
            <a:ext cx="4962525" cy="3722687"/>
          </a:xfrm>
          <a:prstGeom prst="rect">
            <a:avLst/>
          </a:prstGeom>
          <a:noFill/>
          <a:ln>
            <a:solidFill>
              <a:srgbClr val="000000"/>
            </a:solidFill>
            <a:miter lim="800000"/>
            <a:headEnd/>
            <a:tailEnd/>
          </a:ln>
        </p:spPr>
      </p:sp>
      <p:sp>
        <p:nvSpPr>
          <p:cNvPr id="98307" name="Rectangle 3"/>
          <p:cNvSpPr>
            <a:spLocks noGrp="1" noChangeArrowheads="1"/>
          </p:cNvSpPr>
          <p:nvPr>
            <p:ph type="body" idx="1"/>
          </p:nvPr>
        </p:nvSpPr>
        <p:spPr bwMode="auto">
          <a:xfrm>
            <a:off x="679768" y="4715153"/>
            <a:ext cx="5438140" cy="4466987"/>
          </a:xfrm>
          <a:prstGeom prst="rect">
            <a:avLst/>
          </a:prstGeom>
          <a:noFill/>
          <a:ln>
            <a:miter lim="800000"/>
            <a:headEnd/>
            <a:tailEnd/>
          </a:ln>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bwMode="auto">
          <a:xfrm>
            <a:off x="917575" y="744538"/>
            <a:ext cx="4962525" cy="3722687"/>
          </a:xfrm>
          <a:prstGeom prst="rect">
            <a:avLst/>
          </a:prstGeom>
          <a:noFill/>
          <a:ln>
            <a:solidFill>
              <a:srgbClr val="000000"/>
            </a:solidFill>
            <a:miter lim="800000"/>
            <a:headEnd/>
            <a:tailEnd/>
          </a:ln>
        </p:spPr>
      </p:sp>
      <p:sp>
        <p:nvSpPr>
          <p:cNvPr id="100355" name="Rectangle 3"/>
          <p:cNvSpPr>
            <a:spLocks noGrp="1" noChangeArrowheads="1"/>
          </p:cNvSpPr>
          <p:nvPr>
            <p:ph type="body" idx="1"/>
          </p:nvPr>
        </p:nvSpPr>
        <p:spPr bwMode="auto">
          <a:xfrm>
            <a:off x="679768" y="4715153"/>
            <a:ext cx="5438140" cy="4466987"/>
          </a:xfrm>
          <a:prstGeom prst="rect">
            <a:avLst/>
          </a:prstGeom>
          <a:noFill/>
          <a:ln>
            <a:miter lim="800000"/>
            <a:headEnd/>
            <a:tailEnd/>
          </a:ln>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bwMode="auto">
          <a:xfrm>
            <a:off x="917575" y="744538"/>
            <a:ext cx="4962525" cy="3722687"/>
          </a:xfrm>
          <a:prstGeom prst="rect">
            <a:avLst/>
          </a:prstGeom>
          <a:noFill/>
          <a:ln>
            <a:solidFill>
              <a:srgbClr val="000000"/>
            </a:solidFill>
            <a:miter lim="800000"/>
            <a:headEnd/>
            <a:tailEnd/>
          </a:ln>
        </p:spPr>
      </p:sp>
      <p:sp>
        <p:nvSpPr>
          <p:cNvPr id="101379" name="Rectangle 3"/>
          <p:cNvSpPr>
            <a:spLocks noGrp="1" noChangeArrowheads="1"/>
          </p:cNvSpPr>
          <p:nvPr>
            <p:ph type="body" idx="1"/>
          </p:nvPr>
        </p:nvSpPr>
        <p:spPr bwMode="auto">
          <a:xfrm>
            <a:off x="679768" y="4715153"/>
            <a:ext cx="5438140" cy="4466987"/>
          </a:xfrm>
          <a:prstGeom prst="rect">
            <a:avLst/>
          </a:prstGeom>
          <a:noFill/>
          <a:ln>
            <a:miter lim="800000"/>
            <a:headEnd/>
            <a:tailEnd/>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bwMode="auto">
          <a:xfrm>
            <a:off x="917575" y="744538"/>
            <a:ext cx="4962525" cy="3722687"/>
          </a:xfrm>
          <a:prstGeom prst="rect">
            <a:avLst/>
          </a:prstGeom>
          <a:noFill/>
          <a:ln>
            <a:solidFill>
              <a:srgbClr val="000000"/>
            </a:solidFill>
            <a:miter lim="800000"/>
            <a:headEnd/>
            <a:tailEnd/>
          </a:ln>
        </p:spPr>
      </p:sp>
      <p:sp>
        <p:nvSpPr>
          <p:cNvPr id="84995" name="Rectangle 3"/>
          <p:cNvSpPr>
            <a:spLocks noGrp="1" noChangeArrowheads="1"/>
          </p:cNvSpPr>
          <p:nvPr>
            <p:ph type="body" idx="1"/>
          </p:nvPr>
        </p:nvSpPr>
        <p:spPr bwMode="auto">
          <a:xfrm>
            <a:off x="679768" y="4715153"/>
            <a:ext cx="5438140" cy="4466987"/>
          </a:xfrm>
          <a:prstGeom prst="rect">
            <a:avLst/>
          </a:prstGeom>
          <a:noFill/>
          <a:ln>
            <a:miter lim="800000"/>
            <a:headEnd/>
            <a:tailEnd/>
          </a:ln>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bwMode="auto">
          <a:xfrm>
            <a:off x="917575" y="744538"/>
            <a:ext cx="4962525" cy="3722687"/>
          </a:xfrm>
          <a:prstGeom prst="rect">
            <a:avLst/>
          </a:prstGeom>
          <a:noFill/>
          <a:ln>
            <a:solidFill>
              <a:srgbClr val="000000"/>
            </a:solidFill>
            <a:miter lim="800000"/>
            <a:headEnd/>
            <a:tailEnd/>
          </a:ln>
        </p:spPr>
      </p:sp>
      <p:sp>
        <p:nvSpPr>
          <p:cNvPr id="102403" name="Rectangle 3"/>
          <p:cNvSpPr>
            <a:spLocks noGrp="1" noChangeArrowheads="1"/>
          </p:cNvSpPr>
          <p:nvPr>
            <p:ph type="body" idx="1"/>
          </p:nvPr>
        </p:nvSpPr>
        <p:spPr bwMode="auto">
          <a:xfrm>
            <a:off x="679768" y="4715153"/>
            <a:ext cx="5438140" cy="4466987"/>
          </a:xfrm>
          <a:prstGeom prst="rect">
            <a:avLst/>
          </a:prstGeom>
          <a:noFill/>
          <a:ln>
            <a:miter lim="800000"/>
            <a:headEnd/>
            <a:tailEnd/>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bwMode="auto">
          <a:xfrm>
            <a:off x="917575" y="744538"/>
            <a:ext cx="4962525" cy="3722687"/>
          </a:xfrm>
          <a:prstGeom prst="rect">
            <a:avLst/>
          </a:prstGeom>
          <a:noFill/>
          <a:ln>
            <a:solidFill>
              <a:srgbClr val="000000"/>
            </a:solidFill>
            <a:miter lim="800000"/>
            <a:headEnd/>
            <a:tailEnd/>
          </a:ln>
        </p:spPr>
      </p:sp>
      <p:sp>
        <p:nvSpPr>
          <p:cNvPr id="86019" name="Rectangle 3"/>
          <p:cNvSpPr>
            <a:spLocks noGrp="1" noChangeArrowheads="1"/>
          </p:cNvSpPr>
          <p:nvPr>
            <p:ph type="body" idx="1"/>
          </p:nvPr>
        </p:nvSpPr>
        <p:spPr bwMode="auto">
          <a:xfrm>
            <a:off x="679768" y="4715153"/>
            <a:ext cx="5438140" cy="4466987"/>
          </a:xfrm>
          <a:prstGeom prst="rect">
            <a:avLst/>
          </a:prstGeom>
          <a:noFill/>
          <a:ln>
            <a:miter lim="800000"/>
            <a:headEnd/>
            <a:tailEnd/>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bwMode="auto">
          <a:xfrm>
            <a:off x="917575" y="744538"/>
            <a:ext cx="4962525" cy="3722687"/>
          </a:xfrm>
          <a:prstGeom prst="rect">
            <a:avLst/>
          </a:prstGeom>
          <a:noFill/>
          <a:ln>
            <a:solidFill>
              <a:srgbClr val="000000"/>
            </a:solidFill>
            <a:miter lim="800000"/>
            <a:headEnd/>
            <a:tailEnd/>
          </a:ln>
        </p:spPr>
      </p:sp>
      <p:sp>
        <p:nvSpPr>
          <p:cNvPr id="87043" name="Rectangle 3"/>
          <p:cNvSpPr>
            <a:spLocks noGrp="1" noChangeArrowheads="1"/>
          </p:cNvSpPr>
          <p:nvPr>
            <p:ph type="body" idx="1"/>
          </p:nvPr>
        </p:nvSpPr>
        <p:spPr bwMode="auto">
          <a:xfrm>
            <a:off x="679768" y="4715153"/>
            <a:ext cx="5438140" cy="4466987"/>
          </a:xfrm>
          <a:prstGeom prst="rect">
            <a:avLst/>
          </a:prstGeom>
          <a:noFill/>
          <a:ln>
            <a:miter lim="800000"/>
            <a:headEnd/>
            <a:tailEnd/>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bwMode="auto">
          <a:xfrm>
            <a:off x="917575" y="744538"/>
            <a:ext cx="4962525" cy="3722687"/>
          </a:xfrm>
          <a:prstGeom prst="rect">
            <a:avLst/>
          </a:prstGeom>
          <a:noFill/>
          <a:ln>
            <a:solidFill>
              <a:srgbClr val="000000"/>
            </a:solidFill>
            <a:miter lim="800000"/>
            <a:headEnd/>
            <a:tailEnd/>
          </a:ln>
        </p:spPr>
      </p:sp>
      <p:sp>
        <p:nvSpPr>
          <p:cNvPr id="91139" name="Rectangle 3"/>
          <p:cNvSpPr>
            <a:spLocks noGrp="1" noChangeArrowheads="1"/>
          </p:cNvSpPr>
          <p:nvPr>
            <p:ph type="body" idx="1"/>
          </p:nvPr>
        </p:nvSpPr>
        <p:spPr bwMode="auto">
          <a:xfrm>
            <a:off x="679768" y="4715153"/>
            <a:ext cx="5438140" cy="4466987"/>
          </a:xfrm>
          <a:prstGeom prst="rect">
            <a:avLst/>
          </a:prstGeom>
          <a:noFill/>
          <a:ln>
            <a:miter lim="800000"/>
            <a:headEnd/>
            <a:tailEnd/>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bwMode="auto">
          <a:xfrm>
            <a:off x="917575" y="744538"/>
            <a:ext cx="4962525" cy="3722687"/>
          </a:xfrm>
          <a:prstGeom prst="rect">
            <a:avLst/>
          </a:prstGeom>
          <a:noFill/>
          <a:ln>
            <a:solidFill>
              <a:srgbClr val="000000"/>
            </a:solidFill>
            <a:miter lim="800000"/>
            <a:headEnd/>
            <a:tailEnd/>
          </a:ln>
        </p:spPr>
      </p:sp>
      <p:sp>
        <p:nvSpPr>
          <p:cNvPr id="91139" name="Rectangle 3"/>
          <p:cNvSpPr>
            <a:spLocks noGrp="1" noChangeArrowheads="1"/>
          </p:cNvSpPr>
          <p:nvPr>
            <p:ph type="body" idx="1"/>
          </p:nvPr>
        </p:nvSpPr>
        <p:spPr bwMode="auto">
          <a:xfrm>
            <a:off x="679768" y="4715153"/>
            <a:ext cx="5438140" cy="4466987"/>
          </a:xfrm>
          <a:prstGeom prst="rect">
            <a:avLst/>
          </a:prstGeom>
          <a:noFill/>
          <a:ln>
            <a:miter lim="800000"/>
            <a:headEnd/>
            <a:tailEnd/>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bwMode="auto">
          <a:xfrm>
            <a:off x="917575" y="744538"/>
            <a:ext cx="4962525" cy="3722687"/>
          </a:xfrm>
          <a:prstGeom prst="rect">
            <a:avLst/>
          </a:prstGeom>
          <a:noFill/>
          <a:ln>
            <a:solidFill>
              <a:srgbClr val="000000"/>
            </a:solidFill>
            <a:miter lim="800000"/>
            <a:headEnd/>
            <a:tailEnd/>
          </a:ln>
        </p:spPr>
      </p:sp>
      <p:sp>
        <p:nvSpPr>
          <p:cNvPr id="92163" name="Rectangle 3"/>
          <p:cNvSpPr>
            <a:spLocks noGrp="1" noChangeArrowheads="1"/>
          </p:cNvSpPr>
          <p:nvPr>
            <p:ph type="body" idx="1"/>
          </p:nvPr>
        </p:nvSpPr>
        <p:spPr bwMode="auto">
          <a:xfrm>
            <a:off x="679768" y="4715153"/>
            <a:ext cx="5438140" cy="4466987"/>
          </a:xfrm>
          <a:prstGeom prst="rect">
            <a:avLst/>
          </a:prstGeom>
          <a:noFill/>
          <a:ln>
            <a:miter lim="800000"/>
            <a:headEnd/>
            <a:tailEnd/>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bwMode="auto">
          <a:xfrm>
            <a:off x="917575" y="744538"/>
            <a:ext cx="4962525" cy="3722687"/>
          </a:xfrm>
          <a:prstGeom prst="rect">
            <a:avLst/>
          </a:prstGeom>
          <a:noFill/>
          <a:ln>
            <a:solidFill>
              <a:srgbClr val="000000"/>
            </a:solidFill>
            <a:miter lim="800000"/>
            <a:headEnd/>
            <a:tailEnd/>
          </a:ln>
        </p:spPr>
      </p:sp>
      <p:sp>
        <p:nvSpPr>
          <p:cNvPr id="93187" name="Rectangle 3"/>
          <p:cNvSpPr>
            <a:spLocks noGrp="1" noChangeArrowheads="1"/>
          </p:cNvSpPr>
          <p:nvPr>
            <p:ph type="body" idx="1"/>
          </p:nvPr>
        </p:nvSpPr>
        <p:spPr bwMode="auto">
          <a:xfrm>
            <a:off x="679768" y="4715153"/>
            <a:ext cx="5438140" cy="4466987"/>
          </a:xfrm>
          <a:prstGeom prst="rect">
            <a:avLst/>
          </a:prstGeom>
          <a:noFill/>
          <a:ln>
            <a:miter lim="800000"/>
            <a:headEnd/>
            <a:tailEnd/>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bwMode="auto">
          <a:xfrm>
            <a:off x="917575" y="744538"/>
            <a:ext cx="4962525" cy="3722687"/>
          </a:xfrm>
          <a:prstGeom prst="rect">
            <a:avLst/>
          </a:prstGeom>
          <a:noFill/>
          <a:ln>
            <a:solidFill>
              <a:srgbClr val="000000"/>
            </a:solidFill>
            <a:miter lim="800000"/>
            <a:headEnd/>
            <a:tailEnd/>
          </a:ln>
        </p:spPr>
      </p:sp>
      <p:sp>
        <p:nvSpPr>
          <p:cNvPr id="94211" name="Rectangle 3"/>
          <p:cNvSpPr>
            <a:spLocks noGrp="1" noChangeArrowheads="1"/>
          </p:cNvSpPr>
          <p:nvPr>
            <p:ph type="body" idx="1"/>
          </p:nvPr>
        </p:nvSpPr>
        <p:spPr bwMode="auto">
          <a:xfrm>
            <a:off x="679768" y="4715153"/>
            <a:ext cx="5438140" cy="4466987"/>
          </a:xfrm>
          <a:prstGeom prst="rect">
            <a:avLst/>
          </a:prstGeom>
          <a:noFill/>
          <a:ln>
            <a:miter lim="800000"/>
            <a:headEnd/>
            <a:tailEnd/>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a:t>Click to edit Master title style</a:t>
            </a:r>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9" name="Date Placeholder 18"/>
          <p:cNvSpPr>
            <a:spLocks noGrp="1"/>
          </p:cNvSpPr>
          <p:nvPr>
            <p:ph type="dt" sz="half" idx="10"/>
          </p:nvPr>
        </p:nvSpPr>
        <p:spPr/>
        <p:txBody>
          <a:bodyPr/>
          <a:lstStyle/>
          <a:p>
            <a:r>
              <a:rPr lang="en-US"/>
              <a:t>4/14/2008</a:t>
            </a:r>
          </a:p>
        </p:txBody>
      </p:sp>
      <p:sp>
        <p:nvSpPr>
          <p:cNvPr id="8" name="Footer Placeholder 7"/>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39ECCCD0-C61C-46C3-B120-43DB33D673D8}"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Vertical Text Placeholder 2"/>
          <p:cNvSpPr>
            <a:spLocks noGrp="1"/>
          </p:cNvSpPr>
          <p:nvPr>
            <p:ph type="body" orient="vert" idx="1"/>
          </p:nvPr>
        </p:nvSpPr>
        <p:spPr>
          <a:xfrm>
            <a:off x="502920" y="530352"/>
            <a:ext cx="8183880" cy="418795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4/14/2008</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CCCD0-C61C-46C3-B120-43DB33D673D8}"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33400" y="533402"/>
            <a:ext cx="5943600" cy="525780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4/14/2008</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CCCD0-C61C-46C3-B120-43DB33D673D8}"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Content Placeholder 2"/>
          <p:cNvSpPr>
            <a:spLocks noGrp="1"/>
          </p:cNvSpPr>
          <p:nvPr>
            <p:ph idx="1"/>
          </p:nvPr>
        </p:nvSpPr>
        <p:spPr>
          <a:xfrm>
            <a:off x="502920" y="530352"/>
            <a:ext cx="8183880" cy="41879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4/14/2008</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CCCD0-C61C-46C3-B120-43DB33D673D8}"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a:t>Click to edit Master title style</a:t>
            </a:r>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r>
              <a:rPr lang="en-US"/>
              <a:t>4/14/2008</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CCCD0-C61C-46C3-B120-43DB33D673D8}"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r>
              <a:rPr lang="en-US"/>
              <a:t>4/14/2008</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ECCCD0-C61C-46C3-B120-43DB33D673D8}"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a:t>Click to edit Master title style</a:t>
            </a:r>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r>
              <a:rPr lang="en-US"/>
              <a:t>4/14/2008</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ECCCD0-C61C-46C3-B120-43DB33D673D8}"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4/14/2008</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ECCCD0-C61C-46C3-B120-43DB33D673D8}"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r>
              <a:rPr lang="en-US"/>
              <a:t>4/14/2008</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ECCCD0-C61C-46C3-B120-43DB33D673D8}"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a:t>Click to edit Master title style</a:t>
            </a:r>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r>
              <a:rPr lang="en-US"/>
              <a:t>4/14/2008</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ECCCD0-C61C-46C3-B120-43DB33D673D8}"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a:t>Click to edit Master title style</a:t>
            </a:r>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r>
              <a:rPr lang="en-US"/>
              <a:t>4/14/2008</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ECCCD0-C61C-46C3-B120-43DB33D673D8}"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a:t>Click icon to add picture</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p>
            <a:r>
              <a:rPr kumimoji="0" lang="en-US"/>
              <a:t>Click to edit Master title style</a:t>
            </a:r>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r>
              <a:rPr lang="en-US"/>
              <a:t>4/14/2008</a:t>
            </a:r>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39ECCCD0-C61C-46C3-B120-43DB33D673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p:hf hdr="0" ft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914400"/>
            <a:ext cx="8077200" cy="1619250"/>
          </a:xfrm>
        </p:spPr>
        <p:txBody>
          <a:bodyPr>
            <a:noAutofit/>
          </a:bodyPr>
          <a:lstStyle/>
          <a:p>
            <a:pPr algn="ctr">
              <a:lnSpc>
                <a:spcPct val="150000"/>
              </a:lnSpc>
            </a:pPr>
            <a:r>
              <a:rPr lang="en-US" sz="3200" dirty="0">
                <a:solidFill>
                  <a:srgbClr val="002060"/>
                </a:solidFill>
              </a:rPr>
              <a:t>Multimedia System and Virtual Environment</a:t>
            </a:r>
          </a:p>
        </p:txBody>
      </p:sp>
      <p:sp>
        <p:nvSpPr>
          <p:cNvPr id="3" name="Subtitle 2"/>
          <p:cNvSpPr>
            <a:spLocks noGrp="1"/>
          </p:cNvSpPr>
          <p:nvPr>
            <p:ph type="subTitle" idx="1"/>
          </p:nvPr>
        </p:nvSpPr>
        <p:spPr>
          <a:xfrm>
            <a:off x="762000" y="3581400"/>
            <a:ext cx="7620000" cy="2895600"/>
          </a:xfrm>
        </p:spPr>
        <p:txBody>
          <a:bodyPr>
            <a:noAutofit/>
          </a:bodyPr>
          <a:lstStyle/>
          <a:p>
            <a:pPr algn="ctr">
              <a:lnSpc>
                <a:spcPct val="150000"/>
              </a:lnSpc>
            </a:pPr>
            <a:r>
              <a:rPr lang="en-GB" sz="3200" b="1" dirty="0">
                <a:solidFill>
                  <a:schemeClr val="tx1">
                    <a:lumMod val="95000"/>
                    <a:lumOff val="5000"/>
                  </a:schemeClr>
                </a:solidFill>
              </a:rPr>
              <a:t>CSE – 310</a:t>
            </a:r>
          </a:p>
          <a:p>
            <a:pPr algn="ctr">
              <a:lnSpc>
                <a:spcPct val="150000"/>
              </a:lnSpc>
            </a:pPr>
            <a:r>
              <a:rPr lang="en-GB" sz="3200" b="1">
                <a:solidFill>
                  <a:schemeClr val="tx1">
                    <a:lumMod val="95000"/>
                    <a:lumOff val="5000"/>
                  </a:schemeClr>
                </a:solidFill>
              </a:rPr>
              <a:t>Multimedia </a:t>
            </a:r>
            <a:r>
              <a:rPr lang="en-GB" sz="3200" b="1" dirty="0">
                <a:solidFill>
                  <a:schemeClr val="tx1">
                    <a:lumMod val="95000"/>
                    <a:lumOff val="5000"/>
                  </a:schemeClr>
                </a:solidFill>
              </a:rPr>
              <a:t>File System</a:t>
            </a:r>
          </a:p>
        </p:txBody>
      </p:sp>
      <p:sp>
        <p:nvSpPr>
          <p:cNvPr id="6" name="Slide Number Placeholder 5"/>
          <p:cNvSpPr>
            <a:spLocks noGrp="1"/>
          </p:cNvSpPr>
          <p:nvPr>
            <p:ph type="sldNum" sz="quarter" idx="12"/>
          </p:nvPr>
        </p:nvSpPr>
        <p:spPr/>
        <p:txBody>
          <a:bodyPr/>
          <a:lstStyle/>
          <a:p>
            <a:fld id="{39ECCCD0-C61C-46C3-B120-43DB33D673D8}" type="slidenum">
              <a:rPr lang="en-US" smtClean="0"/>
              <a:pPr/>
              <a:t>1</a:t>
            </a:fld>
            <a:endParaRPr lang="en-US"/>
          </a:p>
        </p:txBody>
      </p:sp>
      <p:sp>
        <p:nvSpPr>
          <p:cNvPr id="7" name="TextBox 6"/>
          <p:cNvSpPr txBox="1"/>
          <p:nvPr/>
        </p:nvSpPr>
        <p:spPr>
          <a:xfrm>
            <a:off x="457200" y="6581001"/>
            <a:ext cx="8153400" cy="276999"/>
          </a:xfrm>
          <a:prstGeom prst="rect">
            <a:avLst/>
          </a:prstGeom>
          <a:noFill/>
        </p:spPr>
        <p:txBody>
          <a:bodyPr wrap="square" rtlCol="0">
            <a:spAutoFit/>
          </a:bodyPr>
          <a:lstStyle/>
          <a:p>
            <a:pPr algn="ctr"/>
            <a:r>
              <a:rPr lang="en-US" sz="1200" b="1" dirty="0"/>
              <a:t>Dept. of Computer Science and Engineering, University of Rajshahi</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a:xfrm>
            <a:off x="457200" y="457200"/>
            <a:ext cx="8351837" cy="947737"/>
          </a:xfrm>
        </p:spPr>
        <p:txBody>
          <a:bodyPr>
            <a:normAutofit fontScale="90000"/>
          </a:bodyPr>
          <a:lstStyle/>
          <a:p>
            <a:pPr algn="ctr"/>
            <a:r>
              <a:rPr lang="en-US" dirty="0">
                <a:solidFill>
                  <a:schemeClr val="tx1"/>
                </a:solidFill>
              </a:rPr>
              <a:t>Trade-offs between small, large blocks</a:t>
            </a:r>
            <a:endParaRPr lang="en-US" sz="3600" dirty="0">
              <a:solidFill>
                <a:schemeClr val="tx1"/>
              </a:solidFill>
            </a:endParaRPr>
          </a:p>
        </p:txBody>
      </p:sp>
      <p:sp>
        <p:nvSpPr>
          <p:cNvPr id="43013" name="Rectangle 3"/>
          <p:cNvSpPr>
            <a:spLocks noGrp="1" noChangeArrowheads="1"/>
          </p:cNvSpPr>
          <p:nvPr>
            <p:ph type="body" idx="1"/>
          </p:nvPr>
        </p:nvSpPr>
        <p:spPr>
          <a:xfrm>
            <a:off x="304800" y="1557338"/>
            <a:ext cx="8494713" cy="5072062"/>
          </a:xfrm>
        </p:spPr>
        <p:txBody>
          <a:bodyPr>
            <a:normAutofit fontScale="85000" lnSpcReduction="20000"/>
          </a:bodyPr>
          <a:lstStyle/>
          <a:p>
            <a:pPr marL="609600" indent="-609600" algn="just">
              <a:lnSpc>
                <a:spcPct val="110000"/>
              </a:lnSpc>
              <a:spcBef>
                <a:spcPts val="600"/>
              </a:spcBef>
              <a:spcAft>
                <a:spcPts val="600"/>
              </a:spcAft>
            </a:pPr>
            <a:r>
              <a:rPr lang="en-US" sz="2800" dirty="0"/>
              <a:t>Frame index</a:t>
            </a:r>
            <a:endParaRPr lang="en-US" sz="2400" dirty="0"/>
          </a:p>
          <a:p>
            <a:pPr marL="990600" lvl="1" indent="-533400" algn="just">
              <a:lnSpc>
                <a:spcPct val="110000"/>
              </a:lnSpc>
              <a:spcBef>
                <a:spcPts val="600"/>
              </a:spcBef>
              <a:spcAft>
                <a:spcPts val="600"/>
              </a:spcAft>
              <a:buFontTx/>
              <a:buChar char="-"/>
            </a:pPr>
            <a:r>
              <a:rPr lang="en-US" sz="2400" dirty="0"/>
              <a:t>heavier RAM usage during movie play</a:t>
            </a:r>
          </a:p>
          <a:p>
            <a:pPr marL="990600" lvl="1" indent="-533400" algn="just">
              <a:lnSpc>
                <a:spcPct val="110000"/>
              </a:lnSpc>
              <a:spcBef>
                <a:spcPts val="600"/>
              </a:spcBef>
              <a:spcAft>
                <a:spcPts val="600"/>
              </a:spcAft>
              <a:buFontTx/>
              <a:buChar char="-"/>
            </a:pPr>
            <a:r>
              <a:rPr lang="en-US" sz="2400" dirty="0"/>
              <a:t>little disk wastage	</a:t>
            </a:r>
            <a:endParaRPr lang="en-US" sz="2000" dirty="0"/>
          </a:p>
          <a:p>
            <a:pPr marL="609600" indent="-609600" algn="just">
              <a:lnSpc>
                <a:spcPct val="110000"/>
              </a:lnSpc>
              <a:spcBef>
                <a:spcPts val="600"/>
              </a:spcBef>
              <a:spcAft>
                <a:spcPts val="600"/>
              </a:spcAft>
            </a:pPr>
            <a:r>
              <a:rPr lang="en-US" sz="2800" dirty="0"/>
              <a:t>Block index (no splitting frames over blocks)</a:t>
            </a:r>
          </a:p>
          <a:p>
            <a:pPr marL="990600" lvl="1" indent="-533400" algn="just">
              <a:lnSpc>
                <a:spcPct val="110000"/>
              </a:lnSpc>
              <a:spcBef>
                <a:spcPts val="600"/>
              </a:spcBef>
              <a:spcAft>
                <a:spcPts val="600"/>
              </a:spcAft>
              <a:buFontTx/>
              <a:buChar char="-"/>
            </a:pPr>
            <a:r>
              <a:rPr lang="en-US" sz="2400" dirty="0"/>
              <a:t>low RAM usage </a:t>
            </a:r>
          </a:p>
          <a:p>
            <a:pPr marL="990600" lvl="1" indent="-533400" algn="just">
              <a:lnSpc>
                <a:spcPct val="110000"/>
              </a:lnSpc>
              <a:spcBef>
                <a:spcPts val="600"/>
              </a:spcBef>
              <a:spcAft>
                <a:spcPts val="600"/>
              </a:spcAft>
              <a:buFontTx/>
              <a:buChar char="-"/>
            </a:pPr>
            <a:r>
              <a:rPr lang="en-US" sz="2400" dirty="0"/>
              <a:t>major disk wastage</a:t>
            </a:r>
          </a:p>
          <a:p>
            <a:pPr marL="609600" indent="-609600" algn="just">
              <a:lnSpc>
                <a:spcPct val="110000"/>
              </a:lnSpc>
              <a:spcBef>
                <a:spcPts val="600"/>
              </a:spcBef>
              <a:spcAft>
                <a:spcPts val="600"/>
              </a:spcAft>
            </a:pPr>
            <a:r>
              <a:rPr lang="en-US" sz="2800" dirty="0"/>
              <a:t>Block index (splitting frames over blocks allowed)</a:t>
            </a:r>
          </a:p>
          <a:p>
            <a:pPr marL="990600" lvl="1" indent="-533400" algn="just">
              <a:lnSpc>
                <a:spcPct val="110000"/>
              </a:lnSpc>
              <a:spcBef>
                <a:spcPts val="600"/>
              </a:spcBef>
              <a:spcAft>
                <a:spcPts val="600"/>
              </a:spcAft>
              <a:buFontTx/>
              <a:buChar char="-"/>
            </a:pPr>
            <a:r>
              <a:rPr lang="en-US" sz="2400" dirty="0"/>
              <a:t>low RAM usage</a:t>
            </a:r>
          </a:p>
          <a:p>
            <a:pPr marL="990600" lvl="1" indent="-533400" algn="just">
              <a:lnSpc>
                <a:spcPct val="110000"/>
              </a:lnSpc>
              <a:spcBef>
                <a:spcPts val="600"/>
              </a:spcBef>
              <a:spcAft>
                <a:spcPts val="600"/>
              </a:spcAft>
              <a:buFontTx/>
              <a:buChar char="-"/>
            </a:pPr>
            <a:r>
              <a:rPr lang="en-US" sz="2400" dirty="0"/>
              <a:t>no disk wastage</a:t>
            </a:r>
          </a:p>
          <a:p>
            <a:pPr marL="990600" lvl="1" indent="-533400" algn="just">
              <a:lnSpc>
                <a:spcPct val="110000"/>
              </a:lnSpc>
              <a:spcBef>
                <a:spcPts val="600"/>
              </a:spcBef>
              <a:spcAft>
                <a:spcPts val="600"/>
              </a:spcAft>
              <a:buFontTx/>
              <a:buChar char="-"/>
            </a:pPr>
            <a:r>
              <a:rPr lang="en-US" sz="2400" dirty="0"/>
              <a:t>extra seeks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a:xfrm>
            <a:off x="457200" y="304800"/>
            <a:ext cx="8183880" cy="762000"/>
          </a:xfrm>
        </p:spPr>
        <p:txBody>
          <a:bodyPr/>
          <a:lstStyle/>
          <a:p>
            <a:pPr algn="ctr"/>
            <a:r>
              <a:rPr lang="en-US" sz="3600" dirty="0">
                <a:solidFill>
                  <a:schemeClr val="tx1"/>
                </a:solidFill>
              </a:rPr>
              <a:t>Near Video on Demand</a:t>
            </a:r>
            <a:endParaRPr lang="tr-TR" sz="3600" dirty="0">
              <a:solidFill>
                <a:schemeClr val="tx1"/>
              </a:solidFill>
            </a:endParaRPr>
          </a:p>
        </p:txBody>
      </p:sp>
      <p:sp>
        <p:nvSpPr>
          <p:cNvPr id="37893" name="Rectangle 3"/>
          <p:cNvSpPr>
            <a:spLocks noGrp="1" noChangeArrowheads="1"/>
          </p:cNvSpPr>
          <p:nvPr>
            <p:ph type="body" idx="1"/>
          </p:nvPr>
        </p:nvSpPr>
        <p:spPr>
          <a:xfrm>
            <a:off x="228600" y="1219200"/>
            <a:ext cx="8512175" cy="5257800"/>
          </a:xfrm>
        </p:spPr>
        <p:txBody>
          <a:bodyPr>
            <a:normAutofit fontScale="92500"/>
          </a:bodyPr>
          <a:lstStyle/>
          <a:p>
            <a:pPr algn="just">
              <a:lnSpc>
                <a:spcPct val="110000"/>
              </a:lnSpc>
              <a:spcBef>
                <a:spcPts val="600"/>
              </a:spcBef>
              <a:spcAft>
                <a:spcPts val="600"/>
              </a:spcAft>
            </a:pPr>
            <a:r>
              <a:rPr lang="tr-TR" sz="2400" dirty="0"/>
              <a:t>Having </a:t>
            </a:r>
            <a:r>
              <a:rPr lang="tr-TR" sz="2400" b="1" i="1" dirty="0"/>
              <a:t>k</a:t>
            </a:r>
            <a:r>
              <a:rPr lang="tr-TR" sz="2400" dirty="0"/>
              <a:t> users getting the same movie puts essentially the same load on the server as having them getting </a:t>
            </a:r>
            <a:r>
              <a:rPr lang="tr-TR" sz="2400" b="1" i="1" dirty="0"/>
              <a:t>k</a:t>
            </a:r>
            <a:r>
              <a:rPr lang="tr-TR" sz="2400" dirty="0"/>
              <a:t> different movies</a:t>
            </a:r>
            <a:r>
              <a:rPr lang="en-US" sz="2400" dirty="0"/>
              <a:t>.</a:t>
            </a:r>
            <a:endParaRPr lang="tr-TR" sz="2400" dirty="0"/>
          </a:p>
          <a:p>
            <a:pPr algn="just">
              <a:lnSpc>
                <a:spcPct val="110000"/>
              </a:lnSpc>
              <a:spcBef>
                <a:spcPts val="600"/>
              </a:spcBef>
              <a:spcAft>
                <a:spcPts val="600"/>
              </a:spcAft>
            </a:pPr>
            <a:r>
              <a:rPr lang="tr-TR" sz="2400" dirty="0"/>
              <a:t>Since viewers want to view at arbitrary times one movie stream can not be shared</a:t>
            </a:r>
            <a:r>
              <a:rPr lang="en-US" sz="2400" dirty="0"/>
              <a:t>.</a:t>
            </a:r>
            <a:endParaRPr lang="tr-TR" sz="2400" dirty="0"/>
          </a:p>
          <a:p>
            <a:pPr algn="just">
              <a:lnSpc>
                <a:spcPct val="110000"/>
              </a:lnSpc>
              <a:spcBef>
                <a:spcPts val="600"/>
              </a:spcBef>
              <a:spcAft>
                <a:spcPts val="600"/>
              </a:spcAft>
            </a:pPr>
            <a:r>
              <a:rPr lang="tr-TR" sz="2400" dirty="0"/>
              <a:t>Tell users that movies start on the hour and every (for example) 5 minutes thereafter. Thus if a user wants to see a movie at 8:02, he will have to wait until 8:05</a:t>
            </a:r>
          </a:p>
          <a:p>
            <a:pPr algn="just">
              <a:lnSpc>
                <a:spcPct val="110000"/>
              </a:lnSpc>
              <a:spcBef>
                <a:spcPts val="600"/>
              </a:spcBef>
              <a:spcAft>
                <a:spcPts val="600"/>
              </a:spcAft>
            </a:pPr>
            <a:r>
              <a:rPr lang="tr-TR" sz="2400" dirty="0"/>
              <a:t>A 2-hour movie starting at every 5 minutes need 24 (120/5) streams regardless the number of customers. </a:t>
            </a:r>
          </a:p>
          <a:p>
            <a:pPr algn="just">
              <a:lnSpc>
                <a:spcPct val="110000"/>
              </a:lnSpc>
              <a:spcBef>
                <a:spcPts val="600"/>
              </a:spcBef>
              <a:spcAft>
                <a:spcPts val="600"/>
              </a:spcAft>
            </a:pPr>
            <a:r>
              <a:rPr lang="tr-TR" sz="2400" dirty="0"/>
              <a:t>Viewers starting at the same starting time share the stream</a:t>
            </a:r>
          </a:p>
        </p:txBody>
      </p:sp>
    </p:spTree>
    <p:extLst>
      <p:ext uri="{BB962C8B-B14F-4D97-AF65-F5344CB8AC3E}">
        <p14:creationId xmlns:p14="http://schemas.microsoft.com/office/powerpoint/2010/main" val="2888144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a:xfrm>
            <a:off x="533400" y="381000"/>
            <a:ext cx="8183880" cy="609600"/>
          </a:xfrm>
        </p:spPr>
        <p:txBody>
          <a:bodyPr>
            <a:normAutofit fontScale="90000"/>
          </a:bodyPr>
          <a:lstStyle/>
          <a:p>
            <a:pPr algn="ctr"/>
            <a:r>
              <a:rPr lang="en-US" dirty="0">
                <a:solidFill>
                  <a:schemeClr val="tx1"/>
                </a:solidFill>
              </a:rPr>
              <a:t>Near Video on Demand</a:t>
            </a:r>
          </a:p>
        </p:txBody>
      </p:sp>
      <p:sp>
        <p:nvSpPr>
          <p:cNvPr id="38917" name="Text Box 3"/>
          <p:cNvSpPr>
            <a:spLocks noGrp="1" noChangeArrowheads="1"/>
          </p:cNvSpPr>
          <p:nvPr>
            <p:ph type="body" idx="1"/>
          </p:nvPr>
        </p:nvSpPr>
        <p:spPr>
          <a:xfrm>
            <a:off x="685800" y="6096000"/>
            <a:ext cx="8062913" cy="361950"/>
          </a:xfrm>
          <a:noFill/>
        </p:spPr>
        <p:txBody>
          <a:bodyPr lIns="91440" tIns="45720" rIns="91440" bIns="45720">
            <a:normAutofit fontScale="70000" lnSpcReduction="20000"/>
          </a:bodyPr>
          <a:lstStyle/>
          <a:p>
            <a:pPr>
              <a:lnSpc>
                <a:spcPct val="90000"/>
              </a:lnSpc>
              <a:spcBef>
                <a:spcPct val="50000"/>
              </a:spcBef>
              <a:buFontTx/>
              <a:buNone/>
            </a:pPr>
            <a:r>
              <a:rPr lang="en-US" sz="1800" b="1" dirty="0"/>
              <a:t>New stream starting at regular intervals</a:t>
            </a:r>
            <a:r>
              <a:rPr lang="tr-TR" sz="1800" b="1" dirty="0"/>
              <a:t> (in every 5 minutes for a 2-hour movie)</a:t>
            </a:r>
            <a:endParaRPr lang="en-US" sz="1800" b="1" dirty="0"/>
          </a:p>
        </p:txBody>
      </p:sp>
      <p:pic>
        <p:nvPicPr>
          <p:cNvPr id="38918" name="Picture 4"/>
          <p:cNvPicPr>
            <a:picLocks noChangeAspect="1" noChangeArrowheads="1"/>
          </p:cNvPicPr>
          <p:nvPr/>
        </p:nvPicPr>
        <p:blipFill>
          <a:blip r:embed="rId3" cstate="print"/>
          <a:srcRect/>
          <a:stretch>
            <a:fillRect/>
          </a:stretch>
        </p:blipFill>
        <p:spPr bwMode="auto">
          <a:xfrm>
            <a:off x="381000" y="1219200"/>
            <a:ext cx="8382000" cy="4582723"/>
          </a:xfrm>
          <a:prstGeom prst="rect">
            <a:avLst/>
          </a:prstGeom>
          <a:noFill/>
          <a:ln w="9525">
            <a:noFill/>
            <a:miter lim="800000"/>
            <a:headEnd/>
            <a:tailEnd/>
          </a:ln>
        </p:spPr>
      </p:pic>
    </p:spTree>
    <p:extLst>
      <p:ext uri="{BB962C8B-B14F-4D97-AF65-F5344CB8AC3E}">
        <p14:creationId xmlns:p14="http://schemas.microsoft.com/office/powerpoint/2010/main" val="1861069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a:xfrm>
            <a:off x="304800" y="762000"/>
            <a:ext cx="8382000" cy="576263"/>
          </a:xfrm>
        </p:spPr>
        <p:txBody>
          <a:bodyPr>
            <a:normAutofit fontScale="90000"/>
          </a:bodyPr>
          <a:lstStyle/>
          <a:p>
            <a:pPr algn="ctr"/>
            <a:r>
              <a:rPr lang="en-US" sz="3600" dirty="0">
                <a:solidFill>
                  <a:schemeClr val="tx1"/>
                </a:solidFill>
              </a:rPr>
              <a:t>Placing Files for Near Video on Demand</a:t>
            </a:r>
          </a:p>
        </p:txBody>
      </p:sp>
      <p:sp>
        <p:nvSpPr>
          <p:cNvPr id="44037" name="Rectangle 3"/>
          <p:cNvSpPr>
            <a:spLocks noGrp="1" noChangeArrowheads="1"/>
          </p:cNvSpPr>
          <p:nvPr>
            <p:ph type="body" idx="1"/>
          </p:nvPr>
        </p:nvSpPr>
        <p:spPr>
          <a:xfrm>
            <a:off x="457200" y="1447800"/>
            <a:ext cx="8153400" cy="3962400"/>
          </a:xfrm>
        </p:spPr>
        <p:txBody>
          <a:bodyPr>
            <a:normAutofit lnSpcReduction="10000"/>
          </a:bodyPr>
          <a:lstStyle/>
          <a:p>
            <a:pPr algn="just">
              <a:lnSpc>
                <a:spcPct val="170000"/>
              </a:lnSpc>
              <a:spcBef>
                <a:spcPts val="600"/>
              </a:spcBef>
              <a:spcAft>
                <a:spcPts val="600"/>
              </a:spcAft>
            </a:pPr>
            <a:r>
              <a:rPr lang="tr-TR" sz="2000" dirty="0"/>
              <a:t>30 frames/sec with a new stream starting every 5</a:t>
            </a:r>
            <a:r>
              <a:rPr lang="en-US" sz="2000" dirty="0"/>
              <a:t> </a:t>
            </a:r>
            <a:r>
              <a:rPr lang="tr-TR" sz="2000" dirty="0"/>
              <a:t>minutes</a:t>
            </a:r>
            <a:endParaRPr lang="en-US" sz="2000" dirty="0"/>
          </a:p>
          <a:p>
            <a:pPr algn="just">
              <a:lnSpc>
                <a:spcPct val="170000"/>
              </a:lnSpc>
              <a:spcBef>
                <a:spcPts val="600"/>
              </a:spcBef>
              <a:spcAft>
                <a:spcPts val="600"/>
              </a:spcAft>
            </a:pPr>
            <a:r>
              <a:rPr lang="en-US" sz="2000" dirty="0"/>
              <a:t>Frame sets of 24 frames are concatenated and written to the disk as a single record. They can also be read back on a single read.</a:t>
            </a:r>
          </a:p>
          <a:p>
            <a:pPr algn="just">
              <a:lnSpc>
                <a:spcPct val="170000"/>
              </a:lnSpc>
              <a:spcBef>
                <a:spcPts val="600"/>
              </a:spcBef>
              <a:spcAft>
                <a:spcPts val="600"/>
              </a:spcAft>
            </a:pPr>
            <a:r>
              <a:rPr lang="tr-TR" sz="2000" dirty="0"/>
              <a:t>Frames needed for all 24 streams at that time are in track 1 as a single record which can be read in one read operation</a:t>
            </a:r>
            <a:r>
              <a:rPr lang="en-US" sz="2000" dirty="0"/>
              <a:t>.</a:t>
            </a:r>
            <a:endParaRPr lang="tr-TR"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a:xfrm>
            <a:off x="304800" y="762000"/>
            <a:ext cx="8382000" cy="576263"/>
          </a:xfrm>
        </p:spPr>
        <p:txBody>
          <a:bodyPr>
            <a:normAutofit fontScale="90000"/>
          </a:bodyPr>
          <a:lstStyle/>
          <a:p>
            <a:pPr algn="ctr"/>
            <a:r>
              <a:rPr lang="en-US" sz="3600" dirty="0">
                <a:solidFill>
                  <a:schemeClr val="tx1"/>
                </a:solidFill>
              </a:rPr>
              <a:t>Placing Files for Near Video on Demand</a:t>
            </a:r>
          </a:p>
        </p:txBody>
      </p:sp>
      <p:sp>
        <p:nvSpPr>
          <p:cNvPr id="44037" name="Rectangle 3"/>
          <p:cNvSpPr>
            <a:spLocks noGrp="1" noChangeArrowheads="1"/>
          </p:cNvSpPr>
          <p:nvPr>
            <p:ph type="body" idx="1"/>
          </p:nvPr>
        </p:nvSpPr>
        <p:spPr>
          <a:xfrm>
            <a:off x="381000" y="5257800"/>
            <a:ext cx="8382000" cy="1219200"/>
          </a:xfrm>
        </p:spPr>
        <p:txBody>
          <a:bodyPr>
            <a:normAutofit/>
          </a:bodyPr>
          <a:lstStyle/>
          <a:p>
            <a:pPr algn="just">
              <a:lnSpc>
                <a:spcPct val="110000"/>
              </a:lnSpc>
              <a:spcBef>
                <a:spcPts val="600"/>
              </a:spcBef>
              <a:spcAft>
                <a:spcPts val="600"/>
              </a:spcAft>
            </a:pPr>
            <a:r>
              <a:rPr lang="tr-TR" sz="2000" dirty="0"/>
              <a:t>Double buffering is used (playback from one buffer while reading the next 24 frames from the next track)</a:t>
            </a:r>
          </a:p>
          <a:p>
            <a:pPr>
              <a:lnSpc>
                <a:spcPct val="80000"/>
              </a:lnSpc>
            </a:pPr>
            <a:endParaRPr lang="en-US" sz="2000" dirty="0"/>
          </a:p>
        </p:txBody>
      </p:sp>
      <p:pic>
        <p:nvPicPr>
          <p:cNvPr id="44038" name="Picture 4"/>
          <p:cNvPicPr>
            <a:picLocks noChangeAspect="1" noChangeArrowheads="1"/>
          </p:cNvPicPr>
          <p:nvPr/>
        </p:nvPicPr>
        <p:blipFill>
          <a:blip r:embed="rId3" cstate="print"/>
          <a:srcRect/>
          <a:stretch>
            <a:fillRect/>
          </a:stretch>
        </p:blipFill>
        <p:spPr bwMode="auto">
          <a:xfrm>
            <a:off x="610476" y="1524000"/>
            <a:ext cx="8000124" cy="37338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AutoShape 2"/>
          <p:cNvSpPr>
            <a:spLocks noGrp="1" noChangeAspect="1" noChangeArrowheads="1"/>
          </p:cNvSpPr>
          <p:nvPr>
            <p:ph type="title"/>
          </p:nvPr>
        </p:nvSpPr>
        <p:spPr>
          <a:xfrm>
            <a:off x="457200" y="728663"/>
            <a:ext cx="8316912" cy="719137"/>
          </a:xfrm>
        </p:spPr>
        <p:txBody>
          <a:bodyPr>
            <a:normAutofit fontScale="90000"/>
          </a:bodyPr>
          <a:lstStyle/>
          <a:p>
            <a:pPr algn="ctr"/>
            <a:r>
              <a:rPr lang="en-US" sz="3600" dirty="0">
                <a:solidFill>
                  <a:schemeClr val="tx1"/>
                </a:solidFill>
              </a:rPr>
              <a:t>Placing Multiple files on a Single Disk </a:t>
            </a:r>
          </a:p>
        </p:txBody>
      </p:sp>
      <p:sp>
        <p:nvSpPr>
          <p:cNvPr id="45061" name="Rectangle 3"/>
          <p:cNvSpPr>
            <a:spLocks noGrp="1" noChangeArrowheads="1"/>
          </p:cNvSpPr>
          <p:nvPr>
            <p:ph type="body" idx="1"/>
          </p:nvPr>
        </p:nvSpPr>
        <p:spPr>
          <a:xfrm>
            <a:off x="381000" y="4038600"/>
            <a:ext cx="8305800" cy="2514600"/>
          </a:xfrm>
        </p:spPr>
        <p:txBody>
          <a:bodyPr>
            <a:normAutofit/>
          </a:bodyPr>
          <a:lstStyle/>
          <a:p>
            <a:pPr algn="just">
              <a:spcBef>
                <a:spcPts val="600"/>
              </a:spcBef>
            </a:pPr>
            <a:r>
              <a:rPr lang="en-US" sz="1800" dirty="0"/>
              <a:t>Organize pipe distribution of files on server</a:t>
            </a:r>
          </a:p>
          <a:p>
            <a:pPr lvl="1" algn="just">
              <a:spcBef>
                <a:spcPts val="600"/>
              </a:spcBef>
            </a:pPr>
            <a:r>
              <a:rPr lang="en-US" sz="1800" dirty="0"/>
              <a:t>most popular movie in middle of disk</a:t>
            </a:r>
          </a:p>
          <a:p>
            <a:pPr lvl="1" algn="just">
              <a:spcBef>
                <a:spcPts val="600"/>
              </a:spcBef>
            </a:pPr>
            <a:r>
              <a:rPr lang="en-US" sz="1800" dirty="0"/>
              <a:t>next most popular either on either side, etc.</a:t>
            </a:r>
            <a:endParaRPr lang="tr-TR" sz="1800" dirty="0"/>
          </a:p>
          <a:p>
            <a:pPr algn="just">
              <a:spcBef>
                <a:spcPts val="600"/>
              </a:spcBef>
            </a:pPr>
            <a:r>
              <a:rPr lang="tr-TR" sz="1800" dirty="0"/>
              <a:t>This strategy is based on </a:t>
            </a:r>
            <a:r>
              <a:rPr lang="en-US" sz="1800" dirty="0"/>
              <a:t>statist</a:t>
            </a:r>
            <a:r>
              <a:rPr lang="tr-TR" sz="1800" dirty="0"/>
              <a:t>ical analysis of popularity</a:t>
            </a:r>
          </a:p>
          <a:p>
            <a:pPr algn="just">
              <a:spcBef>
                <a:spcPts val="600"/>
              </a:spcBef>
            </a:pPr>
            <a:r>
              <a:rPr lang="tr-TR" sz="1800" dirty="0"/>
              <a:t>For a 1000 movie server, top 5 movies represent a total probability of .307, which means that the disk arm will stay in the cylinders allocated to the top five movies about 30% of the time </a:t>
            </a:r>
            <a:endParaRPr lang="en-US" sz="1800" dirty="0"/>
          </a:p>
        </p:txBody>
      </p:sp>
      <p:pic>
        <p:nvPicPr>
          <p:cNvPr id="45062" name="Picture 4"/>
          <p:cNvPicPr>
            <a:picLocks noChangeAspect="1" noChangeArrowheads="1"/>
          </p:cNvPicPr>
          <p:nvPr/>
        </p:nvPicPr>
        <p:blipFill>
          <a:blip r:embed="rId3" cstate="print"/>
          <a:srcRect b="7500"/>
          <a:stretch>
            <a:fillRect/>
          </a:stretch>
        </p:blipFill>
        <p:spPr bwMode="auto">
          <a:xfrm>
            <a:off x="533400" y="1447800"/>
            <a:ext cx="8062913" cy="246697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4" name="Picture 2"/>
          <p:cNvPicPr>
            <a:picLocks noChangeAspect="1" noChangeArrowheads="1"/>
          </p:cNvPicPr>
          <p:nvPr/>
        </p:nvPicPr>
        <p:blipFill>
          <a:blip r:embed="rId3" cstate="print"/>
          <a:srcRect/>
          <a:stretch>
            <a:fillRect/>
          </a:stretch>
        </p:blipFill>
        <p:spPr bwMode="auto">
          <a:xfrm>
            <a:off x="755650" y="1026208"/>
            <a:ext cx="7702550" cy="2250392"/>
          </a:xfrm>
          <a:prstGeom prst="rect">
            <a:avLst/>
          </a:prstGeom>
          <a:noFill/>
          <a:ln w="9525">
            <a:noFill/>
            <a:miter lim="800000"/>
            <a:headEnd/>
            <a:tailEnd/>
          </a:ln>
        </p:spPr>
      </p:pic>
      <p:sp>
        <p:nvSpPr>
          <p:cNvPr id="46085" name="Rectangle 3"/>
          <p:cNvSpPr>
            <a:spLocks noGrp="1" noChangeArrowheads="1"/>
          </p:cNvSpPr>
          <p:nvPr>
            <p:ph type="title"/>
          </p:nvPr>
        </p:nvSpPr>
        <p:spPr>
          <a:xfrm>
            <a:off x="628650" y="0"/>
            <a:ext cx="7772400" cy="914400"/>
          </a:xfrm>
        </p:spPr>
        <p:txBody>
          <a:bodyPr>
            <a:normAutofit fontScale="90000"/>
          </a:bodyPr>
          <a:lstStyle/>
          <a:p>
            <a:pPr algn="ctr"/>
            <a:r>
              <a:rPr lang="en-US" dirty="0">
                <a:solidFill>
                  <a:schemeClr val="tx1"/>
                </a:solidFill>
              </a:rPr>
              <a:t>Placing Files on Multiple Disks</a:t>
            </a:r>
            <a:endParaRPr lang="en-US" sz="3600" dirty="0">
              <a:solidFill>
                <a:schemeClr val="tx1"/>
              </a:solidFill>
            </a:endParaRPr>
          </a:p>
        </p:txBody>
      </p:sp>
      <p:sp>
        <p:nvSpPr>
          <p:cNvPr id="46086" name="Rectangle 4"/>
          <p:cNvSpPr>
            <a:spLocks noGrp="1" noChangeArrowheads="1"/>
          </p:cNvSpPr>
          <p:nvPr>
            <p:ph type="body" idx="1"/>
          </p:nvPr>
        </p:nvSpPr>
        <p:spPr>
          <a:xfrm>
            <a:off x="381000" y="3357563"/>
            <a:ext cx="8382000" cy="3195637"/>
          </a:xfrm>
        </p:spPr>
        <p:txBody>
          <a:bodyPr>
            <a:normAutofit lnSpcReduction="10000"/>
          </a:bodyPr>
          <a:lstStyle/>
          <a:p>
            <a:pPr algn="just">
              <a:spcBef>
                <a:spcPts val="600"/>
              </a:spcBef>
              <a:spcAft>
                <a:spcPts val="600"/>
              </a:spcAft>
            </a:pPr>
            <a:r>
              <a:rPr lang="en-US" sz="2000" dirty="0"/>
              <a:t>Organize multimedia files on multiple disks</a:t>
            </a:r>
            <a:r>
              <a:rPr lang="tr-TR" sz="2000" dirty="0"/>
              <a:t> to </a:t>
            </a:r>
            <a:r>
              <a:rPr lang="tr-TR" sz="2000" b="1" i="1" dirty="0"/>
              <a:t>balance the load on disks</a:t>
            </a:r>
            <a:endParaRPr lang="en-US" sz="2000" b="1" i="1" dirty="0"/>
          </a:p>
          <a:p>
            <a:pPr lvl="1" algn="just">
              <a:spcBef>
                <a:spcPts val="600"/>
              </a:spcBef>
              <a:spcAft>
                <a:spcPts val="600"/>
              </a:spcAft>
              <a:buFontTx/>
              <a:buNone/>
            </a:pPr>
            <a:r>
              <a:rPr lang="en-US" sz="1600" dirty="0"/>
              <a:t>(a) No striping</a:t>
            </a:r>
            <a:r>
              <a:rPr lang="tr-TR" sz="1600" dirty="0"/>
              <a:t> – one disk holds all frames of a movie - popular films may cause a strain on the relevant hard disk</a:t>
            </a:r>
            <a:endParaRPr lang="en-US" sz="1600" dirty="0"/>
          </a:p>
          <a:p>
            <a:pPr lvl="1" algn="just">
              <a:spcBef>
                <a:spcPts val="600"/>
              </a:spcBef>
              <a:spcAft>
                <a:spcPts val="600"/>
              </a:spcAft>
              <a:buFontTx/>
              <a:buNone/>
            </a:pPr>
            <a:r>
              <a:rPr lang="en-US" sz="1600" dirty="0"/>
              <a:t>(b) Same striping pattern for all files</a:t>
            </a:r>
            <a:r>
              <a:rPr lang="tr-TR" sz="1600" dirty="0"/>
              <a:t> – all movies start from  the same disk</a:t>
            </a:r>
            <a:endParaRPr lang="en-US" sz="1600" dirty="0"/>
          </a:p>
          <a:p>
            <a:pPr lvl="1" algn="just">
              <a:spcBef>
                <a:spcPts val="600"/>
              </a:spcBef>
              <a:spcAft>
                <a:spcPts val="600"/>
              </a:spcAft>
              <a:buFontTx/>
              <a:buNone/>
            </a:pPr>
            <a:r>
              <a:rPr lang="en-US" sz="1600" dirty="0"/>
              <a:t>(c) Staggered striping</a:t>
            </a:r>
          </a:p>
          <a:p>
            <a:pPr lvl="1" algn="just">
              <a:spcBef>
                <a:spcPts val="600"/>
              </a:spcBef>
              <a:spcAft>
                <a:spcPts val="600"/>
              </a:spcAft>
              <a:buFontTx/>
              <a:buNone/>
            </a:pPr>
            <a:r>
              <a:rPr lang="en-US" sz="1600" dirty="0"/>
              <a:t>(d) Random striping</a:t>
            </a:r>
            <a:endParaRPr lang="tr-TR" sz="1600" dirty="0"/>
          </a:p>
          <a:p>
            <a:pPr algn="just">
              <a:spcBef>
                <a:spcPts val="600"/>
              </a:spcBef>
              <a:spcAft>
                <a:spcPts val="600"/>
              </a:spcAft>
            </a:pPr>
            <a:r>
              <a:rPr lang="tr-TR" sz="2000" dirty="0"/>
              <a:t>This organization is not a RAID (</a:t>
            </a:r>
            <a:r>
              <a:rPr lang="en-US" sz="2000" dirty="0"/>
              <a:t>redundant array of independent disks</a:t>
            </a:r>
            <a:r>
              <a:rPr lang="tr-TR" sz="2000" dirty="0"/>
              <a:t>)</a:t>
            </a: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a:xfrm>
            <a:off x="457200" y="304800"/>
            <a:ext cx="8183880" cy="685800"/>
          </a:xfrm>
        </p:spPr>
        <p:txBody>
          <a:bodyPr/>
          <a:lstStyle/>
          <a:p>
            <a:pPr algn="ctr"/>
            <a:r>
              <a:rPr lang="en-US" dirty="0">
                <a:solidFill>
                  <a:schemeClr val="tx1"/>
                </a:solidFill>
              </a:rPr>
              <a:t>File Caching</a:t>
            </a:r>
          </a:p>
        </p:txBody>
      </p:sp>
      <p:sp>
        <p:nvSpPr>
          <p:cNvPr id="48133" name="Rectangle 3"/>
          <p:cNvSpPr>
            <a:spLocks noGrp="1" noChangeArrowheads="1"/>
          </p:cNvSpPr>
          <p:nvPr>
            <p:ph type="body" idx="1"/>
          </p:nvPr>
        </p:nvSpPr>
        <p:spPr>
          <a:xfrm>
            <a:off x="381000" y="1066800"/>
            <a:ext cx="8382000" cy="5108575"/>
          </a:xfrm>
        </p:spPr>
        <p:txBody>
          <a:bodyPr>
            <a:normAutofit fontScale="92500" lnSpcReduction="10000"/>
          </a:bodyPr>
          <a:lstStyle/>
          <a:p>
            <a:pPr algn="just">
              <a:lnSpc>
                <a:spcPct val="150000"/>
              </a:lnSpc>
              <a:spcBef>
                <a:spcPts val="600"/>
              </a:spcBef>
              <a:spcAft>
                <a:spcPts val="600"/>
              </a:spcAft>
            </a:pPr>
            <a:r>
              <a:rPr lang="en-US" dirty="0"/>
              <a:t>Most movies </a:t>
            </a:r>
            <a:r>
              <a:rPr lang="tr-TR" dirty="0"/>
              <a:t>are </a:t>
            </a:r>
            <a:r>
              <a:rPr lang="en-US" dirty="0"/>
              <a:t>stored on DVD or tape</a:t>
            </a:r>
            <a:r>
              <a:rPr lang="tr-TR" dirty="0"/>
              <a:t> to save disk space </a:t>
            </a:r>
            <a:endParaRPr lang="en-US" sz="3600" dirty="0"/>
          </a:p>
          <a:p>
            <a:pPr lvl="1" algn="just">
              <a:lnSpc>
                <a:spcPct val="150000"/>
              </a:lnSpc>
              <a:spcBef>
                <a:spcPts val="600"/>
              </a:spcBef>
              <a:spcAft>
                <a:spcPts val="600"/>
              </a:spcAft>
            </a:pPr>
            <a:r>
              <a:rPr lang="en-US" dirty="0"/>
              <a:t>copy to disk when needed</a:t>
            </a:r>
          </a:p>
          <a:p>
            <a:pPr lvl="1" algn="just">
              <a:lnSpc>
                <a:spcPct val="150000"/>
              </a:lnSpc>
              <a:spcBef>
                <a:spcPts val="600"/>
              </a:spcBef>
              <a:spcAft>
                <a:spcPts val="600"/>
              </a:spcAft>
            </a:pPr>
            <a:r>
              <a:rPr lang="en-US" dirty="0"/>
              <a:t>results in large startup time</a:t>
            </a:r>
          </a:p>
          <a:p>
            <a:pPr lvl="1" algn="just">
              <a:lnSpc>
                <a:spcPct val="150000"/>
              </a:lnSpc>
              <a:spcBef>
                <a:spcPts val="600"/>
              </a:spcBef>
              <a:spcAft>
                <a:spcPts val="600"/>
              </a:spcAft>
            </a:pPr>
            <a:r>
              <a:rPr lang="en-US" dirty="0"/>
              <a:t>keep most popular movies on disk</a:t>
            </a:r>
            <a:endParaRPr lang="en-US" sz="3200" dirty="0"/>
          </a:p>
          <a:p>
            <a:pPr algn="just">
              <a:lnSpc>
                <a:spcPct val="150000"/>
              </a:lnSpc>
              <a:spcBef>
                <a:spcPts val="600"/>
              </a:spcBef>
              <a:spcAft>
                <a:spcPts val="600"/>
              </a:spcAft>
            </a:pPr>
            <a:r>
              <a:rPr lang="en-US" dirty="0"/>
              <a:t>Can keep first few min</a:t>
            </a:r>
            <a:r>
              <a:rPr lang="tr-TR" dirty="0"/>
              <a:t>utes</a:t>
            </a:r>
            <a:r>
              <a:rPr lang="en-US" dirty="0"/>
              <a:t> of all movies on disk</a:t>
            </a:r>
            <a:endParaRPr lang="en-US" sz="3600" dirty="0"/>
          </a:p>
          <a:p>
            <a:pPr lvl="1" algn="just">
              <a:lnSpc>
                <a:spcPct val="150000"/>
              </a:lnSpc>
              <a:spcBef>
                <a:spcPts val="600"/>
              </a:spcBef>
              <a:spcAft>
                <a:spcPts val="600"/>
              </a:spcAft>
            </a:pPr>
            <a:r>
              <a:rPr lang="en-US" dirty="0"/>
              <a:t>start movie from this while remainder is fetched</a:t>
            </a:r>
            <a:endParaRPr lang="en-US" sz="3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a:xfrm>
            <a:off x="685800" y="-152400"/>
            <a:ext cx="7772400" cy="1143000"/>
          </a:xfrm>
        </p:spPr>
        <p:txBody>
          <a:bodyPr/>
          <a:lstStyle/>
          <a:p>
            <a:pPr algn="ctr"/>
            <a:r>
              <a:rPr lang="en-US" dirty="0">
                <a:solidFill>
                  <a:schemeClr val="tx1"/>
                </a:solidFill>
              </a:rPr>
              <a:t>Caching</a:t>
            </a:r>
          </a:p>
        </p:txBody>
      </p:sp>
      <p:sp>
        <p:nvSpPr>
          <p:cNvPr id="47109" name="Rectangle 3"/>
          <p:cNvSpPr>
            <a:spLocks noGrp="1" noChangeArrowheads="1"/>
          </p:cNvSpPr>
          <p:nvPr>
            <p:ph type="body" idx="1"/>
          </p:nvPr>
        </p:nvSpPr>
        <p:spPr>
          <a:xfrm>
            <a:off x="304800" y="4572000"/>
            <a:ext cx="8534400" cy="1981200"/>
          </a:xfrm>
        </p:spPr>
        <p:txBody>
          <a:bodyPr>
            <a:normAutofit fontScale="92500" lnSpcReduction="10000"/>
          </a:bodyPr>
          <a:lstStyle/>
          <a:p>
            <a:pPr marL="457200" indent="-457200" algn="just">
              <a:spcBef>
                <a:spcPts val="600"/>
              </a:spcBef>
              <a:spcAft>
                <a:spcPts val="600"/>
              </a:spcAft>
              <a:buFontTx/>
              <a:buNone/>
            </a:pPr>
            <a:r>
              <a:rPr lang="en-US" sz="2400" dirty="0"/>
              <a:t>Block Caching</a:t>
            </a:r>
            <a:endParaRPr lang="tr-TR" sz="2400" dirty="0"/>
          </a:p>
          <a:p>
            <a:pPr marL="457200" indent="-457200" algn="just">
              <a:spcBef>
                <a:spcPts val="600"/>
              </a:spcBef>
              <a:spcAft>
                <a:spcPts val="600"/>
              </a:spcAft>
              <a:buFontTx/>
              <a:buAutoNum type="alphaLcParenR"/>
            </a:pPr>
            <a:r>
              <a:rPr lang="en-US" sz="2400" dirty="0"/>
              <a:t>Two users, same movie 10 sec out of sync</a:t>
            </a:r>
            <a:r>
              <a:rPr lang="tr-TR" sz="2400" dirty="0"/>
              <a:t> – keep the blocks in cache, but this wastes memory</a:t>
            </a:r>
            <a:endParaRPr lang="en-US" sz="2400" dirty="0"/>
          </a:p>
          <a:p>
            <a:pPr marL="457200" indent="-457200" algn="just">
              <a:spcBef>
                <a:spcPts val="600"/>
              </a:spcBef>
              <a:spcAft>
                <a:spcPts val="600"/>
              </a:spcAft>
              <a:buFontTx/>
              <a:buAutoNum type="alphaLcParenR"/>
            </a:pPr>
            <a:r>
              <a:rPr lang="en-US" sz="2400" dirty="0"/>
              <a:t>Merging two streams into one</a:t>
            </a:r>
            <a:r>
              <a:rPr lang="tr-TR" sz="2400" dirty="0"/>
              <a:t> by running the first movie a bit slower and the other a bit faster for a while</a:t>
            </a:r>
            <a:endParaRPr lang="en-US" sz="2400" dirty="0"/>
          </a:p>
        </p:txBody>
      </p:sp>
      <p:pic>
        <p:nvPicPr>
          <p:cNvPr id="47110" name="Picture 4"/>
          <p:cNvPicPr>
            <a:picLocks noChangeAspect="1" noChangeArrowheads="1"/>
          </p:cNvPicPr>
          <p:nvPr/>
        </p:nvPicPr>
        <p:blipFill>
          <a:blip r:embed="rId3" cstate="print"/>
          <a:srcRect/>
          <a:stretch>
            <a:fillRect/>
          </a:stretch>
        </p:blipFill>
        <p:spPr bwMode="auto">
          <a:xfrm>
            <a:off x="762000" y="1040511"/>
            <a:ext cx="7543800" cy="3441001"/>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a:xfrm>
            <a:off x="457200" y="304800"/>
            <a:ext cx="8183880" cy="609600"/>
          </a:xfrm>
        </p:spPr>
        <p:txBody>
          <a:bodyPr>
            <a:normAutofit fontScale="90000"/>
          </a:bodyPr>
          <a:lstStyle/>
          <a:p>
            <a:pPr algn="ctr"/>
            <a:r>
              <a:rPr lang="en-US" sz="3600" dirty="0">
                <a:solidFill>
                  <a:schemeClr val="tx1"/>
                </a:solidFill>
              </a:rPr>
              <a:t>Disk Scheduling for Multimedia</a:t>
            </a:r>
          </a:p>
        </p:txBody>
      </p:sp>
      <p:sp>
        <p:nvSpPr>
          <p:cNvPr id="49157" name="Rectangle 3"/>
          <p:cNvSpPr>
            <a:spLocks noGrp="1" noChangeArrowheads="1"/>
          </p:cNvSpPr>
          <p:nvPr>
            <p:ph type="body" idx="1"/>
          </p:nvPr>
        </p:nvSpPr>
        <p:spPr>
          <a:xfrm>
            <a:off x="381000" y="1143000"/>
            <a:ext cx="8305800" cy="5333999"/>
          </a:xfrm>
        </p:spPr>
        <p:txBody>
          <a:bodyPr/>
          <a:lstStyle/>
          <a:p>
            <a:pPr algn="just">
              <a:spcBef>
                <a:spcPts val="600"/>
              </a:spcBef>
              <a:spcAft>
                <a:spcPts val="600"/>
              </a:spcAft>
            </a:pPr>
            <a:r>
              <a:rPr lang="tr-TR" b="1" dirty="0"/>
              <a:t>Traditional OS</a:t>
            </a:r>
          </a:p>
          <a:p>
            <a:pPr lvl="1" algn="just">
              <a:spcBef>
                <a:spcPts val="600"/>
              </a:spcBef>
              <a:spcAft>
                <a:spcPts val="600"/>
              </a:spcAft>
            </a:pPr>
            <a:r>
              <a:rPr lang="tr-TR" dirty="0"/>
              <a:t>requests for disk blocks is unpredictable</a:t>
            </a:r>
          </a:p>
          <a:p>
            <a:pPr lvl="1" algn="just">
              <a:spcBef>
                <a:spcPts val="600"/>
              </a:spcBef>
              <a:spcAft>
                <a:spcPts val="600"/>
              </a:spcAft>
            </a:pPr>
            <a:r>
              <a:rPr lang="tr-TR" dirty="0"/>
              <a:t>one-block read ahead for each file to increase performance</a:t>
            </a:r>
          </a:p>
          <a:p>
            <a:pPr lvl="1" algn="just">
              <a:spcBef>
                <a:spcPts val="600"/>
              </a:spcBef>
              <a:spcAft>
                <a:spcPts val="600"/>
              </a:spcAft>
            </a:pPr>
            <a:r>
              <a:rPr lang="tr-TR" dirty="0"/>
              <a:t>other than that, wait for requests to come in and process them on demand</a:t>
            </a:r>
          </a:p>
          <a:p>
            <a:pPr algn="just">
              <a:spcBef>
                <a:spcPts val="600"/>
              </a:spcBef>
              <a:spcAft>
                <a:spcPts val="600"/>
              </a:spcAft>
            </a:pPr>
            <a:r>
              <a:rPr lang="tr-TR" b="1" dirty="0"/>
              <a:t>Multimedia OS</a:t>
            </a:r>
          </a:p>
          <a:p>
            <a:pPr lvl="1" algn="just">
              <a:lnSpc>
                <a:spcPct val="125000"/>
              </a:lnSpc>
              <a:spcBef>
                <a:spcPts val="600"/>
              </a:spcBef>
              <a:spcAft>
                <a:spcPts val="600"/>
              </a:spcAft>
            </a:pPr>
            <a:r>
              <a:rPr lang="tr-TR" dirty="0"/>
              <a:t>each active stream puts a well defined load on the system that is highly predictable (for PAL, a frame is needed every 40 msec)</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75000"/>
          </a:schemeClr>
        </a:solidFill>
        <a:effectLst/>
      </p:bgPr>
    </p:bg>
    <p:spTree>
      <p:nvGrpSpPr>
        <p:cNvPr id="1" name=""/>
        <p:cNvGrpSpPr/>
        <p:nvPr/>
      </p:nvGrpSpPr>
      <p:grpSpPr>
        <a:xfrm>
          <a:off x="0" y="0"/>
          <a:ext cx="0" cy="0"/>
          <a:chOff x="0" y="0"/>
          <a:chExt cx="0" cy="0"/>
        </a:xfrm>
      </p:grpSpPr>
      <p:sp>
        <p:nvSpPr>
          <p:cNvPr id="4098" name="Title 1"/>
          <p:cNvSpPr>
            <a:spLocks noGrp="1"/>
          </p:cNvSpPr>
          <p:nvPr>
            <p:ph type="title"/>
          </p:nvPr>
        </p:nvSpPr>
        <p:spPr>
          <a:xfrm>
            <a:off x="457200" y="152400"/>
            <a:ext cx="8183880" cy="914400"/>
          </a:xfrm>
        </p:spPr>
        <p:txBody>
          <a:bodyPr lIns="0" tIns="0" rIns="0" bIns="0">
            <a:normAutofit/>
          </a:bodyPr>
          <a:lstStyle/>
          <a:p>
            <a:pPr algn="ctr"/>
            <a:r>
              <a:rPr lang="en-US" sz="4400" dirty="0">
                <a:solidFill>
                  <a:schemeClr val="tx1"/>
                </a:solidFill>
                <a:latin typeface="Times New Roman" pitchFamily="18" charset="0"/>
                <a:cs typeface="Times New Roman" pitchFamily="18" charset="0"/>
              </a:rPr>
              <a:t>Outline</a:t>
            </a:r>
          </a:p>
        </p:txBody>
      </p:sp>
      <p:sp>
        <p:nvSpPr>
          <p:cNvPr id="4" name="TextBox 3"/>
          <p:cNvSpPr txBox="1"/>
          <p:nvPr/>
        </p:nvSpPr>
        <p:spPr>
          <a:xfrm>
            <a:off x="457200" y="6581001"/>
            <a:ext cx="8153400" cy="276999"/>
          </a:xfrm>
          <a:prstGeom prst="rect">
            <a:avLst/>
          </a:prstGeom>
          <a:noFill/>
        </p:spPr>
        <p:txBody>
          <a:bodyPr wrap="square" rtlCol="0">
            <a:spAutoFit/>
          </a:bodyPr>
          <a:lstStyle/>
          <a:p>
            <a:pPr algn="ctr"/>
            <a:r>
              <a:rPr lang="en-US" sz="1200" b="1" dirty="0"/>
              <a:t>Dept. of Computer Science and Engineering, University of Rajshahi</a:t>
            </a:r>
          </a:p>
        </p:txBody>
      </p:sp>
      <p:sp>
        <p:nvSpPr>
          <p:cNvPr id="8" name="Rectangle 7"/>
          <p:cNvSpPr/>
          <p:nvPr/>
        </p:nvSpPr>
        <p:spPr>
          <a:xfrm>
            <a:off x="533400" y="1295400"/>
            <a:ext cx="4953000" cy="523220"/>
          </a:xfrm>
          <a:prstGeom prst="rect">
            <a:avLst/>
          </a:prstGeom>
        </p:spPr>
        <p:txBody>
          <a:bodyPr wrap="square">
            <a:spAutoFit/>
          </a:bodyPr>
          <a:lstStyle/>
          <a:p>
            <a:r>
              <a:rPr lang="tr-TR" sz="2800" dirty="0"/>
              <a:t>Multimedia File Systems</a:t>
            </a:r>
            <a:endParaRPr lang="en-US" sz="2800" b="1" dirty="0"/>
          </a:p>
        </p:txBody>
      </p:sp>
      <p:sp>
        <p:nvSpPr>
          <p:cNvPr id="9" name="Rectangle 2"/>
          <p:cNvSpPr txBox="1">
            <a:spLocks noChangeArrowheads="1"/>
          </p:cNvSpPr>
          <p:nvPr/>
        </p:nvSpPr>
        <p:spPr>
          <a:xfrm>
            <a:off x="457200" y="2057400"/>
            <a:ext cx="8183880" cy="685800"/>
          </a:xfrm>
          <a:prstGeom prst="rect">
            <a:avLst/>
          </a:prstGeom>
        </p:spPr>
        <p:txBody>
          <a:bodyPr vert="horz" anchor="b">
            <a:normAutofit/>
          </a:bodyPr>
          <a:lstStyle/>
          <a:p>
            <a:pPr lvl="0">
              <a:spcBef>
                <a:spcPct val="0"/>
              </a:spcBef>
              <a:defRPr/>
            </a:pPr>
            <a:r>
              <a:rPr lang="en-US" sz="2800" dirty="0"/>
              <a:t>Near Video on Demand</a:t>
            </a:r>
            <a:endParaRPr kumimoji="0" lang="en-US" sz="2800" b="1" i="0" u="none" strike="noStrike" kern="1200" cap="none" spc="0" normalizeH="0" baseline="0" noProof="0" dirty="0">
              <a:ln>
                <a:noFill/>
              </a:ln>
              <a:solidFill>
                <a:schemeClr val="tx1"/>
              </a:solidFill>
              <a:effectLst>
                <a:outerShdw blurRad="53975" dist="22860" dir="5400000" algn="tl" rotWithShape="0">
                  <a:srgbClr val="000000">
                    <a:alpha val="55000"/>
                  </a:srgbClr>
                </a:outerShdw>
              </a:effectLst>
              <a:uLnTx/>
              <a:uFillTx/>
              <a:latin typeface="+mj-lt"/>
              <a:ea typeface="+mj-ea"/>
              <a:cs typeface="+mj-cs"/>
            </a:endParaRPr>
          </a:p>
        </p:txBody>
      </p:sp>
      <p:sp>
        <p:nvSpPr>
          <p:cNvPr id="10" name="Rectangle 2"/>
          <p:cNvSpPr txBox="1">
            <a:spLocks noChangeArrowheads="1"/>
          </p:cNvSpPr>
          <p:nvPr/>
        </p:nvSpPr>
        <p:spPr>
          <a:xfrm>
            <a:off x="457200" y="2971800"/>
            <a:ext cx="8183880" cy="685800"/>
          </a:xfrm>
          <a:prstGeom prst="rect">
            <a:avLst/>
          </a:prstGeom>
        </p:spPr>
        <p:txBody>
          <a:bodyPr vert="horz" anchor="b">
            <a:normAutofit/>
          </a:bodyPr>
          <a:lstStyle/>
          <a:p>
            <a:pPr lvl="0">
              <a:spcBef>
                <a:spcPct val="0"/>
              </a:spcBef>
              <a:defRPr/>
            </a:pPr>
            <a:r>
              <a:rPr lang="en-US" sz="2800" dirty="0"/>
              <a:t>File Placement</a:t>
            </a:r>
            <a:r>
              <a:rPr lang="tr-TR" sz="2800" dirty="0"/>
              <a:t> </a:t>
            </a:r>
            <a:endParaRPr kumimoji="0" lang="en-US" sz="2800" b="1" i="0" u="none" strike="noStrike" kern="1200" cap="none" spc="0" normalizeH="0" baseline="0" noProof="0" dirty="0">
              <a:ln>
                <a:noFill/>
              </a:ln>
              <a:solidFill>
                <a:schemeClr val="tx1"/>
              </a:solidFill>
              <a:effectLst>
                <a:outerShdw blurRad="53975" dist="22860" dir="5400000" algn="tl" rotWithShape="0">
                  <a:srgbClr val="000000">
                    <a:alpha val="55000"/>
                  </a:srgbClr>
                </a:outerShdw>
              </a:effectLst>
              <a:uLnTx/>
              <a:uFillTx/>
              <a:latin typeface="+mj-lt"/>
              <a:ea typeface="+mj-ea"/>
              <a:cs typeface="+mj-cs"/>
            </a:endParaRPr>
          </a:p>
        </p:txBody>
      </p:sp>
      <p:sp>
        <p:nvSpPr>
          <p:cNvPr id="11" name="Rectangle 10"/>
          <p:cNvSpPr/>
          <p:nvPr/>
        </p:nvSpPr>
        <p:spPr>
          <a:xfrm>
            <a:off x="457200" y="4038600"/>
            <a:ext cx="6172200" cy="523220"/>
          </a:xfrm>
          <a:prstGeom prst="rect">
            <a:avLst/>
          </a:prstGeom>
        </p:spPr>
        <p:txBody>
          <a:bodyPr wrap="square">
            <a:spAutoFit/>
          </a:bodyPr>
          <a:lstStyle/>
          <a:p>
            <a:pPr algn="just">
              <a:spcBef>
                <a:spcPts val="600"/>
              </a:spcBef>
              <a:spcAft>
                <a:spcPts val="600"/>
              </a:spcAft>
              <a:buFontTx/>
              <a:buNone/>
            </a:pPr>
            <a:r>
              <a:rPr lang="en-US" sz="2800" dirty="0"/>
              <a:t>Disk Scheduling for Multimedia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a:xfrm>
            <a:off x="381000" y="188913"/>
            <a:ext cx="8305800" cy="719137"/>
          </a:xfrm>
        </p:spPr>
        <p:txBody>
          <a:bodyPr>
            <a:normAutofit/>
          </a:bodyPr>
          <a:lstStyle/>
          <a:p>
            <a:pPr algn="ctr"/>
            <a:r>
              <a:rPr lang="tr-TR" sz="3600" dirty="0">
                <a:solidFill>
                  <a:schemeClr val="tx1"/>
                </a:solidFill>
              </a:rPr>
              <a:t>Static </a:t>
            </a:r>
            <a:r>
              <a:rPr lang="en-US" sz="3600" dirty="0">
                <a:solidFill>
                  <a:schemeClr val="tx1"/>
                </a:solidFill>
              </a:rPr>
              <a:t>Disk Scheduling for MM</a:t>
            </a:r>
            <a:endParaRPr lang="en-US" sz="3200" dirty="0">
              <a:solidFill>
                <a:schemeClr val="tx1"/>
              </a:solidFill>
            </a:endParaRPr>
          </a:p>
        </p:txBody>
      </p:sp>
      <p:sp>
        <p:nvSpPr>
          <p:cNvPr id="50181" name="Rectangle 3"/>
          <p:cNvSpPr>
            <a:spLocks noGrp="1" noChangeArrowheads="1"/>
          </p:cNvSpPr>
          <p:nvPr>
            <p:ph type="body" idx="1"/>
          </p:nvPr>
        </p:nvSpPr>
        <p:spPr>
          <a:xfrm>
            <a:off x="228600" y="3886200"/>
            <a:ext cx="8440737" cy="2667000"/>
          </a:xfrm>
        </p:spPr>
        <p:txBody>
          <a:bodyPr>
            <a:normAutofit fontScale="92500" lnSpcReduction="20000"/>
          </a:bodyPr>
          <a:lstStyle/>
          <a:p>
            <a:pPr algn="just">
              <a:spcBef>
                <a:spcPts val="600"/>
              </a:spcBef>
              <a:spcAft>
                <a:spcPts val="600"/>
              </a:spcAft>
            </a:pPr>
            <a:r>
              <a:rPr lang="tr-TR" sz="2000" dirty="0"/>
              <a:t>Time is divided into </a:t>
            </a:r>
            <a:r>
              <a:rPr lang="tr-TR" sz="2000" b="1" i="1" dirty="0"/>
              <a:t>rounds, </a:t>
            </a:r>
            <a:r>
              <a:rPr lang="tr-TR" sz="2000" dirty="0"/>
              <a:t>where a round time is the frame time (40 msec for PAL)</a:t>
            </a:r>
            <a:endParaRPr lang="tr-TR" sz="2000" b="1" i="1" dirty="0"/>
          </a:p>
          <a:p>
            <a:pPr algn="just">
              <a:spcBef>
                <a:spcPts val="600"/>
              </a:spcBef>
              <a:spcAft>
                <a:spcPts val="600"/>
              </a:spcAft>
            </a:pPr>
            <a:r>
              <a:rPr lang="en-US" sz="2000" dirty="0"/>
              <a:t>In one round, each movie asks for one frame</a:t>
            </a:r>
            <a:r>
              <a:rPr lang="tr-TR" sz="2000" dirty="0"/>
              <a:t> (no requests till the the next round)</a:t>
            </a:r>
          </a:p>
          <a:p>
            <a:pPr algn="just">
              <a:spcBef>
                <a:spcPts val="600"/>
              </a:spcBef>
              <a:spcAft>
                <a:spcPts val="600"/>
              </a:spcAft>
            </a:pPr>
            <a:r>
              <a:rPr lang="tr-TR" sz="2000" dirty="0"/>
              <a:t>Sort the requests in the optimal way – probably in cylinder order</a:t>
            </a:r>
          </a:p>
          <a:p>
            <a:pPr algn="just">
              <a:spcBef>
                <a:spcPts val="600"/>
              </a:spcBef>
              <a:spcAft>
                <a:spcPts val="600"/>
              </a:spcAft>
            </a:pPr>
            <a:r>
              <a:rPr lang="tr-TR" sz="2000" dirty="0"/>
              <a:t>Use double buffering in the server</a:t>
            </a:r>
          </a:p>
          <a:p>
            <a:pPr algn="just">
              <a:spcBef>
                <a:spcPts val="600"/>
              </a:spcBef>
              <a:spcAft>
                <a:spcPts val="600"/>
              </a:spcAft>
            </a:pPr>
            <a:r>
              <a:rPr lang="tr-TR" sz="2000" dirty="0"/>
              <a:t>Works well if all streams have the same properties (frame rate, resolution etc.)</a:t>
            </a:r>
            <a:endParaRPr lang="en-US" sz="2000" dirty="0"/>
          </a:p>
        </p:txBody>
      </p:sp>
      <p:grpSp>
        <p:nvGrpSpPr>
          <p:cNvPr id="2" name="Group 9"/>
          <p:cNvGrpSpPr>
            <a:grpSpLocks/>
          </p:cNvGrpSpPr>
          <p:nvPr/>
        </p:nvGrpSpPr>
        <p:grpSpPr bwMode="auto">
          <a:xfrm>
            <a:off x="611188" y="981075"/>
            <a:ext cx="7713662" cy="2829233"/>
            <a:chOff x="385" y="618"/>
            <a:chExt cx="4859" cy="1921"/>
          </a:xfrm>
        </p:grpSpPr>
        <p:grpSp>
          <p:nvGrpSpPr>
            <p:cNvPr id="3" name="Group 7"/>
            <p:cNvGrpSpPr>
              <a:grpSpLocks/>
            </p:cNvGrpSpPr>
            <p:nvPr/>
          </p:nvGrpSpPr>
          <p:grpSpPr bwMode="auto">
            <a:xfrm>
              <a:off x="385" y="753"/>
              <a:ext cx="4859" cy="1786"/>
              <a:chOff x="393" y="772"/>
              <a:chExt cx="4859" cy="2129"/>
            </a:xfrm>
          </p:grpSpPr>
          <p:pic>
            <p:nvPicPr>
              <p:cNvPr id="50185" name="Picture 4"/>
              <p:cNvPicPr>
                <a:picLocks noChangeAspect="1" noChangeArrowheads="1"/>
              </p:cNvPicPr>
              <p:nvPr/>
            </p:nvPicPr>
            <p:blipFill>
              <a:blip r:embed="rId3" cstate="print"/>
              <a:srcRect b="6175"/>
              <a:stretch>
                <a:fillRect/>
              </a:stretch>
            </p:blipFill>
            <p:spPr bwMode="auto">
              <a:xfrm>
                <a:off x="393" y="772"/>
                <a:ext cx="4859" cy="1821"/>
              </a:xfrm>
              <a:prstGeom prst="rect">
                <a:avLst/>
              </a:prstGeom>
              <a:noFill/>
              <a:ln w="9525">
                <a:noFill/>
                <a:miter lim="800000"/>
                <a:headEnd/>
                <a:tailEnd/>
              </a:ln>
            </p:spPr>
          </p:pic>
          <p:sp>
            <p:nvSpPr>
              <p:cNvPr id="50186" name="Text Box 5"/>
              <p:cNvSpPr txBox="1">
                <a:spLocks noChangeArrowheads="1"/>
              </p:cNvSpPr>
              <p:nvPr/>
            </p:nvSpPr>
            <p:spPr bwMode="auto">
              <a:xfrm>
                <a:off x="1460" y="2604"/>
                <a:ext cx="3780" cy="297"/>
              </a:xfrm>
              <a:prstGeom prst="rect">
                <a:avLst/>
              </a:prstGeom>
              <a:solidFill>
                <a:srgbClr val="FFFFFF"/>
              </a:solidFill>
              <a:ln w="9525">
                <a:noFill/>
                <a:miter lim="800000"/>
                <a:headEnd/>
                <a:tailEnd/>
              </a:ln>
            </p:spPr>
            <p:txBody>
              <a:bodyPr>
                <a:spAutoFit/>
              </a:bodyPr>
              <a:lstStyle/>
              <a:p>
                <a:pPr algn="l" eaLnBrk="1" hangingPunct="1">
                  <a:spcBef>
                    <a:spcPct val="50000"/>
                  </a:spcBef>
                </a:pPr>
                <a:r>
                  <a:rPr lang="en-US" sz="1800" b="0" i="0" dirty="0">
                    <a:solidFill>
                      <a:schemeClr val="tx1"/>
                    </a:solidFill>
                    <a:latin typeface="Tahoma" pitchFamily="34" charset="0"/>
                  </a:rPr>
                  <a:t>Order in which disk requests are processed </a:t>
                </a:r>
                <a:r>
                  <a:rPr lang="en-US" sz="1800" b="0" i="0" dirty="0">
                    <a:solidFill>
                      <a:schemeClr val="tx1"/>
                    </a:solidFill>
                    <a:latin typeface="Tahoma" pitchFamily="34" charset="0"/>
                    <a:sym typeface="Wingdings" pitchFamily="2" charset="2"/>
                  </a:rPr>
                  <a:t></a:t>
                </a:r>
                <a:endParaRPr lang="en-US" sz="1800" b="0" i="0" dirty="0">
                  <a:solidFill>
                    <a:schemeClr val="tx1"/>
                  </a:solidFill>
                  <a:latin typeface="Tahoma" pitchFamily="34" charset="0"/>
                </a:endParaRPr>
              </a:p>
            </p:txBody>
          </p:sp>
        </p:grpSp>
        <p:sp>
          <p:nvSpPr>
            <p:cNvPr id="50184" name="Text Box 6"/>
            <p:cNvSpPr txBox="1">
              <a:spLocks noChangeArrowheads="1"/>
            </p:cNvSpPr>
            <p:nvPr/>
          </p:nvSpPr>
          <p:spPr bwMode="auto">
            <a:xfrm>
              <a:off x="3016" y="618"/>
              <a:ext cx="1104" cy="207"/>
            </a:xfrm>
            <a:prstGeom prst="rect">
              <a:avLst/>
            </a:prstGeom>
            <a:solidFill>
              <a:srgbClr val="FFFFFF"/>
            </a:solidFill>
            <a:ln w="9525">
              <a:noFill/>
              <a:miter lim="800000"/>
              <a:headEnd/>
              <a:tailEnd/>
            </a:ln>
          </p:spPr>
          <p:txBody>
            <a:bodyPr>
              <a:spAutoFit/>
            </a:bodyPr>
            <a:lstStyle/>
            <a:p>
              <a:pPr eaLnBrk="1" hangingPunct="1">
                <a:spcBef>
                  <a:spcPct val="50000"/>
                </a:spcBef>
              </a:pPr>
              <a:r>
                <a:rPr lang="en-US" sz="1400" i="0" dirty="0">
                  <a:solidFill>
                    <a:schemeClr val="tx1"/>
                  </a:solidFill>
                  <a:latin typeface="Tahoma" pitchFamily="34" charset="0"/>
                </a:rPr>
                <a:t>Stream</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a:xfrm>
            <a:off x="685800" y="381000"/>
            <a:ext cx="8208962" cy="666750"/>
          </a:xfrm>
        </p:spPr>
        <p:txBody>
          <a:bodyPr>
            <a:normAutofit/>
          </a:bodyPr>
          <a:lstStyle/>
          <a:p>
            <a:pPr algn="ctr"/>
            <a:r>
              <a:rPr lang="en-US" sz="3600" dirty="0">
                <a:solidFill>
                  <a:schemeClr val="tx1"/>
                </a:solidFill>
              </a:rPr>
              <a:t>Dynamic Disk Scheduling</a:t>
            </a:r>
          </a:p>
        </p:txBody>
      </p:sp>
      <p:sp>
        <p:nvSpPr>
          <p:cNvPr id="51205" name="Rectangle 3"/>
          <p:cNvSpPr>
            <a:spLocks noGrp="1" noChangeArrowheads="1"/>
          </p:cNvSpPr>
          <p:nvPr>
            <p:ph type="body" idx="1"/>
          </p:nvPr>
        </p:nvSpPr>
        <p:spPr>
          <a:xfrm>
            <a:off x="457200" y="3810000"/>
            <a:ext cx="8229600" cy="2743200"/>
          </a:xfrm>
        </p:spPr>
        <p:txBody>
          <a:bodyPr>
            <a:normAutofit fontScale="92500" lnSpcReduction="20000"/>
          </a:bodyPr>
          <a:lstStyle/>
          <a:p>
            <a:pPr algn="just">
              <a:lnSpc>
                <a:spcPct val="110000"/>
              </a:lnSpc>
              <a:spcBef>
                <a:spcPts val="600"/>
              </a:spcBef>
              <a:spcAft>
                <a:spcPts val="600"/>
              </a:spcAft>
            </a:pPr>
            <a:r>
              <a:rPr lang="tr-TR" sz="2400" dirty="0"/>
              <a:t>Dynamic scheduling is needed for movies with different properties</a:t>
            </a:r>
          </a:p>
          <a:p>
            <a:pPr algn="just">
              <a:lnSpc>
                <a:spcPct val="110000"/>
              </a:lnSpc>
              <a:spcBef>
                <a:spcPts val="600"/>
              </a:spcBef>
              <a:spcAft>
                <a:spcPts val="600"/>
              </a:spcAft>
            </a:pPr>
            <a:r>
              <a:rPr lang="en-US" sz="2400" dirty="0"/>
              <a:t>Scan-EDF algorithm</a:t>
            </a:r>
            <a:r>
              <a:rPr lang="tr-TR" sz="2400" dirty="0"/>
              <a:t> </a:t>
            </a:r>
            <a:r>
              <a:rPr lang="en-US" sz="2400" dirty="0"/>
              <a:t>uses deadlines &amp; cylinder numbers for scheduling</a:t>
            </a:r>
            <a:endParaRPr lang="tr-TR" sz="2400" dirty="0"/>
          </a:p>
          <a:p>
            <a:pPr algn="just">
              <a:lnSpc>
                <a:spcPct val="110000"/>
              </a:lnSpc>
              <a:spcBef>
                <a:spcPts val="600"/>
              </a:spcBef>
              <a:spcAft>
                <a:spcPts val="600"/>
              </a:spcAft>
            </a:pPr>
            <a:r>
              <a:rPr lang="tr-TR" sz="2400" dirty="0"/>
              <a:t>Collect requests whose deadlines are relatively close together into batches and process these in cylinder order using the elevator algorithm</a:t>
            </a:r>
            <a:endParaRPr lang="en-US" sz="2400" dirty="0"/>
          </a:p>
        </p:txBody>
      </p:sp>
      <p:pic>
        <p:nvPicPr>
          <p:cNvPr id="51206" name="Picture 4"/>
          <p:cNvPicPr>
            <a:picLocks noChangeAspect="1" noChangeArrowheads="1"/>
          </p:cNvPicPr>
          <p:nvPr/>
        </p:nvPicPr>
        <p:blipFill>
          <a:blip r:embed="rId3" cstate="print"/>
          <a:srcRect/>
          <a:stretch>
            <a:fillRect/>
          </a:stretch>
        </p:blipFill>
        <p:spPr bwMode="auto">
          <a:xfrm>
            <a:off x="457200" y="1066800"/>
            <a:ext cx="8289925" cy="266382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a:xfrm>
            <a:off x="533400" y="457200"/>
            <a:ext cx="8208962" cy="666750"/>
          </a:xfrm>
        </p:spPr>
        <p:txBody>
          <a:bodyPr>
            <a:normAutofit/>
          </a:bodyPr>
          <a:lstStyle/>
          <a:p>
            <a:pPr algn="ctr"/>
            <a:r>
              <a:rPr lang="en-US" sz="3600" dirty="0">
                <a:solidFill>
                  <a:schemeClr val="tx1"/>
                </a:solidFill>
              </a:rPr>
              <a:t>Dynamic Disk Scheduling</a:t>
            </a:r>
          </a:p>
        </p:txBody>
      </p:sp>
      <p:sp>
        <p:nvSpPr>
          <p:cNvPr id="52229" name="Rectangle 7"/>
          <p:cNvSpPr>
            <a:spLocks noChangeArrowheads="1"/>
          </p:cNvSpPr>
          <p:nvPr/>
        </p:nvSpPr>
        <p:spPr bwMode="auto">
          <a:xfrm>
            <a:off x="381000" y="1600200"/>
            <a:ext cx="8382000" cy="4093428"/>
          </a:xfrm>
          <a:prstGeom prst="rect">
            <a:avLst/>
          </a:prstGeom>
          <a:noFill/>
          <a:ln w="9525">
            <a:noFill/>
            <a:miter lim="800000"/>
            <a:headEnd/>
            <a:tailEnd/>
          </a:ln>
        </p:spPr>
        <p:txBody>
          <a:bodyPr wrap="square">
            <a:spAutoFit/>
          </a:bodyPr>
          <a:lstStyle/>
          <a:p>
            <a:pPr algn="just">
              <a:lnSpc>
                <a:spcPct val="150000"/>
              </a:lnSpc>
              <a:spcBef>
                <a:spcPts val="1200"/>
              </a:spcBef>
              <a:spcAft>
                <a:spcPts val="1200"/>
              </a:spcAft>
            </a:pPr>
            <a:r>
              <a:rPr lang="en-US" sz="2000" dirty="0"/>
              <a:t>The elevator algorithm (also SCAN) is a disk scheduling algorithm to determine the motion of the disk's arm and head in servicing read and write requests.</a:t>
            </a:r>
          </a:p>
          <a:p>
            <a:pPr algn="just">
              <a:lnSpc>
                <a:spcPct val="150000"/>
              </a:lnSpc>
              <a:spcBef>
                <a:spcPts val="1200"/>
              </a:spcBef>
              <a:spcAft>
                <a:spcPts val="1200"/>
              </a:spcAft>
            </a:pPr>
            <a:r>
              <a:rPr lang="en-US" sz="2000" dirty="0"/>
              <a:t>This algorithm is named after the behavior of a building elevator, where the elevator continues to travel in its current direction (up or down) until empty, stopping only to let individuals off or to pick up new individuals heading in the same direction.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a:xfrm>
            <a:off x="457200" y="381000"/>
            <a:ext cx="8183880" cy="685800"/>
          </a:xfrm>
        </p:spPr>
        <p:txBody>
          <a:bodyPr>
            <a:normAutofit/>
          </a:bodyPr>
          <a:lstStyle/>
          <a:p>
            <a:pPr algn="ctr"/>
            <a:r>
              <a:rPr lang="tr-TR" sz="3600" dirty="0">
                <a:solidFill>
                  <a:schemeClr val="tx1"/>
                </a:solidFill>
              </a:rPr>
              <a:t>Multimedia File Systems</a:t>
            </a:r>
          </a:p>
        </p:txBody>
      </p:sp>
      <p:sp>
        <p:nvSpPr>
          <p:cNvPr id="33797" name="Rectangle 3"/>
          <p:cNvSpPr>
            <a:spLocks noGrp="1" noChangeArrowheads="1"/>
          </p:cNvSpPr>
          <p:nvPr>
            <p:ph type="body" idx="1"/>
          </p:nvPr>
        </p:nvSpPr>
        <p:spPr>
          <a:xfrm>
            <a:off x="381000" y="1497013"/>
            <a:ext cx="8305800" cy="4751387"/>
          </a:xfrm>
        </p:spPr>
        <p:txBody>
          <a:bodyPr>
            <a:normAutofit/>
          </a:bodyPr>
          <a:lstStyle/>
          <a:p>
            <a:pPr algn="just">
              <a:spcBef>
                <a:spcPts val="1200"/>
              </a:spcBef>
              <a:spcAft>
                <a:spcPts val="600"/>
              </a:spcAft>
            </a:pPr>
            <a:r>
              <a:rPr lang="tr-TR" sz="2400" dirty="0"/>
              <a:t>Traditional file systems perform an </a:t>
            </a:r>
            <a:r>
              <a:rPr lang="tr-TR" sz="2400" b="1" i="1" dirty="0"/>
              <a:t>open</a:t>
            </a:r>
            <a:r>
              <a:rPr lang="tr-TR" sz="2400" dirty="0"/>
              <a:t>, several </a:t>
            </a:r>
            <a:r>
              <a:rPr lang="tr-TR" sz="2400" b="1" i="1" dirty="0"/>
              <a:t>reads</a:t>
            </a:r>
            <a:r>
              <a:rPr lang="tr-TR" sz="2400" dirty="0"/>
              <a:t> and </a:t>
            </a:r>
            <a:r>
              <a:rPr lang="tr-TR" sz="2400" b="1" i="1" dirty="0"/>
              <a:t>close</a:t>
            </a:r>
            <a:r>
              <a:rPr lang="tr-TR" sz="2400" dirty="0"/>
              <a:t> at the end</a:t>
            </a:r>
          </a:p>
          <a:p>
            <a:pPr algn="just">
              <a:spcBef>
                <a:spcPts val="1200"/>
              </a:spcBef>
              <a:spcAft>
                <a:spcPts val="600"/>
              </a:spcAft>
            </a:pPr>
            <a:r>
              <a:rPr lang="tr-TR" sz="2400" dirty="0"/>
              <a:t>During </a:t>
            </a:r>
            <a:r>
              <a:rPr lang="tr-TR" sz="2400" b="1" i="1" dirty="0"/>
              <a:t>read </a:t>
            </a:r>
            <a:r>
              <a:rPr lang="tr-TR" sz="2400" dirty="0"/>
              <a:t>operations, processes wait until I/O is finished but timing is not all that important. The data eventually comes.</a:t>
            </a:r>
          </a:p>
          <a:p>
            <a:pPr algn="just">
              <a:spcBef>
                <a:spcPts val="1200"/>
              </a:spcBef>
              <a:spcAft>
                <a:spcPts val="600"/>
              </a:spcAft>
            </a:pPr>
            <a:r>
              <a:rPr lang="tr-TR" sz="2400" dirty="0"/>
              <a:t>That is, the user pulls the data in one block at a time by repeate</a:t>
            </a:r>
            <a:r>
              <a:rPr lang="en-US" sz="2400" dirty="0"/>
              <a:t>d</a:t>
            </a:r>
            <a:r>
              <a:rPr lang="tr-TR" sz="2400" dirty="0"/>
              <a:t>ly calling </a:t>
            </a:r>
            <a:r>
              <a:rPr lang="tr-TR" sz="2400" b="1" i="1" dirty="0"/>
              <a:t>read</a:t>
            </a:r>
            <a:r>
              <a:rPr lang="tr-TR" sz="2400" dirty="0"/>
              <a:t> calls to get one block after the other</a:t>
            </a:r>
          </a:p>
          <a:p>
            <a:pPr algn="just">
              <a:spcBef>
                <a:spcPts val="1200"/>
              </a:spcBef>
              <a:spcAft>
                <a:spcPts val="600"/>
              </a:spcAft>
            </a:pPr>
            <a:r>
              <a:rPr lang="tr-TR" sz="2400" dirty="0"/>
              <a:t>File servers of this type are often called </a:t>
            </a:r>
            <a:r>
              <a:rPr lang="tr-TR" sz="2400" b="1" i="1" dirty="0"/>
              <a:t>pull servers </a:t>
            </a:r>
            <a:r>
              <a:rPr lang="tr-TR" sz="2400" dirty="0"/>
              <a:t>(user pulls the data)</a:t>
            </a:r>
            <a:endParaRPr lang="tr-TR" sz="2400" b="1"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a:xfrm>
            <a:off x="609600" y="228600"/>
            <a:ext cx="8183880" cy="685800"/>
          </a:xfrm>
        </p:spPr>
        <p:txBody>
          <a:bodyPr/>
          <a:lstStyle/>
          <a:p>
            <a:pPr algn="ctr"/>
            <a:r>
              <a:rPr lang="tr-TR" sz="3600" dirty="0">
                <a:solidFill>
                  <a:schemeClr val="tx1"/>
                </a:solidFill>
              </a:rPr>
              <a:t>Multimedia File Systems</a:t>
            </a:r>
          </a:p>
        </p:txBody>
      </p:sp>
      <p:sp>
        <p:nvSpPr>
          <p:cNvPr id="34821" name="Rectangle 3"/>
          <p:cNvSpPr>
            <a:spLocks noGrp="1" noChangeArrowheads="1"/>
          </p:cNvSpPr>
          <p:nvPr>
            <p:ph type="body" idx="1"/>
          </p:nvPr>
        </p:nvSpPr>
        <p:spPr>
          <a:xfrm>
            <a:off x="381000" y="1268413"/>
            <a:ext cx="8458200" cy="4903787"/>
          </a:xfrm>
        </p:spPr>
        <p:txBody>
          <a:bodyPr>
            <a:normAutofit/>
          </a:bodyPr>
          <a:lstStyle/>
          <a:p>
            <a:pPr algn="just">
              <a:spcBef>
                <a:spcPts val="600"/>
              </a:spcBef>
              <a:spcAft>
                <a:spcPts val="600"/>
              </a:spcAft>
            </a:pPr>
            <a:r>
              <a:rPr lang="tr-TR" sz="2400" dirty="0"/>
              <a:t>For multimedia, </a:t>
            </a:r>
          </a:p>
          <a:p>
            <a:pPr lvl="1" algn="just">
              <a:spcBef>
                <a:spcPts val="600"/>
              </a:spcBef>
              <a:spcAft>
                <a:spcPts val="600"/>
              </a:spcAft>
            </a:pPr>
            <a:r>
              <a:rPr lang="tr-TR" dirty="0"/>
              <a:t>read calls must be at fairly specified times </a:t>
            </a:r>
          </a:p>
          <a:p>
            <a:pPr lvl="1" algn="just">
              <a:spcBef>
                <a:spcPts val="600"/>
              </a:spcBef>
              <a:spcAft>
                <a:spcPts val="600"/>
              </a:spcAft>
              <a:buFontTx/>
              <a:buNone/>
            </a:pPr>
            <a:r>
              <a:rPr lang="tr-TR" dirty="0"/>
              <a:t>	</a:t>
            </a:r>
            <a:r>
              <a:rPr lang="tr-TR" b="1" i="1" dirty="0"/>
              <a:t>and</a:t>
            </a:r>
          </a:p>
          <a:p>
            <a:pPr lvl="1" algn="just">
              <a:spcBef>
                <a:spcPts val="600"/>
              </a:spcBef>
              <a:spcAft>
                <a:spcPts val="600"/>
              </a:spcAft>
            </a:pPr>
            <a:r>
              <a:rPr lang="tr-TR" dirty="0"/>
              <a:t>the video server must be able to supply data blocks without a delay</a:t>
            </a:r>
          </a:p>
          <a:p>
            <a:pPr algn="just">
              <a:spcBef>
                <a:spcPts val="600"/>
              </a:spcBef>
              <a:spcAft>
                <a:spcPts val="600"/>
              </a:spcAft>
            </a:pPr>
            <a:r>
              <a:rPr lang="tr-TR" sz="2400" dirty="0"/>
              <a:t>Multimedia file servers, after a </a:t>
            </a:r>
            <a:r>
              <a:rPr lang="tr-TR" sz="2400" b="1" i="1" dirty="0"/>
              <a:t>start</a:t>
            </a:r>
            <a:r>
              <a:rPr lang="tr-TR" sz="2400" dirty="0"/>
              <a:t> call, begin sending out frames at the required rate. It is up to the user to handle them</a:t>
            </a:r>
            <a:r>
              <a:rPr lang="en-US" sz="2400" dirty="0"/>
              <a:t>.</a:t>
            </a:r>
            <a:endParaRPr lang="tr-TR" sz="2400" dirty="0"/>
          </a:p>
          <a:p>
            <a:pPr algn="just">
              <a:spcBef>
                <a:spcPts val="600"/>
              </a:spcBef>
              <a:spcAft>
                <a:spcPts val="600"/>
              </a:spcAft>
            </a:pPr>
            <a:r>
              <a:rPr lang="tr-TR" sz="2400" dirty="0"/>
              <a:t>File servers of this nature are called </a:t>
            </a:r>
            <a:r>
              <a:rPr lang="tr-TR" sz="2400" b="1" i="1" dirty="0"/>
              <a:t>push servers</a:t>
            </a:r>
            <a:r>
              <a:rPr lang="tr-TR" sz="2400" dirty="0"/>
              <a:t> because they push data at the user</a:t>
            </a:r>
            <a:r>
              <a:rPr lang="en-US" sz="2400" dirty="0"/>
              <a:t>.</a:t>
            </a:r>
            <a:endParaRPr lang="tr-T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a:xfrm>
            <a:off x="304800" y="404813"/>
            <a:ext cx="8534400" cy="576262"/>
          </a:xfrm>
        </p:spPr>
        <p:txBody>
          <a:bodyPr>
            <a:normAutofit fontScale="90000"/>
          </a:bodyPr>
          <a:lstStyle/>
          <a:p>
            <a:pPr algn="ctr"/>
            <a:r>
              <a:rPr lang="en-US" sz="3600" dirty="0">
                <a:solidFill>
                  <a:schemeClr val="tx1"/>
                </a:solidFill>
              </a:rPr>
              <a:t>Multimedia File System Paradigms</a:t>
            </a:r>
            <a:endParaRPr lang="en-US" sz="3200" dirty="0">
              <a:solidFill>
                <a:schemeClr val="tx1"/>
              </a:solidFill>
            </a:endParaRPr>
          </a:p>
        </p:txBody>
      </p:sp>
      <p:sp>
        <p:nvSpPr>
          <p:cNvPr id="35845" name="Rectangle 3"/>
          <p:cNvSpPr>
            <a:spLocks noGrp="1" noChangeArrowheads="1"/>
          </p:cNvSpPr>
          <p:nvPr>
            <p:ph type="body" idx="1"/>
          </p:nvPr>
        </p:nvSpPr>
        <p:spPr>
          <a:xfrm>
            <a:off x="1295400" y="5715000"/>
            <a:ext cx="6553200" cy="720725"/>
          </a:xfrm>
        </p:spPr>
        <p:txBody>
          <a:bodyPr/>
          <a:lstStyle/>
          <a:p>
            <a:pPr algn="ctr">
              <a:buFontTx/>
              <a:buNone/>
            </a:pPr>
            <a:r>
              <a:rPr lang="en-US" b="1" dirty="0"/>
              <a:t>Pull and Push Servers</a:t>
            </a:r>
          </a:p>
        </p:txBody>
      </p:sp>
      <p:pic>
        <p:nvPicPr>
          <p:cNvPr id="35846" name="Picture 4"/>
          <p:cNvPicPr>
            <a:picLocks noChangeAspect="1" noChangeArrowheads="1"/>
          </p:cNvPicPr>
          <p:nvPr/>
        </p:nvPicPr>
        <p:blipFill>
          <a:blip r:embed="rId3" cstate="print"/>
          <a:srcRect/>
          <a:stretch>
            <a:fillRect/>
          </a:stretch>
        </p:blipFill>
        <p:spPr bwMode="auto">
          <a:xfrm>
            <a:off x="457200" y="1447800"/>
            <a:ext cx="8223250" cy="40005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a:xfrm>
            <a:off x="609600" y="0"/>
            <a:ext cx="8183880" cy="1051560"/>
          </a:xfrm>
        </p:spPr>
        <p:txBody>
          <a:bodyPr/>
          <a:lstStyle/>
          <a:p>
            <a:pPr algn="ctr"/>
            <a:r>
              <a:rPr lang="en-US" sz="3600" dirty="0">
                <a:solidFill>
                  <a:schemeClr val="tx1"/>
                </a:solidFill>
              </a:rPr>
              <a:t>File Placement</a:t>
            </a:r>
            <a:r>
              <a:rPr lang="tr-TR" sz="3600" dirty="0">
                <a:solidFill>
                  <a:schemeClr val="tx1"/>
                </a:solidFill>
              </a:rPr>
              <a:t> </a:t>
            </a:r>
          </a:p>
        </p:txBody>
      </p:sp>
      <p:sp>
        <p:nvSpPr>
          <p:cNvPr id="39941" name="Rectangle 3"/>
          <p:cNvSpPr>
            <a:spLocks noGrp="1" noChangeArrowheads="1"/>
          </p:cNvSpPr>
          <p:nvPr>
            <p:ph type="body" idx="1"/>
          </p:nvPr>
        </p:nvSpPr>
        <p:spPr>
          <a:xfrm>
            <a:off x="457200" y="1066800"/>
            <a:ext cx="8183880" cy="4187952"/>
          </a:xfrm>
        </p:spPr>
        <p:txBody>
          <a:bodyPr>
            <a:normAutofit/>
          </a:bodyPr>
          <a:lstStyle/>
          <a:p>
            <a:pPr>
              <a:lnSpc>
                <a:spcPct val="200000"/>
              </a:lnSpc>
            </a:pPr>
            <a:r>
              <a:rPr lang="tr-TR" sz="3200" b="1" dirty="0"/>
              <a:t>Multimedia files</a:t>
            </a:r>
          </a:p>
          <a:p>
            <a:pPr lvl="1">
              <a:lnSpc>
                <a:spcPct val="200000"/>
              </a:lnSpc>
            </a:pPr>
            <a:r>
              <a:rPr lang="tr-TR" sz="3200" dirty="0"/>
              <a:t>Are very large</a:t>
            </a:r>
          </a:p>
          <a:p>
            <a:pPr lvl="1">
              <a:lnSpc>
                <a:spcPct val="200000"/>
              </a:lnSpc>
            </a:pPr>
            <a:r>
              <a:rPr lang="tr-TR" sz="3200" dirty="0"/>
              <a:t>Written once but read many times</a:t>
            </a:r>
          </a:p>
          <a:p>
            <a:pPr lvl="1">
              <a:lnSpc>
                <a:spcPct val="200000"/>
              </a:lnSpc>
            </a:pPr>
            <a:r>
              <a:rPr lang="tr-TR" sz="3200" dirty="0"/>
              <a:t>Accessed sequentialy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a:xfrm>
            <a:off x="609600" y="0"/>
            <a:ext cx="8183880" cy="1051560"/>
          </a:xfrm>
        </p:spPr>
        <p:txBody>
          <a:bodyPr/>
          <a:lstStyle/>
          <a:p>
            <a:pPr algn="ctr"/>
            <a:r>
              <a:rPr lang="en-US" sz="3600" dirty="0">
                <a:solidFill>
                  <a:schemeClr val="tx1"/>
                </a:solidFill>
              </a:rPr>
              <a:t>Contiguous File</a:t>
            </a:r>
            <a:endParaRPr lang="tr-TR" sz="3600" dirty="0">
              <a:solidFill>
                <a:schemeClr val="tx1"/>
              </a:solidFill>
            </a:endParaRPr>
          </a:p>
        </p:txBody>
      </p:sp>
      <p:sp>
        <p:nvSpPr>
          <p:cNvPr id="5" name="Rectangle 4"/>
          <p:cNvSpPr/>
          <p:nvPr/>
        </p:nvSpPr>
        <p:spPr>
          <a:xfrm>
            <a:off x="457200" y="1219200"/>
            <a:ext cx="8229600" cy="6340197"/>
          </a:xfrm>
          <a:prstGeom prst="rect">
            <a:avLst/>
          </a:prstGeom>
        </p:spPr>
        <p:txBody>
          <a:bodyPr wrap="square">
            <a:spAutoFit/>
          </a:bodyPr>
          <a:lstStyle/>
          <a:p>
            <a:pPr algn="just">
              <a:lnSpc>
                <a:spcPct val="150000"/>
              </a:lnSpc>
              <a:spcBef>
                <a:spcPts val="600"/>
              </a:spcBef>
              <a:spcAft>
                <a:spcPts val="600"/>
              </a:spcAft>
            </a:pPr>
            <a:r>
              <a:rPr lang="en-US" sz="2400" dirty="0"/>
              <a:t>A contiguous file in a computer is one that is placed on a storage drive in sequential. This is generally regarded as advantageous because it results in better performance by decreasing the amount of time it takes the computer to read the data (compared to when a single file is spread over a larger portion of the drive and not located in contiguous sectors).</a:t>
            </a:r>
          </a:p>
          <a:p>
            <a:pPr algn="just">
              <a:lnSpc>
                <a:spcPct val="150000"/>
              </a:lnSpc>
              <a:spcBef>
                <a:spcPts val="600"/>
              </a:spcBef>
              <a:spcAft>
                <a:spcPts val="600"/>
              </a:spcAft>
            </a:pPr>
            <a:br>
              <a:rPr lang="en-US" sz="2400" dirty="0"/>
            </a:br>
            <a:br>
              <a:rPr lang="en-US" sz="2400" dirty="0"/>
            </a:b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a:xfrm>
            <a:off x="533400" y="304800"/>
            <a:ext cx="8183880" cy="685800"/>
          </a:xfrm>
        </p:spPr>
        <p:txBody>
          <a:bodyPr/>
          <a:lstStyle/>
          <a:p>
            <a:pPr algn="ctr"/>
            <a:r>
              <a:rPr lang="tr-TR">
                <a:solidFill>
                  <a:schemeClr val="tx1"/>
                </a:solidFill>
              </a:rPr>
              <a:t>C</a:t>
            </a:r>
            <a:r>
              <a:rPr lang="en-US">
                <a:solidFill>
                  <a:schemeClr val="tx1"/>
                </a:solidFill>
              </a:rPr>
              <a:t>ontiguous Movie Storage</a:t>
            </a:r>
          </a:p>
        </p:txBody>
      </p:sp>
      <p:sp>
        <p:nvSpPr>
          <p:cNvPr id="40965" name="Text Box 3"/>
          <p:cNvSpPr>
            <a:spLocks noGrp="1" noChangeArrowheads="1"/>
          </p:cNvSpPr>
          <p:nvPr>
            <p:ph type="body" idx="1"/>
          </p:nvPr>
        </p:nvSpPr>
        <p:spPr>
          <a:xfrm>
            <a:off x="457200" y="3352800"/>
            <a:ext cx="8294688" cy="3276600"/>
          </a:xfrm>
          <a:noFill/>
        </p:spPr>
        <p:txBody>
          <a:bodyPr lIns="91440" tIns="45720" rIns="91440" bIns="45720">
            <a:normAutofit lnSpcReduction="10000"/>
          </a:bodyPr>
          <a:lstStyle/>
          <a:p>
            <a:pPr algn="just">
              <a:spcBef>
                <a:spcPts val="1200"/>
              </a:spcBef>
              <a:spcAft>
                <a:spcPts val="600"/>
              </a:spcAft>
            </a:pPr>
            <a:r>
              <a:rPr lang="en-US" sz="2400" dirty="0"/>
              <a:t>Video, audio, text in single contiguous file per movie</a:t>
            </a:r>
            <a:r>
              <a:rPr lang="tr-TR" sz="2400" dirty="0"/>
              <a:t> instead of separate files for each component</a:t>
            </a:r>
          </a:p>
          <a:p>
            <a:pPr algn="just">
              <a:spcBef>
                <a:spcPts val="1200"/>
              </a:spcBef>
              <a:spcAft>
                <a:spcPts val="600"/>
              </a:spcAft>
            </a:pPr>
            <a:r>
              <a:rPr lang="tr-TR" sz="2400" dirty="0"/>
              <a:t>Read one frame in one disk operation and transmit only relevant parts to the user</a:t>
            </a:r>
          </a:p>
          <a:p>
            <a:pPr algn="just">
              <a:spcBef>
                <a:spcPts val="1200"/>
              </a:spcBef>
              <a:spcAft>
                <a:spcPts val="600"/>
              </a:spcAft>
            </a:pPr>
            <a:r>
              <a:rPr lang="tr-TR" sz="2400" dirty="0"/>
              <a:t>This organization is not efficient when random access is needed or in video servers with multiple concurrent output streams</a:t>
            </a:r>
            <a:endParaRPr lang="en-US" sz="2400" dirty="0"/>
          </a:p>
        </p:txBody>
      </p:sp>
      <p:grpSp>
        <p:nvGrpSpPr>
          <p:cNvPr id="2" name="Group 12"/>
          <p:cNvGrpSpPr>
            <a:grpSpLocks/>
          </p:cNvGrpSpPr>
          <p:nvPr/>
        </p:nvGrpSpPr>
        <p:grpSpPr bwMode="auto">
          <a:xfrm>
            <a:off x="914400" y="1219200"/>
            <a:ext cx="7272338" cy="1989137"/>
            <a:chOff x="249" y="981"/>
            <a:chExt cx="5310" cy="1502"/>
          </a:xfrm>
        </p:grpSpPr>
        <p:grpSp>
          <p:nvGrpSpPr>
            <p:cNvPr id="3" name="Group 10"/>
            <p:cNvGrpSpPr>
              <a:grpSpLocks/>
            </p:cNvGrpSpPr>
            <p:nvPr/>
          </p:nvGrpSpPr>
          <p:grpSpPr bwMode="auto">
            <a:xfrm>
              <a:off x="249" y="1109"/>
              <a:ext cx="5310" cy="1374"/>
              <a:chOff x="306" y="1442"/>
              <a:chExt cx="5310" cy="1374"/>
            </a:xfrm>
          </p:grpSpPr>
          <p:pic>
            <p:nvPicPr>
              <p:cNvPr id="40971" name="Picture 4"/>
              <p:cNvPicPr>
                <a:picLocks noChangeAspect="1" noChangeArrowheads="1"/>
              </p:cNvPicPr>
              <p:nvPr/>
            </p:nvPicPr>
            <p:blipFill>
              <a:blip r:embed="rId3" cstate="print"/>
              <a:srcRect/>
              <a:stretch>
                <a:fillRect/>
              </a:stretch>
            </p:blipFill>
            <p:spPr bwMode="auto">
              <a:xfrm>
                <a:off x="306" y="1442"/>
                <a:ext cx="5310" cy="1048"/>
              </a:xfrm>
              <a:prstGeom prst="rect">
                <a:avLst/>
              </a:prstGeom>
              <a:noFill/>
              <a:ln w="9525">
                <a:noFill/>
                <a:miter lim="800000"/>
                <a:headEnd/>
                <a:tailEnd/>
              </a:ln>
            </p:spPr>
          </p:pic>
          <p:sp>
            <p:nvSpPr>
              <p:cNvPr id="40972" name="Text Box 8"/>
              <p:cNvSpPr txBox="1">
                <a:spLocks noChangeArrowheads="1"/>
              </p:cNvSpPr>
              <p:nvPr/>
            </p:nvSpPr>
            <p:spPr bwMode="auto">
              <a:xfrm>
                <a:off x="810" y="2286"/>
                <a:ext cx="864" cy="530"/>
              </a:xfrm>
              <a:prstGeom prst="rect">
                <a:avLst/>
              </a:prstGeom>
              <a:solidFill>
                <a:srgbClr val="FFFFFF"/>
              </a:solidFill>
              <a:ln w="9525">
                <a:noFill/>
                <a:miter lim="800000"/>
                <a:headEnd/>
                <a:tailEnd/>
              </a:ln>
            </p:spPr>
            <p:txBody>
              <a:bodyPr>
                <a:spAutoFit/>
              </a:bodyPr>
              <a:lstStyle/>
              <a:p>
                <a:pPr eaLnBrk="1" hangingPunct="1">
                  <a:spcBef>
                    <a:spcPct val="50000"/>
                  </a:spcBef>
                </a:pPr>
                <a:r>
                  <a:rPr lang="en-US" sz="2000" b="0" i="0">
                    <a:solidFill>
                      <a:schemeClr val="tx1"/>
                    </a:solidFill>
                    <a:latin typeface="Arial" charset="0"/>
                  </a:rPr>
                  <a:t>Audio</a:t>
                </a:r>
                <a:br>
                  <a:rPr lang="en-US" sz="2000" b="0" i="0">
                    <a:solidFill>
                      <a:schemeClr val="tx1"/>
                    </a:solidFill>
                    <a:latin typeface="Arial" charset="0"/>
                  </a:rPr>
                </a:br>
                <a:r>
                  <a:rPr lang="en-US" sz="2000" b="0" i="0">
                    <a:solidFill>
                      <a:schemeClr val="tx1"/>
                    </a:solidFill>
                    <a:latin typeface="Arial" charset="0"/>
                  </a:rPr>
                  <a:t>Frame</a:t>
                </a:r>
              </a:p>
            </p:txBody>
          </p:sp>
          <p:sp>
            <p:nvSpPr>
              <p:cNvPr id="40973" name="Text Box 9"/>
              <p:cNvSpPr txBox="1">
                <a:spLocks noChangeArrowheads="1"/>
              </p:cNvSpPr>
              <p:nvPr/>
            </p:nvSpPr>
            <p:spPr bwMode="auto">
              <a:xfrm>
                <a:off x="1483" y="2274"/>
                <a:ext cx="755" cy="530"/>
              </a:xfrm>
              <a:prstGeom prst="rect">
                <a:avLst/>
              </a:prstGeom>
              <a:solidFill>
                <a:srgbClr val="FFFFFF"/>
              </a:solidFill>
              <a:ln w="9525">
                <a:noFill/>
                <a:miter lim="800000"/>
                <a:headEnd/>
                <a:tailEnd/>
              </a:ln>
            </p:spPr>
            <p:txBody>
              <a:bodyPr>
                <a:spAutoFit/>
              </a:bodyPr>
              <a:lstStyle/>
              <a:p>
                <a:pPr eaLnBrk="1" hangingPunct="1">
                  <a:spcBef>
                    <a:spcPct val="50000"/>
                  </a:spcBef>
                </a:pPr>
                <a:r>
                  <a:rPr lang="en-US" sz="2000" b="0" i="0">
                    <a:solidFill>
                      <a:schemeClr val="tx1"/>
                    </a:solidFill>
                    <a:latin typeface="Arial" charset="0"/>
                  </a:rPr>
                  <a:t>Text</a:t>
                </a:r>
                <a:br>
                  <a:rPr lang="en-US" sz="2000" b="0" i="0">
                    <a:solidFill>
                      <a:schemeClr val="tx1"/>
                    </a:solidFill>
                    <a:latin typeface="Arial" charset="0"/>
                  </a:rPr>
                </a:br>
                <a:r>
                  <a:rPr lang="en-US" sz="2000" b="0" i="0">
                    <a:solidFill>
                      <a:schemeClr val="tx1"/>
                    </a:solidFill>
                    <a:latin typeface="Arial" charset="0"/>
                  </a:rPr>
                  <a:t>Frame</a:t>
                </a:r>
              </a:p>
            </p:txBody>
          </p:sp>
        </p:grpSp>
        <p:sp>
          <p:nvSpPr>
            <p:cNvPr id="40968" name="Text Box 5"/>
            <p:cNvSpPr txBox="1">
              <a:spLocks noChangeArrowheads="1"/>
            </p:cNvSpPr>
            <p:nvPr/>
          </p:nvSpPr>
          <p:spPr bwMode="auto">
            <a:xfrm>
              <a:off x="555" y="981"/>
              <a:ext cx="1062" cy="277"/>
            </a:xfrm>
            <a:prstGeom prst="rect">
              <a:avLst/>
            </a:prstGeom>
            <a:solidFill>
              <a:srgbClr val="FFFFFF"/>
            </a:solidFill>
            <a:ln w="9525">
              <a:noFill/>
              <a:miter lim="800000"/>
              <a:headEnd/>
              <a:tailEnd/>
            </a:ln>
          </p:spPr>
          <p:txBody>
            <a:bodyPr>
              <a:spAutoFit/>
            </a:bodyPr>
            <a:lstStyle/>
            <a:p>
              <a:pPr eaLnBrk="1" hangingPunct="1">
                <a:spcBef>
                  <a:spcPct val="50000"/>
                </a:spcBef>
              </a:pPr>
              <a:r>
                <a:rPr lang="en-US" sz="1800" b="0" i="0">
                  <a:solidFill>
                    <a:schemeClr val="tx1"/>
                  </a:solidFill>
                  <a:latin typeface="Tahoma" pitchFamily="34" charset="0"/>
                </a:rPr>
                <a:t>Frame 1</a:t>
              </a:r>
            </a:p>
          </p:txBody>
        </p:sp>
        <p:sp>
          <p:nvSpPr>
            <p:cNvPr id="40969" name="Text Box 6"/>
            <p:cNvSpPr txBox="1">
              <a:spLocks noChangeArrowheads="1"/>
            </p:cNvSpPr>
            <p:nvPr/>
          </p:nvSpPr>
          <p:spPr bwMode="auto">
            <a:xfrm>
              <a:off x="2163" y="1005"/>
              <a:ext cx="1062" cy="277"/>
            </a:xfrm>
            <a:prstGeom prst="rect">
              <a:avLst/>
            </a:prstGeom>
            <a:solidFill>
              <a:srgbClr val="FFFFFF"/>
            </a:solidFill>
            <a:ln w="9525">
              <a:noFill/>
              <a:miter lim="800000"/>
              <a:headEnd/>
              <a:tailEnd/>
            </a:ln>
          </p:spPr>
          <p:txBody>
            <a:bodyPr>
              <a:spAutoFit/>
            </a:bodyPr>
            <a:lstStyle/>
            <a:p>
              <a:pPr eaLnBrk="1" hangingPunct="1">
                <a:spcBef>
                  <a:spcPct val="50000"/>
                </a:spcBef>
              </a:pPr>
              <a:r>
                <a:rPr lang="en-US" sz="1800" b="0" i="0">
                  <a:solidFill>
                    <a:schemeClr val="tx1"/>
                  </a:solidFill>
                  <a:latin typeface="Tahoma" pitchFamily="34" charset="0"/>
                </a:rPr>
                <a:t>Frame 2</a:t>
              </a:r>
            </a:p>
          </p:txBody>
        </p:sp>
        <p:sp>
          <p:nvSpPr>
            <p:cNvPr id="40970" name="Text Box 7"/>
            <p:cNvSpPr txBox="1">
              <a:spLocks noChangeArrowheads="1"/>
            </p:cNvSpPr>
            <p:nvPr/>
          </p:nvSpPr>
          <p:spPr bwMode="auto">
            <a:xfrm>
              <a:off x="3855" y="1005"/>
              <a:ext cx="1062" cy="277"/>
            </a:xfrm>
            <a:prstGeom prst="rect">
              <a:avLst/>
            </a:prstGeom>
            <a:solidFill>
              <a:srgbClr val="FFFFFF"/>
            </a:solidFill>
            <a:ln w="9525">
              <a:noFill/>
              <a:miter lim="800000"/>
              <a:headEnd/>
              <a:tailEnd/>
            </a:ln>
          </p:spPr>
          <p:txBody>
            <a:bodyPr>
              <a:spAutoFit/>
            </a:bodyPr>
            <a:lstStyle/>
            <a:p>
              <a:pPr eaLnBrk="1" hangingPunct="1">
                <a:spcBef>
                  <a:spcPct val="50000"/>
                </a:spcBef>
              </a:pPr>
              <a:r>
                <a:rPr lang="en-US" sz="1800" b="0" i="0">
                  <a:solidFill>
                    <a:schemeClr val="tx1"/>
                  </a:solidFill>
                  <a:latin typeface="Tahoma" pitchFamily="34" charset="0"/>
                </a:rPr>
                <a:t>Frame 3</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611188" y="260350"/>
            <a:ext cx="8353425" cy="720725"/>
          </a:xfrm>
        </p:spPr>
        <p:txBody>
          <a:bodyPr/>
          <a:lstStyle/>
          <a:p>
            <a:r>
              <a:rPr lang="en-US" dirty="0">
                <a:solidFill>
                  <a:schemeClr val="tx1"/>
                </a:solidFill>
              </a:rPr>
              <a:t>Noncontiguous Movie Storage</a:t>
            </a:r>
          </a:p>
        </p:txBody>
      </p:sp>
      <p:sp>
        <p:nvSpPr>
          <p:cNvPr id="41989" name="Rectangle 3"/>
          <p:cNvSpPr>
            <a:spLocks noGrp="1" noChangeArrowheads="1"/>
          </p:cNvSpPr>
          <p:nvPr>
            <p:ph type="body" idx="1"/>
          </p:nvPr>
        </p:nvSpPr>
        <p:spPr>
          <a:xfrm>
            <a:off x="228600" y="4038600"/>
            <a:ext cx="8512175" cy="2519362"/>
          </a:xfrm>
        </p:spPr>
        <p:txBody>
          <a:bodyPr>
            <a:normAutofit fontScale="92500" lnSpcReduction="10000"/>
          </a:bodyPr>
          <a:lstStyle/>
          <a:p>
            <a:pPr marL="609600" indent="-609600" algn="just">
              <a:spcBef>
                <a:spcPct val="0"/>
              </a:spcBef>
              <a:buFontTx/>
              <a:buAutoNum type="alphaLcParenR"/>
            </a:pPr>
            <a:r>
              <a:rPr lang="tr-TR" sz="2800" dirty="0"/>
              <a:t>S</a:t>
            </a:r>
            <a:r>
              <a:rPr lang="en-US" sz="2800" dirty="0"/>
              <a:t>mall disk blocks</a:t>
            </a:r>
            <a:r>
              <a:rPr lang="tr-TR" sz="2800" dirty="0"/>
              <a:t> - </a:t>
            </a:r>
          </a:p>
          <a:p>
            <a:pPr marL="990600" lvl="1" indent="-533400" algn="just">
              <a:spcBef>
                <a:spcPct val="0"/>
              </a:spcBef>
            </a:pPr>
            <a:r>
              <a:rPr lang="tr-TR" sz="2400" dirty="0"/>
              <a:t>a frame index for the whole movie</a:t>
            </a:r>
          </a:p>
          <a:p>
            <a:pPr marL="990600" lvl="1" indent="-533400" algn="just">
              <a:spcBef>
                <a:spcPct val="0"/>
              </a:spcBef>
            </a:pPr>
            <a:r>
              <a:rPr lang="tr-TR" sz="2400" dirty="0"/>
              <a:t>each index points to one frame data (variable frame size)</a:t>
            </a:r>
          </a:p>
          <a:p>
            <a:pPr marL="609600" indent="-609600" algn="just">
              <a:spcBef>
                <a:spcPct val="0"/>
              </a:spcBef>
              <a:buFontTx/>
              <a:buAutoNum type="alphaLcParenR"/>
            </a:pPr>
            <a:r>
              <a:rPr lang="tr-TR" sz="2800" dirty="0"/>
              <a:t>L</a:t>
            </a:r>
            <a:r>
              <a:rPr lang="en-US" sz="2800" dirty="0" err="1"/>
              <a:t>arge</a:t>
            </a:r>
            <a:r>
              <a:rPr lang="en-US" sz="2800" dirty="0"/>
              <a:t> disk blocks</a:t>
            </a:r>
            <a:endParaRPr lang="tr-TR" sz="2800" dirty="0"/>
          </a:p>
          <a:p>
            <a:pPr marL="990600" lvl="1" indent="-533400" algn="just">
              <a:spcBef>
                <a:spcPct val="0"/>
              </a:spcBef>
            </a:pPr>
            <a:r>
              <a:rPr lang="tr-TR" sz="2400" dirty="0"/>
              <a:t>multiple frames in one block (constant block size)</a:t>
            </a:r>
          </a:p>
          <a:p>
            <a:pPr marL="990600" lvl="1" indent="-533400" algn="just">
              <a:spcBef>
                <a:spcPct val="0"/>
              </a:spcBef>
            </a:pPr>
            <a:r>
              <a:rPr lang="tr-TR" sz="2400" dirty="0"/>
              <a:t>a block index for the whole movie</a:t>
            </a:r>
            <a:endParaRPr lang="en-US" sz="2400" dirty="0"/>
          </a:p>
        </p:txBody>
      </p:sp>
      <p:pic>
        <p:nvPicPr>
          <p:cNvPr id="41990" name="Picture 4"/>
          <p:cNvPicPr>
            <a:picLocks noChangeAspect="1" noChangeArrowheads="1"/>
          </p:cNvPicPr>
          <p:nvPr/>
        </p:nvPicPr>
        <p:blipFill>
          <a:blip r:embed="rId3" cstate="print"/>
          <a:srcRect/>
          <a:stretch>
            <a:fillRect/>
          </a:stretch>
        </p:blipFill>
        <p:spPr bwMode="auto">
          <a:xfrm>
            <a:off x="685800" y="1143000"/>
            <a:ext cx="7737475" cy="2881313"/>
          </a:xfrm>
          <a:prstGeom prst="rect">
            <a:avLst/>
          </a:prstGeom>
          <a:noFill/>
          <a:ln w="9525">
            <a:noFill/>
            <a:miter lim="800000"/>
            <a:headEnd/>
            <a:tailEnd/>
          </a:ln>
        </p:spPr>
      </p:pic>
      <p:sp>
        <p:nvSpPr>
          <p:cNvPr id="7" name="TextBox 6"/>
          <p:cNvSpPr txBox="1"/>
          <p:nvPr/>
        </p:nvSpPr>
        <p:spPr>
          <a:xfrm>
            <a:off x="2841008" y="1945944"/>
            <a:ext cx="609600" cy="261610"/>
          </a:xfrm>
          <a:prstGeom prst="rect">
            <a:avLst/>
          </a:prstGeom>
          <a:solidFill>
            <a:schemeClr val="bg1"/>
          </a:solidFill>
        </p:spPr>
        <p:txBody>
          <a:bodyPr wrap="square" rtlCol="0">
            <a:spAutoFit/>
          </a:bodyPr>
          <a:lstStyle/>
          <a:p>
            <a:r>
              <a:rPr lang="en-US" sz="1100" b="1" dirty="0"/>
              <a:t>small</a:t>
            </a:r>
          </a:p>
        </p:txBody>
      </p:sp>
      <p:sp>
        <p:nvSpPr>
          <p:cNvPr id="8" name="TextBox 7"/>
          <p:cNvSpPr txBox="1"/>
          <p:nvPr/>
        </p:nvSpPr>
        <p:spPr>
          <a:xfrm>
            <a:off x="6781800" y="1905000"/>
            <a:ext cx="685800" cy="261610"/>
          </a:xfrm>
          <a:prstGeom prst="rect">
            <a:avLst/>
          </a:prstGeom>
          <a:solidFill>
            <a:schemeClr val="bg1"/>
          </a:solidFill>
        </p:spPr>
        <p:txBody>
          <a:bodyPr wrap="square" rtlCol="0">
            <a:spAutoFit/>
          </a:bodyPr>
          <a:lstStyle/>
          <a:p>
            <a:r>
              <a:rPr lang="en-US" sz="1100" b="1" dirty="0"/>
              <a:t>larger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7118</TotalTime>
  <Words>1233</Words>
  <Application>Microsoft Office PowerPoint</Application>
  <PresentationFormat>On-screen Show (4:3)</PresentationFormat>
  <Paragraphs>123</Paragraphs>
  <Slides>22</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Tahoma</vt:lpstr>
      <vt:lpstr>Times New Roman</vt:lpstr>
      <vt:lpstr>Verdana</vt:lpstr>
      <vt:lpstr>Wingdings 2</vt:lpstr>
      <vt:lpstr>Aspect</vt:lpstr>
      <vt:lpstr>Multimedia System and Virtual Environment</vt:lpstr>
      <vt:lpstr>Outline</vt:lpstr>
      <vt:lpstr>Multimedia File Systems</vt:lpstr>
      <vt:lpstr>Multimedia File Systems</vt:lpstr>
      <vt:lpstr>Multimedia File System Paradigms</vt:lpstr>
      <vt:lpstr>File Placement </vt:lpstr>
      <vt:lpstr>Contiguous File</vt:lpstr>
      <vt:lpstr>Contiguous Movie Storage</vt:lpstr>
      <vt:lpstr>Noncontiguous Movie Storage</vt:lpstr>
      <vt:lpstr>Trade-offs between small, large blocks</vt:lpstr>
      <vt:lpstr>Near Video on Demand</vt:lpstr>
      <vt:lpstr>Near Video on Demand</vt:lpstr>
      <vt:lpstr>Placing Files for Near Video on Demand</vt:lpstr>
      <vt:lpstr>Placing Files for Near Video on Demand</vt:lpstr>
      <vt:lpstr>Placing Multiple files on a Single Disk </vt:lpstr>
      <vt:lpstr>Placing Files on Multiple Disks</vt:lpstr>
      <vt:lpstr>File Caching</vt:lpstr>
      <vt:lpstr>Caching</vt:lpstr>
      <vt:lpstr>Disk Scheduling for Multimedia</vt:lpstr>
      <vt:lpstr>Static Disk Scheduling for MM</vt:lpstr>
      <vt:lpstr>Dynamic Disk Scheduling</vt:lpstr>
      <vt:lpstr>Dynamic Disk Scheduling</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Technology and Bangladesh</dc:title>
  <dc:creator> </dc:creator>
  <cp:lastModifiedBy>Sanjoy Kumar Chakravarty</cp:lastModifiedBy>
  <cp:revision>1263</cp:revision>
  <dcterms:created xsi:type="dcterms:W3CDTF">2008-04-12T04:53:58Z</dcterms:created>
  <dcterms:modified xsi:type="dcterms:W3CDTF">2022-01-18T04:02:27Z</dcterms:modified>
</cp:coreProperties>
</file>