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3" r:id="rId3"/>
    <p:sldId id="405" r:id="rId4"/>
    <p:sldId id="409" r:id="rId5"/>
    <p:sldId id="407" r:id="rId6"/>
    <p:sldId id="408" r:id="rId7"/>
    <p:sldId id="394" r:id="rId8"/>
    <p:sldId id="395" r:id="rId9"/>
    <p:sldId id="396" r:id="rId10"/>
    <p:sldId id="397" r:id="rId11"/>
    <p:sldId id="398" r:id="rId12"/>
    <p:sldId id="399" r:id="rId13"/>
    <p:sldId id="410" r:id="rId14"/>
    <p:sldId id="401" r:id="rId15"/>
    <p:sldId id="402" r:id="rId16"/>
    <p:sldId id="403" r:id="rId17"/>
    <p:sldId id="404" r:id="rId18"/>
    <p:sldId id="411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3548" autoAdjust="0"/>
  </p:normalViewPr>
  <p:slideViewPr>
    <p:cSldViewPr>
      <p:cViewPr>
        <p:scale>
          <a:sx n="70" d="100"/>
          <a:sy n="70" d="100"/>
        </p:scale>
        <p:origin x="-152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175F-EA9C-4804-9C4C-7DB18FF0A5D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Ceng 334 - Operating Systems</a:t>
            </a:r>
            <a:endParaRPr lang="en-AU" sz="1400" b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7</a:t>
            </a:r>
            <a:r>
              <a:rPr lang="en-AU"/>
              <a:t>-</a:t>
            </a:r>
            <a:fld id="{C542B540-24FC-4189-9528-2B6A8AE5BA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12 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Multimedia Operating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Necessity of </a:t>
            </a:r>
            <a:r>
              <a:rPr lang="tr-TR" sz="3600" dirty="0" smtClean="0">
                <a:solidFill>
                  <a:schemeClr val="tx1"/>
                </a:solidFill>
              </a:rPr>
              <a:t>Real-Time Scheduling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94688" cy="4648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 smtClean="0"/>
              <a:t>Number of users changes as viewers come and go, frame sizes vary due to compression, and different movies may have different resolutions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 smtClean="0"/>
              <a:t>This means several processes have to run at different frequencies, with different amount of work, and with different deadlines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990600"/>
            <a:ext cx="81089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General Real-Time Scheduling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79995" name="Group 91"/>
          <p:cNvGraphicFramePr>
            <a:graphicFrameLocks noGrp="1"/>
          </p:cNvGraphicFramePr>
          <p:nvPr>
            <p:ph idx="1"/>
          </p:nvPr>
        </p:nvGraphicFramePr>
        <p:xfrm>
          <a:off x="900113" y="4495800"/>
          <a:ext cx="7372350" cy="1463040"/>
        </p:xfrm>
        <a:graphic>
          <a:graphicData uri="http://schemas.openxmlformats.org/drawingml/2006/table">
            <a:tbl>
              <a:tblPr/>
              <a:tblGrid>
                <a:gridCol w="1123950"/>
                <a:gridCol w="1323975"/>
                <a:gridCol w="1871662"/>
                <a:gridCol w="30527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Frames/sec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Deadline (msec)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CPU time/frame (msec)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tx1"/>
                </a:solidFill>
              </a:rPr>
              <a:t>General Real-Time Scheduling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975"/>
            <a:ext cx="8366125" cy="115252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tr-TR" sz="2800" dirty="0" smtClean="0"/>
              <a:t>If process </a:t>
            </a:r>
            <a:r>
              <a:rPr lang="tr-TR" sz="2800" b="1" i="1" dirty="0" smtClean="0"/>
              <a:t>i</a:t>
            </a:r>
            <a:r>
              <a:rPr lang="tr-TR" sz="2800" dirty="0" smtClean="0"/>
              <a:t> has a period </a:t>
            </a:r>
            <a:r>
              <a:rPr lang="tr-TR" sz="2800" b="1" i="1" dirty="0" smtClean="0"/>
              <a:t>P</a:t>
            </a:r>
            <a:r>
              <a:rPr lang="tr-TR" sz="2800" b="1" i="1" baseline="-25000" dirty="0" smtClean="0"/>
              <a:t>i </a:t>
            </a:r>
            <a:r>
              <a:rPr lang="tr-TR" sz="2800" dirty="0" smtClean="0"/>
              <a:t>msec and requires </a:t>
            </a:r>
            <a:r>
              <a:rPr lang="tr-TR" sz="2800" b="1" i="1" dirty="0" smtClean="0"/>
              <a:t>C</a:t>
            </a:r>
            <a:r>
              <a:rPr lang="tr-TR" sz="2800" b="1" i="1" baseline="-25000" dirty="0" smtClean="0"/>
              <a:t>i</a:t>
            </a:r>
            <a:r>
              <a:rPr lang="tr-TR" sz="2800" b="1" i="1" dirty="0" smtClean="0"/>
              <a:t> </a:t>
            </a:r>
            <a:r>
              <a:rPr lang="tr-TR" sz="2800" dirty="0" smtClean="0"/>
              <a:t>msec of CPU time per frame, the system is schedulable if and only if</a:t>
            </a:r>
            <a:endParaRPr lang="tr-TR" sz="2800" dirty="0" smtClean="0">
              <a:cs typeface="Times New Roman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92500" y="2349500"/>
            <a:ext cx="2160588" cy="1155700"/>
            <a:chOff x="1973" y="2024"/>
            <a:chExt cx="1361" cy="728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973" y="2024"/>
              <a:ext cx="1361" cy="728"/>
              <a:chOff x="1973" y="2024"/>
              <a:chExt cx="1361" cy="728"/>
            </a:xfrm>
          </p:grpSpPr>
          <p:sp>
            <p:nvSpPr>
              <p:cNvPr id="7180" name="Text Box 14"/>
              <p:cNvSpPr txBox="1">
                <a:spLocks noChangeArrowheads="1"/>
              </p:cNvSpPr>
              <p:nvPr/>
            </p:nvSpPr>
            <p:spPr bwMode="auto">
              <a:xfrm>
                <a:off x="2699" y="2205"/>
                <a:ext cx="63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2400">
                    <a:cs typeface="Times New Roman" charset="0"/>
                  </a:rPr>
                  <a:t>≤</a:t>
                </a:r>
                <a:r>
                  <a:rPr lang="tr-TR" sz="2400"/>
                  <a:t>  1</a:t>
                </a:r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1973" y="2024"/>
                <a:ext cx="998" cy="728"/>
                <a:chOff x="1973" y="2024"/>
                <a:chExt cx="998" cy="728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1973" y="2024"/>
                  <a:ext cx="635" cy="685"/>
                  <a:chOff x="1973" y="2024"/>
                  <a:chExt cx="635" cy="685"/>
                </a:xfrm>
              </p:grpSpPr>
              <p:sp>
                <p:nvSpPr>
                  <p:cNvPr id="7185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3" y="2478"/>
                    <a:ext cx="635" cy="23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800"/>
                      <a:t>i = 1</a:t>
                    </a:r>
                  </a:p>
                </p:txBody>
              </p:sp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973" y="2024"/>
                    <a:ext cx="635" cy="574"/>
                    <a:chOff x="1973" y="2024"/>
                    <a:chExt cx="635" cy="574"/>
                  </a:xfrm>
                </p:grpSpPr>
                <p:sp>
                  <p:nvSpPr>
                    <p:cNvPr id="7187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9" y="2160"/>
                      <a:ext cx="356" cy="4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20000"/>
                        </a:spcBef>
                      </a:pPr>
                      <a:r>
                        <a:rPr lang="el-GR" sz="4400" b="0" i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tr-TR" b="0" i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  <p:sp>
                  <p:nvSpPr>
                    <p:cNvPr id="7188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3" y="2024"/>
                      <a:ext cx="635" cy="231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tr-TR" sz="1800"/>
                        <a:t>m</a:t>
                      </a:r>
                    </a:p>
                  </p:txBody>
                </p:sp>
              </p:grpSp>
            </p:grpSp>
            <p:sp>
              <p:nvSpPr>
                <p:cNvPr id="718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36" y="2024"/>
                  <a:ext cx="635" cy="3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tr-TR" sz="3200"/>
                    <a:t>C</a:t>
                  </a:r>
                  <a:r>
                    <a:rPr lang="tr-TR" baseline="-25000"/>
                    <a:t>i </a:t>
                  </a:r>
                </a:p>
              </p:txBody>
            </p:sp>
            <p:sp>
              <p:nvSpPr>
                <p:cNvPr id="718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6" y="2387"/>
                  <a:ext cx="635" cy="3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tr-TR" sz="3200"/>
                    <a:t>P</a:t>
                  </a:r>
                  <a:r>
                    <a:rPr lang="tr-TR" baseline="-25000"/>
                    <a:t>i </a:t>
                  </a:r>
                </a:p>
              </p:txBody>
            </p:sp>
          </p:grpSp>
        </p:grp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>
              <a:off x="2365" y="238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5" name="Rectangle 20"/>
          <p:cNvSpPr>
            <a:spLocks noChangeArrowheads="1"/>
          </p:cNvSpPr>
          <p:nvPr/>
        </p:nvSpPr>
        <p:spPr bwMode="auto">
          <a:xfrm>
            <a:off x="684213" y="4508500"/>
            <a:ext cx="7561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US" sz="2400" b="0" i="0">
              <a:solidFill>
                <a:schemeClr val="tx1"/>
              </a:solidFill>
            </a:endParaRPr>
          </a:p>
        </p:txBody>
      </p:sp>
      <p:sp>
        <p:nvSpPr>
          <p:cNvPr id="7176" name="Rectangle 24"/>
          <p:cNvSpPr>
            <a:spLocks noChangeArrowheads="1"/>
          </p:cNvSpPr>
          <p:nvPr/>
        </p:nvSpPr>
        <p:spPr bwMode="auto">
          <a:xfrm>
            <a:off x="684213" y="3357563"/>
            <a:ext cx="80629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1000" b="0" i="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tr-TR" sz="1000" b="0" i="0" dirty="0">
                <a:solidFill>
                  <a:schemeClr val="tx1"/>
                </a:solidFill>
              </a:rPr>
              <a:t>	</a:t>
            </a:r>
            <a:r>
              <a:rPr lang="tr-TR" sz="2400" b="0" i="0" dirty="0">
                <a:solidFill>
                  <a:schemeClr val="tx1"/>
                </a:solidFill>
              </a:rPr>
              <a:t>where </a:t>
            </a:r>
            <a:r>
              <a:rPr lang="tr-TR" sz="2400" b="1" i="1" dirty="0">
                <a:solidFill>
                  <a:schemeClr val="tx1"/>
                </a:solidFill>
              </a:rPr>
              <a:t>m</a:t>
            </a:r>
            <a:r>
              <a:rPr lang="tr-TR" sz="2400" b="0" i="0" dirty="0">
                <a:solidFill>
                  <a:schemeClr val="tx1"/>
                </a:solidFill>
              </a:rPr>
              <a:t> is the number of processes (0.808 for the previous example)</a:t>
            </a:r>
            <a:r>
              <a:rPr lang="tr-TR" sz="2400" b="0" i="0" dirty="0">
                <a:solidFill>
                  <a:schemeClr val="tx1"/>
                </a:solidFill>
                <a:cs typeface="Times New Roman" charset="0"/>
              </a:rPr>
              <a:t>			</a:t>
            </a:r>
          </a:p>
        </p:txBody>
      </p:sp>
      <p:sp>
        <p:nvSpPr>
          <p:cNvPr id="7177" name="Rectangle 26"/>
          <p:cNvSpPr>
            <a:spLocks noChangeArrowheads="1"/>
          </p:cNvSpPr>
          <p:nvPr/>
        </p:nvSpPr>
        <p:spPr bwMode="auto">
          <a:xfrm>
            <a:off x="381000" y="4437063"/>
            <a:ext cx="83820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tr-TR" sz="2400" b="0" i="0" dirty="0">
                <a:solidFill>
                  <a:schemeClr val="tx1"/>
                </a:solidFill>
              </a:rPr>
              <a:t>Real-time algorithms can be either static or dynamic</a:t>
            </a:r>
          </a:p>
          <a:p>
            <a:pPr marL="742950" lvl="1" indent="-285750" algn="l">
              <a:spcBef>
                <a:spcPts val="1200"/>
              </a:spcBef>
              <a:spcAft>
                <a:spcPts val="600"/>
              </a:spcAft>
              <a:buFontTx/>
              <a:buChar char="–"/>
            </a:pPr>
            <a:r>
              <a:rPr lang="tr-TR" sz="2400" b="1" i="0" dirty="0">
                <a:solidFill>
                  <a:schemeClr val="tx1"/>
                </a:solidFill>
              </a:rPr>
              <a:t>RMS</a:t>
            </a:r>
            <a:r>
              <a:rPr lang="tr-TR" sz="2400" i="0" dirty="0">
                <a:solidFill>
                  <a:schemeClr val="tx1"/>
                </a:solidFill>
              </a:rPr>
              <a:t> (Rate Monotonic Scheduling) </a:t>
            </a:r>
          </a:p>
          <a:p>
            <a:pPr marL="742950" lvl="1" indent="-285750" algn="l">
              <a:spcBef>
                <a:spcPts val="1200"/>
              </a:spcBef>
              <a:spcAft>
                <a:spcPts val="600"/>
              </a:spcAft>
              <a:buFontTx/>
              <a:buChar char="–"/>
            </a:pPr>
            <a:r>
              <a:rPr lang="tr-TR" sz="2400" b="1" i="0" dirty="0"/>
              <a:t>EDF</a:t>
            </a:r>
            <a:r>
              <a:rPr lang="tr-TR" sz="2400" i="0" dirty="0">
                <a:solidFill>
                  <a:schemeClr val="tx1"/>
                </a:solidFill>
              </a:rPr>
              <a:t>  (Earliest Deadline First Scheduling)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tr-TR" sz="24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3"/>
          <p:cNvSpPr>
            <a:spLocks noGrp="1"/>
          </p:cNvSpPr>
          <p:nvPr>
            <p:ph idx="1"/>
          </p:nvPr>
        </p:nvSpPr>
        <p:spPr>
          <a:xfrm>
            <a:off x="457200" y="609600"/>
            <a:ext cx="8183880" cy="5715000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300" b="1" dirty="0" smtClean="0"/>
              <a:t>Rate- Monotonic  Scheduling (RMS)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Designed/proved by Liu and </a:t>
            </a:r>
            <a:r>
              <a:rPr lang="en-US" dirty="0" err="1" smtClean="0"/>
              <a:t>Layland</a:t>
            </a:r>
            <a:r>
              <a:rPr lang="en-US" dirty="0" smtClean="0"/>
              <a:t> 1973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Policy: </a:t>
            </a:r>
            <a:r>
              <a:rPr lang="en-US" dirty="0" smtClean="0"/>
              <a:t>task with highest rate has highest priority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Static and optimal, priority-driven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Optimal means that there no other static algorithm that is able to schedule a RT task which can’t be scheduled by RMS algorithm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Assumptions: 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Tasks are periodic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Each task must complete before next request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All tasks are independent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Run-time of each task request is constant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Any non-periodic task has no required deadline. </a:t>
            </a:r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9" descr="7-12 RM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750" y="1412875"/>
            <a:ext cx="8135938" cy="2663825"/>
          </a:xfrm>
          <a:noFill/>
        </p:spPr>
      </p:pic>
      <p:sp>
        <p:nvSpPr>
          <p:cNvPr id="9221" name="Oval 168"/>
          <p:cNvSpPr>
            <a:spLocks noChangeArrowheads="1"/>
          </p:cNvSpPr>
          <p:nvPr/>
        </p:nvSpPr>
        <p:spPr bwMode="auto">
          <a:xfrm>
            <a:off x="5083792" y="2735571"/>
            <a:ext cx="1728787" cy="720725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83880" cy="685800"/>
          </a:xfrm>
        </p:spPr>
        <p:txBody>
          <a:bodyPr/>
          <a:lstStyle/>
          <a:p>
            <a:pPr algn="ctr"/>
            <a:r>
              <a:rPr lang="tr-TR" sz="3600" b="0" smtClean="0">
                <a:solidFill>
                  <a:schemeClr val="tx1"/>
                </a:solidFill>
              </a:rPr>
              <a:t>An Example of RMS Scheduling</a:t>
            </a:r>
            <a:endParaRPr lang="en-US" sz="3600" b="0" smtClean="0">
              <a:solidFill>
                <a:schemeClr val="tx1"/>
              </a:solidFill>
            </a:endParaRPr>
          </a:p>
        </p:txBody>
      </p:sp>
      <p:sp>
        <p:nvSpPr>
          <p:cNvPr id="9223" name="Line 10"/>
          <p:cNvSpPr>
            <a:spLocks noChangeShapeType="1"/>
          </p:cNvSpPr>
          <p:nvPr/>
        </p:nvSpPr>
        <p:spPr bwMode="auto">
          <a:xfrm flipV="1">
            <a:off x="2627313" y="3644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 flipV="1">
            <a:off x="3635375" y="3644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2"/>
          <p:cNvSpPr>
            <a:spLocks noChangeShapeType="1"/>
          </p:cNvSpPr>
          <p:nvPr/>
        </p:nvSpPr>
        <p:spPr bwMode="auto">
          <a:xfrm flipV="1">
            <a:off x="3132138" y="3644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2119" name="Group 167"/>
          <p:cNvGraphicFramePr>
            <a:graphicFrameLocks noGrp="1"/>
          </p:cNvGraphicFramePr>
          <p:nvPr>
            <p:ph sz="half" idx="2"/>
          </p:nvPr>
        </p:nvGraphicFramePr>
        <p:xfrm>
          <a:off x="827088" y="4648199"/>
          <a:ext cx="7993062" cy="1623060"/>
        </p:xfrm>
        <a:graphic>
          <a:graphicData uri="http://schemas.openxmlformats.org/drawingml/2006/table">
            <a:tbl>
              <a:tblPr/>
              <a:tblGrid>
                <a:gridCol w="1512887"/>
                <a:gridCol w="1727200"/>
                <a:gridCol w="2233613"/>
                <a:gridCol w="2519362"/>
              </a:tblGrid>
              <a:tr h="1546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Frames/sec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CPU time/frame (msec)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3" name="Oval 169"/>
          <p:cNvSpPr>
            <a:spLocks noChangeArrowheads="1"/>
          </p:cNvSpPr>
          <p:nvPr/>
        </p:nvSpPr>
        <p:spPr bwMode="auto">
          <a:xfrm>
            <a:off x="7030376" y="2708275"/>
            <a:ext cx="1728787" cy="720725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399" cy="990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</a:t>
            </a:r>
            <a:r>
              <a:rPr lang="tr-TR" sz="3600" dirty="0" smtClean="0">
                <a:solidFill>
                  <a:schemeClr val="tx1"/>
                </a:solidFill>
              </a:rPr>
              <a:t>DF (E</a:t>
            </a:r>
            <a:r>
              <a:rPr lang="en-US" sz="3600" dirty="0" err="1" smtClean="0">
                <a:solidFill>
                  <a:schemeClr val="tx1"/>
                </a:solidFill>
              </a:rPr>
              <a:t>arliest</a:t>
            </a:r>
            <a:r>
              <a:rPr lang="en-US" sz="3600" dirty="0" smtClean="0">
                <a:solidFill>
                  <a:schemeClr val="tx1"/>
                </a:solidFill>
              </a:rPr>
              <a:t> Deadline First Scheduling</a:t>
            </a:r>
            <a:r>
              <a:rPr lang="tr-TR" sz="3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447800"/>
            <a:ext cx="8351837" cy="514508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EDF is dynamic algorithm that does not require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processes to be </a:t>
            </a:r>
            <a:r>
              <a:rPr lang="tr-TR" dirty="0" smtClean="0"/>
              <a:t>periodic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lang="tr-TR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processes to have the same run time per CPU </a:t>
            </a:r>
            <a:r>
              <a:rPr lang="tr-TR" dirty="0" smtClean="0"/>
              <a:t>burst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lang="tr-TR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The scheduler keeps a list of runnable processes, sorted on deadline.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The algorithm runs the first process on the list, the one with the closest deadline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Whenever a new process becomes ready, the system checks to see if its deadline occurs before that of the currently running process. If so, the running process is preempted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8388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tx1"/>
                </a:solidFill>
              </a:rPr>
              <a:t>An Example of EDF Scheduling</a:t>
            </a:r>
          </a:p>
        </p:txBody>
      </p:sp>
      <p:pic>
        <p:nvPicPr>
          <p:cNvPr id="11269" name="Picture 4" descr="7-12 ED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288" y="1295400"/>
            <a:ext cx="8497887" cy="3024187"/>
          </a:xfrm>
          <a:noFill/>
        </p:spPr>
      </p:pic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81000" y="4419600"/>
            <a:ext cx="8305800" cy="160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1800" b="1" i="0" dirty="0"/>
              <a:t>Deadline times:</a:t>
            </a:r>
          </a:p>
          <a:p>
            <a:pPr algn="l">
              <a:spcBef>
                <a:spcPct val="50000"/>
              </a:spcBef>
            </a:pPr>
            <a:r>
              <a:rPr lang="tr-TR" sz="1800" i="0" dirty="0"/>
              <a:t>A : 0 - 30 - 60 - 90 - 120 - 150</a:t>
            </a:r>
          </a:p>
          <a:p>
            <a:pPr algn="l">
              <a:spcBef>
                <a:spcPct val="50000"/>
              </a:spcBef>
            </a:pPr>
            <a:r>
              <a:rPr lang="tr-TR" sz="1800" i="0" dirty="0"/>
              <a:t>B : 0 - 40 - 80 - 120 – 160</a:t>
            </a:r>
          </a:p>
          <a:p>
            <a:pPr algn="l">
              <a:spcBef>
                <a:spcPct val="50000"/>
              </a:spcBef>
            </a:pPr>
            <a:r>
              <a:rPr lang="tr-TR" sz="1800" i="0" dirty="0"/>
              <a:t>C : 0 – 50 – 100 - 150</a:t>
            </a:r>
          </a:p>
        </p:txBody>
      </p:sp>
      <p:sp>
        <p:nvSpPr>
          <p:cNvPr id="5" name="Oval 169"/>
          <p:cNvSpPr>
            <a:spLocks noChangeArrowheads="1"/>
          </p:cNvSpPr>
          <p:nvPr/>
        </p:nvSpPr>
        <p:spPr bwMode="auto">
          <a:xfrm>
            <a:off x="5281613" y="2819400"/>
            <a:ext cx="1728787" cy="720725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611188" y="333375"/>
            <a:ext cx="8172450" cy="576263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Another example of RMS and EDF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8247062" cy="37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797424"/>
            <a:ext cx="8382000" cy="1679575"/>
          </a:xfrm>
          <a:noFill/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Process </a:t>
            </a:r>
            <a:r>
              <a:rPr lang="en-US" sz="2400" dirty="0" smtClean="0"/>
              <a:t>A</a:t>
            </a:r>
            <a:r>
              <a:rPr lang="tr-TR" sz="2400" dirty="0" smtClean="0"/>
              <a:t> needs 15 msecs instead of 10 msec. RMS fails but EDF works fine.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If the CPU utilization is below an RMS limit </a:t>
            </a:r>
            <a:r>
              <a:rPr lang="tr-TR" sz="2400" dirty="0" smtClean="0"/>
              <a:t>RMS </a:t>
            </a:r>
            <a:r>
              <a:rPr lang="tr-TR" sz="2400" dirty="0" smtClean="0"/>
              <a:t>can be used else EDF should be </a:t>
            </a:r>
            <a:r>
              <a:rPr lang="tr-TR" sz="2400" dirty="0" smtClean="0"/>
              <a:t>chosen</a:t>
            </a:r>
            <a:r>
              <a:rPr lang="en-US" sz="2400" dirty="0" smtClean="0"/>
              <a:t>.</a:t>
            </a: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611188" y="333375"/>
            <a:ext cx="817245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Why </a:t>
            </a:r>
            <a:r>
              <a:rPr lang="en-US" sz="3600" smtClean="0">
                <a:solidFill>
                  <a:schemeClr val="tx1"/>
                </a:solidFill>
              </a:rPr>
              <a:t>RMS Failed?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066800"/>
            <a:ext cx="8382000" cy="15240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/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RMS only works if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CPU utilization is not too high. Liu and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Layland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proved that for any system of periodic processes, if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3406774" y="2590800"/>
          <a:ext cx="2613025" cy="993234"/>
        </p:xfrm>
        <a:graphic>
          <a:graphicData uri="http://schemas.openxmlformats.org/presentationml/2006/ole">
            <p:oleObj spid="_x0000_s1026" name="Equation" r:id="rId4" imgW="1168200" imgH="444240" progId="Equation.3">
              <p:embed/>
            </p:oleObj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1000" y="35814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</a:t>
            </a:r>
            <a:r>
              <a:rPr lang="en-US" sz="2400" dirty="0" smtClean="0"/>
              <a:t>hen RMS is guaranteed to work.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ym typeface="Symbol" pitchFamily="18" charset="2"/>
              </a:rPr>
              <a:t>Assumes </a:t>
            </a:r>
            <a:r>
              <a:rPr lang="en-US" sz="2400" dirty="0">
                <a:sym typeface="Symbol" pitchFamily="18" charset="2"/>
              </a:rPr>
              <a:t>fixed amount of processing per periodic </a:t>
            </a:r>
            <a:r>
              <a:rPr lang="en-US" sz="2400" i="1" dirty="0" smtClean="0">
                <a:sym typeface="Symbol" pitchFamily="18" charset="2"/>
              </a:rPr>
              <a:t>task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i="1" dirty="0" smtClean="0">
                <a:sym typeface="Symbol" pitchFamily="18" charset="2"/>
              </a:rPr>
              <a:t>For 3, 4, 5, 10, 20, and 100, the maximum permitted utilization are 0.78, 0.757, 0.743, 0.718, 0.705, and 0.696.</a:t>
            </a:r>
            <a:endParaRPr lang="en-US" sz="2400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914400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4222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Image Compression</a:t>
            </a:r>
            <a:endParaRPr lang="en-US" sz="28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057400"/>
            <a:ext cx="8183880" cy="685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Information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971800"/>
            <a:ext cx="8183880" cy="685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Redundancy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03860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Coding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err="1" smtClean="0"/>
              <a:t>Interpixel</a:t>
            </a:r>
            <a:r>
              <a:rPr lang="en-US" sz="2400" dirty="0" smtClean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err="1" smtClean="0"/>
              <a:t>Psychovisual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67600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Resources Classification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Resource is a system entity required by tasks for manipulating data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Active versus Passive Resources (CPU – active; main memory – passive)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Shared versus Exclusive Resources (CPU – shared; audio device – exclusive)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Single Versus Multiple Resources (single CPU in PC, multiple CPU in multi-core system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Resource Management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Limited capacity in digital distributed systems despite data compression and usage of new technologies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Need faithfulness for processing of continuous data by every hardware and software component along the data path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Competition for resources exist in an integrated multimedia system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67600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Real-Time and Deadlines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05800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Real-time system</a:t>
            </a:r>
            <a:r>
              <a:rPr lang="en-US" dirty="0" smtClean="0"/>
              <a:t>– system in which correctness of computation depends not only on obtaining the right results, but also providing them on time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Examples: </a:t>
            </a:r>
            <a:r>
              <a:rPr lang="en-US" dirty="0" smtClean="0"/>
              <a:t>control of temperature in a chemical plant; control of a flight simulator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Deadline</a:t>
            </a:r>
            <a:r>
              <a:rPr lang="en-US" dirty="0" smtClean="0"/>
              <a:t>– represents the latest acceptable time for the result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/>
              <a:t>Preemptive and Non-preemptive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Preemptive is a practice of an operating system if it allows the running task to be suspended when a task of higher priority becomes ready (or a task of equal priority is granted a turn). 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Non-preemptive schedulers are easier to be implemented but less appropriate for embedded systems, which must be responsive to external events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tx1"/>
                </a:solidFill>
              </a:rPr>
              <a:t>Operating Systems with Multimedia Support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83880" cy="4953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Multimedia needs real-time processing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Operating systems with multimedia support differ from the traditional operating systems in three main ways: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Process scheduling 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File system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Disk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tx1"/>
                </a:solidFill>
              </a:rPr>
              <a:t>Scheduling Homogeneous Processes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tr-TR" dirty="0" smtClean="0"/>
              <a:t>Consider a simple video server to support the display of a fixed number of movies, all using the same frame rate, video resolution, data rate, and other parameters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tr-TR" dirty="0" smtClean="0"/>
              <a:t>For each movie a single process (or thread) reads the movie from the disk one frame at a time and then transmit that frame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tx1"/>
                </a:solidFill>
              </a:rPr>
              <a:t>Scheduling Homogeneous Processes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Since all processes are equally important, do the same activity for each movie, round-robin scheduling is fine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What is needed is a timing mechanism to make sure each process runs at the correct </a:t>
            </a:r>
            <a:r>
              <a:rPr lang="tr-TR" sz="2400" b="1" i="1" dirty="0" smtClean="0"/>
              <a:t>frequency</a:t>
            </a:r>
            <a:r>
              <a:rPr lang="tr-TR" sz="2400" dirty="0" smtClean="0"/>
              <a:t> (30 frames/sec for NTSC and 25 frames/sec for PAL and SECAM)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A master clock ticks at the required </a:t>
            </a:r>
            <a:r>
              <a:rPr lang="tr-TR" sz="2400" b="1" i="1" dirty="0" smtClean="0"/>
              <a:t>frequency </a:t>
            </a:r>
            <a:r>
              <a:rPr lang="tr-TR" sz="2400" dirty="0" smtClean="0"/>
              <a:t>(say 25 times per second in the case of PAL). At each tick, all processes run  one after the other  and in the same order.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Process finishing work (frame transmitted) suspends itself and waits for the next tick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As long as the number of processes is small enough that all the work can be done in one frame time, round-robin is sufficient </a:t>
            </a:r>
            <a:endParaRPr lang="tr-TR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6533</TotalTime>
  <Words>1025</Words>
  <Application>Microsoft Office PowerPoint</Application>
  <PresentationFormat>On-screen Show (4:3)</PresentationFormat>
  <Paragraphs>133</Paragraphs>
  <Slides>18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Aspect</vt:lpstr>
      <vt:lpstr>Microsoft Equation 3.0</vt:lpstr>
      <vt:lpstr>Multimedia System and Virtual Environment</vt:lpstr>
      <vt:lpstr>Outline</vt:lpstr>
      <vt:lpstr>Resources Classification</vt:lpstr>
      <vt:lpstr>Resource Management</vt:lpstr>
      <vt:lpstr>Real-Time and Deadlines</vt:lpstr>
      <vt:lpstr>Slide 6</vt:lpstr>
      <vt:lpstr>Operating Systems with Multimedia Support</vt:lpstr>
      <vt:lpstr>Scheduling Homogeneous Processes</vt:lpstr>
      <vt:lpstr>Scheduling Homogeneous Processes</vt:lpstr>
      <vt:lpstr>Necessity of Real-Time Scheduling</vt:lpstr>
      <vt:lpstr>General Real-Time Scheduling</vt:lpstr>
      <vt:lpstr>General Real-Time Scheduling</vt:lpstr>
      <vt:lpstr>Slide 13</vt:lpstr>
      <vt:lpstr>An Example of RMS Scheduling</vt:lpstr>
      <vt:lpstr>EDF (Earliest Deadline First Scheduling)</vt:lpstr>
      <vt:lpstr>An Example of EDF Scheduling</vt:lpstr>
      <vt:lpstr>Another example of RMS and EDF</vt:lpstr>
      <vt:lpstr>Why RMS Failed?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M. A. Siddique</cp:lastModifiedBy>
  <cp:revision>1236</cp:revision>
  <dcterms:created xsi:type="dcterms:W3CDTF">2008-04-12T04:53:58Z</dcterms:created>
  <dcterms:modified xsi:type="dcterms:W3CDTF">2011-03-06T05:03:29Z</dcterms:modified>
</cp:coreProperties>
</file>