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27"/>
  </p:notesMasterIdLst>
  <p:handoutMasterIdLst>
    <p:handoutMasterId r:id="rId28"/>
  </p:handoutMasterIdLst>
  <p:sldIdLst>
    <p:sldId id="256" r:id="rId2"/>
    <p:sldId id="393" r:id="rId3"/>
    <p:sldId id="394" r:id="rId4"/>
    <p:sldId id="395" r:id="rId5"/>
    <p:sldId id="396" r:id="rId6"/>
    <p:sldId id="397" r:id="rId7"/>
    <p:sldId id="398" r:id="rId8"/>
    <p:sldId id="399" r:id="rId9"/>
    <p:sldId id="400" r:id="rId10"/>
    <p:sldId id="402" r:id="rId11"/>
    <p:sldId id="407" r:id="rId12"/>
    <p:sldId id="403" r:id="rId13"/>
    <p:sldId id="382" r:id="rId14"/>
    <p:sldId id="383" r:id="rId15"/>
    <p:sldId id="384" r:id="rId16"/>
    <p:sldId id="404" r:id="rId17"/>
    <p:sldId id="405" r:id="rId18"/>
    <p:sldId id="406" r:id="rId19"/>
    <p:sldId id="409" r:id="rId20"/>
    <p:sldId id="411" r:id="rId21"/>
    <p:sldId id="412" r:id="rId22"/>
    <p:sldId id="413" r:id="rId23"/>
    <p:sldId id="414" r:id="rId24"/>
    <p:sldId id="408" r:id="rId25"/>
    <p:sldId id="410" r:id="rId26"/>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8000"/>
    <a:srgbClr val="FF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132" autoAdjust="0"/>
    <p:restoredTop sz="93548" autoAdjust="0"/>
  </p:normalViewPr>
  <p:slideViewPr>
    <p:cSldViewPr>
      <p:cViewPr>
        <p:scale>
          <a:sx n="70" d="100"/>
          <a:sy n="70" d="100"/>
        </p:scale>
        <p:origin x="-61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BDB7B1D4-A4A7-4988-A577-FF6F6CCEC6D3}" type="slidenum">
              <a:rPr lang="en-US" smtClean="0"/>
              <a:pPr/>
              <a:t>‹#›</a:t>
            </a:fld>
            <a:endParaRPr 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E5AF328-24D7-4B72-B9EA-CD59BEEBDF62}" type="slidenum">
              <a:rPr lang="en-US" smtClean="0"/>
              <a:pPr/>
              <a:t>‹#›</a:t>
            </a:fld>
            <a:endParaRPr 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1</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p>
        </p:txBody>
      </p:sp>
      <p:sp>
        <p:nvSpPr>
          <p:cNvPr id="45060" name="Footer Placeholder 3"/>
          <p:cNvSpPr>
            <a:spLocks noGrp="1"/>
          </p:cNvSpPr>
          <p:nvPr>
            <p:ph type="ftr" sz="quarter" idx="4"/>
          </p:nvPr>
        </p:nvSpPr>
        <p:spPr>
          <a:noFill/>
        </p:spPr>
        <p:txBody>
          <a:bodyPr/>
          <a:lstStyle/>
          <a:p>
            <a:r>
              <a:rPr lang="en-US" sz="1200" smtClean="0"/>
              <a:t>ORCHID Research Group</a:t>
            </a:r>
          </a:p>
          <a:p>
            <a:r>
              <a:rPr lang="en-US" smtClean="0"/>
              <a:t>Department of Computer Science, University of Illinois at Urbana-Champaign</a:t>
            </a:r>
            <a:endParaRPr lang="en-US" sz="1200" smtClean="0"/>
          </a:p>
        </p:txBody>
      </p:sp>
      <p:sp>
        <p:nvSpPr>
          <p:cNvPr id="45061" name="Slide Number Placeholder 4"/>
          <p:cNvSpPr>
            <a:spLocks noGrp="1"/>
          </p:cNvSpPr>
          <p:nvPr>
            <p:ph type="sldNum" sz="quarter" idx="5"/>
          </p:nvPr>
        </p:nvSpPr>
        <p:spPr>
          <a:noFill/>
        </p:spPr>
        <p:txBody>
          <a:bodyPr/>
          <a:lstStyle/>
          <a:p>
            <a:fld id="{BA6AF547-1F6A-4496-B392-C0D89A623406}" type="slidenum">
              <a:rPr lang="en-US" smtClean="0"/>
              <a:pPr/>
              <a:t>11</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p>
        </p:txBody>
      </p:sp>
      <p:sp>
        <p:nvSpPr>
          <p:cNvPr id="45060" name="Footer Placeholder 3"/>
          <p:cNvSpPr>
            <a:spLocks noGrp="1"/>
          </p:cNvSpPr>
          <p:nvPr>
            <p:ph type="ftr" sz="quarter" idx="4"/>
          </p:nvPr>
        </p:nvSpPr>
        <p:spPr>
          <a:noFill/>
        </p:spPr>
        <p:txBody>
          <a:bodyPr/>
          <a:lstStyle/>
          <a:p>
            <a:r>
              <a:rPr lang="en-US" sz="1200" smtClean="0"/>
              <a:t>ORCHID Research Group</a:t>
            </a:r>
          </a:p>
          <a:p>
            <a:r>
              <a:rPr lang="en-US" smtClean="0"/>
              <a:t>Department of Computer Science, University of Illinois at Urbana-Champaign</a:t>
            </a:r>
            <a:endParaRPr lang="en-US" sz="1200" smtClean="0"/>
          </a:p>
        </p:txBody>
      </p:sp>
      <p:sp>
        <p:nvSpPr>
          <p:cNvPr id="45061" name="Slide Number Placeholder 4"/>
          <p:cNvSpPr>
            <a:spLocks noGrp="1"/>
          </p:cNvSpPr>
          <p:nvPr>
            <p:ph type="sldNum" sz="quarter" idx="5"/>
          </p:nvPr>
        </p:nvSpPr>
        <p:spPr>
          <a:noFill/>
        </p:spPr>
        <p:txBody>
          <a:bodyPr/>
          <a:lstStyle/>
          <a:p>
            <a:fld id="{BA6AF547-1F6A-4496-B392-C0D89A623406}" type="slidenum">
              <a:rPr lang="en-US" smtClean="0"/>
              <a:pPr/>
              <a:t>12</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p>
        </p:txBody>
      </p:sp>
      <p:sp>
        <p:nvSpPr>
          <p:cNvPr id="46084" name="Footer Placeholder 3"/>
          <p:cNvSpPr>
            <a:spLocks noGrp="1"/>
          </p:cNvSpPr>
          <p:nvPr>
            <p:ph type="ftr" sz="quarter" idx="4"/>
          </p:nvPr>
        </p:nvSpPr>
        <p:spPr>
          <a:noFill/>
        </p:spPr>
        <p:txBody>
          <a:bodyPr/>
          <a:lstStyle/>
          <a:p>
            <a:r>
              <a:rPr lang="en-US" sz="1200" smtClean="0"/>
              <a:t>ORCHID Research Group</a:t>
            </a:r>
          </a:p>
          <a:p>
            <a:r>
              <a:rPr lang="en-US" smtClean="0"/>
              <a:t>Department of Computer Science, University of Illinois at Urbana-Champaign</a:t>
            </a:r>
            <a:endParaRPr lang="en-US" sz="1200" smtClean="0"/>
          </a:p>
        </p:txBody>
      </p:sp>
      <p:sp>
        <p:nvSpPr>
          <p:cNvPr id="46085" name="Slide Number Placeholder 4"/>
          <p:cNvSpPr>
            <a:spLocks noGrp="1"/>
          </p:cNvSpPr>
          <p:nvPr>
            <p:ph type="sldNum" sz="quarter" idx="5"/>
          </p:nvPr>
        </p:nvSpPr>
        <p:spPr>
          <a:noFill/>
        </p:spPr>
        <p:txBody>
          <a:bodyPr/>
          <a:lstStyle/>
          <a:p>
            <a:fld id="{BD5E6D6C-3809-4126-904C-92DEFAC03872}" type="slidenum">
              <a:rPr lang="en-US" smtClean="0"/>
              <a:pPr/>
              <a:t>13</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p>
        </p:txBody>
      </p:sp>
      <p:sp>
        <p:nvSpPr>
          <p:cNvPr id="47108" name="Footer Placeholder 3"/>
          <p:cNvSpPr>
            <a:spLocks noGrp="1"/>
          </p:cNvSpPr>
          <p:nvPr>
            <p:ph type="ftr" sz="quarter" idx="4"/>
          </p:nvPr>
        </p:nvSpPr>
        <p:spPr>
          <a:noFill/>
        </p:spPr>
        <p:txBody>
          <a:bodyPr/>
          <a:lstStyle/>
          <a:p>
            <a:r>
              <a:rPr lang="en-US" sz="1200" smtClean="0"/>
              <a:t>ORCHID Research Group</a:t>
            </a:r>
          </a:p>
          <a:p>
            <a:r>
              <a:rPr lang="en-US" smtClean="0"/>
              <a:t>Department of Computer Science, University of Illinois at Urbana-Champaign</a:t>
            </a:r>
            <a:endParaRPr lang="en-US" sz="1200" smtClean="0"/>
          </a:p>
        </p:txBody>
      </p:sp>
      <p:sp>
        <p:nvSpPr>
          <p:cNvPr id="47109" name="Slide Number Placeholder 4"/>
          <p:cNvSpPr>
            <a:spLocks noGrp="1"/>
          </p:cNvSpPr>
          <p:nvPr>
            <p:ph type="sldNum" sz="quarter" idx="5"/>
          </p:nvPr>
        </p:nvSpPr>
        <p:spPr>
          <a:noFill/>
        </p:spPr>
        <p:txBody>
          <a:bodyPr/>
          <a:lstStyle/>
          <a:p>
            <a:fld id="{10E8A1BE-5E93-4C7C-A354-6F5786F74DE4}" type="slidenum">
              <a:rPr lang="en-US" smtClean="0"/>
              <a:pPr/>
              <a:t>14</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smtClean="0"/>
          </a:p>
        </p:txBody>
      </p:sp>
      <p:sp>
        <p:nvSpPr>
          <p:cNvPr id="48132" name="Footer Placeholder 3"/>
          <p:cNvSpPr>
            <a:spLocks noGrp="1"/>
          </p:cNvSpPr>
          <p:nvPr>
            <p:ph type="ftr" sz="quarter" idx="4"/>
          </p:nvPr>
        </p:nvSpPr>
        <p:spPr>
          <a:noFill/>
        </p:spPr>
        <p:txBody>
          <a:bodyPr/>
          <a:lstStyle/>
          <a:p>
            <a:r>
              <a:rPr lang="en-US" sz="1200" smtClean="0"/>
              <a:t>ORCHID Research Group</a:t>
            </a:r>
          </a:p>
          <a:p>
            <a:r>
              <a:rPr lang="en-US" smtClean="0"/>
              <a:t>Department of Computer Science, University of Illinois at Urbana-Champaign</a:t>
            </a:r>
            <a:endParaRPr lang="en-US" sz="1200" smtClean="0"/>
          </a:p>
        </p:txBody>
      </p:sp>
      <p:sp>
        <p:nvSpPr>
          <p:cNvPr id="48133" name="Slide Number Placeholder 4"/>
          <p:cNvSpPr>
            <a:spLocks noGrp="1"/>
          </p:cNvSpPr>
          <p:nvPr>
            <p:ph type="sldNum" sz="quarter" idx="5"/>
          </p:nvPr>
        </p:nvSpPr>
        <p:spPr>
          <a:noFill/>
        </p:spPr>
        <p:txBody>
          <a:bodyPr/>
          <a:lstStyle/>
          <a:p>
            <a:fld id="{5B776B06-09A9-49BB-934A-98B6F6248FAE}" type="slidenum">
              <a:rPr lang="en-US" smtClean="0"/>
              <a:pPr/>
              <a:t>15</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p>
        </p:txBody>
      </p:sp>
      <p:sp>
        <p:nvSpPr>
          <p:cNvPr id="54276" name="Slide Number Placeholder 3"/>
          <p:cNvSpPr>
            <a:spLocks noGrp="1"/>
          </p:cNvSpPr>
          <p:nvPr>
            <p:ph type="sldNum" sz="quarter" idx="5"/>
          </p:nvPr>
        </p:nvSpPr>
        <p:spPr>
          <a:noFill/>
        </p:spPr>
        <p:txBody>
          <a:bodyPr/>
          <a:lstStyle/>
          <a:p>
            <a:fld id="{2F7A351D-2264-4534-963D-5B80E2BDBF77}" type="slidenum">
              <a:rPr lang="en-US" smtClean="0"/>
              <a:pPr/>
              <a:t>24</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p>
        </p:txBody>
      </p:sp>
      <p:sp>
        <p:nvSpPr>
          <p:cNvPr id="54276" name="Slide Number Placeholder 3"/>
          <p:cNvSpPr>
            <a:spLocks noGrp="1"/>
          </p:cNvSpPr>
          <p:nvPr>
            <p:ph type="sldNum" sz="quarter" idx="5"/>
          </p:nvPr>
        </p:nvSpPr>
        <p:spPr>
          <a:noFill/>
        </p:spPr>
        <p:txBody>
          <a:bodyPr/>
          <a:lstStyle/>
          <a:p>
            <a:fld id="{2F7A351D-2264-4534-963D-5B80E2BDBF77}" type="slidenum">
              <a:rPr lang="en-US" smtClean="0"/>
              <a:pPr/>
              <a:t>25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r>
              <a:rPr lang="en-US" smtClean="0"/>
              <a:t>4/14/2008</a:t>
            </a:r>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4/14/2008</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4/14/2008</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4/14/2008</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r>
              <a:rPr lang="en-US" smtClean="0"/>
              <a:t>4/14/2008</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4/14/2008</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r>
              <a:rPr lang="en-US" smtClean="0"/>
              <a:t>4/14/2008</a:t>
            </a:r>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r>
              <a:rPr lang="en-US" smtClean="0"/>
              <a:t>4/14/2008</a:t>
            </a:r>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r>
              <a:rPr lang="en-US" smtClean="0"/>
              <a:t>4/14/2008</a:t>
            </a:r>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4/14/2008</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4/14/2008</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9ECCCD0-C61C-46C3-B120-43DB33D673D8}"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r>
              <a:rPr lang="en-US" smtClean="0"/>
              <a:t>4/14/2008</a:t>
            </a:r>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9ECCCD0-C61C-46C3-B120-43DB33D673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hf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14400"/>
            <a:ext cx="8077200" cy="1619250"/>
          </a:xfrm>
        </p:spPr>
        <p:txBody>
          <a:bodyPr>
            <a:noAutofit/>
          </a:bodyPr>
          <a:lstStyle/>
          <a:p>
            <a:pPr algn="ctr">
              <a:lnSpc>
                <a:spcPct val="150000"/>
              </a:lnSpc>
            </a:pPr>
            <a:r>
              <a:rPr lang="en-US" sz="3200" dirty="0" smtClean="0">
                <a:solidFill>
                  <a:srgbClr val="002060"/>
                </a:solidFill>
              </a:rPr>
              <a:t>Multimedia System and Virtual Environment</a:t>
            </a:r>
          </a:p>
        </p:txBody>
      </p:sp>
      <p:sp>
        <p:nvSpPr>
          <p:cNvPr id="3" name="Subtitle 2"/>
          <p:cNvSpPr>
            <a:spLocks noGrp="1"/>
          </p:cNvSpPr>
          <p:nvPr>
            <p:ph type="subTitle" idx="1"/>
          </p:nvPr>
        </p:nvSpPr>
        <p:spPr>
          <a:xfrm>
            <a:off x="762000" y="3581400"/>
            <a:ext cx="7620000" cy="2895600"/>
          </a:xfrm>
        </p:spPr>
        <p:txBody>
          <a:bodyPr>
            <a:noAutofit/>
          </a:bodyPr>
          <a:lstStyle/>
          <a:p>
            <a:pPr algn="ctr">
              <a:lnSpc>
                <a:spcPct val="150000"/>
              </a:lnSpc>
            </a:pPr>
            <a:r>
              <a:rPr lang="en-GB" sz="3200" b="1" dirty="0" smtClean="0">
                <a:solidFill>
                  <a:schemeClr val="tx1">
                    <a:lumMod val="95000"/>
                    <a:lumOff val="5000"/>
                  </a:schemeClr>
                </a:solidFill>
              </a:rPr>
              <a:t>CSE – 310</a:t>
            </a:r>
          </a:p>
          <a:p>
            <a:pPr algn="ctr">
              <a:lnSpc>
                <a:spcPct val="150000"/>
              </a:lnSpc>
            </a:pPr>
            <a:r>
              <a:rPr lang="en-GB" sz="2400" b="1" dirty="0" smtClean="0">
                <a:solidFill>
                  <a:schemeClr val="tx1">
                    <a:lumMod val="95000"/>
                    <a:lumOff val="5000"/>
                  </a:schemeClr>
                </a:solidFill>
              </a:rPr>
              <a:t>Lecture 8 </a:t>
            </a:r>
          </a:p>
          <a:p>
            <a:pPr algn="ctr">
              <a:lnSpc>
                <a:spcPct val="150000"/>
              </a:lnSpc>
            </a:pPr>
            <a:r>
              <a:rPr lang="en-GB" sz="3200" b="1" smtClean="0">
                <a:solidFill>
                  <a:schemeClr val="tx1">
                    <a:lumMod val="95000"/>
                    <a:lumOff val="5000"/>
                  </a:schemeClr>
                </a:solidFill>
              </a:rPr>
              <a:t>VIDEO</a:t>
            </a:r>
            <a:endParaRPr lang="en-GB" sz="3200" b="1" dirty="0" smtClean="0">
              <a:solidFill>
                <a:schemeClr val="tx1">
                  <a:lumMod val="95000"/>
                  <a:lumOff val="5000"/>
                </a:schemeClr>
              </a:solidFill>
            </a:endParaRPr>
          </a:p>
        </p:txBody>
      </p:sp>
      <p:sp>
        <p:nvSpPr>
          <p:cNvPr id="6" name="Slide Number Placeholder 5"/>
          <p:cNvSpPr>
            <a:spLocks noGrp="1"/>
          </p:cNvSpPr>
          <p:nvPr>
            <p:ph type="sldNum" sz="quarter" idx="12"/>
          </p:nvPr>
        </p:nvSpPr>
        <p:spPr/>
        <p:txBody>
          <a:bodyPr/>
          <a:lstStyle/>
          <a:p>
            <a:fld id="{39ECCCD0-C61C-46C3-B120-43DB33D673D8}" type="slidenum">
              <a:rPr lang="en-US" smtClean="0"/>
              <a:pPr/>
              <a:t>1</a:t>
            </a:fld>
            <a:endParaRPr lang="en-US"/>
          </a:p>
        </p:txBody>
      </p:sp>
      <p:sp>
        <p:nvSpPr>
          <p:cNvPr id="7" name="TextBox 6"/>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28600"/>
            <a:ext cx="8183880" cy="807720"/>
          </a:xfrm>
        </p:spPr>
        <p:txBody>
          <a:bodyPr/>
          <a:lstStyle/>
          <a:p>
            <a:pPr algn="ctr" eaLnBrk="1" hangingPunct="1"/>
            <a:r>
              <a:rPr lang="en-US" dirty="0" smtClean="0">
                <a:solidFill>
                  <a:schemeClr val="tx1"/>
                </a:solidFill>
              </a:rPr>
              <a:t>Signal Formats</a:t>
            </a:r>
          </a:p>
        </p:txBody>
      </p:sp>
      <p:sp>
        <p:nvSpPr>
          <p:cNvPr id="12291" name="Rectangle 3"/>
          <p:cNvSpPr>
            <a:spLocks noGrp="1" noChangeArrowheads="1"/>
          </p:cNvSpPr>
          <p:nvPr>
            <p:ph type="body" idx="1"/>
          </p:nvPr>
        </p:nvSpPr>
        <p:spPr>
          <a:xfrm>
            <a:off x="609600" y="1219200"/>
            <a:ext cx="8183880" cy="5181600"/>
          </a:xfrm>
        </p:spPr>
        <p:txBody>
          <a:bodyPr>
            <a:normAutofit/>
          </a:bodyPr>
          <a:lstStyle/>
          <a:p>
            <a:pPr eaLnBrk="1" hangingPunct="1">
              <a:lnSpc>
                <a:spcPct val="80000"/>
              </a:lnSpc>
              <a:spcBef>
                <a:spcPts val="600"/>
              </a:spcBef>
              <a:spcAft>
                <a:spcPts val="600"/>
              </a:spcAft>
            </a:pPr>
            <a:r>
              <a:rPr lang="en-US" sz="2400" dirty="0" smtClean="0"/>
              <a:t>Computer Video Formats</a:t>
            </a:r>
          </a:p>
          <a:p>
            <a:pPr lvl="1" eaLnBrk="1" hangingPunct="1">
              <a:lnSpc>
                <a:spcPct val="80000"/>
              </a:lnSpc>
              <a:spcBef>
                <a:spcPts val="600"/>
              </a:spcBef>
              <a:spcAft>
                <a:spcPts val="600"/>
              </a:spcAft>
            </a:pPr>
            <a:r>
              <a:rPr lang="en-US" sz="2000" dirty="0" smtClean="0"/>
              <a:t>Color Graphics Adapter (CGA)</a:t>
            </a:r>
          </a:p>
          <a:p>
            <a:pPr lvl="2" eaLnBrk="1" hangingPunct="1">
              <a:lnSpc>
                <a:spcPct val="80000"/>
              </a:lnSpc>
              <a:spcBef>
                <a:spcPts val="600"/>
              </a:spcBef>
              <a:spcAft>
                <a:spcPts val="600"/>
              </a:spcAft>
            </a:pPr>
            <a:r>
              <a:rPr lang="en-US" sz="1800" dirty="0" smtClean="0"/>
              <a:t>Resolution: 320 x 200</a:t>
            </a:r>
          </a:p>
          <a:p>
            <a:pPr lvl="2" eaLnBrk="1" hangingPunct="1">
              <a:lnSpc>
                <a:spcPct val="80000"/>
              </a:lnSpc>
              <a:spcBef>
                <a:spcPts val="600"/>
              </a:spcBef>
              <a:spcAft>
                <a:spcPts val="600"/>
              </a:spcAft>
            </a:pPr>
            <a:r>
              <a:rPr lang="en-US" sz="1800" dirty="0" smtClean="0"/>
              <a:t>2 bits / pixel</a:t>
            </a:r>
          </a:p>
          <a:p>
            <a:pPr lvl="1" eaLnBrk="1" hangingPunct="1">
              <a:lnSpc>
                <a:spcPct val="80000"/>
              </a:lnSpc>
              <a:spcBef>
                <a:spcPts val="600"/>
              </a:spcBef>
              <a:spcAft>
                <a:spcPts val="600"/>
              </a:spcAft>
            </a:pPr>
            <a:r>
              <a:rPr lang="en-US" sz="2000" dirty="0" smtClean="0"/>
              <a:t>Enhanced Graphics Adapter (EGA)</a:t>
            </a:r>
          </a:p>
          <a:p>
            <a:pPr lvl="2" eaLnBrk="1" hangingPunct="1">
              <a:lnSpc>
                <a:spcPct val="80000"/>
              </a:lnSpc>
              <a:spcBef>
                <a:spcPts val="600"/>
              </a:spcBef>
              <a:spcAft>
                <a:spcPts val="600"/>
              </a:spcAft>
            </a:pPr>
            <a:r>
              <a:rPr lang="en-US" sz="1800" dirty="0" smtClean="0"/>
              <a:t>Resolution: 640 x 350</a:t>
            </a:r>
          </a:p>
          <a:p>
            <a:pPr lvl="2" eaLnBrk="1" hangingPunct="1">
              <a:lnSpc>
                <a:spcPct val="80000"/>
              </a:lnSpc>
              <a:spcBef>
                <a:spcPts val="600"/>
              </a:spcBef>
              <a:spcAft>
                <a:spcPts val="600"/>
              </a:spcAft>
            </a:pPr>
            <a:r>
              <a:rPr lang="en-US" sz="1800" dirty="0" smtClean="0"/>
              <a:t>4 bits / pixel</a:t>
            </a:r>
          </a:p>
          <a:p>
            <a:pPr lvl="1" eaLnBrk="1" hangingPunct="1">
              <a:lnSpc>
                <a:spcPct val="80000"/>
              </a:lnSpc>
              <a:spcBef>
                <a:spcPts val="600"/>
              </a:spcBef>
              <a:spcAft>
                <a:spcPts val="600"/>
              </a:spcAft>
            </a:pPr>
            <a:r>
              <a:rPr lang="en-US" sz="2000" dirty="0" smtClean="0"/>
              <a:t>Video Graphics Array (VGA)</a:t>
            </a:r>
          </a:p>
          <a:p>
            <a:pPr lvl="2" eaLnBrk="1" hangingPunct="1">
              <a:lnSpc>
                <a:spcPct val="80000"/>
              </a:lnSpc>
              <a:spcBef>
                <a:spcPts val="600"/>
              </a:spcBef>
              <a:spcAft>
                <a:spcPts val="600"/>
              </a:spcAft>
            </a:pPr>
            <a:r>
              <a:rPr lang="en-US" sz="1800" dirty="0" smtClean="0"/>
              <a:t>Resolution: 640 x 480</a:t>
            </a:r>
          </a:p>
          <a:p>
            <a:pPr lvl="2" eaLnBrk="1" hangingPunct="1">
              <a:lnSpc>
                <a:spcPct val="80000"/>
              </a:lnSpc>
              <a:spcBef>
                <a:spcPts val="600"/>
              </a:spcBef>
              <a:spcAft>
                <a:spcPts val="600"/>
              </a:spcAft>
            </a:pPr>
            <a:r>
              <a:rPr lang="en-US" sz="1800" dirty="0" smtClean="0"/>
              <a:t>8 bits / pixel</a:t>
            </a:r>
          </a:p>
          <a:p>
            <a:pPr lvl="1" eaLnBrk="1" hangingPunct="1">
              <a:lnSpc>
                <a:spcPct val="80000"/>
              </a:lnSpc>
              <a:spcBef>
                <a:spcPts val="600"/>
              </a:spcBef>
              <a:spcAft>
                <a:spcPts val="600"/>
              </a:spcAft>
            </a:pPr>
            <a:r>
              <a:rPr lang="en-US" sz="2000" dirty="0" smtClean="0"/>
              <a:t>Super Video Graphics Array (SVGA)</a:t>
            </a:r>
          </a:p>
          <a:p>
            <a:pPr lvl="2" eaLnBrk="1" hangingPunct="1">
              <a:lnSpc>
                <a:spcPct val="80000"/>
              </a:lnSpc>
              <a:spcBef>
                <a:spcPts val="600"/>
              </a:spcBef>
              <a:spcAft>
                <a:spcPts val="600"/>
              </a:spcAft>
            </a:pPr>
            <a:r>
              <a:rPr lang="en-US" sz="1800" dirty="0" smtClean="0"/>
              <a:t>Resolution: 1024 x 768, 1280 x 1024, 1600 x 1280</a:t>
            </a:r>
          </a:p>
          <a:p>
            <a:pPr lvl="2" eaLnBrk="1" hangingPunct="1">
              <a:lnSpc>
                <a:spcPct val="80000"/>
              </a:lnSpc>
              <a:spcBef>
                <a:spcPts val="600"/>
              </a:spcBef>
              <a:spcAft>
                <a:spcPts val="600"/>
              </a:spcAft>
            </a:pPr>
            <a:r>
              <a:rPr lang="en-US" sz="1800" dirty="0" smtClean="0"/>
              <a:t>8 bits / pixel</a:t>
            </a:r>
          </a:p>
        </p:txBody>
      </p:sp>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304800"/>
            <a:ext cx="8183880" cy="609600"/>
          </a:xfrm>
        </p:spPr>
        <p:txBody>
          <a:bodyPr>
            <a:normAutofit fontScale="90000"/>
          </a:bodyPr>
          <a:lstStyle/>
          <a:p>
            <a:pPr algn="ctr"/>
            <a:r>
              <a:rPr lang="en-US" dirty="0" smtClean="0">
                <a:solidFill>
                  <a:schemeClr val="tx1"/>
                </a:solidFill>
              </a:rPr>
              <a:t>Types of Video Signals</a:t>
            </a:r>
          </a:p>
        </p:txBody>
      </p:sp>
      <p:sp>
        <p:nvSpPr>
          <p:cNvPr id="5" name="TextBox 4"/>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Rectangle 3"/>
          <p:cNvSpPr txBox="1">
            <a:spLocks noChangeArrowheads="1"/>
          </p:cNvSpPr>
          <p:nvPr/>
        </p:nvSpPr>
        <p:spPr>
          <a:xfrm>
            <a:off x="228600" y="990600"/>
            <a:ext cx="8686800" cy="5486400"/>
          </a:xfrm>
          <a:prstGeom prst="rect">
            <a:avLst/>
          </a:prstGeom>
        </p:spPr>
        <p:txBody>
          <a:bodyPr vert="horz" lIns="182880" tIns="91440">
            <a:normAutofit fontScale="92500" lnSpcReduction="10000"/>
          </a:bodyPr>
          <a:lstStyle/>
          <a:p>
            <a:pPr marL="265176" marR="0" lvl="0" indent="-265176" algn="l" defTabSz="914400" rtl="0" eaLnBrk="1" fontAlgn="auto" latinLnBrk="0" hangingPunct="1">
              <a:lnSpc>
                <a:spcPct val="100000"/>
              </a:lnSpc>
              <a:spcBef>
                <a:spcPts val="600"/>
              </a:spcBef>
              <a:spcAft>
                <a:spcPts val="600"/>
              </a:spcAft>
              <a:buClr>
                <a:schemeClr val="accent1"/>
              </a:buClr>
              <a:buSzPct val="80000"/>
              <a:buFont typeface="Wingdings 2"/>
              <a:buChar char=""/>
              <a:tabLst/>
              <a:defRPr/>
            </a:pPr>
            <a:r>
              <a:rPr kumimoji="0" lang="en-US"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Component video</a:t>
            </a:r>
          </a:p>
          <a:p>
            <a:pPr marL="548640" marR="0" lvl="1" indent="-201168" algn="l" defTabSz="914400" rtl="0" eaLnBrk="1" fontAlgn="auto" latinLnBrk="0" hangingPunct="1">
              <a:lnSpc>
                <a:spcPct val="100000"/>
              </a:lnSpc>
              <a:spcBef>
                <a:spcPts val="600"/>
              </a:spcBef>
              <a:spcAft>
                <a:spcPts val="600"/>
              </a:spcAft>
              <a:buClr>
                <a:schemeClr val="accent1"/>
              </a:buClr>
              <a:buSzPct val="100000"/>
              <a:buFont typeface="Verdana"/>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Three separate signals for </a:t>
            </a:r>
            <a:r>
              <a:rPr kumimoji="0" lang="en-US" sz="20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tristimulus</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color representation or luminance-chrominance representation </a:t>
            </a:r>
          </a:p>
          <a:p>
            <a:pPr marL="548640" marR="0" lvl="1" indent="-201168" algn="l" defTabSz="914400" rtl="0" eaLnBrk="1" fontAlgn="auto" latinLnBrk="0" hangingPunct="1">
              <a:lnSpc>
                <a:spcPct val="100000"/>
              </a:lnSpc>
              <a:spcBef>
                <a:spcPts val="600"/>
              </a:spcBef>
              <a:spcAft>
                <a:spcPts val="600"/>
              </a:spcAft>
              <a:buClr>
                <a:schemeClr val="accent1"/>
              </a:buClr>
              <a:buSzPct val="100000"/>
              <a:buFont typeface="Verdana"/>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Pro:  higher quality, no cross talk</a:t>
            </a:r>
          </a:p>
          <a:p>
            <a:pPr marL="548640" marR="0" lvl="1" indent="-201168" algn="l" defTabSz="914400" rtl="0" eaLnBrk="1" fontAlgn="auto" latinLnBrk="0" hangingPunct="1">
              <a:lnSpc>
                <a:spcPct val="100000"/>
              </a:lnSpc>
              <a:spcBef>
                <a:spcPts val="600"/>
              </a:spcBef>
              <a:spcAft>
                <a:spcPts val="600"/>
              </a:spcAft>
              <a:buClr>
                <a:schemeClr val="accent1"/>
              </a:buClr>
              <a:buSzPct val="100000"/>
              <a:buFont typeface="Verdana"/>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Con: need high bandwidth and synchronization</a:t>
            </a:r>
          </a:p>
          <a:p>
            <a:pPr marL="265176" marR="0" lvl="0" indent="-265176" algn="l" defTabSz="914400" rtl="0" eaLnBrk="1" fontAlgn="auto" latinLnBrk="0" hangingPunct="1">
              <a:lnSpc>
                <a:spcPct val="100000"/>
              </a:lnSpc>
              <a:spcBef>
                <a:spcPts val="600"/>
              </a:spcBef>
              <a:spcAft>
                <a:spcPts val="600"/>
              </a:spcAft>
              <a:buClr>
                <a:schemeClr val="accent1"/>
              </a:buClr>
              <a:buSzPct val="80000"/>
              <a:buFont typeface="Wingdings 2"/>
              <a:buChar char=""/>
              <a:tabLst/>
              <a:defRPr/>
            </a:pPr>
            <a:r>
              <a:rPr kumimoji="0" lang="en-US"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Composite video</a:t>
            </a:r>
          </a:p>
          <a:p>
            <a:pPr marL="548640" marR="0" lvl="1" indent="-201168" algn="l" defTabSz="914400" rtl="0" eaLnBrk="1" fontAlgn="auto" latinLnBrk="0" hangingPunct="1">
              <a:lnSpc>
                <a:spcPct val="100000"/>
              </a:lnSpc>
              <a:spcBef>
                <a:spcPts val="600"/>
              </a:spcBef>
              <a:spcAft>
                <a:spcPts val="600"/>
              </a:spcAft>
              <a:buClr>
                <a:schemeClr val="accent1"/>
              </a:buClr>
              <a:buSzPct val="100000"/>
              <a:buFont typeface="Verdana"/>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Multiplex into a signal</a:t>
            </a:r>
          </a:p>
          <a:p>
            <a:pPr marL="548640" marR="0" lvl="1" indent="-201168" algn="l" defTabSz="914400" rtl="0" eaLnBrk="1" fontAlgn="auto" latinLnBrk="0" hangingPunct="1">
              <a:lnSpc>
                <a:spcPct val="100000"/>
              </a:lnSpc>
              <a:spcBef>
                <a:spcPts val="600"/>
              </a:spcBef>
              <a:spcAft>
                <a:spcPts val="600"/>
              </a:spcAft>
              <a:buClr>
                <a:schemeClr val="accent1"/>
              </a:buClr>
              <a:buSzPct val="100000"/>
              <a:buFont typeface="Verdana"/>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Historical reason for transmitting color TV through monochrome channel</a:t>
            </a:r>
          </a:p>
          <a:p>
            <a:pPr marL="548640" marR="0" lvl="1" indent="-201168" algn="l" defTabSz="914400" rtl="0" eaLnBrk="1" fontAlgn="auto" latinLnBrk="0" hangingPunct="1">
              <a:lnSpc>
                <a:spcPct val="100000"/>
              </a:lnSpc>
              <a:spcBef>
                <a:spcPts val="600"/>
              </a:spcBef>
              <a:spcAft>
                <a:spcPts val="600"/>
              </a:spcAft>
              <a:buClr>
                <a:schemeClr val="accent1"/>
              </a:buClr>
              <a:buSzPct val="100000"/>
              <a:buFont typeface="Verdana"/>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Pro: save bandwidth</a:t>
            </a:r>
          </a:p>
          <a:p>
            <a:pPr marL="548640" marR="0" lvl="1" indent="-201168" algn="l" defTabSz="914400" rtl="0" eaLnBrk="1" fontAlgn="auto" latinLnBrk="0" hangingPunct="1">
              <a:lnSpc>
                <a:spcPct val="100000"/>
              </a:lnSpc>
              <a:spcBef>
                <a:spcPts val="600"/>
              </a:spcBef>
              <a:spcAft>
                <a:spcPts val="600"/>
              </a:spcAft>
              <a:buClr>
                <a:schemeClr val="accent1"/>
              </a:buClr>
              <a:buSzPct val="100000"/>
              <a:buFont typeface="Verdana"/>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Con: cross talk</a:t>
            </a:r>
          </a:p>
          <a:p>
            <a:pPr marL="265176" marR="0" lvl="0" indent="-265176" algn="l" defTabSz="914400" rtl="0" eaLnBrk="1" fontAlgn="auto" latinLnBrk="0" hangingPunct="1">
              <a:lnSpc>
                <a:spcPct val="100000"/>
              </a:lnSpc>
              <a:spcBef>
                <a:spcPts val="600"/>
              </a:spcBef>
              <a:spcAft>
                <a:spcPts val="600"/>
              </a:spcAft>
              <a:buClr>
                <a:schemeClr val="accent1"/>
              </a:buClr>
              <a:buSzPct val="80000"/>
              <a:buFont typeface="Wingdings 2"/>
              <a:buChar char=""/>
              <a:tabLst/>
              <a:defRPr/>
            </a:pPr>
            <a:r>
              <a:rPr kumimoji="0" lang="en-US" sz="2400" b="1" i="0" u="none" strike="noStrike" kern="1200" cap="none" spc="0" normalizeH="0" baseline="0" noProof="0" dirty="0" smtClean="0">
                <a:ln>
                  <a:noFill/>
                </a:ln>
                <a:effectLst/>
                <a:uLnTx/>
                <a:uFillTx/>
                <a:latin typeface="Times New Roman" pitchFamily="18" charset="0"/>
                <a:cs typeface="Times New Roman" pitchFamily="18" charset="0"/>
              </a:rPr>
              <a:t>S-video:  </a:t>
            </a:r>
            <a:r>
              <a:rPr kumimoji="0" lang="en-US" sz="20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luminance sig. + single multiplexed chrominance sig.</a:t>
            </a:r>
          </a:p>
          <a:p>
            <a:pPr marL="548640" lvl="1" indent="-201168">
              <a:spcBef>
                <a:spcPts val="600"/>
              </a:spcBef>
              <a:spcAft>
                <a:spcPts val="600"/>
              </a:spcAft>
              <a:buClr>
                <a:schemeClr val="accent1"/>
              </a:buClr>
              <a:buSzPct val="100000"/>
              <a:buFont typeface="Verdana"/>
              <a:buChar char="◦"/>
              <a:defRPr/>
            </a:pPr>
            <a:r>
              <a:rPr lang="en-US" sz="2000" dirty="0" smtClean="0">
                <a:latin typeface="Times New Roman" pitchFamily="18" charset="0"/>
                <a:cs typeface="Times New Roman" pitchFamily="18" charset="0"/>
              </a:rPr>
              <a:t>Pro: less color detail</a:t>
            </a:r>
          </a:p>
          <a:p>
            <a:pPr marL="548640" lvl="1" indent="-201168">
              <a:spcBef>
                <a:spcPts val="600"/>
              </a:spcBef>
              <a:spcAft>
                <a:spcPts val="600"/>
              </a:spcAft>
              <a:buClr>
                <a:schemeClr val="accent1"/>
              </a:buClr>
              <a:buSzPct val="100000"/>
              <a:buFont typeface="Verdana"/>
              <a:buChar char="◦"/>
              <a:defRPr/>
            </a:pPr>
            <a:r>
              <a:rPr lang="en-US" sz="2000" dirty="0" smtClean="0">
                <a:latin typeface="Times New Roman" pitchFamily="18" charset="0"/>
                <a:cs typeface="Times New Roman" pitchFamily="18" charset="0"/>
              </a:rPr>
              <a:t>Con: cross talk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8" name="Rectangle 2"/>
          <p:cNvSpPr txBox="1">
            <a:spLocks noChangeArrowheads="1"/>
          </p:cNvSpPr>
          <p:nvPr/>
        </p:nvSpPr>
        <p:spPr>
          <a:xfrm>
            <a:off x="457200" y="304800"/>
            <a:ext cx="8183880" cy="685800"/>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outerShdw blurRad="53975" dist="22860" dir="5400000" algn="tl" rotWithShape="0">
                    <a:srgbClr val="000000">
                      <a:alpha val="55000"/>
                    </a:srgbClr>
                  </a:outerShdw>
                </a:effectLst>
                <a:uLnTx/>
                <a:uFillTx/>
                <a:latin typeface="+mj-lt"/>
                <a:ea typeface="+mj-ea"/>
                <a:cs typeface="+mj-cs"/>
              </a:rPr>
              <a:t>Color Coding: RGB</a:t>
            </a:r>
          </a:p>
        </p:txBody>
      </p:sp>
      <p:sp>
        <p:nvSpPr>
          <p:cNvPr id="9" name="Rectangle 3"/>
          <p:cNvSpPr txBox="1">
            <a:spLocks noChangeArrowheads="1"/>
          </p:cNvSpPr>
          <p:nvPr/>
        </p:nvSpPr>
        <p:spPr>
          <a:xfrm>
            <a:off x="304800" y="1295400"/>
            <a:ext cx="8534400" cy="4953000"/>
          </a:xfrm>
          <a:prstGeom prst="rect">
            <a:avLst/>
          </a:prstGeom>
        </p:spPr>
        <p:txBody>
          <a:bodyPr vert="horz" lIns="182880" tIns="91440">
            <a:normAutofit/>
          </a:bodyPr>
          <a:lstStyle/>
          <a:p>
            <a:pPr marL="265176" marR="0" lvl="0" indent="-265176" algn="just" defTabSz="914400" rtl="0" eaLnBrk="1" fontAlgn="auto" latinLnBrk="0" hangingPunct="1">
              <a:lnSpc>
                <a:spcPct val="100000"/>
              </a:lnSpc>
              <a:spcBef>
                <a:spcPts val="600"/>
              </a:spcBef>
              <a:spcAft>
                <a:spcPts val="600"/>
              </a:spcAft>
              <a:buClr>
                <a:schemeClr val="accent1"/>
              </a:buClr>
              <a:buSzPct val="80000"/>
              <a:buFont typeface="Wingdings 2"/>
              <a:buChar char=""/>
              <a:tabLst/>
              <a:defRPr/>
            </a:pPr>
            <a:r>
              <a:rPr kumimoji="0" lang="en-US" sz="3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An RGB signal consists of separate</a:t>
            </a:r>
            <a:r>
              <a:rPr kumimoji="0" lang="en-US" sz="30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signals for red, green, and blue.</a:t>
            </a:r>
          </a:p>
          <a:p>
            <a:pPr marL="265176" marR="0" lvl="0" indent="-265176" algn="just" defTabSz="914400" rtl="0" eaLnBrk="1" fontAlgn="auto" latinLnBrk="0" hangingPunct="1">
              <a:lnSpc>
                <a:spcPct val="100000"/>
              </a:lnSpc>
              <a:spcBef>
                <a:spcPts val="600"/>
              </a:spcBef>
              <a:spcAft>
                <a:spcPts val="600"/>
              </a:spcAft>
              <a:buClr>
                <a:schemeClr val="accent1"/>
              </a:buClr>
              <a:buSzPct val="80000"/>
              <a:buFont typeface="Wingdings 2"/>
              <a:buChar char=""/>
              <a:tabLst/>
              <a:defRPr/>
            </a:pPr>
            <a:r>
              <a:rPr lang="en-US" sz="3000" baseline="0" dirty="0" smtClean="0">
                <a:latin typeface="Times New Roman" pitchFamily="18" charset="0"/>
                <a:cs typeface="Times New Roman" pitchFamily="18" charset="0"/>
              </a:rPr>
              <a:t>Every</a:t>
            </a:r>
            <a:r>
              <a:rPr lang="en-US" sz="3000" dirty="0" smtClean="0">
                <a:latin typeface="Times New Roman" pitchFamily="18" charset="0"/>
                <a:cs typeface="Times New Roman" pitchFamily="18" charset="0"/>
              </a:rPr>
              <a:t> color can be encoded as a combination of these three primary colors using additive color mixing.</a:t>
            </a:r>
          </a:p>
          <a:p>
            <a:pPr marL="265176" marR="0" lvl="0" indent="-265176" algn="just" defTabSz="914400" rtl="0" eaLnBrk="1" fontAlgn="auto" latinLnBrk="0" hangingPunct="1">
              <a:lnSpc>
                <a:spcPct val="100000"/>
              </a:lnSpc>
              <a:spcBef>
                <a:spcPts val="600"/>
              </a:spcBef>
              <a:spcAft>
                <a:spcPts val="600"/>
              </a:spcAft>
              <a:buClr>
                <a:schemeClr val="accent1"/>
              </a:buClr>
              <a:buSzPct val="80000"/>
              <a:buFont typeface="Wingdings 2"/>
              <a:buChar char=""/>
              <a:tabLst/>
              <a:defRPr/>
            </a:pPr>
            <a:r>
              <a:rPr kumimoji="0" lang="en-US" sz="3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a:t>
            </a:r>
            <a:r>
              <a:rPr kumimoji="0" lang="en-US" sz="3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value</a:t>
            </a:r>
            <a:r>
              <a:rPr kumimoji="0" lang="en-US" sz="3000" b="0" i="0"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kumimoji="0" lang="en-US" sz="3000" b="0" i="0" u="none" strike="noStrike" kern="1200" cap="none" spc="0" normalizeH="0" noProof="0" smtClean="0">
                <a:ln>
                  <a:noFill/>
                </a:ln>
                <a:solidFill>
                  <a:schemeClr val="tx1"/>
                </a:solidFill>
                <a:effectLst/>
                <a:uLnTx/>
                <a:uFillTx/>
                <a:latin typeface="Times New Roman" pitchFamily="18" charset="0"/>
                <a:cs typeface="Times New Roman" pitchFamily="18" charset="0"/>
              </a:rPr>
              <a:t>of </a:t>
            </a:r>
            <a:r>
              <a:rPr kumimoji="0" lang="en-US" sz="30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R, G, and B are normalized such that white results when R + G + B = 1 in the normalized representation.</a:t>
            </a:r>
            <a:endPar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304800"/>
            <a:ext cx="6553200" cy="685800"/>
          </a:xfrm>
        </p:spPr>
        <p:txBody>
          <a:bodyPr/>
          <a:lstStyle/>
          <a:p>
            <a:pPr algn="ctr"/>
            <a:r>
              <a:rPr lang="en-US" dirty="0" smtClean="0">
                <a:solidFill>
                  <a:schemeClr val="tx1"/>
                </a:solidFill>
              </a:rPr>
              <a:t>Color Coding: YUV</a:t>
            </a:r>
          </a:p>
        </p:txBody>
      </p:sp>
      <p:sp>
        <p:nvSpPr>
          <p:cNvPr id="19459" name="Rectangle 3"/>
          <p:cNvSpPr>
            <a:spLocks noGrp="1" noChangeArrowheads="1"/>
          </p:cNvSpPr>
          <p:nvPr>
            <p:ph type="body" sz="half" idx="1"/>
          </p:nvPr>
        </p:nvSpPr>
        <p:spPr>
          <a:xfrm>
            <a:off x="228600" y="1524000"/>
            <a:ext cx="4419600" cy="4433888"/>
          </a:xfrm>
        </p:spPr>
        <p:txBody>
          <a:bodyPr/>
          <a:lstStyle/>
          <a:p>
            <a:pPr lvl="1">
              <a:lnSpc>
                <a:spcPct val="150000"/>
              </a:lnSpc>
              <a:spcBef>
                <a:spcPts val="600"/>
              </a:spcBef>
              <a:spcAft>
                <a:spcPts val="600"/>
              </a:spcAft>
            </a:pPr>
            <a:r>
              <a:rPr lang="en-US" dirty="0" smtClean="0"/>
              <a:t>Y is luminance</a:t>
            </a:r>
          </a:p>
          <a:p>
            <a:pPr lvl="1">
              <a:lnSpc>
                <a:spcPct val="150000"/>
              </a:lnSpc>
              <a:spcBef>
                <a:spcPts val="600"/>
              </a:spcBef>
              <a:spcAft>
                <a:spcPts val="600"/>
              </a:spcAft>
            </a:pPr>
            <a:r>
              <a:rPr lang="en-US" dirty="0" smtClean="0"/>
              <a:t>UV are chrominance</a:t>
            </a:r>
          </a:p>
          <a:p>
            <a:pPr>
              <a:lnSpc>
                <a:spcPct val="150000"/>
              </a:lnSpc>
              <a:spcBef>
                <a:spcPts val="600"/>
              </a:spcBef>
              <a:spcAft>
                <a:spcPts val="600"/>
              </a:spcAft>
            </a:pPr>
            <a:r>
              <a:rPr lang="en-US" sz="2600" dirty="0" smtClean="0"/>
              <a:t>YUV from RGB </a:t>
            </a:r>
          </a:p>
          <a:p>
            <a:pPr lvl="1">
              <a:lnSpc>
                <a:spcPct val="150000"/>
              </a:lnSpc>
              <a:spcBef>
                <a:spcPts val="600"/>
              </a:spcBef>
              <a:spcAft>
                <a:spcPts val="600"/>
              </a:spcAft>
              <a:buFontTx/>
              <a:buNone/>
            </a:pPr>
            <a:r>
              <a:rPr lang="en-US" dirty="0" smtClean="0"/>
              <a:t>  Y =.299R+.587G+.114B</a:t>
            </a:r>
            <a:br>
              <a:rPr lang="en-US" dirty="0" smtClean="0"/>
            </a:br>
            <a:r>
              <a:rPr lang="en-US" dirty="0" smtClean="0"/>
              <a:t>U = 0.492 * (B - Y)</a:t>
            </a:r>
            <a:br>
              <a:rPr lang="en-US" dirty="0" smtClean="0"/>
            </a:br>
            <a:r>
              <a:rPr lang="en-US" dirty="0" smtClean="0"/>
              <a:t>V = 0.877 * (R - Y)</a:t>
            </a:r>
          </a:p>
        </p:txBody>
      </p:sp>
      <p:pic>
        <p:nvPicPr>
          <p:cNvPr id="19463" name="Picture 7" descr="150px-Barn-yuv.png"/>
          <p:cNvPicPr>
            <a:picLocks noChangeAspect="1"/>
          </p:cNvPicPr>
          <p:nvPr/>
        </p:nvPicPr>
        <p:blipFill>
          <a:blip r:embed="rId3"/>
          <a:srcRect/>
          <a:stretch>
            <a:fillRect/>
          </a:stretch>
        </p:blipFill>
        <p:spPr bwMode="auto">
          <a:xfrm>
            <a:off x="6400800" y="685800"/>
            <a:ext cx="1905000" cy="5702300"/>
          </a:xfrm>
          <a:prstGeom prst="rect">
            <a:avLst/>
          </a:prstGeom>
          <a:noFill/>
          <a:ln w="9525">
            <a:noFill/>
            <a:miter lim="800000"/>
            <a:headEnd/>
            <a:tailEnd/>
          </a:ln>
        </p:spPr>
      </p:pic>
      <p:sp>
        <p:nvSpPr>
          <p:cNvPr id="19465" name="TextBox 8"/>
          <p:cNvSpPr txBox="1">
            <a:spLocks noChangeArrowheads="1"/>
          </p:cNvSpPr>
          <p:nvPr/>
        </p:nvSpPr>
        <p:spPr bwMode="auto">
          <a:xfrm>
            <a:off x="6096000" y="2743200"/>
            <a:ext cx="338138" cy="369888"/>
          </a:xfrm>
          <a:prstGeom prst="rect">
            <a:avLst/>
          </a:prstGeom>
          <a:noFill/>
          <a:ln w="9525">
            <a:noFill/>
            <a:miter lim="800000"/>
            <a:headEnd/>
            <a:tailEnd/>
          </a:ln>
        </p:spPr>
        <p:txBody>
          <a:bodyPr wrap="none">
            <a:spAutoFit/>
          </a:bodyPr>
          <a:lstStyle/>
          <a:p>
            <a:r>
              <a:rPr lang="en-US" dirty="0"/>
              <a:t>Y</a:t>
            </a:r>
          </a:p>
        </p:txBody>
      </p:sp>
      <p:sp>
        <p:nvSpPr>
          <p:cNvPr id="19466" name="TextBox 9"/>
          <p:cNvSpPr txBox="1">
            <a:spLocks noChangeArrowheads="1"/>
          </p:cNvSpPr>
          <p:nvPr/>
        </p:nvSpPr>
        <p:spPr bwMode="auto">
          <a:xfrm>
            <a:off x="6019800" y="4267200"/>
            <a:ext cx="350838" cy="369888"/>
          </a:xfrm>
          <a:prstGeom prst="rect">
            <a:avLst/>
          </a:prstGeom>
          <a:noFill/>
          <a:ln w="9525">
            <a:noFill/>
            <a:miter lim="800000"/>
            <a:headEnd/>
            <a:tailEnd/>
          </a:ln>
        </p:spPr>
        <p:txBody>
          <a:bodyPr wrap="none">
            <a:spAutoFit/>
          </a:bodyPr>
          <a:lstStyle/>
          <a:p>
            <a:r>
              <a:rPr lang="en-US"/>
              <a:t>U</a:t>
            </a:r>
          </a:p>
        </p:txBody>
      </p:sp>
      <p:sp>
        <p:nvSpPr>
          <p:cNvPr id="19467" name="TextBox 10"/>
          <p:cNvSpPr txBox="1">
            <a:spLocks noChangeArrowheads="1"/>
          </p:cNvSpPr>
          <p:nvPr/>
        </p:nvSpPr>
        <p:spPr bwMode="auto">
          <a:xfrm>
            <a:off x="6096000" y="5486400"/>
            <a:ext cx="338138" cy="369888"/>
          </a:xfrm>
          <a:prstGeom prst="rect">
            <a:avLst/>
          </a:prstGeom>
          <a:noFill/>
          <a:ln w="9525">
            <a:noFill/>
            <a:miter lim="800000"/>
            <a:headEnd/>
            <a:tailEnd/>
          </a:ln>
        </p:spPr>
        <p:txBody>
          <a:bodyPr wrap="none">
            <a:spAutoFit/>
          </a:bodyPr>
          <a:lstStyle/>
          <a:p>
            <a:r>
              <a:rPr lang="en-US"/>
              <a:t>V</a:t>
            </a:r>
          </a:p>
        </p:txBody>
      </p:sp>
      <p:sp>
        <p:nvSpPr>
          <p:cNvPr id="12" name="TextBox 11"/>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81000"/>
            <a:ext cx="8183880" cy="685800"/>
          </a:xfrm>
        </p:spPr>
        <p:txBody>
          <a:bodyPr/>
          <a:lstStyle/>
          <a:p>
            <a:pPr algn="ctr"/>
            <a:r>
              <a:rPr lang="en-US" dirty="0" err="1" smtClean="0">
                <a:solidFill>
                  <a:schemeClr val="tx1"/>
                </a:solidFill>
              </a:rPr>
              <a:t>YC</a:t>
            </a:r>
            <a:r>
              <a:rPr lang="en-US" baseline="-25000" dirty="0" err="1" smtClean="0">
                <a:solidFill>
                  <a:schemeClr val="tx1"/>
                </a:solidFill>
              </a:rPr>
              <a:t>r</a:t>
            </a:r>
            <a:r>
              <a:rPr lang="en-US" dirty="0" err="1" smtClean="0">
                <a:solidFill>
                  <a:schemeClr val="tx1"/>
                </a:solidFill>
              </a:rPr>
              <a:t>C</a:t>
            </a:r>
            <a:r>
              <a:rPr lang="en-US" baseline="-25000" dirty="0" err="1" smtClean="0">
                <a:solidFill>
                  <a:schemeClr val="tx1"/>
                </a:solidFill>
              </a:rPr>
              <a:t>b</a:t>
            </a:r>
            <a:endParaRPr lang="en-US" baseline="-25000" dirty="0" smtClean="0">
              <a:solidFill>
                <a:schemeClr val="tx1"/>
              </a:solidFill>
            </a:endParaRPr>
          </a:p>
        </p:txBody>
      </p:sp>
      <p:sp>
        <p:nvSpPr>
          <p:cNvPr id="20483" name="Rectangle 3"/>
          <p:cNvSpPr>
            <a:spLocks noGrp="1" noChangeArrowheads="1"/>
          </p:cNvSpPr>
          <p:nvPr>
            <p:ph sz="half" idx="1"/>
          </p:nvPr>
        </p:nvSpPr>
        <p:spPr>
          <a:xfrm>
            <a:off x="304800" y="1295400"/>
            <a:ext cx="5715000" cy="4343400"/>
          </a:xfrm>
        </p:spPr>
        <p:txBody>
          <a:bodyPr/>
          <a:lstStyle/>
          <a:p>
            <a:pPr>
              <a:lnSpc>
                <a:spcPct val="150000"/>
              </a:lnSpc>
              <a:spcBef>
                <a:spcPts val="600"/>
              </a:spcBef>
            </a:pPr>
            <a:r>
              <a:rPr lang="en-US" dirty="0" smtClean="0"/>
              <a:t>Subset of YUV that scales and shifts the chrominance values into range 0..1</a:t>
            </a:r>
          </a:p>
          <a:p>
            <a:pPr>
              <a:lnSpc>
                <a:spcPct val="150000"/>
              </a:lnSpc>
              <a:spcBef>
                <a:spcPts val="600"/>
              </a:spcBef>
            </a:pPr>
            <a:endParaRPr lang="en-US" dirty="0" smtClean="0"/>
          </a:p>
          <a:p>
            <a:pPr lvl="1">
              <a:lnSpc>
                <a:spcPct val="150000"/>
              </a:lnSpc>
              <a:spcBef>
                <a:spcPts val="600"/>
              </a:spcBef>
              <a:buFontTx/>
              <a:buNone/>
            </a:pPr>
            <a:r>
              <a:rPr lang="en-US" dirty="0" smtClean="0"/>
              <a:t>   Y = 0.299R + 0.587G + 0.114B</a:t>
            </a:r>
            <a:br>
              <a:rPr lang="en-US" dirty="0" smtClean="0"/>
            </a:br>
            <a:r>
              <a:rPr lang="en-US" dirty="0" smtClean="0"/>
              <a:t>C</a:t>
            </a:r>
            <a:r>
              <a:rPr lang="en-US" baseline="-25000" dirty="0" smtClean="0"/>
              <a:t>r</a:t>
            </a:r>
            <a:r>
              <a:rPr lang="en-US" dirty="0" smtClean="0"/>
              <a:t> = ((B-Y)/2) + 0.5</a:t>
            </a:r>
            <a:br>
              <a:rPr lang="en-US" dirty="0" smtClean="0"/>
            </a:br>
            <a:r>
              <a:rPr lang="en-US" dirty="0" err="1" smtClean="0"/>
              <a:t>C</a:t>
            </a:r>
            <a:r>
              <a:rPr lang="en-US" baseline="-25000" dirty="0" err="1" smtClean="0"/>
              <a:t>b</a:t>
            </a:r>
            <a:r>
              <a:rPr lang="en-US" dirty="0" smtClean="0"/>
              <a:t> = ((R-Y)/1.6) + 0.5</a:t>
            </a:r>
          </a:p>
          <a:p>
            <a:endParaRPr lang="en-US" dirty="0" smtClean="0"/>
          </a:p>
        </p:txBody>
      </p:sp>
      <p:pic>
        <p:nvPicPr>
          <p:cNvPr id="20484" name="Content Placeholder 5" descr="180px-Barns_grand_tetons_YCbCr_separation.jpg"/>
          <p:cNvPicPr>
            <a:picLocks noGrp="1" noChangeAspect="1"/>
          </p:cNvPicPr>
          <p:nvPr>
            <p:ph sz="half" idx="2"/>
          </p:nvPr>
        </p:nvPicPr>
        <p:blipFill>
          <a:blip r:embed="rId3"/>
          <a:srcRect/>
          <a:stretch>
            <a:fillRect/>
          </a:stretch>
        </p:blipFill>
        <p:spPr>
          <a:xfrm>
            <a:off x="6324600" y="479425"/>
            <a:ext cx="2286000" cy="5921375"/>
          </a:xfrm>
        </p:spPr>
      </p:pic>
      <p:sp>
        <p:nvSpPr>
          <p:cNvPr id="6" name="TextBox 5"/>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7" name="TextBox 8"/>
          <p:cNvSpPr txBox="1">
            <a:spLocks noChangeArrowheads="1"/>
          </p:cNvSpPr>
          <p:nvPr/>
        </p:nvSpPr>
        <p:spPr bwMode="auto">
          <a:xfrm>
            <a:off x="5867400" y="2514600"/>
            <a:ext cx="338138" cy="381000"/>
          </a:xfrm>
          <a:prstGeom prst="rect">
            <a:avLst/>
          </a:prstGeom>
          <a:noFill/>
          <a:ln w="9525">
            <a:noFill/>
            <a:miter lim="800000"/>
            <a:headEnd/>
            <a:tailEnd/>
          </a:ln>
        </p:spPr>
        <p:txBody>
          <a:bodyPr wrap="square">
            <a:spAutoFit/>
          </a:bodyPr>
          <a:lstStyle/>
          <a:p>
            <a:r>
              <a:rPr lang="en-US" dirty="0"/>
              <a:t>Y</a:t>
            </a:r>
          </a:p>
        </p:txBody>
      </p:sp>
      <p:sp>
        <p:nvSpPr>
          <p:cNvPr id="8" name="TextBox 9"/>
          <p:cNvSpPr txBox="1">
            <a:spLocks noChangeArrowheads="1"/>
          </p:cNvSpPr>
          <p:nvPr/>
        </p:nvSpPr>
        <p:spPr bwMode="auto">
          <a:xfrm>
            <a:off x="5867400" y="4038600"/>
            <a:ext cx="412292" cy="369332"/>
          </a:xfrm>
          <a:prstGeom prst="rect">
            <a:avLst/>
          </a:prstGeom>
          <a:noFill/>
          <a:ln w="9525">
            <a:noFill/>
            <a:miter lim="800000"/>
            <a:headEnd/>
            <a:tailEnd/>
          </a:ln>
        </p:spPr>
        <p:txBody>
          <a:bodyPr wrap="none">
            <a:spAutoFit/>
          </a:bodyPr>
          <a:lstStyle/>
          <a:p>
            <a:r>
              <a:rPr lang="en-US" dirty="0" smtClean="0"/>
              <a:t>C</a:t>
            </a:r>
            <a:r>
              <a:rPr lang="en-US" baseline="-25000" dirty="0" smtClean="0"/>
              <a:t>r</a:t>
            </a:r>
            <a:endParaRPr lang="en-US" dirty="0"/>
          </a:p>
        </p:txBody>
      </p:sp>
      <p:sp>
        <p:nvSpPr>
          <p:cNvPr id="9" name="TextBox 10"/>
          <p:cNvSpPr txBox="1">
            <a:spLocks noChangeArrowheads="1"/>
          </p:cNvSpPr>
          <p:nvPr/>
        </p:nvSpPr>
        <p:spPr bwMode="auto">
          <a:xfrm>
            <a:off x="5867400" y="5410200"/>
            <a:ext cx="442750" cy="369332"/>
          </a:xfrm>
          <a:prstGeom prst="rect">
            <a:avLst/>
          </a:prstGeom>
          <a:noFill/>
          <a:ln w="9525">
            <a:noFill/>
            <a:miter lim="800000"/>
            <a:headEnd/>
            <a:tailEnd/>
          </a:ln>
        </p:spPr>
        <p:txBody>
          <a:bodyPr wrap="square">
            <a:spAutoFit/>
          </a:bodyPr>
          <a:lstStyle/>
          <a:p>
            <a:r>
              <a:rPr lang="en-US" dirty="0" err="1" smtClean="0"/>
              <a:t>C</a:t>
            </a:r>
            <a:r>
              <a:rPr lang="en-US" baseline="-25000" dirty="0" err="1" smtClean="0"/>
              <a:t>b</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
          <p:cNvSpPr>
            <a:spLocks noGrp="1" noChangeArrowheads="1"/>
          </p:cNvSpPr>
          <p:nvPr>
            <p:ph type="title"/>
          </p:nvPr>
        </p:nvSpPr>
        <p:spPr>
          <a:xfrm>
            <a:off x="457200" y="381000"/>
            <a:ext cx="8183880" cy="685800"/>
          </a:xfrm>
        </p:spPr>
        <p:txBody>
          <a:bodyPr>
            <a:normAutofit/>
          </a:bodyPr>
          <a:lstStyle/>
          <a:p>
            <a:r>
              <a:rPr lang="en-US" dirty="0" smtClean="0">
                <a:solidFill>
                  <a:schemeClr val="tx1"/>
                </a:solidFill>
              </a:rPr>
              <a:t>YIQ</a:t>
            </a:r>
          </a:p>
        </p:txBody>
      </p:sp>
      <p:sp>
        <p:nvSpPr>
          <p:cNvPr id="21507" name="Rectangle 11"/>
          <p:cNvSpPr>
            <a:spLocks noGrp="1" noChangeArrowheads="1"/>
          </p:cNvSpPr>
          <p:nvPr>
            <p:ph sz="half" idx="1"/>
          </p:nvPr>
        </p:nvSpPr>
        <p:spPr>
          <a:xfrm>
            <a:off x="381000" y="1447800"/>
            <a:ext cx="4648200" cy="3886200"/>
          </a:xfrm>
        </p:spPr>
        <p:txBody>
          <a:bodyPr/>
          <a:lstStyle/>
          <a:p>
            <a:pPr>
              <a:lnSpc>
                <a:spcPct val="150000"/>
              </a:lnSpc>
              <a:spcBef>
                <a:spcPts val="600"/>
              </a:spcBef>
              <a:spcAft>
                <a:spcPts val="600"/>
              </a:spcAft>
            </a:pPr>
            <a:r>
              <a:rPr lang="en-US" dirty="0" smtClean="0">
                <a:latin typeface="Times New Roman" pitchFamily="18" charset="0"/>
                <a:cs typeface="Times New Roman" pitchFamily="18" charset="0"/>
              </a:rPr>
              <a:t>YIQ from RGB </a:t>
            </a:r>
          </a:p>
          <a:p>
            <a:pPr lvl="1">
              <a:lnSpc>
                <a:spcPct val="150000"/>
              </a:lnSpc>
              <a:spcBef>
                <a:spcPts val="600"/>
              </a:spcBef>
              <a:spcAft>
                <a:spcPts val="600"/>
              </a:spcAft>
              <a:buFontTx/>
              <a:buNone/>
            </a:pP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Y = 0.299R + 0.587G + 0.114B</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I = 0.60R -  0.28G – 0.32B</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Q = 0.21R - 0.52G + 0.31B  </a:t>
            </a:r>
          </a:p>
        </p:txBody>
      </p:sp>
      <p:pic>
        <p:nvPicPr>
          <p:cNvPr id="21511" name="Picture 7" descr="180px-YIQ_components.jpg"/>
          <p:cNvPicPr>
            <a:picLocks noChangeAspect="1"/>
          </p:cNvPicPr>
          <p:nvPr/>
        </p:nvPicPr>
        <p:blipFill>
          <a:blip r:embed="rId3"/>
          <a:srcRect/>
          <a:stretch>
            <a:fillRect/>
          </a:stretch>
        </p:blipFill>
        <p:spPr bwMode="auto">
          <a:xfrm>
            <a:off x="6477000" y="457200"/>
            <a:ext cx="2133600" cy="5998338"/>
          </a:xfrm>
          <a:prstGeom prst="rect">
            <a:avLst/>
          </a:prstGeom>
          <a:noFill/>
          <a:ln w="9525">
            <a:noFill/>
            <a:miter lim="800000"/>
            <a:headEnd/>
            <a:tailEnd/>
          </a:ln>
        </p:spPr>
      </p:pic>
      <p:sp>
        <p:nvSpPr>
          <p:cNvPr id="9" name="TextBox 8"/>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304800"/>
            <a:ext cx="8183880" cy="762000"/>
          </a:xfrm>
        </p:spPr>
        <p:txBody>
          <a:bodyPr/>
          <a:lstStyle/>
          <a:p>
            <a:pPr algn="ctr" eaLnBrk="1" hangingPunct="1"/>
            <a:r>
              <a:rPr lang="en-US" dirty="0" smtClean="0">
                <a:solidFill>
                  <a:schemeClr val="tx1"/>
                </a:solidFill>
              </a:rPr>
              <a:t>Analog Video</a:t>
            </a:r>
          </a:p>
        </p:txBody>
      </p:sp>
      <p:sp>
        <p:nvSpPr>
          <p:cNvPr id="13315" name="Rectangle 3"/>
          <p:cNvSpPr>
            <a:spLocks noGrp="1" noChangeArrowheads="1"/>
          </p:cNvSpPr>
          <p:nvPr>
            <p:ph type="body" idx="1"/>
          </p:nvPr>
        </p:nvSpPr>
        <p:spPr>
          <a:xfrm>
            <a:off x="457200" y="1219200"/>
            <a:ext cx="8382000" cy="4568952"/>
          </a:xfrm>
        </p:spPr>
        <p:txBody>
          <a:bodyPr/>
          <a:lstStyle/>
          <a:p>
            <a:pPr>
              <a:spcBef>
                <a:spcPts val="600"/>
              </a:spcBef>
              <a:spcAft>
                <a:spcPts val="600"/>
              </a:spcAft>
            </a:pPr>
            <a:r>
              <a:rPr lang="en-US" b="1" dirty="0" smtClean="0"/>
              <a:t>NTSC Video </a:t>
            </a:r>
            <a:r>
              <a:rPr lang="en-US" sz="2000" i="1" dirty="0" smtClean="0"/>
              <a:t>(National Television Standards </a:t>
            </a:r>
            <a:r>
              <a:rPr lang="en-US" sz="2000" i="1" dirty="0" err="1" smtClean="0"/>
              <a:t>Comittee</a:t>
            </a:r>
            <a:r>
              <a:rPr lang="en-US" sz="2000" i="1" dirty="0" smtClean="0"/>
              <a:t>)</a:t>
            </a:r>
          </a:p>
          <a:p>
            <a:pPr lvl="2" eaLnBrk="1" hangingPunct="1">
              <a:spcBef>
                <a:spcPts val="600"/>
              </a:spcBef>
              <a:spcAft>
                <a:spcPts val="600"/>
              </a:spcAft>
            </a:pPr>
            <a:r>
              <a:rPr lang="en-US" dirty="0" smtClean="0"/>
              <a:t>Originated in the US</a:t>
            </a:r>
          </a:p>
          <a:p>
            <a:pPr lvl="2" eaLnBrk="1" hangingPunct="1">
              <a:spcBef>
                <a:spcPts val="600"/>
              </a:spcBef>
              <a:spcAft>
                <a:spcPts val="600"/>
              </a:spcAft>
            </a:pPr>
            <a:r>
              <a:rPr lang="en-US" dirty="0" smtClean="0"/>
              <a:t>Uses color carriers of approx. 4.429 MHz or approx. 3.57 </a:t>
            </a:r>
            <a:r>
              <a:rPr lang="en-US" dirty="0" err="1" smtClean="0"/>
              <a:t>MHz.</a:t>
            </a:r>
            <a:endParaRPr lang="en-US" dirty="0" smtClean="0"/>
          </a:p>
          <a:p>
            <a:pPr lvl="2" eaLnBrk="1" hangingPunct="1">
              <a:spcBef>
                <a:spcPts val="600"/>
              </a:spcBef>
              <a:spcAft>
                <a:spcPts val="600"/>
              </a:spcAft>
            </a:pPr>
            <a:r>
              <a:rPr lang="en-US" dirty="0" smtClean="0"/>
              <a:t>With suppressed color carrier, it uses </a:t>
            </a:r>
            <a:r>
              <a:rPr lang="en-US" dirty="0" err="1" smtClean="0"/>
              <a:t>quadrature</a:t>
            </a:r>
            <a:r>
              <a:rPr lang="en-US" dirty="0" smtClean="0"/>
              <a:t> amplitude modulation</a:t>
            </a:r>
          </a:p>
          <a:p>
            <a:pPr lvl="2" eaLnBrk="1" hangingPunct="1">
              <a:spcBef>
                <a:spcPts val="600"/>
              </a:spcBef>
              <a:spcAft>
                <a:spcPts val="600"/>
              </a:spcAft>
            </a:pPr>
            <a:r>
              <a:rPr lang="en-US" dirty="0" smtClean="0"/>
              <a:t>Refresh rate: 30Hz</a:t>
            </a:r>
          </a:p>
          <a:p>
            <a:pPr lvl="2" eaLnBrk="1" hangingPunct="1">
              <a:spcBef>
                <a:spcPts val="600"/>
              </a:spcBef>
              <a:spcAft>
                <a:spcPts val="600"/>
              </a:spcAft>
            </a:pPr>
            <a:r>
              <a:rPr lang="en-US" dirty="0" smtClean="0"/>
              <a:t># horizontal lines: 525</a:t>
            </a:r>
          </a:p>
          <a:p>
            <a:pPr lvl="2" eaLnBrk="1" hangingPunct="1">
              <a:spcBef>
                <a:spcPts val="600"/>
              </a:spcBef>
              <a:spcAft>
                <a:spcPts val="600"/>
              </a:spcAft>
            </a:pPr>
            <a:r>
              <a:rPr lang="en-US" dirty="0" smtClean="0"/>
              <a:t>Aspect ratio 4:3</a:t>
            </a:r>
          </a:p>
        </p:txBody>
      </p:sp>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457200" y="1295400"/>
            <a:ext cx="8183880" cy="4187952"/>
          </a:xfrm>
        </p:spPr>
        <p:txBody>
          <a:bodyPr>
            <a:normAutofit lnSpcReduction="10000"/>
          </a:bodyPr>
          <a:lstStyle/>
          <a:p>
            <a:pPr lvl="1" eaLnBrk="1" hangingPunct="1">
              <a:lnSpc>
                <a:spcPct val="150000"/>
              </a:lnSpc>
              <a:spcBef>
                <a:spcPts val="600"/>
              </a:spcBef>
              <a:spcAft>
                <a:spcPts val="600"/>
              </a:spcAft>
            </a:pPr>
            <a:r>
              <a:rPr lang="en-US" b="1" dirty="0" smtClean="0"/>
              <a:t>SECAM Video </a:t>
            </a:r>
            <a:r>
              <a:rPr lang="en-US" dirty="0" smtClean="0"/>
              <a:t>(System Electronic </a:t>
            </a:r>
            <a:r>
              <a:rPr lang="en-US" dirty="0" err="1" smtClean="0"/>
              <a:t>Couleur</a:t>
            </a:r>
            <a:r>
              <a:rPr lang="en-US" dirty="0" smtClean="0"/>
              <a:t> Avec Memoire)</a:t>
            </a:r>
          </a:p>
          <a:p>
            <a:pPr lvl="2" eaLnBrk="1" hangingPunct="1">
              <a:lnSpc>
                <a:spcPct val="150000"/>
              </a:lnSpc>
              <a:spcBef>
                <a:spcPts val="600"/>
              </a:spcBef>
              <a:spcAft>
                <a:spcPts val="600"/>
              </a:spcAft>
            </a:pPr>
            <a:r>
              <a:rPr lang="en-US" dirty="0" smtClean="0"/>
              <a:t>France and Eastern Europe</a:t>
            </a:r>
          </a:p>
          <a:p>
            <a:pPr lvl="2" eaLnBrk="1" hangingPunct="1">
              <a:lnSpc>
                <a:spcPct val="150000"/>
              </a:lnSpc>
              <a:spcBef>
                <a:spcPts val="600"/>
              </a:spcBef>
              <a:spcAft>
                <a:spcPts val="600"/>
              </a:spcAft>
            </a:pPr>
            <a:r>
              <a:rPr lang="en-US" dirty="0" smtClean="0"/>
              <a:t>With suppressed color carrier, it uses frequency modulation</a:t>
            </a:r>
          </a:p>
          <a:p>
            <a:pPr lvl="2" eaLnBrk="1" hangingPunct="1">
              <a:lnSpc>
                <a:spcPct val="150000"/>
              </a:lnSpc>
              <a:spcBef>
                <a:spcPts val="600"/>
              </a:spcBef>
              <a:spcAft>
                <a:spcPts val="600"/>
              </a:spcAft>
            </a:pPr>
            <a:r>
              <a:rPr lang="en-US" dirty="0" smtClean="0"/>
              <a:t>Refresh rate: 25Hz</a:t>
            </a:r>
          </a:p>
          <a:p>
            <a:pPr lvl="2" eaLnBrk="1" hangingPunct="1">
              <a:lnSpc>
                <a:spcPct val="150000"/>
              </a:lnSpc>
              <a:spcBef>
                <a:spcPts val="600"/>
              </a:spcBef>
              <a:spcAft>
                <a:spcPts val="600"/>
              </a:spcAft>
            </a:pPr>
            <a:r>
              <a:rPr lang="en-US" dirty="0" smtClean="0"/>
              <a:t># horizontal lines: 625</a:t>
            </a:r>
          </a:p>
        </p:txBody>
      </p:sp>
      <p:sp>
        <p:nvSpPr>
          <p:cNvPr id="5" name="Rectangle 2"/>
          <p:cNvSpPr>
            <a:spLocks noGrp="1" noChangeArrowheads="1"/>
          </p:cNvSpPr>
          <p:nvPr>
            <p:ph type="title"/>
          </p:nvPr>
        </p:nvSpPr>
        <p:spPr>
          <a:xfrm>
            <a:off x="304800" y="304800"/>
            <a:ext cx="8183880" cy="762000"/>
          </a:xfrm>
        </p:spPr>
        <p:txBody>
          <a:bodyPr/>
          <a:lstStyle/>
          <a:p>
            <a:pPr algn="ctr" eaLnBrk="1" hangingPunct="1"/>
            <a:r>
              <a:rPr lang="en-US" dirty="0" smtClean="0">
                <a:solidFill>
                  <a:schemeClr val="tx1"/>
                </a:solidFill>
              </a:rPr>
              <a:t>Analog Video</a:t>
            </a:r>
          </a:p>
        </p:txBody>
      </p:sp>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457200" y="1371600"/>
            <a:ext cx="8183880" cy="4727448"/>
          </a:xfrm>
        </p:spPr>
        <p:txBody>
          <a:bodyPr>
            <a:normAutofit/>
          </a:bodyPr>
          <a:lstStyle/>
          <a:p>
            <a:pPr lvl="1" eaLnBrk="1" hangingPunct="1">
              <a:lnSpc>
                <a:spcPct val="150000"/>
              </a:lnSpc>
              <a:spcBef>
                <a:spcPts val="600"/>
              </a:spcBef>
              <a:spcAft>
                <a:spcPts val="600"/>
              </a:spcAft>
            </a:pPr>
            <a:r>
              <a:rPr lang="en-US" b="1" dirty="0" smtClean="0"/>
              <a:t>PAL Video </a:t>
            </a:r>
            <a:r>
              <a:rPr lang="en-US" dirty="0" smtClean="0"/>
              <a:t>(</a:t>
            </a:r>
            <a:r>
              <a:rPr lang="en-US" i="1" dirty="0" smtClean="0"/>
              <a:t>Phase Alternating Line</a:t>
            </a:r>
            <a:r>
              <a:rPr lang="en-US" dirty="0" smtClean="0"/>
              <a:t>)</a:t>
            </a:r>
          </a:p>
          <a:p>
            <a:pPr lvl="2" eaLnBrk="1" hangingPunct="1">
              <a:lnSpc>
                <a:spcPct val="150000"/>
              </a:lnSpc>
              <a:spcBef>
                <a:spcPts val="600"/>
              </a:spcBef>
              <a:spcAft>
                <a:spcPts val="600"/>
              </a:spcAft>
            </a:pPr>
            <a:r>
              <a:rPr lang="en-US" dirty="0" smtClean="0"/>
              <a:t>Parts of Western Europe</a:t>
            </a:r>
          </a:p>
          <a:p>
            <a:pPr lvl="2" eaLnBrk="1" hangingPunct="1">
              <a:lnSpc>
                <a:spcPct val="150000"/>
              </a:lnSpc>
              <a:spcBef>
                <a:spcPts val="600"/>
              </a:spcBef>
              <a:spcAft>
                <a:spcPts val="600"/>
              </a:spcAft>
            </a:pPr>
            <a:r>
              <a:rPr lang="en-US" dirty="0" smtClean="0"/>
              <a:t>Uses color carriers of approx. 4.43 MHz </a:t>
            </a:r>
          </a:p>
          <a:p>
            <a:pPr lvl="2" eaLnBrk="1" hangingPunct="1">
              <a:lnSpc>
                <a:spcPct val="150000"/>
              </a:lnSpc>
              <a:spcBef>
                <a:spcPts val="600"/>
              </a:spcBef>
              <a:spcAft>
                <a:spcPts val="600"/>
              </a:spcAft>
            </a:pPr>
            <a:r>
              <a:rPr lang="en-US" dirty="0" smtClean="0"/>
              <a:t>With suppressed color carrier, it uses </a:t>
            </a:r>
            <a:r>
              <a:rPr lang="en-US" dirty="0" err="1" smtClean="0"/>
              <a:t>quadrature</a:t>
            </a:r>
            <a:r>
              <a:rPr lang="en-US" dirty="0" smtClean="0"/>
              <a:t> amplitude modulation</a:t>
            </a:r>
          </a:p>
          <a:p>
            <a:pPr lvl="2" eaLnBrk="1" hangingPunct="1">
              <a:lnSpc>
                <a:spcPct val="150000"/>
              </a:lnSpc>
              <a:spcBef>
                <a:spcPts val="600"/>
              </a:spcBef>
              <a:spcAft>
                <a:spcPts val="600"/>
              </a:spcAft>
            </a:pPr>
            <a:r>
              <a:rPr lang="en-US" dirty="0" smtClean="0"/>
              <a:t>Refresh rate: 25Hz</a:t>
            </a:r>
          </a:p>
          <a:p>
            <a:pPr lvl="2" eaLnBrk="1" hangingPunct="1">
              <a:lnSpc>
                <a:spcPct val="150000"/>
              </a:lnSpc>
              <a:spcBef>
                <a:spcPts val="600"/>
              </a:spcBef>
              <a:spcAft>
                <a:spcPts val="600"/>
              </a:spcAft>
            </a:pPr>
            <a:r>
              <a:rPr lang="en-US" dirty="0" smtClean="0"/>
              <a:t># horizontal lines: 525</a:t>
            </a:r>
          </a:p>
        </p:txBody>
      </p:sp>
      <p:sp>
        <p:nvSpPr>
          <p:cNvPr id="5" name="Rectangle 2"/>
          <p:cNvSpPr>
            <a:spLocks noGrp="1" noChangeArrowheads="1"/>
          </p:cNvSpPr>
          <p:nvPr>
            <p:ph type="title"/>
          </p:nvPr>
        </p:nvSpPr>
        <p:spPr>
          <a:xfrm>
            <a:off x="304800" y="304800"/>
            <a:ext cx="8183880" cy="762000"/>
          </a:xfrm>
        </p:spPr>
        <p:txBody>
          <a:bodyPr/>
          <a:lstStyle/>
          <a:p>
            <a:pPr algn="ctr" eaLnBrk="1" hangingPunct="1"/>
            <a:r>
              <a:rPr lang="en-US" dirty="0" smtClean="0">
                <a:solidFill>
                  <a:schemeClr val="tx1"/>
                </a:solidFill>
              </a:rPr>
              <a:t>Analog Video</a:t>
            </a:r>
          </a:p>
        </p:txBody>
      </p:sp>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04800" y="304800"/>
            <a:ext cx="8183880" cy="762000"/>
          </a:xfrm>
        </p:spPr>
        <p:txBody>
          <a:bodyPr/>
          <a:lstStyle/>
          <a:p>
            <a:pPr algn="ctr" eaLnBrk="1" hangingPunct="1"/>
            <a:r>
              <a:rPr lang="en-US" dirty="0" smtClean="0">
                <a:solidFill>
                  <a:schemeClr val="tx1"/>
                </a:solidFill>
              </a:rPr>
              <a:t>Digital Video</a:t>
            </a:r>
          </a:p>
        </p:txBody>
      </p:sp>
      <p:sp>
        <p:nvSpPr>
          <p:cNvPr id="3" name="Rectangle 3"/>
          <p:cNvSpPr txBox="1">
            <a:spLocks noChangeArrowheads="1"/>
          </p:cNvSpPr>
          <p:nvPr/>
        </p:nvSpPr>
        <p:spPr>
          <a:xfrm>
            <a:off x="457200" y="1371600"/>
            <a:ext cx="8305800" cy="4727448"/>
          </a:xfrm>
          <a:prstGeom prst="rect">
            <a:avLst/>
          </a:prstGeom>
        </p:spPr>
        <p:txBody>
          <a:bodyPr vert="horz" lIns="182880" tIns="91440">
            <a:normAutofit fontScale="92500" lnSpcReduction="10000"/>
          </a:bodyPr>
          <a:lstStyle/>
          <a:p>
            <a:pPr marL="91440" indent="-201168">
              <a:lnSpc>
                <a:spcPct val="150000"/>
              </a:lnSpc>
              <a:spcBef>
                <a:spcPts val="600"/>
              </a:spcBef>
              <a:spcAft>
                <a:spcPts val="600"/>
              </a:spcAft>
              <a:buClr>
                <a:schemeClr val="accent1"/>
              </a:buClr>
              <a:buSzPct val="100000"/>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Advantages: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786384" marR="0" lvl="2" indent="-182880" algn="l" defTabSz="914400" rtl="0" eaLnBrk="1" fontAlgn="auto" latinLnBrk="0" hangingPunct="1">
              <a:lnSpc>
                <a:spcPct val="150000"/>
              </a:lnSpc>
              <a:spcBef>
                <a:spcPts val="600"/>
              </a:spcBef>
              <a:spcAft>
                <a:spcPts val="600"/>
              </a:spcAft>
              <a:buClr>
                <a:schemeClr val="accent2">
                  <a:tint val="85000"/>
                  <a:satMod val="285000"/>
                </a:schemeClr>
              </a:buClr>
              <a:buSzPct val="100000"/>
              <a:buFont typeface="Wingdings 2"/>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Storing video on digital devices ready to be processed (noise removal,</a:t>
            </a:r>
            <a:r>
              <a:rPr kumimoji="0" lang="en-US" sz="2200" b="0" i="0" u="none" strike="noStrike" kern="1200" cap="none" spc="0" normalizeH="0" noProof="0" dirty="0" smtClean="0">
                <a:ln>
                  <a:noFill/>
                </a:ln>
                <a:solidFill>
                  <a:schemeClr val="tx1"/>
                </a:solidFill>
                <a:effectLst/>
                <a:uLnTx/>
                <a:uFillTx/>
                <a:latin typeface="+mn-lt"/>
                <a:ea typeface="+mn-ea"/>
                <a:cs typeface="+mn-cs"/>
              </a:rPr>
              <a:t> cut and paste, and so on</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 and integrated into various multimedia applications. </a:t>
            </a:r>
          </a:p>
          <a:p>
            <a:pPr marL="786384" marR="0" lvl="2" indent="-182880" algn="l" defTabSz="914400" rtl="0" eaLnBrk="1" fontAlgn="auto" latinLnBrk="0" hangingPunct="1">
              <a:lnSpc>
                <a:spcPct val="150000"/>
              </a:lnSpc>
              <a:spcBef>
                <a:spcPts val="600"/>
              </a:spcBef>
              <a:spcAft>
                <a:spcPts val="600"/>
              </a:spcAft>
              <a:buClr>
                <a:schemeClr val="accent2">
                  <a:tint val="85000"/>
                  <a:satMod val="285000"/>
                </a:schemeClr>
              </a:buClr>
              <a:buSzPct val="100000"/>
              <a:buFont typeface="Wingdings 2"/>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Direct access which makes nonlinear video editing simple  </a:t>
            </a:r>
          </a:p>
          <a:p>
            <a:pPr marL="786384" marR="0" lvl="2" indent="-182880" algn="l" defTabSz="914400" rtl="0" eaLnBrk="1" fontAlgn="auto" latinLnBrk="0" hangingPunct="1">
              <a:lnSpc>
                <a:spcPct val="150000"/>
              </a:lnSpc>
              <a:spcBef>
                <a:spcPts val="600"/>
              </a:spcBef>
              <a:spcAft>
                <a:spcPts val="600"/>
              </a:spcAft>
              <a:buClr>
                <a:schemeClr val="accent2">
                  <a:tint val="85000"/>
                  <a:satMod val="285000"/>
                </a:schemeClr>
              </a:buClr>
              <a:buSzPct val="100000"/>
              <a:buFont typeface="Wingdings 2"/>
              <a:buChar char=""/>
              <a:tabLst/>
              <a:defRPr/>
            </a:pPr>
            <a:r>
              <a:rPr lang="en-US" sz="2200" dirty="0" smtClean="0"/>
              <a:t>Repeated recording without degradation of image quality</a:t>
            </a: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786384" marR="0" lvl="2" indent="-182880" algn="l" defTabSz="914400" rtl="0" eaLnBrk="1" fontAlgn="auto" latinLnBrk="0" hangingPunct="1">
              <a:lnSpc>
                <a:spcPct val="150000"/>
              </a:lnSpc>
              <a:spcBef>
                <a:spcPts val="600"/>
              </a:spcBef>
              <a:spcAft>
                <a:spcPts val="600"/>
              </a:spcAft>
              <a:buClr>
                <a:schemeClr val="accent2">
                  <a:tint val="85000"/>
                  <a:satMod val="285000"/>
                </a:schemeClr>
              </a:buClr>
              <a:buSzPct val="100000"/>
              <a:buFont typeface="Wingdings 2"/>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Ease of encryption and better tolerance to channel noise</a:t>
            </a:r>
          </a:p>
        </p:txBody>
      </p:sp>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75000"/>
          </a:schemeClr>
        </a:solidFill>
        <a:effectLst/>
      </p:bgPr>
    </p:bg>
    <p:spTree>
      <p:nvGrpSpPr>
        <p:cNvPr id="1" name=""/>
        <p:cNvGrpSpPr/>
        <p:nvPr/>
      </p:nvGrpSpPr>
      <p:grpSpPr>
        <a:xfrm>
          <a:off x="0" y="0"/>
          <a:ext cx="0" cy="0"/>
          <a:chOff x="0" y="0"/>
          <a:chExt cx="0" cy="0"/>
        </a:xfrm>
      </p:grpSpPr>
      <p:sp>
        <p:nvSpPr>
          <p:cNvPr id="4098" name="Title 1"/>
          <p:cNvSpPr>
            <a:spLocks noGrp="1"/>
          </p:cNvSpPr>
          <p:nvPr>
            <p:ph type="title"/>
          </p:nvPr>
        </p:nvSpPr>
        <p:spPr>
          <a:xfrm>
            <a:off x="457200" y="152400"/>
            <a:ext cx="8183880" cy="914400"/>
          </a:xfrm>
        </p:spPr>
        <p:txBody>
          <a:bodyPr lIns="0" tIns="0" rIns="0" bIns="0">
            <a:normAutofit/>
          </a:bodyPr>
          <a:lstStyle/>
          <a:p>
            <a:pPr algn="ctr"/>
            <a:r>
              <a:rPr lang="en-US" sz="4400" dirty="0" smtClean="0">
                <a:solidFill>
                  <a:schemeClr val="tx1"/>
                </a:solidFill>
                <a:latin typeface="Times New Roman" pitchFamily="18" charset="0"/>
                <a:cs typeface="Times New Roman" pitchFamily="18" charset="0"/>
              </a:rPr>
              <a:t>Outline</a:t>
            </a:r>
          </a:p>
        </p:txBody>
      </p:sp>
      <p:sp>
        <p:nvSpPr>
          <p:cNvPr id="4099" name="Content Placeholder 2"/>
          <p:cNvSpPr>
            <a:spLocks noGrp="1"/>
          </p:cNvSpPr>
          <p:nvPr>
            <p:ph idx="1"/>
          </p:nvPr>
        </p:nvSpPr>
        <p:spPr>
          <a:xfrm>
            <a:off x="381000" y="1295400"/>
            <a:ext cx="8183880" cy="5029200"/>
          </a:xfrm>
        </p:spPr>
        <p:txBody>
          <a:bodyPr>
            <a:normAutofit lnSpcReduction="10000"/>
          </a:bodyPr>
          <a:lstStyle/>
          <a:p>
            <a:pPr>
              <a:lnSpc>
                <a:spcPct val="150000"/>
              </a:lnSpc>
              <a:spcBef>
                <a:spcPts val="600"/>
              </a:spcBef>
              <a:spcAft>
                <a:spcPts val="600"/>
              </a:spcAft>
            </a:pPr>
            <a:r>
              <a:rPr lang="en-US" sz="4000" dirty="0" smtClean="0">
                <a:latin typeface="Times New Roman" pitchFamily="18" charset="0"/>
                <a:cs typeface="Times New Roman" pitchFamily="18" charset="0"/>
              </a:rPr>
              <a:t> Basic Video Properties</a:t>
            </a:r>
          </a:p>
          <a:p>
            <a:pPr>
              <a:lnSpc>
                <a:spcPct val="150000"/>
              </a:lnSpc>
              <a:spcBef>
                <a:spcPts val="600"/>
              </a:spcBef>
              <a:spcAft>
                <a:spcPts val="600"/>
              </a:spcAft>
            </a:pPr>
            <a:r>
              <a:rPr lang="en-US" sz="4000" dirty="0" smtClean="0">
                <a:latin typeface="Times New Roman" pitchFamily="18" charset="0"/>
                <a:cs typeface="Times New Roman" pitchFamily="18" charset="0"/>
              </a:rPr>
              <a:t> Signal Format</a:t>
            </a:r>
            <a:endParaRPr lang="en-US" sz="2600" dirty="0" smtClean="0">
              <a:latin typeface="Times New Roman" pitchFamily="18" charset="0"/>
              <a:cs typeface="Times New Roman" pitchFamily="18" charset="0"/>
            </a:endParaRPr>
          </a:p>
          <a:p>
            <a:pPr>
              <a:lnSpc>
                <a:spcPct val="150000"/>
              </a:lnSpc>
              <a:spcBef>
                <a:spcPts val="600"/>
              </a:spcBef>
              <a:spcAft>
                <a:spcPts val="600"/>
              </a:spcAft>
            </a:pPr>
            <a:r>
              <a:rPr lang="en-US" sz="4000" dirty="0" smtClean="0">
                <a:latin typeface="Times New Roman" pitchFamily="18" charset="0"/>
                <a:cs typeface="Times New Roman" pitchFamily="18" charset="0"/>
              </a:rPr>
              <a:t> Analog and Digital Video</a:t>
            </a:r>
          </a:p>
          <a:p>
            <a:pPr>
              <a:lnSpc>
                <a:spcPct val="150000"/>
              </a:lnSpc>
              <a:spcBef>
                <a:spcPts val="600"/>
              </a:spcBef>
              <a:spcAft>
                <a:spcPts val="600"/>
              </a:spcAft>
            </a:pP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Chroma</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Subsampling</a:t>
            </a:r>
            <a:endParaRPr lang="en-US" sz="4000" dirty="0" smtClean="0">
              <a:latin typeface="Times New Roman" pitchFamily="18" charset="0"/>
              <a:cs typeface="Times New Roman" pitchFamily="18" charset="0"/>
            </a:endParaRPr>
          </a:p>
          <a:p>
            <a:pPr>
              <a:lnSpc>
                <a:spcPct val="150000"/>
              </a:lnSpc>
              <a:spcBef>
                <a:spcPts val="600"/>
              </a:spcBef>
              <a:spcAft>
                <a:spcPts val="600"/>
              </a:spcAft>
            </a:pPr>
            <a:r>
              <a:rPr lang="en-US" sz="4000" dirty="0" smtClean="0">
                <a:latin typeface="Times New Roman" pitchFamily="18" charset="0"/>
                <a:cs typeface="Times New Roman" pitchFamily="18" charset="0"/>
              </a:rPr>
              <a:t> Interlaced/Progressive Scanning</a:t>
            </a:r>
          </a:p>
        </p:txBody>
      </p:sp>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304800"/>
            <a:ext cx="8183880" cy="762000"/>
          </a:xfrm>
        </p:spPr>
        <p:txBody>
          <a:bodyPr/>
          <a:lstStyle/>
          <a:p>
            <a:pPr algn="ctr"/>
            <a:r>
              <a:rPr lang="en-US" dirty="0" smtClean="0">
                <a:solidFill>
                  <a:schemeClr val="tx1"/>
                </a:solidFill>
              </a:rPr>
              <a:t>High-Definition TV (HDTV)</a:t>
            </a:r>
          </a:p>
        </p:txBody>
      </p:sp>
      <p:sp>
        <p:nvSpPr>
          <p:cNvPr id="16387" name="Rectangle 3"/>
          <p:cNvSpPr>
            <a:spLocks noGrp="1" noChangeArrowheads="1"/>
          </p:cNvSpPr>
          <p:nvPr>
            <p:ph type="body" idx="1"/>
          </p:nvPr>
        </p:nvSpPr>
        <p:spPr>
          <a:xfrm>
            <a:off x="457200" y="1219200"/>
            <a:ext cx="8183880" cy="5257800"/>
          </a:xfrm>
        </p:spPr>
        <p:txBody>
          <a:bodyPr>
            <a:normAutofit fontScale="92500" lnSpcReduction="10000"/>
          </a:bodyPr>
          <a:lstStyle/>
          <a:p>
            <a:pPr lvl="1" eaLnBrk="1" hangingPunct="1">
              <a:lnSpc>
                <a:spcPct val="110000"/>
              </a:lnSpc>
              <a:spcBef>
                <a:spcPts val="600"/>
              </a:spcBef>
            </a:pPr>
            <a:r>
              <a:rPr lang="en-US" dirty="0" smtClean="0"/>
              <a:t>Research began in Japan, 1968</a:t>
            </a:r>
          </a:p>
          <a:p>
            <a:pPr lvl="1" eaLnBrk="1" hangingPunct="1">
              <a:lnSpc>
                <a:spcPct val="110000"/>
              </a:lnSpc>
              <a:spcBef>
                <a:spcPts val="600"/>
              </a:spcBef>
            </a:pPr>
            <a:r>
              <a:rPr lang="en-US" dirty="0" smtClean="0"/>
              <a:t>Third Technological Shift (after black and white and color TV)</a:t>
            </a:r>
          </a:p>
          <a:p>
            <a:pPr lvl="1" eaLnBrk="1" hangingPunct="1">
              <a:lnSpc>
                <a:spcPct val="110000"/>
              </a:lnSpc>
              <a:spcBef>
                <a:spcPts val="600"/>
              </a:spcBef>
            </a:pPr>
            <a:r>
              <a:rPr lang="en-US" dirty="0" smtClean="0"/>
              <a:t>The goal was to “integrate” the viewer with the events happening on the screen</a:t>
            </a:r>
          </a:p>
          <a:p>
            <a:pPr lvl="1">
              <a:lnSpc>
                <a:spcPct val="110000"/>
              </a:lnSpc>
              <a:spcBef>
                <a:spcPts val="600"/>
              </a:spcBef>
            </a:pPr>
            <a:r>
              <a:rPr lang="en-US" dirty="0" smtClean="0"/>
              <a:t>Resolution</a:t>
            </a:r>
          </a:p>
          <a:p>
            <a:pPr lvl="2">
              <a:lnSpc>
                <a:spcPct val="110000"/>
              </a:lnSpc>
              <a:spcBef>
                <a:spcPts val="600"/>
              </a:spcBef>
            </a:pPr>
            <a:r>
              <a:rPr lang="en-US" sz="2000" dirty="0" smtClean="0"/>
              <a:t>More than 1000 scanning lines</a:t>
            </a:r>
          </a:p>
          <a:p>
            <a:pPr lvl="3">
              <a:lnSpc>
                <a:spcPct val="110000"/>
              </a:lnSpc>
              <a:spcBef>
                <a:spcPts val="600"/>
              </a:spcBef>
            </a:pPr>
            <a:r>
              <a:rPr lang="en-US" sz="1800" dirty="0" smtClean="0"/>
              <a:t>Approximately double the resolution of conventional TV</a:t>
            </a:r>
          </a:p>
          <a:p>
            <a:pPr lvl="2">
              <a:lnSpc>
                <a:spcPct val="110000"/>
              </a:lnSpc>
              <a:spcBef>
                <a:spcPts val="600"/>
              </a:spcBef>
            </a:pPr>
            <a:r>
              <a:rPr lang="en-US" sz="2000" dirty="0" smtClean="0"/>
              <a:t>Higher video bandwidth</a:t>
            </a:r>
          </a:p>
          <a:p>
            <a:pPr lvl="3">
              <a:lnSpc>
                <a:spcPct val="110000"/>
              </a:lnSpc>
              <a:spcBef>
                <a:spcPts val="600"/>
              </a:spcBef>
            </a:pPr>
            <a:r>
              <a:rPr lang="en-US" sz="1800" dirty="0" smtClean="0"/>
              <a:t>About five times that of conventional TV</a:t>
            </a:r>
          </a:p>
          <a:p>
            <a:pPr lvl="2">
              <a:lnSpc>
                <a:spcPct val="110000"/>
              </a:lnSpc>
              <a:spcBef>
                <a:spcPts val="600"/>
              </a:spcBef>
              <a:spcAft>
                <a:spcPts val="600"/>
              </a:spcAft>
            </a:pPr>
            <a:r>
              <a:rPr lang="en-US" sz="2000" dirty="0" smtClean="0"/>
              <a:t>Resolutions Recommended</a:t>
            </a:r>
          </a:p>
          <a:p>
            <a:pPr lvl="3">
              <a:lnSpc>
                <a:spcPct val="110000"/>
              </a:lnSpc>
              <a:spcBef>
                <a:spcPts val="600"/>
              </a:spcBef>
            </a:pPr>
            <a:r>
              <a:rPr lang="en-US" sz="1800" dirty="0" smtClean="0"/>
              <a:t>High 1440 Level: 1440 x 1152</a:t>
            </a:r>
          </a:p>
          <a:p>
            <a:pPr lvl="3">
              <a:lnSpc>
                <a:spcPct val="110000"/>
              </a:lnSpc>
              <a:spcBef>
                <a:spcPts val="600"/>
              </a:spcBef>
            </a:pPr>
            <a:r>
              <a:rPr lang="en-US" sz="1800" dirty="0" smtClean="0"/>
              <a:t>High Level: 1920 x 1152</a:t>
            </a:r>
          </a:p>
          <a:p>
            <a:pPr lvl="3">
              <a:lnSpc>
                <a:spcPct val="110000"/>
              </a:lnSpc>
              <a:spcBef>
                <a:spcPts val="600"/>
              </a:spcBef>
            </a:pPr>
            <a:r>
              <a:rPr lang="en-US" sz="1800" dirty="0" smtClean="0"/>
              <a:t>Later, 2k x 2k pixels</a:t>
            </a:r>
          </a:p>
          <a:p>
            <a:pPr lvl="1" eaLnBrk="1" hangingPunct="1"/>
            <a:endParaRPr lang="en-US" dirty="0" smtClean="0"/>
          </a:p>
        </p:txBody>
      </p:sp>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457200" y="1295400"/>
            <a:ext cx="8183880" cy="5105400"/>
          </a:xfrm>
        </p:spPr>
        <p:txBody>
          <a:bodyPr>
            <a:normAutofit fontScale="92500" lnSpcReduction="10000"/>
          </a:bodyPr>
          <a:lstStyle/>
          <a:p>
            <a:pPr lvl="1" eaLnBrk="1" hangingPunct="1">
              <a:lnSpc>
                <a:spcPct val="110000"/>
              </a:lnSpc>
              <a:spcBef>
                <a:spcPts val="600"/>
              </a:spcBef>
            </a:pPr>
            <a:r>
              <a:rPr lang="en-US" sz="2400" dirty="0" smtClean="0"/>
              <a:t>Frame Rate</a:t>
            </a:r>
          </a:p>
          <a:p>
            <a:pPr lvl="2" eaLnBrk="1" hangingPunct="1">
              <a:lnSpc>
                <a:spcPct val="110000"/>
              </a:lnSpc>
              <a:spcBef>
                <a:spcPts val="600"/>
              </a:spcBef>
            </a:pPr>
            <a:r>
              <a:rPr lang="en-US" sz="2000" dirty="0" smtClean="0"/>
              <a:t>No agreement on a fixed frame rate worldwide</a:t>
            </a:r>
          </a:p>
          <a:p>
            <a:pPr lvl="2" eaLnBrk="1" hangingPunct="1">
              <a:lnSpc>
                <a:spcPct val="110000"/>
              </a:lnSpc>
              <a:spcBef>
                <a:spcPts val="600"/>
              </a:spcBef>
            </a:pPr>
            <a:r>
              <a:rPr lang="en-US" sz="2000" dirty="0" smtClean="0"/>
              <a:t>50 or 60 frames per second</a:t>
            </a:r>
          </a:p>
          <a:p>
            <a:pPr lvl="1">
              <a:lnSpc>
                <a:spcPct val="110000"/>
              </a:lnSpc>
              <a:spcBef>
                <a:spcPts val="600"/>
              </a:spcBef>
            </a:pPr>
            <a:r>
              <a:rPr lang="en-US" dirty="0" smtClean="0"/>
              <a:t>Aspect Ratio</a:t>
            </a:r>
          </a:p>
          <a:p>
            <a:pPr lvl="2">
              <a:lnSpc>
                <a:spcPct val="110000"/>
              </a:lnSpc>
              <a:spcBef>
                <a:spcPts val="600"/>
              </a:spcBef>
            </a:pPr>
            <a:r>
              <a:rPr lang="en-US" dirty="0" smtClean="0"/>
              <a:t>Originally 16:9</a:t>
            </a:r>
          </a:p>
          <a:p>
            <a:pPr lvl="2">
              <a:lnSpc>
                <a:spcPct val="110000"/>
              </a:lnSpc>
              <a:spcBef>
                <a:spcPts val="600"/>
              </a:spcBef>
            </a:pPr>
            <a:r>
              <a:rPr lang="en-US" dirty="0" smtClean="0"/>
              <a:t>Currently 4:3</a:t>
            </a:r>
          </a:p>
          <a:p>
            <a:pPr lvl="1">
              <a:lnSpc>
                <a:spcPct val="110000"/>
              </a:lnSpc>
              <a:spcBef>
                <a:spcPts val="600"/>
              </a:spcBef>
            </a:pPr>
            <a:r>
              <a:rPr lang="en-US" dirty="0" smtClean="0"/>
              <a:t>Interlaced and/or progressive scanning formats</a:t>
            </a:r>
          </a:p>
          <a:p>
            <a:pPr lvl="2">
              <a:lnSpc>
                <a:spcPct val="110000"/>
              </a:lnSpc>
              <a:spcBef>
                <a:spcPts val="600"/>
              </a:spcBef>
            </a:pPr>
            <a:r>
              <a:rPr lang="en-US" dirty="0" smtClean="0"/>
              <a:t>Conventional systems supported interlaced scanning formats</a:t>
            </a:r>
          </a:p>
          <a:p>
            <a:pPr lvl="2">
              <a:lnSpc>
                <a:spcPct val="110000"/>
              </a:lnSpc>
              <a:spcBef>
                <a:spcPts val="600"/>
              </a:spcBef>
            </a:pPr>
            <a:r>
              <a:rPr lang="en-US" dirty="0" smtClean="0"/>
              <a:t>HDTV supports both.</a:t>
            </a:r>
          </a:p>
          <a:p>
            <a:pPr lvl="1">
              <a:lnSpc>
                <a:spcPct val="110000"/>
              </a:lnSpc>
              <a:spcBef>
                <a:spcPts val="600"/>
              </a:spcBef>
            </a:pPr>
            <a:r>
              <a:rPr lang="en-US" dirty="0" smtClean="0"/>
              <a:t>Viewing Conditions</a:t>
            </a:r>
          </a:p>
          <a:p>
            <a:pPr lvl="2">
              <a:lnSpc>
                <a:spcPct val="110000"/>
              </a:lnSpc>
              <a:spcBef>
                <a:spcPts val="600"/>
              </a:spcBef>
            </a:pPr>
            <a:r>
              <a:rPr lang="en-US" dirty="0" smtClean="0"/>
              <a:t>Screen area should be bigger than 8000cm</a:t>
            </a:r>
            <a:r>
              <a:rPr lang="en-US" baseline="30000" dirty="0" smtClean="0"/>
              <a:t>2</a:t>
            </a:r>
            <a:r>
              <a:rPr lang="en-US" dirty="0" smtClean="0"/>
              <a:t> for “real” scenes</a:t>
            </a:r>
          </a:p>
          <a:p>
            <a:pPr lvl="2" eaLnBrk="1" hangingPunct="1">
              <a:lnSpc>
                <a:spcPct val="110000"/>
              </a:lnSpc>
              <a:spcBef>
                <a:spcPts val="600"/>
              </a:spcBef>
            </a:pPr>
            <a:endParaRPr lang="en-US" sz="2000" dirty="0" smtClean="0"/>
          </a:p>
        </p:txBody>
      </p:sp>
      <p:sp>
        <p:nvSpPr>
          <p:cNvPr id="5" name="Rectangle 2"/>
          <p:cNvSpPr>
            <a:spLocks noGrp="1" noChangeArrowheads="1"/>
          </p:cNvSpPr>
          <p:nvPr>
            <p:ph type="title"/>
          </p:nvPr>
        </p:nvSpPr>
        <p:spPr>
          <a:xfrm>
            <a:off x="457200" y="304800"/>
            <a:ext cx="8183880" cy="762000"/>
          </a:xfrm>
        </p:spPr>
        <p:txBody>
          <a:bodyPr/>
          <a:lstStyle/>
          <a:p>
            <a:pPr algn="ctr"/>
            <a:r>
              <a:rPr lang="en-US" dirty="0" smtClean="0">
                <a:solidFill>
                  <a:schemeClr val="tx1"/>
                </a:solidFill>
              </a:rPr>
              <a:t>High-Definition TV (HDTV)</a:t>
            </a:r>
          </a:p>
        </p:txBody>
      </p:sp>
      <p:sp>
        <p:nvSpPr>
          <p:cNvPr id="6" name="TextBox 5"/>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28600"/>
            <a:ext cx="8183880" cy="762000"/>
          </a:xfrm>
        </p:spPr>
        <p:txBody>
          <a:bodyPr/>
          <a:lstStyle/>
          <a:p>
            <a:pPr algn="ctr" eaLnBrk="1" hangingPunct="1"/>
            <a:r>
              <a:rPr lang="en-US" dirty="0" smtClean="0">
                <a:solidFill>
                  <a:schemeClr val="tx1"/>
                </a:solidFill>
              </a:rPr>
              <a:t>Interlaced Scanning</a:t>
            </a:r>
          </a:p>
        </p:txBody>
      </p:sp>
      <p:sp>
        <p:nvSpPr>
          <p:cNvPr id="19459" name="Rectangle 3"/>
          <p:cNvSpPr>
            <a:spLocks noGrp="1" noChangeArrowheads="1"/>
          </p:cNvSpPr>
          <p:nvPr>
            <p:ph type="body" idx="1"/>
          </p:nvPr>
        </p:nvSpPr>
        <p:spPr>
          <a:xfrm>
            <a:off x="457200" y="3657600"/>
            <a:ext cx="8229600" cy="2895600"/>
          </a:xfrm>
        </p:spPr>
        <p:txBody>
          <a:bodyPr>
            <a:normAutofit fontScale="85000" lnSpcReduction="10000"/>
          </a:bodyPr>
          <a:lstStyle/>
          <a:p>
            <a:pPr algn="just" eaLnBrk="1" hangingPunct="1">
              <a:lnSpc>
                <a:spcPct val="120000"/>
              </a:lnSpc>
              <a:spcBef>
                <a:spcPts val="600"/>
              </a:spcBef>
              <a:spcAft>
                <a:spcPts val="600"/>
              </a:spcAft>
            </a:pPr>
            <a:r>
              <a:rPr lang="en-US" sz="2000" dirty="0" smtClean="0"/>
              <a:t>Developed for Cathode Ray Tube (CRT)-based TV monitor displays</a:t>
            </a:r>
          </a:p>
          <a:p>
            <a:pPr algn="just" eaLnBrk="1" hangingPunct="1">
              <a:lnSpc>
                <a:spcPct val="120000"/>
              </a:lnSpc>
              <a:spcBef>
                <a:spcPts val="600"/>
              </a:spcBef>
              <a:spcAft>
                <a:spcPts val="600"/>
              </a:spcAft>
            </a:pPr>
            <a:r>
              <a:rPr lang="en-US" sz="2000" dirty="0" smtClean="0"/>
              <a:t>Made up of 576 visible horizontal lines across a standard TV screen.</a:t>
            </a:r>
          </a:p>
          <a:p>
            <a:pPr algn="just" eaLnBrk="1" hangingPunct="1">
              <a:lnSpc>
                <a:spcPct val="120000"/>
              </a:lnSpc>
              <a:spcBef>
                <a:spcPts val="600"/>
              </a:spcBef>
              <a:spcAft>
                <a:spcPts val="600"/>
              </a:spcAft>
            </a:pPr>
            <a:r>
              <a:rPr lang="en-US" sz="2000" dirty="0" smtClean="0"/>
              <a:t>Interlacing divides these into odd and even lines and then alternately refreshes them at 30 frames per second. </a:t>
            </a:r>
          </a:p>
          <a:p>
            <a:pPr algn="just" eaLnBrk="1" hangingPunct="1">
              <a:lnSpc>
                <a:spcPct val="120000"/>
              </a:lnSpc>
              <a:spcBef>
                <a:spcPts val="600"/>
              </a:spcBef>
              <a:spcAft>
                <a:spcPts val="600"/>
              </a:spcAft>
            </a:pPr>
            <a:r>
              <a:rPr lang="en-US" sz="2000" dirty="0" smtClean="0"/>
              <a:t>The slight delay between odd and even line refreshes creates some distortion or 'jaggedness'. This is because only half the lines keeps up with the moving image while the other half waits to be refreshed. </a:t>
            </a:r>
          </a:p>
        </p:txBody>
      </p:sp>
      <p:pic>
        <p:nvPicPr>
          <p:cNvPr id="19460" name="Picture 5" descr="interlaced"/>
          <p:cNvPicPr>
            <a:picLocks noChangeAspect="1" noChangeArrowheads="1"/>
          </p:cNvPicPr>
          <p:nvPr/>
        </p:nvPicPr>
        <p:blipFill>
          <a:blip r:embed="rId2"/>
          <a:srcRect/>
          <a:stretch>
            <a:fillRect/>
          </a:stretch>
        </p:blipFill>
        <p:spPr bwMode="auto">
          <a:xfrm>
            <a:off x="533400" y="1143000"/>
            <a:ext cx="8077200" cy="2225675"/>
          </a:xfrm>
          <a:prstGeom prst="rect">
            <a:avLst/>
          </a:prstGeom>
          <a:noFill/>
          <a:ln w="9525">
            <a:noFill/>
            <a:miter lim="800000"/>
            <a:headEnd/>
            <a:tailEnd/>
          </a:ln>
        </p:spPr>
      </p:pic>
      <p:sp>
        <p:nvSpPr>
          <p:cNvPr id="5" name="TextBox 4"/>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02920" y="-76200"/>
            <a:ext cx="8183880" cy="1051560"/>
          </a:xfrm>
        </p:spPr>
        <p:txBody>
          <a:bodyPr/>
          <a:lstStyle/>
          <a:p>
            <a:pPr algn="ctr" eaLnBrk="1" hangingPunct="1"/>
            <a:r>
              <a:rPr lang="en-US" dirty="0" smtClean="0">
                <a:solidFill>
                  <a:schemeClr val="tx1"/>
                </a:solidFill>
              </a:rPr>
              <a:t>Progressive Scanning</a:t>
            </a:r>
          </a:p>
        </p:txBody>
      </p:sp>
      <p:sp>
        <p:nvSpPr>
          <p:cNvPr id="20483" name="Rectangle 3"/>
          <p:cNvSpPr>
            <a:spLocks noGrp="1" noChangeArrowheads="1"/>
          </p:cNvSpPr>
          <p:nvPr>
            <p:ph type="body" idx="1"/>
          </p:nvPr>
        </p:nvSpPr>
        <p:spPr>
          <a:xfrm>
            <a:off x="381000" y="3810000"/>
            <a:ext cx="8305800" cy="2514600"/>
          </a:xfrm>
        </p:spPr>
        <p:txBody>
          <a:bodyPr>
            <a:normAutofit/>
          </a:bodyPr>
          <a:lstStyle/>
          <a:p>
            <a:pPr algn="just" eaLnBrk="1" hangingPunct="1">
              <a:spcBef>
                <a:spcPts val="600"/>
              </a:spcBef>
              <a:spcAft>
                <a:spcPts val="600"/>
              </a:spcAft>
            </a:pPr>
            <a:r>
              <a:rPr lang="en-US" sz="2800" dirty="0" smtClean="0">
                <a:latin typeface="Times New Roman" pitchFamily="18" charset="0"/>
                <a:cs typeface="Times New Roman" pitchFamily="18" charset="0"/>
              </a:rPr>
              <a:t>Progressive scanning scans the entire picture line by line every sixteenth of a second. </a:t>
            </a:r>
          </a:p>
          <a:p>
            <a:pPr algn="just" eaLnBrk="1" hangingPunct="1">
              <a:spcBef>
                <a:spcPts val="600"/>
              </a:spcBef>
              <a:spcAft>
                <a:spcPts val="600"/>
              </a:spcAft>
            </a:pPr>
            <a:r>
              <a:rPr lang="en-US" sz="2800" dirty="0" smtClean="0">
                <a:latin typeface="Times New Roman" pitchFamily="18" charset="0"/>
                <a:cs typeface="Times New Roman" pitchFamily="18" charset="0"/>
              </a:rPr>
              <a:t>Computer monitors do not need interlace to show the picture on the screen, so there is virtually no "flickering" effect. </a:t>
            </a:r>
          </a:p>
        </p:txBody>
      </p:sp>
      <p:pic>
        <p:nvPicPr>
          <p:cNvPr id="20484" name="Picture 5" descr="progressive"/>
          <p:cNvPicPr>
            <a:picLocks noChangeAspect="1" noChangeArrowheads="1"/>
          </p:cNvPicPr>
          <p:nvPr/>
        </p:nvPicPr>
        <p:blipFill>
          <a:blip r:embed="rId2"/>
          <a:srcRect/>
          <a:stretch>
            <a:fillRect/>
          </a:stretch>
        </p:blipFill>
        <p:spPr bwMode="auto">
          <a:xfrm>
            <a:off x="3886200" y="1295400"/>
            <a:ext cx="2100263" cy="2133600"/>
          </a:xfrm>
          <a:prstGeom prst="rect">
            <a:avLst/>
          </a:prstGeom>
          <a:noFill/>
          <a:ln w="9525">
            <a:noFill/>
            <a:miter lim="800000"/>
            <a:headEnd/>
            <a:tailEnd/>
          </a:ln>
        </p:spPr>
      </p:pic>
      <p:sp>
        <p:nvSpPr>
          <p:cNvPr id="5" name="TextBox 4"/>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5" name="Title 1"/>
          <p:cNvSpPr>
            <a:spLocks noGrp="1"/>
          </p:cNvSpPr>
          <p:nvPr>
            <p:ph type="title"/>
          </p:nvPr>
        </p:nvSpPr>
        <p:spPr>
          <a:xfrm>
            <a:off x="457200" y="228600"/>
            <a:ext cx="8183880" cy="762000"/>
          </a:xfrm>
        </p:spPr>
        <p:txBody>
          <a:bodyPr>
            <a:normAutofit/>
          </a:bodyPr>
          <a:lstStyle/>
          <a:p>
            <a:pPr algn="ctr"/>
            <a:r>
              <a:rPr lang="en-US" dirty="0" err="1" smtClean="0">
                <a:solidFill>
                  <a:schemeClr val="tx1"/>
                </a:solidFill>
              </a:rPr>
              <a:t>Chroma</a:t>
            </a:r>
            <a:r>
              <a:rPr lang="en-US" dirty="0" smtClean="0">
                <a:solidFill>
                  <a:schemeClr val="tx1"/>
                </a:solidFill>
              </a:rPr>
              <a:t> </a:t>
            </a:r>
            <a:r>
              <a:rPr lang="en-US" dirty="0" err="1" smtClean="0">
                <a:solidFill>
                  <a:schemeClr val="tx1"/>
                </a:solidFill>
              </a:rPr>
              <a:t>Subsampling</a:t>
            </a:r>
            <a:endParaRPr lang="en-US" dirty="0" smtClean="0">
              <a:solidFill>
                <a:schemeClr val="tx1"/>
              </a:solidFill>
            </a:endParaRPr>
          </a:p>
        </p:txBody>
      </p:sp>
      <p:sp>
        <p:nvSpPr>
          <p:cNvPr id="7" name="Content Placeholder 2"/>
          <p:cNvSpPr>
            <a:spLocks noGrp="1"/>
          </p:cNvSpPr>
          <p:nvPr>
            <p:ph idx="1"/>
          </p:nvPr>
        </p:nvSpPr>
        <p:spPr>
          <a:xfrm>
            <a:off x="381000" y="1295400"/>
            <a:ext cx="8336280" cy="5029200"/>
          </a:xfrm>
        </p:spPr>
        <p:txBody>
          <a:bodyPr>
            <a:normAutofit/>
          </a:bodyPr>
          <a:lstStyle/>
          <a:p>
            <a:pPr algn="just">
              <a:lnSpc>
                <a:spcPct val="150000"/>
              </a:lnSpc>
              <a:spcBef>
                <a:spcPts val="600"/>
              </a:spcBef>
              <a:spcAft>
                <a:spcPts val="600"/>
              </a:spcAft>
            </a:pPr>
            <a:r>
              <a:rPr lang="en-US" dirty="0" smtClean="0">
                <a:latin typeface="Times New Roman" pitchFamily="18" charset="0"/>
                <a:cs typeface="Times New Roman" pitchFamily="18" charset="0"/>
              </a:rPr>
              <a:t>Since human see color with much less spatial resolution than black and white, it makes sense to decimate the chrominance signal. </a:t>
            </a:r>
          </a:p>
          <a:p>
            <a:pPr algn="just">
              <a:lnSpc>
                <a:spcPct val="150000"/>
              </a:lnSpc>
              <a:spcBef>
                <a:spcPts val="600"/>
              </a:spcBef>
              <a:spcAft>
                <a:spcPts val="600"/>
              </a:spcAft>
            </a:pPr>
            <a:r>
              <a:rPr lang="en-US" dirty="0" smtClean="0">
                <a:latin typeface="Times New Roman" pitchFamily="18" charset="0"/>
                <a:cs typeface="Times New Roman" pitchFamily="18" charset="0"/>
              </a:rPr>
              <a:t>Here label numbers are given stating how many pixel values, per four original pixels, are actually sent.</a:t>
            </a:r>
          </a:p>
          <a:p>
            <a:pPr algn="just">
              <a:lnSpc>
                <a:spcPct val="150000"/>
              </a:lnSpc>
              <a:spcBef>
                <a:spcPts val="600"/>
              </a:spcBef>
              <a:spcAft>
                <a:spcPts val="600"/>
              </a:spcAf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Chroma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subsampling</a:t>
            </a:r>
            <a:r>
              <a:rPr lang="en-US" dirty="0" smtClean="0">
                <a:latin typeface="Times New Roman" pitchFamily="18" charset="0"/>
                <a:cs typeface="Times New Roman" pitchFamily="18" charset="0"/>
              </a:rPr>
              <a:t> scheme “4:4:4” indicates that no </a:t>
            </a:r>
            <a:r>
              <a:rPr lang="en-US" dirty="0" err="1" smtClean="0">
                <a:latin typeface="Times New Roman" pitchFamily="18" charset="0"/>
                <a:cs typeface="Times New Roman" pitchFamily="18" charset="0"/>
              </a:rPr>
              <a:t>chroma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subsampling</a:t>
            </a:r>
            <a:r>
              <a:rPr lang="en-US" dirty="0" smtClean="0">
                <a:latin typeface="Times New Roman" pitchFamily="18" charset="0"/>
                <a:cs typeface="Times New Roman" pitchFamily="18" charset="0"/>
              </a:rPr>
              <a:t> is used.</a:t>
            </a:r>
          </a:p>
          <a:p>
            <a:pPr algn="just">
              <a:spcBef>
                <a:spcPts val="600"/>
              </a:spcBef>
              <a:spcAft>
                <a:spcPts val="600"/>
              </a:spcAft>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pic>
        <p:nvPicPr>
          <p:cNvPr id="6" name="Picture 6" descr="wang_colordownsample"/>
          <p:cNvPicPr>
            <a:picLocks noChangeAspect="1" noChangeArrowheads="1"/>
          </p:cNvPicPr>
          <p:nvPr/>
        </p:nvPicPr>
        <p:blipFill>
          <a:blip r:embed="rId3"/>
          <a:srcRect/>
          <a:stretch>
            <a:fillRect/>
          </a:stretch>
        </p:blipFill>
        <p:spPr bwMode="auto">
          <a:xfrm>
            <a:off x="228600" y="1371600"/>
            <a:ext cx="8697870" cy="4619625"/>
          </a:xfrm>
          <a:prstGeom prst="rect">
            <a:avLst/>
          </a:prstGeom>
          <a:noFill/>
          <a:ln w="9525">
            <a:noFill/>
            <a:miter lim="800000"/>
            <a:headEnd/>
            <a:tailEnd/>
          </a:ln>
        </p:spPr>
      </p:pic>
      <p:sp>
        <p:nvSpPr>
          <p:cNvPr id="5" name="Title 1"/>
          <p:cNvSpPr>
            <a:spLocks noGrp="1"/>
          </p:cNvSpPr>
          <p:nvPr>
            <p:ph type="title"/>
          </p:nvPr>
        </p:nvSpPr>
        <p:spPr>
          <a:xfrm>
            <a:off x="457200" y="228600"/>
            <a:ext cx="8183880" cy="762000"/>
          </a:xfrm>
        </p:spPr>
        <p:txBody>
          <a:bodyPr>
            <a:normAutofit/>
          </a:bodyPr>
          <a:lstStyle/>
          <a:p>
            <a:pPr algn="ctr"/>
            <a:r>
              <a:rPr lang="en-US" dirty="0" err="1" smtClean="0">
                <a:solidFill>
                  <a:schemeClr val="tx1"/>
                </a:solidFill>
              </a:rPr>
              <a:t>Chroma</a:t>
            </a:r>
            <a:r>
              <a:rPr lang="en-US" dirty="0" smtClean="0">
                <a:solidFill>
                  <a:schemeClr val="tx1"/>
                </a:solidFill>
              </a:rPr>
              <a:t> </a:t>
            </a:r>
            <a:r>
              <a:rPr lang="en-US" dirty="0" err="1" smtClean="0">
                <a:solidFill>
                  <a:schemeClr val="tx1"/>
                </a:solidFill>
              </a:rPr>
              <a:t>Subsampling</a:t>
            </a:r>
            <a:endParaRPr lang="en-US"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28600"/>
            <a:ext cx="8183880" cy="838200"/>
          </a:xfrm>
        </p:spPr>
        <p:txBody>
          <a:bodyPr/>
          <a:lstStyle/>
          <a:p>
            <a:pPr algn="ctr" eaLnBrk="1" hangingPunct="1"/>
            <a:r>
              <a:rPr lang="en-US" dirty="0" smtClean="0">
                <a:solidFill>
                  <a:schemeClr val="tx1"/>
                </a:solidFill>
              </a:rPr>
              <a:t>Basic Video Properties</a:t>
            </a:r>
          </a:p>
        </p:txBody>
      </p:sp>
      <p:sp>
        <p:nvSpPr>
          <p:cNvPr id="5123" name="Rectangle 3"/>
          <p:cNvSpPr>
            <a:spLocks noGrp="1" noChangeArrowheads="1"/>
          </p:cNvSpPr>
          <p:nvPr>
            <p:ph type="body" idx="1"/>
          </p:nvPr>
        </p:nvSpPr>
        <p:spPr>
          <a:xfrm>
            <a:off x="457200" y="1371600"/>
            <a:ext cx="8183880" cy="4873752"/>
          </a:xfrm>
        </p:spPr>
        <p:txBody>
          <a:bodyPr/>
          <a:lstStyle/>
          <a:p>
            <a:pPr eaLnBrk="1" hangingPunct="1">
              <a:spcBef>
                <a:spcPts val="600"/>
              </a:spcBef>
              <a:spcAft>
                <a:spcPts val="600"/>
              </a:spcAft>
            </a:pPr>
            <a:r>
              <a:rPr lang="en-US" dirty="0" smtClean="0"/>
              <a:t>Representation of Video Signals</a:t>
            </a:r>
          </a:p>
          <a:p>
            <a:pPr lvl="1" eaLnBrk="1" hangingPunct="1">
              <a:spcBef>
                <a:spcPts val="600"/>
              </a:spcBef>
              <a:spcAft>
                <a:spcPts val="600"/>
              </a:spcAft>
            </a:pPr>
            <a:r>
              <a:rPr lang="en-US" dirty="0" smtClean="0"/>
              <a:t>Visual Representation</a:t>
            </a:r>
          </a:p>
          <a:p>
            <a:pPr lvl="2" algn="just" eaLnBrk="1" hangingPunct="1">
              <a:spcBef>
                <a:spcPts val="600"/>
              </a:spcBef>
              <a:spcAft>
                <a:spcPts val="600"/>
              </a:spcAft>
            </a:pPr>
            <a:r>
              <a:rPr lang="en-US" dirty="0" smtClean="0"/>
              <a:t>To present the observer with as realistic as possible a representation of a scene</a:t>
            </a:r>
          </a:p>
          <a:p>
            <a:pPr lvl="1" eaLnBrk="1" hangingPunct="1">
              <a:spcBef>
                <a:spcPts val="600"/>
              </a:spcBef>
              <a:spcAft>
                <a:spcPts val="600"/>
              </a:spcAft>
            </a:pPr>
            <a:r>
              <a:rPr lang="en-US" dirty="0" smtClean="0"/>
              <a:t>Transmission of Video Signals</a:t>
            </a:r>
          </a:p>
          <a:p>
            <a:pPr lvl="2" eaLnBrk="1" hangingPunct="1">
              <a:spcBef>
                <a:spcPts val="600"/>
              </a:spcBef>
              <a:spcAft>
                <a:spcPts val="600"/>
              </a:spcAft>
            </a:pPr>
            <a:r>
              <a:rPr lang="en-US" dirty="0" smtClean="0"/>
              <a:t>Television Systems</a:t>
            </a:r>
          </a:p>
          <a:p>
            <a:pPr lvl="1" eaLnBrk="1" hangingPunct="1">
              <a:spcBef>
                <a:spcPts val="600"/>
              </a:spcBef>
              <a:spcAft>
                <a:spcPts val="600"/>
              </a:spcAft>
            </a:pPr>
            <a:r>
              <a:rPr lang="en-US" dirty="0" smtClean="0"/>
              <a:t>Video Digitization</a:t>
            </a:r>
          </a:p>
          <a:p>
            <a:pPr lvl="2" eaLnBrk="1" hangingPunct="1">
              <a:spcBef>
                <a:spcPts val="600"/>
              </a:spcBef>
              <a:spcAft>
                <a:spcPts val="600"/>
              </a:spcAft>
            </a:pPr>
            <a:r>
              <a:rPr lang="en-US" dirty="0" smtClean="0"/>
              <a:t>Digital Television</a:t>
            </a:r>
          </a:p>
        </p:txBody>
      </p:sp>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381000"/>
            <a:ext cx="8183880" cy="762000"/>
          </a:xfrm>
        </p:spPr>
        <p:txBody>
          <a:bodyPr/>
          <a:lstStyle/>
          <a:p>
            <a:pPr algn="ctr" eaLnBrk="1" hangingPunct="1"/>
            <a:r>
              <a:rPr lang="en-US" dirty="0" smtClean="0">
                <a:solidFill>
                  <a:schemeClr val="tx1"/>
                </a:solidFill>
              </a:rPr>
              <a:t>Visual Representation</a:t>
            </a:r>
          </a:p>
        </p:txBody>
      </p:sp>
      <p:sp>
        <p:nvSpPr>
          <p:cNvPr id="6147" name="Rectangle 3"/>
          <p:cNvSpPr>
            <a:spLocks noGrp="1" noChangeArrowheads="1"/>
          </p:cNvSpPr>
          <p:nvPr>
            <p:ph type="body" idx="1"/>
          </p:nvPr>
        </p:nvSpPr>
        <p:spPr>
          <a:xfrm>
            <a:off x="457200" y="1219200"/>
            <a:ext cx="8183880" cy="5257800"/>
          </a:xfrm>
        </p:spPr>
        <p:txBody>
          <a:bodyPr>
            <a:normAutofit/>
          </a:bodyPr>
          <a:lstStyle/>
          <a:p>
            <a:pPr algn="just" eaLnBrk="1" hangingPunct="1">
              <a:spcBef>
                <a:spcPts val="600"/>
              </a:spcBef>
              <a:spcAft>
                <a:spcPts val="600"/>
              </a:spcAft>
            </a:pPr>
            <a:r>
              <a:rPr lang="en-US" dirty="0" smtClean="0"/>
              <a:t>In order to accurately convey both spatial and temporal aspects of a scene, the following properties are considered</a:t>
            </a:r>
          </a:p>
          <a:p>
            <a:pPr lvl="1" eaLnBrk="1" hangingPunct="1">
              <a:spcBef>
                <a:spcPts val="600"/>
              </a:spcBef>
              <a:spcAft>
                <a:spcPts val="600"/>
              </a:spcAft>
            </a:pPr>
            <a:r>
              <a:rPr lang="en-US" dirty="0" smtClean="0"/>
              <a:t>Vertical Details and Viewing Distance</a:t>
            </a:r>
          </a:p>
          <a:p>
            <a:pPr lvl="2" eaLnBrk="1" hangingPunct="1">
              <a:spcBef>
                <a:spcPts val="600"/>
              </a:spcBef>
              <a:spcAft>
                <a:spcPts val="600"/>
              </a:spcAft>
            </a:pPr>
            <a:r>
              <a:rPr lang="en-US" dirty="0" smtClean="0"/>
              <a:t>The geometry of a television image is based on the ratio of the picture width W to the picture height H (W/H), called the aspect ratio.</a:t>
            </a:r>
          </a:p>
          <a:p>
            <a:pPr lvl="3" eaLnBrk="1" hangingPunct="1">
              <a:spcBef>
                <a:spcPts val="600"/>
              </a:spcBef>
              <a:spcAft>
                <a:spcPts val="600"/>
              </a:spcAft>
            </a:pPr>
            <a:r>
              <a:rPr lang="en-US" dirty="0" smtClean="0"/>
              <a:t>Conventional aspect ratio is 4:3.</a:t>
            </a:r>
          </a:p>
          <a:p>
            <a:pPr lvl="2" eaLnBrk="1" hangingPunct="1">
              <a:spcBef>
                <a:spcPts val="600"/>
              </a:spcBef>
              <a:spcAft>
                <a:spcPts val="600"/>
              </a:spcAft>
            </a:pPr>
            <a:r>
              <a:rPr lang="en-US" dirty="0" smtClean="0"/>
              <a:t>The angular field of view is determined by the viewing distance, D, and is calculated as D/H. </a:t>
            </a:r>
          </a:p>
        </p:txBody>
      </p:sp>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81000"/>
            <a:ext cx="8183880" cy="685800"/>
          </a:xfrm>
        </p:spPr>
        <p:txBody>
          <a:bodyPr/>
          <a:lstStyle/>
          <a:p>
            <a:pPr algn="ctr" eaLnBrk="1" hangingPunct="1"/>
            <a:r>
              <a:rPr lang="en-US" dirty="0" smtClean="0">
                <a:solidFill>
                  <a:schemeClr val="tx1"/>
                </a:solidFill>
              </a:rPr>
              <a:t>Visual Representation</a:t>
            </a:r>
          </a:p>
        </p:txBody>
      </p:sp>
      <p:sp>
        <p:nvSpPr>
          <p:cNvPr id="7171" name="Rectangle 3"/>
          <p:cNvSpPr>
            <a:spLocks noGrp="1" noChangeArrowheads="1"/>
          </p:cNvSpPr>
          <p:nvPr>
            <p:ph type="body" idx="1"/>
          </p:nvPr>
        </p:nvSpPr>
        <p:spPr>
          <a:xfrm>
            <a:off x="381000" y="1143000"/>
            <a:ext cx="8183880" cy="5181600"/>
          </a:xfrm>
        </p:spPr>
        <p:txBody>
          <a:bodyPr>
            <a:normAutofit fontScale="92500" lnSpcReduction="20000"/>
          </a:bodyPr>
          <a:lstStyle/>
          <a:p>
            <a:pPr eaLnBrk="1" hangingPunct="1">
              <a:lnSpc>
                <a:spcPct val="110000"/>
              </a:lnSpc>
              <a:spcBef>
                <a:spcPts val="600"/>
              </a:spcBef>
              <a:spcAft>
                <a:spcPts val="600"/>
              </a:spcAft>
            </a:pPr>
            <a:r>
              <a:rPr lang="en-US" sz="2800" dirty="0" smtClean="0"/>
              <a:t>Horizontal Detail and Picture Width</a:t>
            </a:r>
          </a:p>
          <a:p>
            <a:pPr lvl="1" eaLnBrk="1" hangingPunct="1">
              <a:lnSpc>
                <a:spcPct val="110000"/>
              </a:lnSpc>
              <a:spcBef>
                <a:spcPts val="600"/>
              </a:spcBef>
              <a:spcAft>
                <a:spcPts val="600"/>
              </a:spcAft>
            </a:pPr>
            <a:r>
              <a:rPr lang="en-US" sz="2100" dirty="0" smtClean="0"/>
              <a:t>Can be determined from the aspect ratio</a:t>
            </a:r>
          </a:p>
          <a:p>
            <a:pPr eaLnBrk="1" hangingPunct="1">
              <a:lnSpc>
                <a:spcPct val="110000"/>
              </a:lnSpc>
              <a:spcBef>
                <a:spcPts val="600"/>
              </a:spcBef>
              <a:spcAft>
                <a:spcPts val="600"/>
              </a:spcAft>
            </a:pPr>
            <a:r>
              <a:rPr lang="en-US" sz="2800" dirty="0" smtClean="0"/>
              <a:t>Total detail content of a picture</a:t>
            </a:r>
          </a:p>
          <a:p>
            <a:pPr lvl="1" eaLnBrk="1" hangingPunct="1">
              <a:lnSpc>
                <a:spcPct val="110000"/>
              </a:lnSpc>
              <a:spcBef>
                <a:spcPts val="600"/>
              </a:spcBef>
              <a:spcAft>
                <a:spcPts val="600"/>
              </a:spcAft>
            </a:pPr>
            <a:r>
              <a:rPr lang="en-US" sz="2100" dirty="0" smtClean="0"/>
              <a:t>Since not all lines (horizontal and vertical) are visible to the observer, additional information can be transmitted through them.</a:t>
            </a:r>
          </a:p>
          <a:p>
            <a:pPr eaLnBrk="1" hangingPunct="1">
              <a:lnSpc>
                <a:spcPct val="110000"/>
              </a:lnSpc>
              <a:spcBef>
                <a:spcPts val="600"/>
              </a:spcBef>
              <a:spcAft>
                <a:spcPts val="600"/>
              </a:spcAft>
            </a:pPr>
            <a:r>
              <a:rPr lang="en-US" sz="2800" dirty="0" smtClean="0"/>
              <a:t>Depth perception</a:t>
            </a:r>
          </a:p>
          <a:p>
            <a:pPr lvl="1" eaLnBrk="1" hangingPunct="1">
              <a:lnSpc>
                <a:spcPct val="110000"/>
              </a:lnSpc>
              <a:spcBef>
                <a:spcPts val="600"/>
              </a:spcBef>
              <a:spcAft>
                <a:spcPts val="600"/>
              </a:spcAft>
            </a:pPr>
            <a:r>
              <a:rPr lang="en-US" sz="2100" dirty="0" smtClean="0"/>
              <a:t>Depth is a result of composing a picture by each eye (from different angles)</a:t>
            </a:r>
          </a:p>
          <a:p>
            <a:pPr lvl="1" eaLnBrk="1" hangingPunct="1">
              <a:lnSpc>
                <a:spcPct val="110000"/>
              </a:lnSpc>
              <a:spcBef>
                <a:spcPts val="600"/>
              </a:spcBef>
              <a:spcAft>
                <a:spcPts val="600"/>
              </a:spcAft>
            </a:pPr>
            <a:r>
              <a:rPr lang="en-US" sz="2400" dirty="0" smtClean="0"/>
              <a:t>In a flat TV picture</a:t>
            </a:r>
          </a:p>
          <a:p>
            <a:pPr lvl="2" eaLnBrk="1" hangingPunct="1">
              <a:lnSpc>
                <a:spcPct val="110000"/>
              </a:lnSpc>
              <a:spcBef>
                <a:spcPts val="600"/>
              </a:spcBef>
              <a:spcAft>
                <a:spcPts val="600"/>
              </a:spcAft>
            </a:pPr>
            <a:r>
              <a:rPr lang="en-US" sz="2000" dirty="0" smtClean="0"/>
              <a:t>Perspective appearance of the subject matter</a:t>
            </a:r>
          </a:p>
          <a:p>
            <a:pPr lvl="2" eaLnBrk="1" hangingPunct="1">
              <a:lnSpc>
                <a:spcPct val="110000"/>
              </a:lnSpc>
              <a:spcBef>
                <a:spcPts val="600"/>
              </a:spcBef>
              <a:spcAft>
                <a:spcPts val="600"/>
              </a:spcAft>
            </a:pPr>
            <a:r>
              <a:rPr lang="en-US" sz="2000" dirty="0" smtClean="0"/>
              <a:t>Choice of focal length of the camera lens and changes in depth focus</a:t>
            </a:r>
          </a:p>
        </p:txBody>
      </p:sp>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28600"/>
            <a:ext cx="8183880" cy="838200"/>
          </a:xfrm>
        </p:spPr>
        <p:txBody>
          <a:bodyPr/>
          <a:lstStyle/>
          <a:p>
            <a:pPr algn="ctr" eaLnBrk="1" hangingPunct="1"/>
            <a:r>
              <a:rPr lang="en-US" dirty="0" smtClean="0">
                <a:solidFill>
                  <a:schemeClr val="tx1"/>
                </a:solidFill>
              </a:rPr>
              <a:t>Visual Representation</a:t>
            </a:r>
          </a:p>
        </p:txBody>
      </p:sp>
      <p:sp>
        <p:nvSpPr>
          <p:cNvPr id="8195" name="Rectangle 3"/>
          <p:cNvSpPr>
            <a:spLocks noGrp="1" noChangeArrowheads="1"/>
          </p:cNvSpPr>
          <p:nvPr>
            <p:ph type="body" idx="1"/>
          </p:nvPr>
        </p:nvSpPr>
        <p:spPr>
          <a:xfrm>
            <a:off x="457200" y="1143000"/>
            <a:ext cx="8183880" cy="5257800"/>
          </a:xfrm>
        </p:spPr>
        <p:txBody>
          <a:bodyPr>
            <a:normAutofit/>
          </a:bodyPr>
          <a:lstStyle/>
          <a:p>
            <a:pPr algn="just" eaLnBrk="1" hangingPunct="1">
              <a:spcBef>
                <a:spcPts val="600"/>
              </a:spcBef>
              <a:spcAft>
                <a:spcPts val="600"/>
              </a:spcAft>
            </a:pPr>
            <a:r>
              <a:rPr lang="en-US" sz="2800" dirty="0" smtClean="0"/>
              <a:t>Luminance</a:t>
            </a:r>
          </a:p>
          <a:p>
            <a:pPr lvl="1" algn="just" eaLnBrk="1" hangingPunct="1">
              <a:spcBef>
                <a:spcPts val="600"/>
              </a:spcBef>
              <a:spcAft>
                <a:spcPts val="600"/>
              </a:spcAft>
            </a:pPr>
            <a:r>
              <a:rPr lang="en-US" sz="2000" dirty="0" smtClean="0"/>
              <a:t>RGB can be converted to a luminance (brightness signal) and two color difference signals (chrominance) for TV signal transmission</a:t>
            </a:r>
          </a:p>
          <a:p>
            <a:pPr algn="just" eaLnBrk="1" hangingPunct="1">
              <a:spcBef>
                <a:spcPts val="600"/>
              </a:spcBef>
              <a:spcAft>
                <a:spcPts val="600"/>
              </a:spcAft>
            </a:pPr>
            <a:r>
              <a:rPr lang="en-US" sz="2800" dirty="0" smtClean="0"/>
              <a:t>Temporal Aspects of Illumination</a:t>
            </a:r>
          </a:p>
          <a:p>
            <a:pPr lvl="1" algn="just" eaLnBrk="1" hangingPunct="1">
              <a:spcBef>
                <a:spcPts val="600"/>
              </a:spcBef>
              <a:spcAft>
                <a:spcPts val="600"/>
              </a:spcAft>
            </a:pPr>
            <a:r>
              <a:rPr lang="en-US" sz="1800" dirty="0" smtClean="0"/>
              <a:t>A discrete sequence of still images can be perceived as a continuous sequence.</a:t>
            </a:r>
          </a:p>
          <a:p>
            <a:pPr lvl="2" algn="just" eaLnBrk="1" hangingPunct="1">
              <a:spcBef>
                <a:spcPts val="600"/>
              </a:spcBef>
              <a:spcAft>
                <a:spcPts val="600"/>
              </a:spcAft>
            </a:pPr>
            <a:r>
              <a:rPr lang="en-US" sz="1800" dirty="0" smtClean="0"/>
              <a:t>The impression of motion is generated by a rapid succession of barely differing still pictures (frames).</a:t>
            </a:r>
          </a:p>
          <a:p>
            <a:pPr lvl="3" algn="just" eaLnBrk="1" hangingPunct="1">
              <a:spcBef>
                <a:spcPts val="600"/>
              </a:spcBef>
              <a:spcAft>
                <a:spcPts val="600"/>
              </a:spcAft>
            </a:pPr>
            <a:r>
              <a:rPr lang="en-US" sz="1800" dirty="0" smtClean="0"/>
              <a:t>Rate must be high enough to ensure smooth transition.</a:t>
            </a:r>
          </a:p>
          <a:p>
            <a:pPr lvl="3" algn="just" eaLnBrk="1" hangingPunct="1">
              <a:spcBef>
                <a:spcPts val="600"/>
              </a:spcBef>
              <a:spcAft>
                <a:spcPts val="600"/>
              </a:spcAft>
            </a:pPr>
            <a:r>
              <a:rPr lang="en-US" sz="1800" dirty="0" smtClean="0"/>
              <a:t>Rate must be high enough so that the continuity of perception is not disrupted by the dark intervals between pictures</a:t>
            </a:r>
          </a:p>
        </p:txBody>
      </p:sp>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183880" cy="685800"/>
          </a:xfrm>
        </p:spPr>
        <p:txBody>
          <a:bodyPr/>
          <a:lstStyle/>
          <a:p>
            <a:pPr algn="ctr" eaLnBrk="1" hangingPunct="1"/>
            <a:r>
              <a:rPr lang="en-US" dirty="0" smtClean="0">
                <a:solidFill>
                  <a:schemeClr val="tx1"/>
                </a:solidFill>
              </a:rPr>
              <a:t>Visual Representation</a:t>
            </a:r>
          </a:p>
        </p:txBody>
      </p:sp>
      <p:sp>
        <p:nvSpPr>
          <p:cNvPr id="9219" name="Rectangle 3"/>
          <p:cNvSpPr>
            <a:spLocks noGrp="1" noChangeArrowheads="1"/>
          </p:cNvSpPr>
          <p:nvPr>
            <p:ph type="body" idx="1"/>
          </p:nvPr>
        </p:nvSpPr>
        <p:spPr>
          <a:xfrm>
            <a:off x="457200" y="1066800"/>
            <a:ext cx="8183880" cy="5410200"/>
          </a:xfrm>
        </p:spPr>
        <p:txBody>
          <a:bodyPr>
            <a:normAutofit lnSpcReduction="10000"/>
          </a:bodyPr>
          <a:lstStyle/>
          <a:p>
            <a:pPr algn="just" eaLnBrk="1" hangingPunct="1">
              <a:lnSpc>
                <a:spcPct val="110000"/>
              </a:lnSpc>
              <a:spcBef>
                <a:spcPts val="600"/>
              </a:spcBef>
              <a:spcAft>
                <a:spcPts val="600"/>
              </a:spcAft>
            </a:pPr>
            <a:r>
              <a:rPr lang="en-US" sz="2800" dirty="0" smtClean="0"/>
              <a:t>Continuity of Motion</a:t>
            </a:r>
          </a:p>
          <a:p>
            <a:pPr lvl="1" algn="just" eaLnBrk="1" hangingPunct="1">
              <a:lnSpc>
                <a:spcPct val="110000"/>
              </a:lnSpc>
              <a:spcBef>
                <a:spcPts val="600"/>
              </a:spcBef>
              <a:spcAft>
                <a:spcPts val="600"/>
              </a:spcAft>
            </a:pPr>
            <a:r>
              <a:rPr lang="en-US" sz="2400" dirty="0" smtClean="0"/>
              <a:t>Continuity is perceived with at least 15 frames per second.</a:t>
            </a:r>
          </a:p>
          <a:p>
            <a:pPr lvl="2" algn="just" eaLnBrk="1" hangingPunct="1">
              <a:lnSpc>
                <a:spcPct val="110000"/>
              </a:lnSpc>
              <a:spcBef>
                <a:spcPts val="600"/>
              </a:spcBef>
              <a:spcAft>
                <a:spcPts val="600"/>
              </a:spcAft>
            </a:pPr>
            <a:r>
              <a:rPr lang="en-US" sz="2000" dirty="0" smtClean="0"/>
              <a:t>To make motion appear smooth in a recorded film, a rate of 30 frames per second is needed.</a:t>
            </a:r>
          </a:p>
          <a:p>
            <a:pPr lvl="3" algn="just" eaLnBrk="1" hangingPunct="1">
              <a:lnSpc>
                <a:spcPct val="110000"/>
              </a:lnSpc>
              <a:spcBef>
                <a:spcPts val="600"/>
              </a:spcBef>
              <a:spcAft>
                <a:spcPts val="600"/>
              </a:spcAft>
            </a:pPr>
            <a:r>
              <a:rPr lang="en-US" sz="1800" dirty="0" smtClean="0"/>
              <a:t>Films recorded with 24 frames per second look strange when large objects close to the viewer move quickly.</a:t>
            </a:r>
          </a:p>
          <a:p>
            <a:pPr lvl="2" algn="just" eaLnBrk="1" hangingPunct="1">
              <a:lnSpc>
                <a:spcPct val="110000"/>
              </a:lnSpc>
              <a:spcBef>
                <a:spcPts val="600"/>
              </a:spcBef>
              <a:spcAft>
                <a:spcPts val="600"/>
              </a:spcAft>
            </a:pPr>
            <a:r>
              <a:rPr lang="en-US" sz="2000" dirty="0" smtClean="0"/>
              <a:t>NTSC (National Television Systems Committee) Standard</a:t>
            </a:r>
          </a:p>
          <a:p>
            <a:pPr lvl="3" algn="just" eaLnBrk="1" hangingPunct="1">
              <a:lnSpc>
                <a:spcPct val="110000"/>
              </a:lnSpc>
              <a:spcBef>
                <a:spcPts val="600"/>
              </a:spcBef>
              <a:spcAft>
                <a:spcPts val="600"/>
              </a:spcAft>
            </a:pPr>
            <a:r>
              <a:rPr lang="en-US" sz="1800" dirty="0" smtClean="0"/>
              <a:t>Original: 30 frames/second</a:t>
            </a:r>
          </a:p>
          <a:p>
            <a:pPr lvl="3" algn="just" eaLnBrk="1" hangingPunct="1">
              <a:lnSpc>
                <a:spcPct val="110000"/>
              </a:lnSpc>
              <a:spcBef>
                <a:spcPts val="600"/>
              </a:spcBef>
              <a:spcAft>
                <a:spcPts val="600"/>
              </a:spcAft>
            </a:pPr>
            <a:r>
              <a:rPr lang="en-US" sz="1800" dirty="0" smtClean="0"/>
              <a:t>Currently: 29.97 frames/second</a:t>
            </a:r>
          </a:p>
          <a:p>
            <a:pPr lvl="2" algn="just" eaLnBrk="1" hangingPunct="1">
              <a:lnSpc>
                <a:spcPct val="110000"/>
              </a:lnSpc>
              <a:spcBef>
                <a:spcPts val="600"/>
              </a:spcBef>
              <a:spcAft>
                <a:spcPts val="600"/>
              </a:spcAft>
            </a:pPr>
            <a:r>
              <a:rPr lang="en-US" sz="2000" dirty="0" smtClean="0"/>
              <a:t>PAL (Phase Alternating Line) Standard</a:t>
            </a:r>
          </a:p>
          <a:p>
            <a:pPr lvl="3" algn="just" eaLnBrk="1" hangingPunct="1">
              <a:lnSpc>
                <a:spcPct val="110000"/>
              </a:lnSpc>
              <a:spcBef>
                <a:spcPts val="600"/>
              </a:spcBef>
              <a:spcAft>
                <a:spcPts val="600"/>
              </a:spcAft>
            </a:pPr>
            <a:r>
              <a:rPr lang="en-US" sz="1800" dirty="0" smtClean="0"/>
              <a:t>25 frames per second</a:t>
            </a:r>
          </a:p>
        </p:txBody>
      </p:sp>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81000"/>
            <a:ext cx="8183880" cy="685800"/>
          </a:xfrm>
        </p:spPr>
        <p:txBody>
          <a:bodyPr/>
          <a:lstStyle/>
          <a:p>
            <a:pPr algn="ctr" eaLnBrk="1" hangingPunct="1"/>
            <a:r>
              <a:rPr lang="en-US" dirty="0" smtClean="0">
                <a:solidFill>
                  <a:schemeClr val="tx1"/>
                </a:solidFill>
              </a:rPr>
              <a:t>Visual Representation</a:t>
            </a:r>
          </a:p>
        </p:txBody>
      </p:sp>
      <p:sp>
        <p:nvSpPr>
          <p:cNvPr id="10243" name="Rectangle 3"/>
          <p:cNvSpPr>
            <a:spLocks noGrp="1" noChangeArrowheads="1"/>
          </p:cNvSpPr>
          <p:nvPr>
            <p:ph type="body" idx="1"/>
          </p:nvPr>
        </p:nvSpPr>
        <p:spPr>
          <a:xfrm>
            <a:off x="533400" y="1219200"/>
            <a:ext cx="7772400" cy="4648200"/>
          </a:xfrm>
        </p:spPr>
        <p:txBody>
          <a:bodyPr/>
          <a:lstStyle/>
          <a:p>
            <a:pPr algn="just" eaLnBrk="1" hangingPunct="1">
              <a:lnSpc>
                <a:spcPct val="150000"/>
              </a:lnSpc>
              <a:spcBef>
                <a:spcPts val="600"/>
              </a:spcBef>
              <a:spcAft>
                <a:spcPts val="600"/>
              </a:spcAft>
            </a:pPr>
            <a:r>
              <a:rPr lang="en-US" dirty="0" smtClean="0"/>
              <a:t>Flicker</a:t>
            </a:r>
          </a:p>
          <a:p>
            <a:pPr lvl="1" algn="just" eaLnBrk="1" hangingPunct="1">
              <a:lnSpc>
                <a:spcPct val="150000"/>
              </a:lnSpc>
              <a:spcBef>
                <a:spcPts val="600"/>
              </a:spcBef>
              <a:spcAft>
                <a:spcPts val="600"/>
              </a:spcAft>
            </a:pPr>
            <a:r>
              <a:rPr lang="en-US" dirty="0" smtClean="0"/>
              <a:t>If the refresh rate is low, a periodic fluctuation of the perceived brightness can result.</a:t>
            </a:r>
          </a:p>
          <a:p>
            <a:pPr lvl="2" algn="just" eaLnBrk="1" hangingPunct="1">
              <a:lnSpc>
                <a:spcPct val="150000"/>
              </a:lnSpc>
              <a:spcBef>
                <a:spcPts val="600"/>
              </a:spcBef>
              <a:spcAft>
                <a:spcPts val="600"/>
              </a:spcAft>
            </a:pPr>
            <a:r>
              <a:rPr lang="en-US" dirty="0" smtClean="0"/>
              <a:t>Minimum to avoid flicker is 50 Hz.</a:t>
            </a:r>
          </a:p>
          <a:p>
            <a:pPr lvl="2" algn="just" eaLnBrk="1" hangingPunct="1">
              <a:lnSpc>
                <a:spcPct val="150000"/>
              </a:lnSpc>
              <a:spcBef>
                <a:spcPts val="600"/>
              </a:spcBef>
              <a:spcAft>
                <a:spcPts val="600"/>
              </a:spcAft>
            </a:pPr>
            <a:r>
              <a:rPr lang="en-US" dirty="0" smtClean="0"/>
              <a:t>Technical measures in movies and TV have allowed lower refresh rates.</a:t>
            </a:r>
          </a:p>
        </p:txBody>
      </p:sp>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28600"/>
            <a:ext cx="8183880" cy="685800"/>
          </a:xfrm>
        </p:spPr>
        <p:txBody>
          <a:bodyPr/>
          <a:lstStyle/>
          <a:p>
            <a:pPr algn="ctr" eaLnBrk="1" hangingPunct="1"/>
            <a:r>
              <a:rPr lang="en-US" dirty="0" smtClean="0">
                <a:solidFill>
                  <a:schemeClr val="tx1"/>
                </a:solidFill>
              </a:rPr>
              <a:t>Chrominance</a:t>
            </a:r>
          </a:p>
        </p:txBody>
      </p:sp>
      <p:sp>
        <p:nvSpPr>
          <p:cNvPr id="5" name="Rectangle 4"/>
          <p:cNvSpPr/>
          <p:nvPr/>
        </p:nvSpPr>
        <p:spPr>
          <a:xfrm>
            <a:off x="381000" y="997089"/>
            <a:ext cx="8305800" cy="5632311"/>
          </a:xfrm>
          <a:prstGeom prst="rect">
            <a:avLst/>
          </a:prstGeom>
        </p:spPr>
        <p:txBody>
          <a:bodyPr wrap="square">
            <a:spAutoFit/>
          </a:bodyPr>
          <a:lstStyle/>
          <a:p>
            <a:pPr algn="just">
              <a:spcBef>
                <a:spcPts val="600"/>
              </a:spcBef>
              <a:spcAft>
                <a:spcPts val="600"/>
              </a:spcAft>
            </a:pPr>
            <a:r>
              <a:rPr lang="en-US" sz="2000" b="1" dirty="0" smtClean="0">
                <a:latin typeface="Times New Roman" pitchFamily="18" charset="0"/>
                <a:cs typeface="Times New Roman" pitchFamily="18" charset="0"/>
              </a:rPr>
              <a:t>Chrominance</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chroma</a:t>
            </a:r>
            <a:r>
              <a:rPr lang="en-US" sz="2000" dirty="0" smtClean="0">
                <a:latin typeface="Times New Roman" pitchFamily="18" charset="0"/>
                <a:cs typeface="Times New Roman" pitchFamily="18" charset="0"/>
              </a:rPr>
              <a:t> ) is the signal used in video systems to convey the color information of the picture, separately from the accompanying </a:t>
            </a:r>
            <a:r>
              <a:rPr lang="en-US" sz="2000" dirty="0" err="1" smtClean="0">
                <a:latin typeface="Times New Roman" pitchFamily="18" charset="0"/>
                <a:cs typeface="Times New Roman" pitchFamily="18" charset="0"/>
              </a:rPr>
              <a:t>luma</a:t>
            </a:r>
            <a:r>
              <a:rPr lang="en-US" sz="2000" dirty="0" smtClean="0">
                <a:latin typeface="Times New Roman" pitchFamily="18" charset="0"/>
                <a:cs typeface="Times New Roman" pitchFamily="18" charset="0"/>
              </a:rPr>
              <a:t> signal (or Y). </a:t>
            </a:r>
          </a:p>
          <a:p>
            <a:pPr lvl="1" algn="just">
              <a:spcBef>
                <a:spcPts val="600"/>
              </a:spcBef>
              <a:spcAft>
                <a:spcPts val="600"/>
              </a:spcAft>
              <a:buFont typeface="Wingdings" pitchFamily="2" charset="2"/>
              <a:buChar char="§"/>
            </a:pPr>
            <a:r>
              <a:rPr lang="en-US" sz="2000" dirty="0" smtClean="0">
                <a:latin typeface="Times New Roman" pitchFamily="18" charset="0"/>
                <a:cs typeface="Times New Roman" pitchFamily="18" charset="0"/>
              </a:rPr>
              <a:t> Chrominance is usually represented as two color-difference components: U = </a:t>
            </a:r>
            <a:r>
              <a:rPr lang="en-US" sz="2000" dirty="0" smtClean="0">
                <a:latin typeface="Times New Roman" pitchFamily="18" charset="0"/>
                <a:cs typeface="Times New Roman" pitchFamily="18" charset="0"/>
              </a:rPr>
              <a:t>B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Y </a:t>
            </a:r>
            <a:r>
              <a:rPr lang="en-US" sz="2000" dirty="0" smtClean="0">
                <a:latin typeface="Times New Roman" pitchFamily="18" charset="0"/>
                <a:cs typeface="Times New Roman" pitchFamily="18" charset="0"/>
              </a:rPr>
              <a:t>(blue − </a:t>
            </a:r>
            <a:r>
              <a:rPr lang="en-US" sz="2000" dirty="0" err="1" smtClean="0">
                <a:latin typeface="Times New Roman" pitchFamily="18" charset="0"/>
                <a:cs typeface="Times New Roman" pitchFamily="18" charset="0"/>
              </a:rPr>
              <a:t>luma</a:t>
            </a:r>
            <a:r>
              <a:rPr lang="en-US" sz="2000" dirty="0" smtClean="0">
                <a:latin typeface="Times New Roman" pitchFamily="18" charset="0"/>
                <a:cs typeface="Times New Roman" pitchFamily="18" charset="0"/>
              </a:rPr>
              <a:t>) and V = </a:t>
            </a:r>
            <a:r>
              <a:rPr lang="en-US" sz="2000" dirty="0" smtClean="0">
                <a:latin typeface="Times New Roman" pitchFamily="18" charset="0"/>
                <a:cs typeface="Times New Roman" pitchFamily="18" charset="0"/>
              </a:rPr>
              <a:t>R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Y </a:t>
            </a:r>
            <a:r>
              <a:rPr lang="en-US" sz="2000" dirty="0" smtClean="0">
                <a:latin typeface="Times New Roman" pitchFamily="18" charset="0"/>
                <a:cs typeface="Times New Roman" pitchFamily="18" charset="0"/>
              </a:rPr>
              <a:t>(red − </a:t>
            </a:r>
            <a:r>
              <a:rPr lang="en-US" sz="2000" dirty="0" err="1" smtClean="0">
                <a:latin typeface="Times New Roman" pitchFamily="18" charset="0"/>
                <a:cs typeface="Times New Roman" pitchFamily="18" charset="0"/>
              </a:rPr>
              <a:t>luma</a:t>
            </a:r>
            <a:r>
              <a:rPr lang="en-US" sz="2000" dirty="0" smtClean="0">
                <a:latin typeface="Times New Roman" pitchFamily="18" charset="0"/>
                <a:cs typeface="Times New Roman" pitchFamily="18" charset="0"/>
              </a:rPr>
              <a:t>). </a:t>
            </a:r>
          </a:p>
          <a:p>
            <a:pPr lvl="1" algn="just">
              <a:spcBef>
                <a:spcPts val="600"/>
              </a:spcBef>
              <a:spcAft>
                <a:spcPts val="600"/>
              </a:spcAft>
              <a:buFont typeface="Wingdings" pitchFamily="2" charset="2"/>
              <a:buChar char="§"/>
            </a:pPr>
            <a:r>
              <a:rPr lang="en-US" sz="2000" dirty="0" smtClean="0">
                <a:latin typeface="Times New Roman" pitchFamily="18" charset="0"/>
                <a:cs typeface="Times New Roman" pitchFamily="18" charset="0"/>
              </a:rPr>
              <a:t> Each of these difference components may have scale factors and offsets applied to it, as specified by the applicable video standard.</a:t>
            </a:r>
          </a:p>
          <a:p>
            <a:pPr lvl="1" algn="just">
              <a:spcBef>
                <a:spcPts val="600"/>
              </a:spcBef>
              <a:spcAft>
                <a:spcPts val="600"/>
              </a:spcAft>
              <a:buFont typeface="Wingdings" pitchFamily="2" charset="2"/>
              <a:buChar char="§"/>
            </a:pPr>
            <a:r>
              <a:rPr lang="en-US" sz="2000" dirty="0" smtClean="0">
                <a:latin typeface="Times New Roman" pitchFamily="18" charset="0"/>
                <a:cs typeface="Times New Roman" pitchFamily="18" charset="0"/>
              </a:rPr>
              <a:t> In composite video signals, the U and V signals modulate a color subcarrier signal, and the result is referred to as the chrominance </a:t>
            </a:r>
            <a:r>
              <a:rPr lang="en-US" sz="2000" dirty="0" smtClean="0">
                <a:latin typeface="Times New Roman" pitchFamily="18" charset="0"/>
                <a:cs typeface="Times New Roman" pitchFamily="18" charset="0"/>
              </a:rPr>
              <a:t>signal. </a:t>
            </a:r>
            <a:endParaRPr lang="en-US" sz="2000" dirty="0" smtClean="0">
              <a:latin typeface="Times New Roman" pitchFamily="18" charset="0"/>
              <a:cs typeface="Times New Roman" pitchFamily="18" charset="0"/>
            </a:endParaRPr>
          </a:p>
          <a:p>
            <a:pPr lvl="1" algn="just">
              <a:spcBef>
                <a:spcPts val="600"/>
              </a:spcBef>
              <a:spcAft>
                <a:spcPts val="600"/>
              </a:spcAft>
              <a:buFont typeface="Wingdings" pitchFamily="2" charset="2"/>
              <a:buChar char="§"/>
            </a:pPr>
            <a:r>
              <a:rPr lang="en-US" sz="2000" dirty="0" smtClean="0">
                <a:latin typeface="Times New Roman" pitchFamily="18" charset="0"/>
                <a:cs typeface="Times New Roman" pitchFamily="18" charset="0"/>
              </a:rPr>
              <a:t> The phase and amplitude of this modulated chrominance signal correspond approximately to the hue and saturation of the color.</a:t>
            </a:r>
          </a:p>
          <a:p>
            <a:pPr lvl="1" algn="just">
              <a:spcBef>
                <a:spcPts val="600"/>
              </a:spcBef>
              <a:spcAft>
                <a:spcPts val="600"/>
              </a:spcAft>
              <a:buFont typeface="Wingdings" pitchFamily="2" charset="2"/>
              <a:buChar char="§"/>
            </a:pPr>
            <a:r>
              <a:rPr lang="en-US" sz="2000" dirty="0" smtClean="0">
                <a:latin typeface="Times New Roman" pitchFamily="18" charset="0"/>
                <a:cs typeface="Times New Roman" pitchFamily="18" charset="0"/>
              </a:rPr>
              <a:t> In digital-video and still-image color spaces such as </a:t>
            </a:r>
            <a:r>
              <a:rPr lang="en-US" sz="2000" dirty="0" err="1" smtClean="0">
                <a:latin typeface="Times New Roman" pitchFamily="18" charset="0"/>
                <a:cs typeface="Times New Roman" pitchFamily="18" charset="0"/>
              </a:rPr>
              <a:t>YC</a:t>
            </a:r>
            <a:r>
              <a:rPr lang="en-US" sz="2000" baseline="-25000" dirty="0" err="1" smtClean="0">
                <a:latin typeface="Times New Roman" pitchFamily="18" charset="0"/>
                <a:cs typeface="Times New Roman" pitchFamily="18" charset="0"/>
              </a:rPr>
              <a:t>b</a:t>
            </a:r>
            <a:r>
              <a:rPr lang="en-US" sz="2000" dirty="0" err="1" smtClean="0">
                <a:latin typeface="Times New Roman" pitchFamily="18" charset="0"/>
                <a:cs typeface="Times New Roman" pitchFamily="18" charset="0"/>
              </a:rPr>
              <a:t>C</a:t>
            </a:r>
            <a:r>
              <a:rPr lang="en-US" sz="2000" baseline="-25000" dirty="0" err="1" smtClean="0">
                <a:latin typeface="Times New Roman" pitchFamily="18" charset="0"/>
                <a:cs typeface="Times New Roman" pitchFamily="18" charset="0"/>
              </a:rPr>
              <a:t>r</a:t>
            </a:r>
            <a:r>
              <a:rPr lang="en-US" sz="2000" dirty="0" smtClean="0">
                <a:latin typeface="Times New Roman" pitchFamily="18" charset="0"/>
                <a:cs typeface="Times New Roman" pitchFamily="18" charset="0"/>
              </a:rPr>
              <a:t>, the </a:t>
            </a:r>
            <a:r>
              <a:rPr lang="en-US" sz="2000" dirty="0" err="1" smtClean="0">
                <a:latin typeface="Times New Roman" pitchFamily="18" charset="0"/>
                <a:cs typeface="Times New Roman" pitchFamily="18" charset="0"/>
              </a:rPr>
              <a:t>luma</a:t>
            </a:r>
            <a:r>
              <a:rPr lang="en-US" sz="2000" dirty="0" smtClean="0">
                <a:latin typeface="Times New Roman" pitchFamily="18" charset="0"/>
                <a:cs typeface="Times New Roman" pitchFamily="18" charset="0"/>
              </a:rPr>
              <a:t> and chrominance components are digital sample values.</a:t>
            </a:r>
          </a:p>
          <a:p>
            <a:pPr algn="just">
              <a:spcBef>
                <a:spcPts val="600"/>
              </a:spcBef>
              <a:spcAft>
                <a:spcPts val="600"/>
              </a:spcAft>
            </a:pPr>
            <a:r>
              <a:rPr lang="en-US" sz="2000" b="1" dirty="0" err="1" smtClean="0">
                <a:latin typeface="Times New Roman" pitchFamily="18" charset="0"/>
                <a:cs typeface="Times New Roman" pitchFamily="18" charset="0"/>
              </a:rPr>
              <a:t>Luma</a:t>
            </a:r>
            <a:r>
              <a:rPr lang="en-US" sz="2000" dirty="0" smtClean="0">
                <a:latin typeface="Times New Roman" pitchFamily="18" charset="0"/>
                <a:cs typeface="Times New Roman" pitchFamily="18" charset="0"/>
              </a:rPr>
              <a:t> represents the brightness in an image (the "black and white“ portion of the image). </a:t>
            </a:r>
            <a:endParaRPr lang="en-US" sz="2000" dirty="0">
              <a:latin typeface="Times New Roman" pitchFamily="18" charset="0"/>
              <a:cs typeface="Times New Roman" pitchFamily="18" charset="0"/>
            </a:endParaRPr>
          </a:p>
        </p:txBody>
      </p:sp>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6356</TotalTime>
  <Words>1747</Words>
  <Application>Microsoft Office PowerPoint</Application>
  <PresentationFormat>On-screen Show (4:3)</PresentationFormat>
  <Paragraphs>223</Paragraphs>
  <Slides>25</Slides>
  <Notes>8</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Aspect</vt:lpstr>
      <vt:lpstr>Multimedia System and Virtual Environment</vt:lpstr>
      <vt:lpstr>Outline</vt:lpstr>
      <vt:lpstr>Basic Video Properties</vt:lpstr>
      <vt:lpstr>Visual Representation</vt:lpstr>
      <vt:lpstr>Visual Representation</vt:lpstr>
      <vt:lpstr>Visual Representation</vt:lpstr>
      <vt:lpstr>Visual Representation</vt:lpstr>
      <vt:lpstr>Visual Representation</vt:lpstr>
      <vt:lpstr>Chrominance</vt:lpstr>
      <vt:lpstr>Signal Formats</vt:lpstr>
      <vt:lpstr>Types of Video Signals</vt:lpstr>
      <vt:lpstr>Slide 12</vt:lpstr>
      <vt:lpstr>Color Coding: YUV</vt:lpstr>
      <vt:lpstr>YCrCb</vt:lpstr>
      <vt:lpstr>YIQ</vt:lpstr>
      <vt:lpstr>Analog Video</vt:lpstr>
      <vt:lpstr>Analog Video</vt:lpstr>
      <vt:lpstr>Analog Video</vt:lpstr>
      <vt:lpstr>Digital Video</vt:lpstr>
      <vt:lpstr>High-Definition TV (HDTV)</vt:lpstr>
      <vt:lpstr>High-Definition TV (HDTV)</vt:lpstr>
      <vt:lpstr>Interlaced Scanning</vt:lpstr>
      <vt:lpstr>Progressive Scanning</vt:lpstr>
      <vt:lpstr>Chroma Subsampling</vt:lpstr>
      <vt:lpstr>Chroma Subsampling</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Technology and Bangladesh</dc:title>
  <dc:creator> </dc:creator>
  <cp:lastModifiedBy>M. A. Siddique</cp:lastModifiedBy>
  <cp:revision>1213</cp:revision>
  <dcterms:created xsi:type="dcterms:W3CDTF">2008-04-12T04:53:58Z</dcterms:created>
  <dcterms:modified xsi:type="dcterms:W3CDTF">2011-02-23T02:50:20Z</dcterms:modified>
</cp:coreProperties>
</file>