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</p:sldMasterIdLst>
  <p:notesMasterIdLst>
    <p:notesMasterId r:id="rId36"/>
  </p:notesMasterIdLst>
  <p:handoutMasterIdLst>
    <p:handoutMasterId r:id="rId37"/>
  </p:handoutMasterIdLst>
  <p:sldIdLst>
    <p:sldId id="754" r:id="rId5"/>
    <p:sldId id="789" r:id="rId6"/>
    <p:sldId id="791" r:id="rId7"/>
    <p:sldId id="793" r:id="rId8"/>
    <p:sldId id="792" r:id="rId9"/>
    <p:sldId id="799" r:id="rId10"/>
    <p:sldId id="801" r:id="rId11"/>
    <p:sldId id="800" r:id="rId12"/>
    <p:sldId id="798" r:id="rId13"/>
    <p:sldId id="794" r:id="rId14"/>
    <p:sldId id="802" r:id="rId15"/>
    <p:sldId id="805" r:id="rId16"/>
    <p:sldId id="803" r:id="rId17"/>
    <p:sldId id="804" r:id="rId18"/>
    <p:sldId id="795" r:id="rId19"/>
    <p:sldId id="797" r:id="rId20"/>
    <p:sldId id="806" r:id="rId21"/>
    <p:sldId id="796" r:id="rId22"/>
    <p:sldId id="809" r:id="rId23"/>
    <p:sldId id="808" r:id="rId24"/>
    <p:sldId id="810" r:id="rId25"/>
    <p:sldId id="278" r:id="rId26"/>
    <p:sldId id="279" r:id="rId27"/>
    <p:sldId id="280" r:id="rId28"/>
    <p:sldId id="282" r:id="rId29"/>
    <p:sldId id="811" r:id="rId30"/>
    <p:sldId id="284" r:id="rId31"/>
    <p:sldId id="312" r:id="rId32"/>
    <p:sldId id="313" r:id="rId33"/>
    <p:sldId id="813" r:id="rId34"/>
    <p:sldId id="790" r:id="rId35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6E6E6E"/>
    <a:srgbClr val="0071C5"/>
    <a:srgbClr val="4A4A4A"/>
    <a:srgbClr val="0C34BD"/>
    <a:srgbClr val="5D1682"/>
    <a:srgbClr val="008564"/>
    <a:srgbClr val="4D4D4D"/>
    <a:srgbClr val="454545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D18CE-1824-44E3-A9C3-AEA418E1DD4F}" v="6" dt="2020-04-23T18:53:44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1003" autoAdjust="0"/>
  </p:normalViewPr>
  <p:slideViewPr>
    <p:cSldViewPr snapToGrid="0">
      <p:cViewPr varScale="1">
        <p:scale>
          <a:sx n="104" d="100"/>
          <a:sy n="104" d="100"/>
        </p:scale>
        <p:origin x="108" y="240"/>
      </p:cViewPr>
      <p:guideLst>
        <p:guide orient="horz" pos="1316"/>
        <p:guide orient="horz" pos="3050"/>
        <p:guide orient="horz" pos="3189"/>
        <p:guide pos="5455"/>
        <p:guide orient="horz" pos="975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028"/>
    </p:cViewPr>
  </p:sorterViewPr>
  <p:notesViewPr>
    <p:cSldViewPr snapToGrid="0">
      <p:cViewPr varScale="1">
        <p:scale>
          <a:sx n="55" d="100"/>
          <a:sy n="55" d="100"/>
        </p:scale>
        <p:origin x="1963" y="1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Sheahen" userId="e07e8a2f-5d44-46a1-8660-50c065428d62" providerId="ADAL" clId="{C91D18CE-1824-44E3-A9C3-AEA418E1DD4F}"/>
    <pc:docChg chg="undo custSel addSld delSld modSld sldOrd">
      <pc:chgData name="Dana Sheahen" userId="e07e8a2f-5d44-46a1-8660-50c065428d62" providerId="ADAL" clId="{C91D18CE-1824-44E3-A9C3-AEA418E1DD4F}" dt="2020-04-23T19:02:36.456" v="612"/>
      <pc:docMkLst>
        <pc:docMk/>
      </pc:docMkLst>
      <pc:sldChg chg="modSp">
        <pc:chgData name="Dana Sheahen" userId="e07e8a2f-5d44-46a1-8660-50c065428d62" providerId="ADAL" clId="{C91D18CE-1824-44E3-A9C3-AEA418E1DD4F}" dt="2020-04-23T18:50:54.022" v="55"/>
        <pc:sldMkLst>
          <pc:docMk/>
          <pc:sldMk cId="0" sldId="278"/>
        </pc:sldMkLst>
        <pc:spChg chg="mod">
          <ac:chgData name="Dana Sheahen" userId="e07e8a2f-5d44-46a1-8660-50c065428d62" providerId="ADAL" clId="{C91D18CE-1824-44E3-A9C3-AEA418E1DD4F}" dt="2020-04-23T18:50:54.022" v="55"/>
          <ac:spMkLst>
            <pc:docMk/>
            <pc:sldMk cId="0" sldId="278"/>
            <ac:spMk id="335" creationId="{00000000-0000-0000-0000-000000000000}"/>
          </ac:spMkLst>
        </pc:spChg>
      </pc:sldChg>
      <pc:sldChg chg="modSp">
        <pc:chgData name="Dana Sheahen" userId="e07e8a2f-5d44-46a1-8660-50c065428d62" providerId="ADAL" clId="{C91D18CE-1824-44E3-A9C3-AEA418E1DD4F}" dt="2020-04-23T18:50:50.248" v="54"/>
        <pc:sldMkLst>
          <pc:docMk/>
          <pc:sldMk cId="0" sldId="279"/>
        </pc:sldMkLst>
        <pc:spChg chg="mod">
          <ac:chgData name="Dana Sheahen" userId="e07e8a2f-5d44-46a1-8660-50c065428d62" providerId="ADAL" clId="{C91D18CE-1824-44E3-A9C3-AEA418E1DD4F}" dt="2020-04-23T18:50:50.248" v="54"/>
          <ac:spMkLst>
            <pc:docMk/>
            <pc:sldMk cId="0" sldId="279"/>
            <ac:spMk id="341" creationId="{00000000-0000-0000-0000-000000000000}"/>
          </ac:spMkLst>
        </pc:spChg>
      </pc:sldChg>
      <pc:sldChg chg="modSp">
        <pc:chgData name="Dana Sheahen" userId="e07e8a2f-5d44-46a1-8660-50c065428d62" providerId="ADAL" clId="{C91D18CE-1824-44E3-A9C3-AEA418E1DD4F}" dt="2020-04-23T18:50:47.404" v="53"/>
        <pc:sldMkLst>
          <pc:docMk/>
          <pc:sldMk cId="0" sldId="280"/>
        </pc:sldMkLst>
        <pc:spChg chg="mod">
          <ac:chgData name="Dana Sheahen" userId="e07e8a2f-5d44-46a1-8660-50c065428d62" providerId="ADAL" clId="{C91D18CE-1824-44E3-A9C3-AEA418E1DD4F}" dt="2020-04-23T18:50:47.404" v="53"/>
          <ac:spMkLst>
            <pc:docMk/>
            <pc:sldMk cId="0" sldId="280"/>
            <ac:spMk id="348" creationId="{00000000-0000-0000-0000-000000000000}"/>
          </ac:spMkLst>
        </pc:spChg>
      </pc:sldChg>
      <pc:sldChg chg="modSp">
        <pc:chgData name="Dana Sheahen" userId="e07e8a2f-5d44-46a1-8660-50c065428d62" providerId="ADAL" clId="{C91D18CE-1824-44E3-A9C3-AEA418E1DD4F}" dt="2020-04-23T18:50:40.328" v="52" actId="20577"/>
        <pc:sldMkLst>
          <pc:docMk/>
          <pc:sldMk cId="0" sldId="282"/>
        </pc:sldMkLst>
        <pc:spChg chg="mod">
          <ac:chgData name="Dana Sheahen" userId="e07e8a2f-5d44-46a1-8660-50c065428d62" providerId="ADAL" clId="{C91D18CE-1824-44E3-A9C3-AEA418E1DD4F}" dt="2020-04-23T18:50:40.328" v="52" actId="20577"/>
          <ac:spMkLst>
            <pc:docMk/>
            <pc:sldMk cId="0" sldId="282"/>
            <ac:spMk id="360" creationId="{00000000-0000-0000-0000-000000000000}"/>
          </ac:spMkLst>
        </pc:spChg>
      </pc:sldChg>
      <pc:sldChg chg="modSp">
        <pc:chgData name="Dana Sheahen" userId="e07e8a2f-5d44-46a1-8660-50c065428d62" providerId="ADAL" clId="{C91D18CE-1824-44E3-A9C3-AEA418E1DD4F}" dt="2020-04-23T18:50:22.257" v="20" actId="20577"/>
        <pc:sldMkLst>
          <pc:docMk/>
          <pc:sldMk cId="0" sldId="284"/>
        </pc:sldMkLst>
        <pc:spChg chg="mod">
          <ac:chgData name="Dana Sheahen" userId="e07e8a2f-5d44-46a1-8660-50c065428d62" providerId="ADAL" clId="{C91D18CE-1824-44E3-A9C3-AEA418E1DD4F}" dt="2020-04-23T18:50:22.257" v="20" actId="20577"/>
          <ac:spMkLst>
            <pc:docMk/>
            <pc:sldMk cId="0" sldId="284"/>
            <ac:spMk id="372" creationId="{00000000-0000-0000-0000-000000000000}"/>
          </ac:spMkLst>
        </pc:spChg>
      </pc:sldChg>
      <pc:sldChg chg="modSp add">
        <pc:chgData name="Dana Sheahen" userId="e07e8a2f-5d44-46a1-8660-50c065428d62" providerId="ADAL" clId="{C91D18CE-1824-44E3-A9C3-AEA418E1DD4F}" dt="2020-04-23T18:49:45.922" v="5" actId="20577"/>
        <pc:sldMkLst>
          <pc:docMk/>
          <pc:sldMk cId="0" sldId="312"/>
        </pc:sldMkLst>
        <pc:spChg chg="mod">
          <ac:chgData name="Dana Sheahen" userId="e07e8a2f-5d44-46a1-8660-50c065428d62" providerId="ADAL" clId="{C91D18CE-1824-44E3-A9C3-AEA418E1DD4F}" dt="2020-04-23T18:49:45.922" v="5" actId="20577"/>
          <ac:spMkLst>
            <pc:docMk/>
            <pc:sldMk cId="0" sldId="312"/>
            <ac:spMk id="543" creationId="{00000000-0000-0000-0000-000000000000}"/>
          </ac:spMkLst>
        </pc:spChg>
      </pc:sldChg>
      <pc:sldChg chg="modSp add">
        <pc:chgData name="Dana Sheahen" userId="e07e8a2f-5d44-46a1-8660-50c065428d62" providerId="ADAL" clId="{C91D18CE-1824-44E3-A9C3-AEA418E1DD4F}" dt="2020-04-23T18:51:30.547" v="57" actId="12"/>
        <pc:sldMkLst>
          <pc:docMk/>
          <pc:sldMk cId="0" sldId="313"/>
        </pc:sldMkLst>
        <pc:spChg chg="mod">
          <ac:chgData name="Dana Sheahen" userId="e07e8a2f-5d44-46a1-8660-50c065428d62" providerId="ADAL" clId="{C91D18CE-1824-44E3-A9C3-AEA418E1DD4F}" dt="2020-04-23T18:51:30.547" v="57" actId="12"/>
          <ac:spMkLst>
            <pc:docMk/>
            <pc:sldMk cId="0" sldId="313"/>
            <ac:spMk id="551" creationId="{00000000-0000-0000-0000-000000000000}"/>
          </ac:spMkLst>
        </pc:spChg>
      </pc:sldChg>
      <pc:sldChg chg="add del">
        <pc:chgData name="Dana Sheahen" userId="e07e8a2f-5d44-46a1-8660-50c065428d62" providerId="ADAL" clId="{C91D18CE-1824-44E3-A9C3-AEA418E1DD4F}" dt="2020-04-23T18:51:57.670" v="58" actId="47"/>
        <pc:sldMkLst>
          <pc:docMk/>
          <pc:sldMk cId="0" sldId="314"/>
        </pc:sldMkLst>
      </pc:sldChg>
      <pc:sldChg chg="add del">
        <pc:chgData name="Dana Sheahen" userId="e07e8a2f-5d44-46a1-8660-50c065428d62" providerId="ADAL" clId="{C91D18CE-1824-44E3-A9C3-AEA418E1DD4F}" dt="2020-04-23T18:51:57.670" v="58" actId="47"/>
        <pc:sldMkLst>
          <pc:docMk/>
          <pc:sldMk cId="0" sldId="315"/>
        </pc:sldMkLst>
      </pc:sldChg>
      <pc:sldChg chg="modSp">
        <pc:chgData name="Dana Sheahen" userId="e07e8a2f-5d44-46a1-8660-50c065428d62" providerId="ADAL" clId="{C91D18CE-1824-44E3-A9C3-AEA418E1DD4F}" dt="2020-04-23T18:50:32.970" v="36" actId="20577"/>
        <pc:sldMkLst>
          <pc:docMk/>
          <pc:sldMk cId="2192497761" sldId="811"/>
        </pc:sldMkLst>
        <pc:spChg chg="mod">
          <ac:chgData name="Dana Sheahen" userId="e07e8a2f-5d44-46a1-8660-50c065428d62" providerId="ADAL" clId="{C91D18CE-1824-44E3-A9C3-AEA418E1DD4F}" dt="2020-04-23T18:50:32.970" v="36" actId="20577"/>
          <ac:spMkLst>
            <pc:docMk/>
            <pc:sldMk cId="2192497761" sldId="811"/>
            <ac:spMk id="7" creationId="{8514ADAE-72E5-4AE6-AA0C-0BE85DB70986}"/>
          </ac:spMkLst>
        </pc:spChg>
      </pc:sldChg>
      <pc:sldChg chg="new del">
        <pc:chgData name="Dana Sheahen" userId="e07e8a2f-5d44-46a1-8660-50c065428d62" providerId="ADAL" clId="{C91D18CE-1824-44E3-A9C3-AEA418E1DD4F}" dt="2020-04-23T18:52:43.244" v="61" actId="47"/>
        <pc:sldMkLst>
          <pc:docMk/>
          <pc:sldMk cId="503169011" sldId="812"/>
        </pc:sldMkLst>
      </pc:sldChg>
      <pc:sldChg chg="addSp modSp add ord">
        <pc:chgData name="Dana Sheahen" userId="e07e8a2f-5d44-46a1-8660-50c065428d62" providerId="ADAL" clId="{C91D18CE-1824-44E3-A9C3-AEA418E1DD4F}" dt="2020-04-23T19:02:36.456" v="612"/>
        <pc:sldMkLst>
          <pc:docMk/>
          <pc:sldMk cId="1257439588" sldId="813"/>
        </pc:sldMkLst>
        <pc:spChg chg="add mod">
          <ac:chgData name="Dana Sheahen" userId="e07e8a2f-5d44-46a1-8660-50c065428d62" providerId="ADAL" clId="{C91D18CE-1824-44E3-A9C3-AEA418E1DD4F}" dt="2020-04-23T18:54:06.831" v="115" actId="20577"/>
          <ac:spMkLst>
            <pc:docMk/>
            <pc:sldMk cId="1257439588" sldId="813"/>
            <ac:spMk id="4" creationId="{1A9B2A21-5DE3-4ADD-9A7E-0DD98A8A4435}"/>
          </ac:spMkLst>
        </pc:spChg>
        <pc:spChg chg="mod">
          <ac:chgData name="Dana Sheahen" userId="e07e8a2f-5d44-46a1-8660-50c065428d62" providerId="ADAL" clId="{C91D18CE-1824-44E3-A9C3-AEA418E1DD4F}" dt="2020-04-23T18:54:12.423" v="120" actId="20577"/>
          <ac:spMkLst>
            <pc:docMk/>
            <pc:sldMk cId="1257439588" sldId="813"/>
            <ac:spMk id="6" creationId="{48985E9E-0BBD-4D95-99F6-15E6260355D9}"/>
          </ac:spMkLst>
        </pc:spChg>
        <pc:spChg chg="mod">
          <ac:chgData name="Dana Sheahen" userId="e07e8a2f-5d44-46a1-8660-50c065428d62" providerId="ADAL" clId="{C91D18CE-1824-44E3-A9C3-AEA418E1DD4F}" dt="2020-04-23T19:01:51.514" v="608" actId="6549"/>
          <ac:spMkLst>
            <pc:docMk/>
            <pc:sldMk cId="1257439588" sldId="813"/>
            <ac:spMk id="7" creationId="{8CDB7852-5075-48A5-BF20-1DF4EBA4BF01}"/>
          </ac:spMkLst>
        </pc:spChg>
      </pc:sldChg>
      <pc:sldMasterChg chg="delSldLayout">
        <pc:chgData name="Dana Sheahen" userId="e07e8a2f-5d44-46a1-8660-50c065428d62" providerId="ADAL" clId="{C91D18CE-1824-44E3-A9C3-AEA418E1DD4F}" dt="2020-04-23T18:51:57.670" v="58" actId="47"/>
        <pc:sldMasterMkLst>
          <pc:docMk/>
          <pc:sldMasterMk cId="1725690729" sldId="2147483894"/>
        </pc:sldMasterMkLst>
        <pc:sldLayoutChg chg="del">
          <pc:chgData name="Dana Sheahen" userId="e07e8a2f-5d44-46a1-8660-50c065428d62" providerId="ADAL" clId="{C91D18CE-1824-44E3-A9C3-AEA418E1DD4F}" dt="2020-04-23T18:51:57.670" v="58" actId="47"/>
          <pc:sldLayoutMkLst>
            <pc:docMk/>
            <pc:sldMasterMk cId="1725690729" sldId="2147483894"/>
            <pc:sldLayoutMk cId="4258038138" sldId="21474839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/>
          </a:p>
        </p:txBody>
      </p:sp>
      <p:sp>
        <p:nvSpPr>
          <p:cNvPr id="333" name="Google Shape;3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/>
          </a:p>
        </p:txBody>
      </p:sp>
      <p:sp>
        <p:nvSpPr>
          <p:cNvPr id="339" name="Google Shape;3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/>
          </a:p>
        </p:txBody>
      </p:sp>
      <p:sp>
        <p:nvSpPr>
          <p:cNvPr id="346" name="Google Shape;3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/>
          </a:p>
        </p:txBody>
      </p:sp>
      <p:sp>
        <p:nvSpPr>
          <p:cNvPr id="358" name="Google Shape;3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/>
          </a:p>
        </p:txBody>
      </p:sp>
      <p:sp>
        <p:nvSpPr>
          <p:cNvPr id="370" name="Google Shape;3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3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/>
          </a:p>
        </p:txBody>
      </p:sp>
      <p:sp>
        <p:nvSpPr>
          <p:cNvPr id="541" name="Google Shape;54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4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/>
          </a:p>
        </p:txBody>
      </p:sp>
      <p:sp>
        <p:nvSpPr>
          <p:cNvPr id="548" name="Google Shape;54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BB2B89-A188-424D-BC1A-0F1E6AAFB2FF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54000">
                <a:schemeClr val="tx2"/>
              </a:gs>
              <a:gs pos="100000">
                <a:schemeClr val="tx2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30B93-2066-4756-9A64-95D6D6D93D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42482" y="0"/>
            <a:ext cx="10930318" cy="6172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FCF0D0C-244C-43F2-84C6-B0E4681A11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531" y="3033529"/>
            <a:ext cx="2020682" cy="700079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81661" y="5353031"/>
            <a:ext cx="952612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4405220"/>
            <a:ext cx="7939668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D6F9D2-9DA4-4A8E-865E-FD0D3AA4B1C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B5CD8-8200-472A-A765-CBE2ACCE6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9CC569-B8CF-4294-AB88-83138C399EDB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/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4B3FCC-857C-4BB0-AC02-602B9433537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5497F-04FC-4DB1-B2FD-3F9FF4E0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"/>
          <a:stretch/>
        </p:blipFill>
        <p:spPr>
          <a:xfrm>
            <a:off x="0" y="0"/>
            <a:ext cx="10317378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F3D02-4C9F-4008-B7D4-F5373C5B5548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088" y="4127421"/>
            <a:ext cx="6107187" cy="1373939"/>
          </a:xfrm>
        </p:spPr>
        <p:txBody>
          <a:bodyPr anchor="b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E255C-17FD-4ACD-93D1-249CC22B46B7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3C685-D41A-4316-A4E7-7D079BF99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6129" y="910278"/>
            <a:ext cx="2560542" cy="2280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3814403"/>
            <a:ext cx="9976104" cy="590931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4479006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73025-04FC-4B19-82E1-08E8CC136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7D429D-D3E8-4CFC-9B25-F4CB6088DBAE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12A73-1EA7-4431-AFFF-AC278C79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BA6AB9-0EDE-468E-922B-D5CD18628C8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1_Title, Subtitle,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98347" y="66122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516750" y="2103034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98347" y="1183333"/>
            <a:ext cx="9976200" cy="52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82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5405DD-F5A5-4FE4-88AC-C1AE189CE3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337" y="3902417"/>
            <a:ext cx="3232858" cy="1132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94F91-B6AF-4D14-9E16-2BF435C9D356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4F920-3A08-4ADA-95E0-21F6AAF8AE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42483" y="0"/>
            <a:ext cx="1093031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ICON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230188" indent="-230188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 marL="800100" indent="-228600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1258888" indent="-169863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8283" y="5775855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D8CF8-E6F1-4C71-A0F0-EB56510727F2}"/>
              </a:ext>
            </a:extLst>
          </p:cNvPr>
          <p:cNvSpPr/>
          <p:nvPr userDrawn="1"/>
        </p:nvSpPr>
        <p:spPr>
          <a:xfrm>
            <a:off x="9809100" y="5689770"/>
            <a:ext cx="1104707" cy="342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102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32" y="1798590"/>
            <a:ext cx="4204402" cy="618631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31" y="3071579"/>
            <a:ext cx="4192841" cy="2517089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1pPr>
            <a:lvl2pPr marL="57150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2pPr>
            <a:lvl3pPr marL="1089025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32" y="2348397"/>
            <a:ext cx="4204402" cy="525463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8F0BB-1BE0-4D37-802F-86688BB7AF78}"/>
              </a:ext>
            </a:extLst>
          </p:cNvPr>
          <p:cNvSpPr/>
          <p:nvPr userDrawn="1"/>
        </p:nvSpPr>
        <p:spPr>
          <a:xfrm>
            <a:off x="9636012" y="5699915"/>
            <a:ext cx="1336788" cy="472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48F02-9AF6-4988-AD7F-E5038727CECF}"/>
              </a:ext>
            </a:extLst>
          </p:cNvPr>
          <p:cNvSpPr/>
          <p:nvPr userDrawn="1"/>
        </p:nvSpPr>
        <p:spPr>
          <a:xfrm>
            <a:off x="0" y="-1"/>
            <a:ext cx="3583949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D7E67-D4DA-4279-91E8-6C3A4576F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7338"/>
          <a:stretch/>
        </p:blipFill>
        <p:spPr>
          <a:xfrm>
            <a:off x="0" y="0"/>
            <a:ext cx="3583949" cy="6172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4FF350-1538-46D4-A069-749DBD3BB8F4}"/>
              </a:ext>
            </a:extLst>
          </p:cNvPr>
          <p:cNvSpPr/>
          <p:nvPr userDrawn="1"/>
        </p:nvSpPr>
        <p:spPr>
          <a:xfrm>
            <a:off x="0" y="0"/>
            <a:ext cx="3583949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1" y="2381806"/>
            <a:ext cx="2700194" cy="1408589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9D3D8-33FC-4EE7-AE65-7535FEAB06A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7297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8"/>
            <a:ext cx="9948931" cy="37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49165" y="5857880"/>
            <a:ext cx="32102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7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900" cap="none" baseline="0" dirty="0">
                <a:solidFill>
                  <a:schemeClr val="accent5"/>
                </a:solidFill>
              </a:rPr>
              <a:t> </a:t>
            </a:r>
            <a:endParaRPr lang="en-US" sz="900" cap="none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7B02C-053E-42E3-850D-108DC97669A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181677" y="5803490"/>
            <a:ext cx="529828" cy="1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5" r:id="rId2"/>
    <p:sldLayoutId id="2147483896" r:id="rId3"/>
    <p:sldLayoutId id="2147483981" r:id="rId4"/>
    <p:sldLayoutId id="2147483971" r:id="rId5"/>
    <p:sldLayoutId id="2147483988" r:id="rId6"/>
    <p:sldLayoutId id="2147483969" r:id="rId7"/>
    <p:sldLayoutId id="2147483989" r:id="rId8"/>
    <p:sldLayoutId id="2147483919" r:id="rId9"/>
    <p:sldLayoutId id="2147483990" r:id="rId10"/>
    <p:sldLayoutId id="2147483954" r:id="rId11"/>
    <p:sldLayoutId id="2147483984" r:id="rId12"/>
    <p:sldLayoutId id="2147483898" r:id="rId13"/>
    <p:sldLayoutId id="2147483926" r:id="rId14"/>
    <p:sldLayoutId id="2147483899" r:id="rId15"/>
    <p:sldLayoutId id="2147483901" r:id="rId16"/>
    <p:sldLayoutId id="214748399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eaLnBrk="1" fontAlgn="base" hangingPunct="1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</a:defRPr>
      </a:lvl2pPr>
      <a:lvl3pPr marL="1089025" indent="0" algn="l" rtl="0" eaLnBrk="1" fontAlgn="base" hangingPunct="1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81662" y="4405220"/>
            <a:ext cx="8006556" cy="982855"/>
          </a:xfrm>
        </p:spPr>
        <p:txBody>
          <a:bodyPr/>
          <a:lstStyle/>
          <a:p>
            <a:r>
              <a:rPr lang="en-US" sz="2800" dirty="0"/>
              <a:t>Modeling Time Series Data with Recurrent Neural Networks in </a:t>
            </a:r>
            <a:r>
              <a:rPr lang="en-US" sz="2800" dirty="0" err="1"/>
              <a:t>Keras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6C2CC6-C1D3-4985-8DEE-CE68A7D5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2790634"/>
            <a:ext cx="9976104" cy="590931"/>
          </a:xfrm>
        </p:spPr>
        <p:txBody>
          <a:bodyPr/>
          <a:lstStyle/>
          <a:p>
            <a:r>
              <a:rPr lang="en-US" dirty="0"/>
              <a:t>RNN / LSTM </a:t>
            </a:r>
          </a:p>
        </p:txBody>
      </p:sp>
    </p:spTree>
    <p:extLst>
      <p:ext uri="{BB962C8B-B14F-4D97-AF65-F5344CB8AC3E}">
        <p14:creationId xmlns:p14="http://schemas.microsoft.com/office/powerpoint/2010/main" val="30365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RECURRENT NEURAL NETWORK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715849"/>
            <a:ext cx="9948672" cy="3718925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RNN = Recurrent Neural Network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 to a traditional feed-forward network</a:t>
            </a:r>
          </a:p>
          <a:p>
            <a:pPr marL="571500" lvl="1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None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RNNs include previous output state</a:t>
            </a:r>
          </a:p>
          <a:p>
            <a:pPr marL="571500" lvl="1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None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Limited to looking back only a few steps due to </a:t>
            </a:r>
            <a:r>
              <a:rPr lang="en-US" b="1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vanishing gradient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Errors are backpropagated through time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Inputs from previous time steps get exponentially down-weighted and are eventually driven to zero</a:t>
            </a:r>
          </a:p>
        </p:txBody>
      </p:sp>
    </p:spTree>
    <p:extLst>
      <p:ext uri="{BB962C8B-B14F-4D97-AF65-F5344CB8AC3E}">
        <p14:creationId xmlns:p14="http://schemas.microsoft.com/office/powerpoint/2010/main" val="33676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423B-1E4A-47F7-AE71-E2A1E670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pic>
        <p:nvPicPr>
          <p:cNvPr id="6" name="Google Shape;273;p48">
            <a:extLst>
              <a:ext uri="{FF2B5EF4-FFF2-40B4-BE49-F238E27FC236}">
                <a16:creationId xmlns:a16="http://schemas.microsoft.com/office/drawing/2014/main" id="{85B12E6C-A43C-4183-AD0B-C8D846D648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148" y="1417289"/>
            <a:ext cx="10096500" cy="405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715849"/>
            <a:ext cx="9948672" cy="3718925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LSTM = Long Short-Term Memory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Variant of RNN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 vanishing gradient problem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LSTMs can learn “very deep” tasks that require memories of events that happened or millions of discrete time steps ago</a:t>
            </a:r>
          </a:p>
          <a:p>
            <a:pPr marL="571500" lvl="1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None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 our network, the sequence of measurements recorded from an encounter will be used as input to the network, and a probability of survival prediction will be generated.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Enables real-time monitoring of the patient’s probability of survival and insight into the patient’s trajectory</a:t>
            </a:r>
          </a:p>
        </p:txBody>
      </p:sp>
    </p:spTree>
    <p:extLst>
      <p:ext uri="{BB962C8B-B14F-4D97-AF65-F5344CB8AC3E}">
        <p14:creationId xmlns:p14="http://schemas.microsoft.com/office/powerpoint/2010/main" val="27854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RNN ARCHITECTURE</a:t>
            </a:r>
            <a:endParaRPr lang="en-US" dirty="0"/>
          </a:p>
        </p:txBody>
      </p:sp>
      <p:pic>
        <p:nvPicPr>
          <p:cNvPr id="8" name="Google Shape;285;p50">
            <a:extLst>
              <a:ext uri="{FF2B5EF4-FFF2-40B4-BE49-F238E27FC236}">
                <a16:creationId xmlns:a16="http://schemas.microsoft.com/office/drawing/2014/main" id="{D64BEC6E-53AE-4F5B-A28D-1E8700B26A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6350" y="1771650"/>
            <a:ext cx="84201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2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6C2CC6-C1D3-4985-8DEE-CE68A7D5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2790634"/>
            <a:ext cx="9976104" cy="590931"/>
          </a:xfrm>
        </p:spPr>
        <p:txBody>
          <a:bodyPr/>
          <a:lstStyle/>
          <a:p>
            <a:r>
              <a:rPr lang="en-US" dirty="0"/>
              <a:t>KERAS</a:t>
            </a:r>
          </a:p>
        </p:txBody>
      </p:sp>
    </p:spTree>
    <p:extLst>
      <p:ext uri="{BB962C8B-B14F-4D97-AF65-F5344CB8AC3E}">
        <p14:creationId xmlns:p14="http://schemas.microsoft.com/office/powerpoint/2010/main" val="33518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 neural network written in Python</a:t>
            </a:r>
          </a:p>
          <a:p>
            <a:r>
              <a:rPr lang="en-US" dirty="0"/>
              <a:t>Now imports as part of </a:t>
            </a:r>
            <a:r>
              <a:rPr lang="en-US" i="1" dirty="0"/>
              <a:t>TensorFlow</a:t>
            </a:r>
          </a:p>
          <a:p>
            <a:r>
              <a:rPr lang="en-US" i="1" dirty="0" err="1"/>
              <a:t>Keras</a:t>
            </a:r>
            <a:r>
              <a:rPr lang="en-US" dirty="0"/>
              <a:t> API allows for easy and fast prototyping</a:t>
            </a:r>
          </a:p>
          <a:p>
            <a:r>
              <a:rPr lang="en-US" dirty="0"/>
              <a:t>Runs on GPUs and CPUs</a:t>
            </a:r>
          </a:p>
          <a:p>
            <a:r>
              <a:rPr lang="en-US" dirty="0"/>
              <a:t>Compatible with Python 2.7 – 3.6</a:t>
            </a:r>
          </a:p>
        </p:txBody>
      </p:sp>
    </p:spTree>
    <p:extLst>
      <p:ext uri="{BB962C8B-B14F-4D97-AF65-F5344CB8AC3E}">
        <p14:creationId xmlns:p14="http://schemas.microsoft.com/office/powerpoint/2010/main" val="25266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6C2CC6-C1D3-4985-8DEE-CE68A7D5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2790634"/>
            <a:ext cx="9976104" cy="590931"/>
          </a:xfrm>
        </p:spPr>
        <p:txBody>
          <a:bodyPr/>
          <a:lstStyle/>
          <a:p>
            <a:r>
              <a:rPr lang="en-US" dirty="0"/>
              <a:t>Pandas / </a:t>
            </a:r>
            <a:r>
              <a:rPr lang="en-US" dirty="0" err="1"/>
              <a:t>numpy</a:t>
            </a:r>
            <a:r>
              <a:rPr lang="en-US" dirty="0"/>
              <a:t> / matplotlib</a:t>
            </a:r>
          </a:p>
        </p:txBody>
      </p:sp>
    </p:spTree>
    <p:extLst>
      <p:ext uri="{BB962C8B-B14F-4D97-AF65-F5344CB8AC3E}">
        <p14:creationId xmlns:p14="http://schemas.microsoft.com/office/powerpoint/2010/main" val="38441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6461"/>
            <a:ext cx="9948672" cy="3718925"/>
          </a:xfrm>
        </p:spPr>
        <p:txBody>
          <a:bodyPr/>
          <a:lstStyle/>
          <a:p>
            <a:r>
              <a:rPr lang="en-US" dirty="0"/>
              <a:t>Used in academia and commercial domains</a:t>
            </a:r>
          </a:p>
          <a:p>
            <a:r>
              <a:rPr lang="en-US" dirty="0"/>
              <a:t>Open-source, BSD-licensed project</a:t>
            </a:r>
          </a:p>
          <a:p>
            <a:r>
              <a:rPr lang="en-US" dirty="0"/>
              <a:t>Fast and efficient </a:t>
            </a:r>
            <a:r>
              <a:rPr lang="en-US" b="1" dirty="0" err="1"/>
              <a:t>DataFrame</a:t>
            </a:r>
            <a:r>
              <a:rPr lang="en-US" dirty="0"/>
              <a:t> object for data manipulation with integrated indexing</a:t>
            </a:r>
          </a:p>
          <a:p>
            <a:r>
              <a:rPr lang="en-US" dirty="0"/>
              <a:t>Contains tools for reading and writing data between in-memory data structures and different formats such as:</a:t>
            </a:r>
          </a:p>
          <a:p>
            <a:pPr lvl="1"/>
            <a:r>
              <a:rPr lang="en-US" dirty="0"/>
              <a:t>CSV and text files, Microsoft Excel, SQL databases, HDF5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is a Python scientific computing package</a:t>
            </a:r>
          </a:p>
          <a:p>
            <a:r>
              <a:rPr lang="en-US" dirty="0"/>
              <a:t>Open-source software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Support for large, N-dimensional arrays and matrices</a:t>
            </a:r>
          </a:p>
          <a:p>
            <a:pPr lvl="1"/>
            <a:r>
              <a:rPr lang="en-US" dirty="0"/>
              <a:t>Collection of high-level mathematical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31CDD8-AF47-49DE-88CB-E8C188A1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737426"/>
            <a:ext cx="6149340" cy="590931"/>
          </a:xfrm>
        </p:spPr>
        <p:txBody>
          <a:bodyPr/>
          <a:lstStyle/>
          <a:p>
            <a:r>
              <a:rPr lang="en-US" dirty="0"/>
              <a:t>DEEP LEARNING INSTITUTE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F7290-B488-4C4A-83E7-1BD4ED9B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0" y="2103035"/>
            <a:ext cx="5909310" cy="37189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Helping people solve challenging problems using AI and deep learning.</a:t>
            </a:r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dirty="0"/>
              <a:t>Developers, data scientists and engineers</a:t>
            </a:r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dirty="0"/>
              <a:t>Self-driving cars, healthcare and robotics</a:t>
            </a:r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dirty="0"/>
              <a:t>Training, optimizing, and deploying deep neural networks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A410B7-CEFF-4BD6-8820-48AFDBBE6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4726" y="1259533"/>
            <a:ext cx="5209725" cy="525463"/>
          </a:xfrm>
        </p:spPr>
        <p:txBody>
          <a:bodyPr/>
          <a:lstStyle/>
          <a:p>
            <a:r>
              <a:rPr lang="en-US" dirty="0">
                <a:solidFill>
                  <a:schemeClr val="lt2"/>
                </a:solidFill>
              </a:rPr>
              <a:t>DLI Mission</a:t>
            </a:r>
            <a:endParaRPr lang="en-US" dirty="0"/>
          </a:p>
          <a:p>
            <a:endParaRPr lang="en-US" dirty="0"/>
          </a:p>
        </p:txBody>
      </p:sp>
      <p:pic>
        <p:nvPicPr>
          <p:cNvPr id="9" name="Google Shape;213;p38">
            <a:extLst>
              <a:ext uri="{FF2B5EF4-FFF2-40B4-BE49-F238E27FC236}">
                <a16:creationId xmlns:a16="http://schemas.microsoft.com/office/drawing/2014/main" id="{3FF18FCC-4FA2-4105-8058-0E0D3882CD0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717" y="1"/>
            <a:ext cx="4391040" cy="6172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80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MATPLOTLIB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512105"/>
            <a:ext cx="9948672" cy="3614274"/>
          </a:xfrm>
        </p:spPr>
        <p:txBody>
          <a:bodyPr/>
          <a:lstStyle/>
          <a:p>
            <a:r>
              <a:rPr lang="en-US" dirty="0"/>
              <a:t>Matplotlib is a Python 2D plotting library producing publication quality figures</a:t>
            </a:r>
          </a:p>
          <a:p>
            <a:r>
              <a:rPr lang="en-US" dirty="0"/>
              <a:t>Matplotlib can be used in:</a:t>
            </a:r>
          </a:p>
          <a:p>
            <a:pPr lvl="1"/>
            <a:r>
              <a:rPr lang="en-US" dirty="0"/>
              <a:t>Python scripts</a:t>
            </a:r>
          </a:p>
          <a:p>
            <a:pPr lvl="1"/>
            <a:r>
              <a:rPr lang="en-US" dirty="0"/>
              <a:t>Python and </a:t>
            </a:r>
            <a:r>
              <a:rPr lang="en-US" dirty="0" err="1"/>
              <a:t>IPython</a:t>
            </a:r>
            <a:r>
              <a:rPr lang="en-US" dirty="0"/>
              <a:t> shell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Web application servers</a:t>
            </a:r>
          </a:p>
          <a:p>
            <a:r>
              <a:rPr lang="en-US" dirty="0"/>
              <a:t>Supports Python versions 2.7 – 3.6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6C2CC6-C1D3-4985-8DEE-CE68A7D5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2790634"/>
            <a:ext cx="9976104" cy="590931"/>
          </a:xfrm>
        </p:spPr>
        <p:txBody>
          <a:bodyPr/>
          <a:lstStyle/>
          <a:p>
            <a:r>
              <a:rPr lang="en-US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LAB DISCUSSION /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>
            <a:spLocks noGrp="1"/>
          </p:cNvSpPr>
          <p:nvPr>
            <p:ph type="title"/>
          </p:nvPr>
        </p:nvSpPr>
        <p:spPr>
          <a:xfrm>
            <a:off x="498348" y="661225"/>
            <a:ext cx="790674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900"/>
            </a:pPr>
            <a:r>
              <a:rPr lang="en-US" dirty="0"/>
              <a:t>EXPLORE THE DATA</a:t>
            </a:r>
            <a:endParaRPr dirty="0"/>
          </a:p>
        </p:txBody>
      </p:sp>
      <p:sp>
        <p:nvSpPr>
          <p:cNvPr id="336" name="Google Shape;336;p59"/>
          <p:cNvSpPr txBox="1">
            <a:spLocks noGrp="1"/>
          </p:cNvSpPr>
          <p:nvPr>
            <p:ph type="body" idx="2"/>
          </p:nvPr>
        </p:nvSpPr>
        <p:spPr>
          <a:xfrm>
            <a:off x="516750" y="1483567"/>
            <a:ext cx="9587832" cy="433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Electronic </a:t>
            </a:r>
            <a:r>
              <a:rPr lang="en-US" dirty="0">
                <a:solidFill>
                  <a:schemeClr val="dk2"/>
                </a:solidFill>
              </a:rPr>
              <a:t>health records (EHRs)</a:t>
            </a:r>
            <a:endParaRPr dirty="0"/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Contains medical treatments and histories collected over time</a:t>
            </a:r>
            <a:endParaRPr lang="en-US" sz="2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</a:pPr>
            <a:endParaRPr sz="24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Data provided by PICU at Children’s Hospital Los Angeles</a:t>
            </a:r>
            <a:endParaRPr dirty="0"/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28700" lvl="1" indent="-457200" algn="l">
              <a:spcBef>
                <a:spcPts val="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5,000 un</a:t>
            </a:r>
            <a:r>
              <a:rPr lang="en-US" sz="2000" dirty="0">
                <a:solidFill>
                  <a:schemeClr val="dk2"/>
                </a:solidFill>
              </a:rPr>
              <a:t>ique patient encounters in the training set</a:t>
            </a:r>
          </a:p>
          <a:p>
            <a:pPr marL="1028700" lvl="1" indent="-457200" algn="l">
              <a:spcBef>
                <a:spcPts val="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dirty="0">
                <a:solidFill>
                  <a:schemeClr val="dk2"/>
                </a:solidFill>
              </a:rPr>
              <a:t>Each encounter includes multiple observations during the hospital stay </a:t>
            </a:r>
          </a:p>
          <a:p>
            <a:pPr marL="1028700" lvl="1" indent="-457200" algn="l">
              <a:spcBef>
                <a:spcPts val="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dirty="0">
                <a:solidFill>
                  <a:schemeClr val="dk2"/>
                </a:solidFill>
              </a:rPr>
              <a:t>Each observation includes values in some of the 265 measurement variable categories</a:t>
            </a:r>
            <a:endParaRPr dirty="0"/>
          </a:p>
          <a:p>
            <a:pPr marL="469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sz="2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Data is an irregular time series of measurements taken over the course of a patient’s stay in the PICU</a:t>
            </a:r>
            <a:endParaRPr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205;p37">
            <a:extLst>
              <a:ext uri="{FF2B5EF4-FFF2-40B4-BE49-F238E27FC236}">
                <a16:creationId xmlns:a16="http://schemas.microsoft.com/office/drawing/2014/main" id="{4D19A0C1-C520-4DDA-AE17-74B0FAE2E1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0922" y="7904"/>
            <a:ext cx="3999442" cy="189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>
            <a:spLocks noGrp="1"/>
          </p:cNvSpPr>
          <p:nvPr>
            <p:ph type="title"/>
          </p:nvPr>
        </p:nvSpPr>
        <p:spPr>
          <a:xfrm>
            <a:off x="498347" y="661225"/>
            <a:ext cx="9976103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900"/>
            </a:pPr>
            <a:r>
              <a:rPr lang="en-US" dirty="0"/>
              <a:t>EXPLORE THE DATA</a:t>
            </a:r>
            <a:endParaRPr sz="3600" b="1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2" name="Google Shape;34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0894" y="1397121"/>
            <a:ext cx="5525429" cy="406732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60"/>
          <p:cNvSpPr txBox="1"/>
          <p:nvPr/>
        </p:nvSpPr>
        <p:spPr>
          <a:xfrm>
            <a:off x="498347" y="1661070"/>
            <a:ext cx="4553155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Measurements include:</a:t>
            </a:r>
            <a:endParaRPr dirty="0"/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Statistics - gender, age, weight</a:t>
            </a:r>
            <a:endParaRPr dirty="0"/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Vitals - heart rate, respiratory rate</a:t>
            </a:r>
            <a:endParaRPr dirty="0"/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Labs – glucose, creatinine</a:t>
            </a:r>
            <a:endParaRPr dirty="0"/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Interventions – intubation, O2</a:t>
            </a:r>
            <a:endParaRPr dirty="0"/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Drugs – dopamine, epinephrine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1"/>
          <p:cNvSpPr txBox="1">
            <a:spLocks noGrp="1"/>
          </p:cNvSpPr>
          <p:nvPr>
            <p:ph type="title"/>
          </p:nvPr>
        </p:nvSpPr>
        <p:spPr>
          <a:xfrm>
            <a:off x="498347" y="661225"/>
            <a:ext cx="9976103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900"/>
            </a:pPr>
            <a:r>
              <a:rPr lang="en-US" dirty="0"/>
              <a:t>EXPLORE THE DATA</a:t>
            </a:r>
            <a:endParaRPr dirty="0"/>
          </a:p>
        </p:txBody>
      </p:sp>
      <p:sp>
        <p:nvSpPr>
          <p:cNvPr id="349" name="Google Shape;349;p61"/>
          <p:cNvSpPr txBox="1">
            <a:spLocks noGrp="1"/>
          </p:cNvSpPr>
          <p:nvPr>
            <p:ph type="body" idx="2"/>
          </p:nvPr>
        </p:nvSpPr>
        <p:spPr>
          <a:xfrm>
            <a:off x="516750" y="1561171"/>
            <a:ext cx="9948672" cy="426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Not all measurements were taken for all patients</a:t>
            </a:r>
            <a:endParaRPr dirty="0"/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Dependent variable:</a:t>
            </a:r>
            <a:endParaRPr dirty="0"/>
          </a:p>
          <a:p>
            <a:pPr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dirty="0">
                <a:solidFill>
                  <a:schemeClr val="dk2"/>
                </a:solidFill>
              </a:rPr>
              <a:t>Alive – 1</a:t>
            </a:r>
            <a:endParaRPr dirty="0"/>
          </a:p>
          <a:p>
            <a:pPr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Not alive – 0</a:t>
            </a:r>
            <a:endParaRPr dirty="0">
              <a:solidFill>
                <a:schemeClr val="dk2"/>
              </a:solidFill>
            </a:endParaRP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dirty="0">
              <a:solidFill>
                <a:schemeClr val="dk2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1,113,529 observations (rows) containing 265 variables (columns) over the 5000 patients in the training data set</a:t>
            </a:r>
            <a:endParaRPr dirty="0"/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dirty="0">
              <a:solidFill>
                <a:schemeClr val="dk2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Mean observations per patient encounter = 223</a:t>
            </a:r>
            <a:endParaRPr dirty="0"/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dirty="0">
              <a:solidFill>
                <a:schemeClr val="dk2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Median observations per patient encounter = 94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3"/>
          <p:cNvSpPr txBox="1">
            <a:spLocks noGrp="1"/>
          </p:cNvSpPr>
          <p:nvPr>
            <p:ph type="title"/>
          </p:nvPr>
        </p:nvSpPr>
        <p:spPr>
          <a:xfrm>
            <a:off x="498347" y="661225"/>
            <a:ext cx="9976103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900"/>
            </a:pPr>
            <a:r>
              <a:rPr lang="en-US" dirty="0"/>
              <a:t>EXPLORE THE DATA</a:t>
            </a:r>
            <a:endParaRPr sz="3600" b="1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1" name="Google Shape;361;p63"/>
          <p:cNvSpPr txBox="1">
            <a:spLocks noGrp="1"/>
          </p:cNvSpPr>
          <p:nvPr>
            <p:ph type="body" idx="2"/>
          </p:nvPr>
        </p:nvSpPr>
        <p:spPr>
          <a:xfrm>
            <a:off x="516750" y="1483567"/>
            <a:ext cx="9948672" cy="433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>
              <a:spcBef>
                <a:spcPts val="0"/>
              </a:spcBef>
              <a:buClr>
                <a:schemeClr val="lt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Setup</a:t>
            </a:r>
          </a:p>
          <a:p>
            <a:pPr marL="495300" lvl="0" indent="-342900" algn="l">
              <a:spcBef>
                <a:spcPts val="0"/>
              </a:spcBef>
              <a:buClr>
                <a:schemeClr val="lt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</a:endParaRPr>
          </a:p>
          <a:p>
            <a:pPr marL="495300" lvl="0" indent="-342900" algn="l">
              <a:spcBef>
                <a:spcPts val="0"/>
              </a:spcBef>
              <a:buClr>
                <a:schemeClr val="lt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Import </a:t>
            </a:r>
            <a:r>
              <a:rPr lang="en-US" i="1" dirty="0">
                <a:solidFill>
                  <a:schemeClr val="dk2"/>
                </a:solidFill>
              </a:rPr>
              <a:t>pandas, Matplotlib </a:t>
            </a:r>
            <a:r>
              <a:rPr lang="en-US" dirty="0">
                <a:solidFill>
                  <a:schemeClr val="dk2"/>
                </a:solidFill>
              </a:rPr>
              <a:t>(and </a:t>
            </a:r>
            <a:r>
              <a:rPr lang="en-US" i="1" dirty="0">
                <a:solidFill>
                  <a:schemeClr val="dk2"/>
                </a:solidFill>
              </a:rPr>
              <a:t>NumPy</a:t>
            </a:r>
            <a:r>
              <a:rPr lang="en-US" dirty="0">
                <a:solidFill>
                  <a:schemeClr val="dk2"/>
                </a:solidFill>
              </a:rPr>
              <a:t> later)</a:t>
            </a:r>
          </a:p>
          <a:p>
            <a:pPr marL="495300" lvl="0" indent="-342900" algn="l">
              <a:spcBef>
                <a:spcPts val="0"/>
              </a:spcBef>
              <a:buClr>
                <a:schemeClr val="lt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</a:endParaRPr>
          </a:p>
          <a:p>
            <a:pPr marL="495300" lvl="0" indent="-342900" algn="l">
              <a:spcBef>
                <a:spcPts val="0"/>
              </a:spcBef>
              <a:buClr>
                <a:schemeClr val="lt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Define folders which contain training / testing datasets</a:t>
            </a:r>
          </a:p>
          <a:p>
            <a:pPr marL="495300" lvl="0" indent="-342900" algn="l">
              <a:spcBef>
                <a:spcPts val="0"/>
              </a:spcBef>
              <a:buClr>
                <a:schemeClr val="lt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</a:endParaRPr>
          </a:p>
          <a:p>
            <a:pPr marL="495300" lvl="0" indent="-342900" algn="l">
              <a:spcBef>
                <a:spcPts val="0"/>
              </a:spcBef>
              <a:buClr>
                <a:schemeClr val="lt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Load data using </a:t>
            </a:r>
            <a:r>
              <a:rPr lang="en-US" i="1" dirty="0">
                <a:solidFill>
                  <a:schemeClr val="dk2"/>
                </a:solidFill>
              </a:rPr>
              <a:t>pandas</a:t>
            </a:r>
            <a:r>
              <a:rPr lang="en-US" dirty="0">
                <a:solidFill>
                  <a:schemeClr val="dk2"/>
                </a:solidFill>
              </a:rPr>
              <a:t> API</a:t>
            </a: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14ADAE-72E5-4AE6-AA0C-0BE85DB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 THE 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C41F9D-4DF0-4EA9-B5DF-59B95AE9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data</a:t>
            </a:r>
          </a:p>
          <a:p>
            <a:r>
              <a:rPr lang="en-US" dirty="0"/>
              <a:t>Fill data gaps</a:t>
            </a:r>
          </a:p>
          <a:p>
            <a:r>
              <a:rPr lang="en-US" dirty="0"/>
              <a:t>Pad and truncate the data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5"/>
          <p:cNvSpPr txBox="1">
            <a:spLocks noGrp="1"/>
          </p:cNvSpPr>
          <p:nvPr>
            <p:ph type="title"/>
          </p:nvPr>
        </p:nvSpPr>
        <p:spPr>
          <a:xfrm>
            <a:off x="498347" y="661225"/>
            <a:ext cx="9976103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None/>
            </a:pPr>
            <a:r>
              <a:rPr lang="en-US" sz="3600" b="1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BUILD THE MODEL</a:t>
            </a:r>
            <a:endParaRPr sz="3600" b="1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p65"/>
          <p:cNvSpPr txBox="1">
            <a:spLocks noGrp="1"/>
          </p:cNvSpPr>
          <p:nvPr>
            <p:ph type="body" idx="2"/>
          </p:nvPr>
        </p:nvSpPr>
        <p:spPr>
          <a:xfrm>
            <a:off x="516750" y="1483567"/>
            <a:ext cx="9948672" cy="433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Architect LSTM network using </a:t>
            </a:r>
            <a:r>
              <a:rPr lang="en-US" i="1" dirty="0" err="1">
                <a:solidFill>
                  <a:schemeClr val="dk2"/>
                </a:solidFill>
              </a:rPr>
              <a:t>Keras</a:t>
            </a:r>
            <a:endParaRPr lang="en-US" i="1" dirty="0">
              <a:solidFill>
                <a:schemeClr val="dk2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i="1" dirty="0">
              <a:solidFill>
                <a:schemeClr val="dk2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Train the model (feed data into network)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dirty="0">
              <a:solidFill>
                <a:schemeClr val="dk2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Evaluate model using validation (test) data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</a:pPr>
            <a:endParaRPr dirty="0">
              <a:solidFill>
                <a:schemeClr val="dk2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Visualize results</a:t>
            </a:r>
            <a:endParaRPr dirty="0"/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dirty="0">
              <a:solidFill>
                <a:schemeClr val="dk2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Compare baseline to PRISM3 and PIM2</a:t>
            </a:r>
            <a:endParaRPr dirty="0"/>
          </a:p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3"/>
          <p:cNvSpPr txBox="1">
            <a:spLocks noGrp="1"/>
          </p:cNvSpPr>
          <p:nvPr>
            <p:ph type="title"/>
          </p:nvPr>
        </p:nvSpPr>
        <p:spPr>
          <a:xfrm>
            <a:off x="498347" y="661225"/>
            <a:ext cx="9976103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None/>
            </a:pPr>
            <a:r>
              <a:rPr lang="en-US" dirty="0"/>
              <a:t>LAB REVIEW - COMPARE BASELINE</a:t>
            </a:r>
            <a:endParaRPr sz="3600" b="1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4" name="Google Shape;54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750" y="1571043"/>
            <a:ext cx="4838700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539" y="1252156"/>
            <a:ext cx="4362450" cy="461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4"/>
          <p:cNvSpPr txBox="1">
            <a:spLocks noGrp="1"/>
          </p:cNvSpPr>
          <p:nvPr>
            <p:ph type="title"/>
          </p:nvPr>
        </p:nvSpPr>
        <p:spPr>
          <a:xfrm>
            <a:off x="502998" y="488833"/>
            <a:ext cx="9976103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WHAT ELSE?</a:t>
            </a:r>
            <a:endParaRPr/>
          </a:p>
        </p:txBody>
      </p:sp>
      <p:sp>
        <p:nvSpPr>
          <p:cNvPr id="551" name="Google Shape;551;p94"/>
          <p:cNvSpPr txBox="1">
            <a:spLocks noGrp="1"/>
          </p:cNvSpPr>
          <p:nvPr>
            <p:ph type="body" idx="2"/>
          </p:nvPr>
        </p:nvSpPr>
        <p:spPr>
          <a:xfrm>
            <a:off x="516750" y="1696598"/>
            <a:ext cx="9948600" cy="382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</a:rPr>
              <a:t>Many ways to explore and improve model:</a:t>
            </a:r>
            <a:endParaRPr dirty="0"/>
          </a:p>
          <a:p>
            <a:pPr marL="1041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sz="20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dirty="0">
                <a:solidFill>
                  <a:schemeClr val="dk2"/>
                </a:solidFill>
              </a:rPr>
              <a:t>Add a second and third LSTM layer to the network</a:t>
            </a:r>
            <a:endParaRPr dirty="0"/>
          </a:p>
          <a:p>
            <a:pPr marL="1041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sz="20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dirty="0">
                <a:solidFill>
                  <a:schemeClr val="dk2"/>
                </a:solidFill>
              </a:rPr>
              <a:t>Change the number of layers and the number of neurons in those layers</a:t>
            </a:r>
            <a:endParaRPr dirty="0"/>
          </a:p>
          <a:p>
            <a:pPr marL="1041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sz="20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dirty="0">
                <a:solidFill>
                  <a:schemeClr val="dk2"/>
                </a:solidFill>
              </a:rPr>
              <a:t>Change some of the meta parameters in the network configuration like dropout or learning rate, etc.</a:t>
            </a:r>
            <a:endParaRPr dirty="0"/>
          </a:p>
          <a:p>
            <a:pPr marL="1041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sz="20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000" dirty="0">
                <a:solidFill>
                  <a:schemeClr val="dk2"/>
                </a:solidFill>
              </a:rPr>
              <a:t>Try using a CNN? Does it outperform the RNN / LSTM model?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882D62-949A-4546-AC2C-363F131C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0214B1-809E-400A-A878-75C2E512E4F8}"/>
              </a:ext>
            </a:extLst>
          </p:cNvPr>
          <p:cNvSpPr txBox="1">
            <a:spLocks/>
          </p:cNvSpPr>
          <p:nvPr/>
        </p:nvSpPr>
        <p:spPr>
          <a:xfrm>
            <a:off x="4377690" y="788585"/>
            <a:ext cx="5909310" cy="492641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4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 Perspective</a:t>
            </a:r>
            <a:endParaRPr lang="en-US" sz="2400" dirty="0"/>
          </a:p>
          <a:p>
            <a:pPr marL="342900" lvl="0" indent="-342900"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RNNs / LSTMs</a:t>
            </a:r>
            <a:endParaRPr lang="en-US" sz="2400" dirty="0"/>
          </a:p>
          <a:p>
            <a:pPr marL="342900" lvl="0" indent="-342900"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n-US" sz="2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lvl="0" indent="-342900"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pandas / NumPy / Matplotlib</a:t>
            </a:r>
            <a:endParaRPr lang="en-US" sz="2400" dirty="0"/>
          </a:p>
          <a:p>
            <a:pPr marL="342900" lvl="0" indent="-342900"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endParaRPr lang="en-US" sz="2400" dirty="0"/>
          </a:p>
          <a:p>
            <a:pPr marL="731520" lvl="0" indent="-342900"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Discussion / Overview</a:t>
            </a:r>
            <a:endParaRPr lang="en-US" sz="2400" dirty="0"/>
          </a:p>
          <a:p>
            <a:pPr marL="731520" lvl="0" indent="-342900"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Launching the Lab Environment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1520" lvl="0" indent="-342900"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Review</a:t>
            </a:r>
            <a:endParaRPr lang="en-US" sz="2400" dirty="0"/>
          </a:p>
          <a:p>
            <a:pPr defTabSz="914400"/>
            <a:endParaRPr lang="en-US" kern="0" dirty="0"/>
          </a:p>
          <a:p>
            <a:pPr defTabSz="914400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7333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dk2"/>
                </a:solidFill>
                <a:latin typeface="Trebuchet MS"/>
                <a:sym typeface="Trebuchet MS"/>
              </a:rPr>
              <a:t>RECAP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715849"/>
            <a:ext cx="9948672" cy="3718925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/>
              <a:t>In this lab you learned to:</a:t>
            </a:r>
            <a:endParaRPr lang="en-US" dirty="0">
              <a:solidFill>
                <a:schemeClr val="dk2"/>
              </a:solidFill>
              <a:latin typeface="Trebuchet MS"/>
              <a:sym typeface="Trebuchet M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Load, explore, and visualize a time series dataset</a:t>
            </a:r>
            <a:endParaRPr lang="en-US" i="1" dirty="0">
              <a:solidFill>
                <a:schemeClr val="dk2"/>
              </a:solidFill>
              <a:latin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Prepare the data for modeling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Normalize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Fill gaps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Pad and truncate sequences of data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Create the neural network architecture using </a:t>
            </a:r>
            <a:r>
              <a:rPr lang="en-US" i="1" dirty="0" err="1">
                <a:solidFill>
                  <a:schemeClr val="dk2"/>
                </a:solidFill>
                <a:latin typeface="Trebuchet MS"/>
                <a:sym typeface="Trebuchet MS"/>
              </a:rPr>
              <a:t>Keras</a:t>
            </a:r>
            <a:r>
              <a:rPr lang="en-US" i="1" dirty="0">
                <a:solidFill>
                  <a:schemeClr val="dk2"/>
                </a:solidFill>
                <a:latin typeface="Trebuchet MS"/>
                <a:sym typeface="Trebuchet MS"/>
              </a:rPr>
              <a:t> </a:t>
            </a: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and train it, and to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Use the model to predict the probability of a binary outcome (patient mortality)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Evaluate the model and compare it to other baselines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A9B2A21-5DE3-4ADD-9A7E-0DD98A8A4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874" y="1259533"/>
            <a:ext cx="10049578" cy="525463"/>
          </a:xfrm>
        </p:spPr>
        <p:txBody>
          <a:bodyPr/>
          <a:lstStyle/>
          <a:p>
            <a:r>
              <a:rPr lang="en-US" dirty="0">
                <a:solidFill>
                  <a:schemeClr val="lt2"/>
                </a:solidFill>
              </a:rPr>
              <a:t>Congratulations!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68;p97">
            <a:extLst>
              <a:ext uri="{FF2B5EF4-FFF2-40B4-BE49-F238E27FC236}">
                <a16:creationId xmlns:a16="http://schemas.microsoft.com/office/drawing/2014/main" id="{C85430FE-E777-42A8-BB02-AB5CA2BB87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82531" y="3692377"/>
            <a:ext cx="2786237" cy="1405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4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6C2CC6-C1D3-4985-8DEE-CE68A7D5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2790634"/>
            <a:ext cx="9976104" cy="590931"/>
          </a:xfrm>
        </p:spPr>
        <p:txBody>
          <a:bodyPr/>
          <a:lstStyle/>
          <a:p>
            <a:r>
              <a:rPr lang="en-US" dirty="0"/>
              <a:t>Lab Perspective</a:t>
            </a:r>
          </a:p>
        </p:txBody>
      </p:sp>
    </p:spTree>
    <p:extLst>
      <p:ext uri="{BB962C8B-B14F-4D97-AF65-F5344CB8AC3E}">
        <p14:creationId xmlns:p14="http://schemas.microsoft.com/office/powerpoint/2010/main" val="15076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 / GOAL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576562"/>
            <a:ext cx="9948672" cy="3718925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/>
              <a:t>Build a deep neural network that can predict future outcomes based on </a:t>
            </a:r>
            <a:r>
              <a:rPr lang="en-US" b="1" dirty="0"/>
              <a:t>time series</a:t>
            </a:r>
            <a:r>
              <a:rPr lang="en-US" dirty="0"/>
              <a:t>, or sequential, data.</a:t>
            </a:r>
            <a:endParaRPr lang="en-US" dirty="0">
              <a:solidFill>
                <a:schemeClr val="dk2"/>
              </a:solidFill>
              <a:latin typeface="Trebuchet MS"/>
              <a:sym typeface="Trebuchet M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Explore and visualize a time series dataset:  our real-life use case is electronic health records (EHRs) collected during hospital visits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Prepare the data for modeling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Create the neural network architecture using </a:t>
            </a:r>
            <a:r>
              <a:rPr lang="en-US" i="1" dirty="0" err="1">
                <a:solidFill>
                  <a:schemeClr val="dk2"/>
                </a:solidFill>
                <a:latin typeface="Trebuchet MS"/>
                <a:sym typeface="Trebuchet MS"/>
              </a:rPr>
              <a:t>Keras</a:t>
            </a:r>
            <a:r>
              <a:rPr lang="en-US" i="1" dirty="0">
                <a:solidFill>
                  <a:schemeClr val="dk2"/>
                </a:solidFill>
                <a:latin typeface="Trebuchet MS"/>
                <a:sym typeface="Trebuchet MS"/>
              </a:rPr>
              <a:t> </a:t>
            </a: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and train it to predict mortality risk for the patients during treatment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sym typeface="Trebuchet MS"/>
              </a:rPr>
              <a:t>Compare the quality of this neural network model to that of existing industry models</a:t>
            </a:r>
            <a:endParaRPr lang="en-US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WHAT THIS LAB IS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715849"/>
            <a:ext cx="9948672" cy="3718925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Discussion of the tools, techniques and processes commonly used to build RNN / LSTM networks to evaluate time series data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aspects of RNNs, LSTMs, </a:t>
            </a:r>
            <a:r>
              <a:rPr lang="en-US" i="1" dirty="0" err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Keras</a:t>
            </a: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i="1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pandas</a:t>
            </a: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i="1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NumPy</a:t>
            </a: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, and </a:t>
            </a:r>
            <a:r>
              <a:rPr lang="en-US" i="1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Matplotlib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Guided, hands-on exercise using the tools noted above to build an LSTM network to evaluate time series data, using EHRs as our example</a:t>
            </a:r>
          </a:p>
        </p:txBody>
      </p:sp>
    </p:spTree>
    <p:extLst>
      <p:ext uri="{BB962C8B-B14F-4D97-AF65-F5344CB8AC3E}">
        <p14:creationId xmlns:p14="http://schemas.microsoft.com/office/powerpoint/2010/main" val="5494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WHAT THIS LAB IS NOT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machine learning from first principles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None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Rigorous mathematical formalism of neural networks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None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Survey of all the features and options of </a:t>
            </a:r>
            <a:r>
              <a:rPr lang="en-US" i="1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pandas, NumPy, Matplotlib,</a:t>
            </a: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or </a:t>
            </a:r>
            <a:r>
              <a:rPr lang="en-US" i="1" dirty="0" err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Keras</a:t>
            </a:r>
            <a:endParaRPr lang="en-US" i="1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341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715849"/>
            <a:ext cx="9948672" cy="3718925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You are familiar with: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None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Basics of neural networks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programming</a:t>
            </a:r>
          </a:p>
          <a:p>
            <a:pPr marL="571500" lvl="1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None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Helpful to have familiarity with: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i="1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pandas</a:t>
            </a: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i="1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NumPy</a:t>
            </a: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-US" i="1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Matplotlib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recurrent neural network (RNNs)</a:t>
            </a:r>
          </a:p>
        </p:txBody>
      </p:sp>
    </p:spTree>
    <p:extLst>
      <p:ext uri="{BB962C8B-B14F-4D97-AF65-F5344CB8AC3E}">
        <p14:creationId xmlns:p14="http://schemas.microsoft.com/office/powerpoint/2010/main" val="2397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85E9E-0BBD-4D95-99F6-15E6260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TAKE AWAYS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B7852-5075-48A5-BF20-1DF4EBA4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Familiarity with the data preparation process using </a:t>
            </a:r>
            <a:r>
              <a:rPr lang="en-US" i="1" dirty="0"/>
              <a:t>pandas</a:t>
            </a:r>
            <a:r>
              <a:rPr lang="en-US" dirty="0"/>
              <a:t>, </a:t>
            </a:r>
            <a:r>
              <a:rPr lang="en-US" i="1" dirty="0"/>
              <a:t>NumPy</a:t>
            </a:r>
            <a:r>
              <a:rPr lang="en-US" dirty="0"/>
              <a:t>, and </a:t>
            </a:r>
            <a:r>
              <a:rPr lang="en-US" i="1" dirty="0" err="1"/>
              <a:t>Keras</a:t>
            </a:r>
            <a:endParaRPr lang="en-US" i="1" dirty="0"/>
          </a:p>
          <a:p>
            <a:r>
              <a:rPr lang="en-US" dirty="0"/>
              <a:t>Ability to set up your own recurrent neural network workflow using </a:t>
            </a:r>
            <a:r>
              <a:rPr lang="en-US" dirty="0" err="1"/>
              <a:t>Keras</a:t>
            </a:r>
            <a:r>
              <a:rPr lang="en-US" dirty="0"/>
              <a:t> and adapt it to your use case </a:t>
            </a:r>
          </a:p>
          <a:p>
            <a:r>
              <a:rPr lang="en-US" dirty="0"/>
              <a:t>Know where to go for more info on RNNs and </a:t>
            </a:r>
            <a:r>
              <a:rPr lang="en-US" i="1" dirty="0" err="1"/>
              <a:t>Keras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DLI_White_Template_2018.pptx" id="{E154E59E-2CD7-4ACB-9BD2-6920E34BF43B}" vid="{625BD222-FCA7-4246-B301-32B52C9E75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377D47C6DB374FB8F27678E7FBF113" ma:contentTypeVersion="11" ma:contentTypeDescription="Create a new document." ma:contentTypeScope="" ma:versionID="91ae50eb111870286b23fa1dca7f8ac5">
  <xsd:schema xmlns:xsd="http://www.w3.org/2001/XMLSchema" xmlns:xs="http://www.w3.org/2001/XMLSchema" xmlns:p="http://schemas.microsoft.com/office/2006/metadata/properties" xmlns:ns3="7aa5af7d-d8b7-4545-98cf-efda3bdc9bc8" xmlns:ns4="44487de3-b398-4243-966e-73809730760d" targetNamespace="http://schemas.microsoft.com/office/2006/metadata/properties" ma:root="true" ma:fieldsID="ff219052f6dc37d2fb53288313681f60" ns3:_="" ns4:_="">
    <xsd:import namespace="7aa5af7d-d8b7-4545-98cf-efda3bdc9bc8"/>
    <xsd:import namespace="44487de3-b398-4243-966e-7380973076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a5af7d-d8b7-4545-98cf-efda3bdc9b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87de3-b398-4243-966e-7380973076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88E22E-2A4B-4FB1-9848-BF16E7DBE74B}">
  <ds:schemaRefs>
    <ds:schemaRef ds:uri="7aa5af7d-d8b7-4545-98cf-efda3bdc9bc8"/>
    <ds:schemaRef ds:uri="http://purl.org/dc/dcmitype/"/>
    <ds:schemaRef ds:uri="http://schemas.microsoft.com/office/infopath/2007/PartnerControls"/>
    <ds:schemaRef ds:uri="http://schemas.microsoft.com/office/2006/documentManagement/types"/>
    <ds:schemaRef ds:uri="44487de3-b398-4243-966e-73809730760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7D6D91-C080-404A-B059-63EE0ECD22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a5af7d-d8b7-4545-98cf-efda3bdc9bc8"/>
    <ds:schemaRef ds:uri="44487de3-b398-4243-966e-7380973076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1001</Words>
  <Application>Microsoft Office PowerPoint</Application>
  <PresentationFormat>Custom</PresentationFormat>
  <Paragraphs>189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Century Gothic</vt:lpstr>
      <vt:lpstr>Noto Sans Symbols</vt:lpstr>
      <vt:lpstr>Trebuchet MS</vt:lpstr>
      <vt:lpstr>Wingdings</vt:lpstr>
      <vt:lpstr>Wingdings 3</vt:lpstr>
      <vt:lpstr>Title &amp; Bullet</vt:lpstr>
      <vt:lpstr>Modeling Time Series Data with Recurrent Neural Networks in Keras</vt:lpstr>
      <vt:lpstr>DEEP LEARNING INSTITUTE</vt:lpstr>
      <vt:lpstr>Topics</vt:lpstr>
      <vt:lpstr>Lab Perspective</vt:lpstr>
      <vt:lpstr>PURPOSE / GOAL</vt:lpstr>
      <vt:lpstr>WHAT THIS LAB IS</vt:lpstr>
      <vt:lpstr>WHAT THIS LAB IS NOT</vt:lpstr>
      <vt:lpstr>ASSUMPTIONS</vt:lpstr>
      <vt:lpstr>TAKE AWAYS</vt:lpstr>
      <vt:lpstr>RNN / LSTM </vt:lpstr>
      <vt:lpstr>RECURRENT NEURAL NETWORK</vt:lpstr>
      <vt:lpstr>RNN</vt:lpstr>
      <vt:lpstr>LONG SHORT-TERM MEMORY</vt:lpstr>
      <vt:lpstr>RNN ARCHITECTURE</vt:lpstr>
      <vt:lpstr>KERAS</vt:lpstr>
      <vt:lpstr>KERAS</vt:lpstr>
      <vt:lpstr>Pandas / numpy / matplotlib</vt:lpstr>
      <vt:lpstr>PANDAS</vt:lpstr>
      <vt:lpstr>NUMPY</vt:lpstr>
      <vt:lpstr>MATPLOTLIB</vt:lpstr>
      <vt:lpstr>LAB DISCUSSION / OVERVIEW</vt:lpstr>
      <vt:lpstr>EXPLORE THE DATA</vt:lpstr>
      <vt:lpstr>EXPLORE THE DATA</vt:lpstr>
      <vt:lpstr>EXPLORE THE DATA</vt:lpstr>
      <vt:lpstr>EXPLORE THE DATA</vt:lpstr>
      <vt:lpstr>PREPARE THE DATA</vt:lpstr>
      <vt:lpstr>BUILD THE MODEL</vt:lpstr>
      <vt:lpstr>LAB REVIEW - COMPARE BASELINE</vt:lpstr>
      <vt:lpstr>WHAT ELSE?</vt:lpstr>
      <vt:lpstr>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Time Series Data with Recurrent Neural Networks in Keras</dc:title>
  <dc:creator>Dana Sheahen</dc:creator>
  <cp:lastModifiedBy>Dana Sheahen</cp:lastModifiedBy>
  <cp:revision>11</cp:revision>
  <dcterms:created xsi:type="dcterms:W3CDTF">2020-04-23T17:12:49Z</dcterms:created>
  <dcterms:modified xsi:type="dcterms:W3CDTF">2020-04-23T19:02:44Z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dsheahen@nvidia.com</vt:lpwstr>
  </property>
  <property fmtid="{D5CDD505-2E9C-101B-9397-08002B2CF9AE}" pid="5" name="MSIP_Label_6b558183-044c-4105-8d9c-cea02a2a3d86_SetDate">
    <vt:lpwstr>2020-04-23T18:46:02.2507856Z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35b38ea8-d68a-4b94-9656-ce9548a600a6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0x01010017377D47C6DB374FB8F27678E7FBF113</vt:lpwstr>
  </property>
</Properties>
</file>