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7" r:id="rId3"/>
    <p:sldId id="321" r:id="rId4"/>
    <p:sldId id="311" r:id="rId5"/>
    <p:sldId id="341" r:id="rId6"/>
    <p:sldId id="342" r:id="rId7"/>
    <p:sldId id="347" r:id="rId8"/>
    <p:sldId id="348" r:id="rId9"/>
    <p:sldId id="343" r:id="rId10"/>
    <p:sldId id="344" r:id="rId11"/>
    <p:sldId id="345" r:id="rId12"/>
    <p:sldId id="346" r:id="rId13"/>
    <p:sldId id="323" r:id="rId14"/>
    <p:sldId id="314" r:id="rId15"/>
    <p:sldId id="349" r:id="rId16"/>
    <p:sldId id="350" r:id="rId17"/>
    <p:sldId id="315" r:id="rId18"/>
    <p:sldId id="322" r:id="rId19"/>
    <p:sldId id="284" r:id="rId20"/>
    <p:sldId id="285" r:id="rId21"/>
    <p:sldId id="312" r:id="rId22"/>
    <p:sldId id="286" r:id="rId23"/>
    <p:sldId id="287" r:id="rId24"/>
    <p:sldId id="288" r:id="rId25"/>
    <p:sldId id="289" r:id="rId26"/>
    <p:sldId id="351" r:id="rId27"/>
    <p:sldId id="352" r:id="rId28"/>
    <p:sldId id="294" r:id="rId29"/>
    <p:sldId id="281" r:id="rId30"/>
    <p:sldId id="303" r:id="rId31"/>
    <p:sldId id="304" r:id="rId32"/>
    <p:sldId id="353" r:id="rId33"/>
    <p:sldId id="354" r:id="rId34"/>
    <p:sldId id="296" r:id="rId35"/>
    <p:sldId id="298" r:id="rId36"/>
    <p:sldId id="355" r:id="rId37"/>
    <p:sldId id="309" r:id="rId38"/>
    <p:sldId id="305" r:id="rId39"/>
    <p:sldId id="292" r:id="rId40"/>
    <p:sldId id="282" r:id="rId41"/>
    <p:sldId id="283" r:id="rId42"/>
    <p:sldId id="306" r:id="rId43"/>
    <p:sldId id="333" r:id="rId44"/>
    <p:sldId id="340" r:id="rId45"/>
    <p:sldId id="307" r:id="rId46"/>
  </p:sldIdLst>
  <p:sldSz cx="9144000" cy="6858000" type="screen4x3"/>
  <p:notesSz cx="6858000" cy="9144000"/>
  <p:custDataLst>
    <p:tags r:id="rId4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ECFF"/>
    <a:srgbClr val="99CCFF"/>
    <a:srgbClr val="CCFFCC"/>
    <a:srgbClr val="FFFFCC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1" autoAdjust="0"/>
    <p:restoredTop sz="94660"/>
  </p:normalViewPr>
  <p:slideViewPr>
    <p:cSldViewPr showGuides="1">
      <p:cViewPr varScale="1">
        <p:scale>
          <a:sx n="82" d="100"/>
          <a:sy n="82" d="100"/>
        </p:scale>
        <p:origin x="21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9F01C1-7138-479A-94CE-5B52BC84CF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77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DED812A-8426-4DA3-B2A2-25CBDF267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fld id="{7B3274F9-90CE-4E1E-974C-31D201287978}" type="slidenum">
              <a:rPr lang="en-US" altLang="zh-TW" smtClean="0">
                <a:latin typeface="Arial" panose="020B0604020202020204" pitchFamily="34" charset="0"/>
              </a:rPr>
              <a:pPr/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23E2527-97B5-4315-A1FD-31F07A50E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268ED8B-43DF-4126-B3A3-67F941FED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30ADC-A8E2-407D-949A-31F8151161F5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71AA-913E-4D1E-BA9F-4D0600B6FE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06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D4196-98E6-48D5-9628-6BC29D41E6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5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97929-D0FF-4D7C-B4BD-8516709B46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3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26EC06-9E48-4538-BAE2-CE5CA01526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6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B0604-79C1-49FB-B45A-AEC6BCF969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8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E9A69-847A-459B-99DC-BA8F88F204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2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1552-8261-44CB-A038-47A89C130D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3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8D04D-26E5-44C9-A8A3-38504B6E1B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0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30B8-24A9-42A8-81E2-D8F9E451F6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9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5708-EAAA-4376-873D-98EF9768AB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1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62BED-018D-4939-9F46-674901858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0355-86F5-42EF-B011-2BF261AAD9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8EE285E-35D0-4C85-AF84-94A82BD28A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23.xml"/><Relationship Id="rId21" Type="http://schemas.openxmlformats.org/officeDocument/2006/relationships/image" Target="../media/image24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27.png"/><Relationship Id="rId5" Type="http://schemas.openxmlformats.org/officeDocument/2006/relationships/tags" Target="../tags/tag25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30.xml"/><Relationship Id="rId19" Type="http://schemas.openxmlformats.org/officeDocument/2006/relationships/image" Target="../media/image22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36.xml"/><Relationship Id="rId21" Type="http://schemas.openxmlformats.org/officeDocument/2006/relationships/image" Target="../media/image31.png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png"/><Relationship Id="rId2" Type="http://schemas.openxmlformats.org/officeDocument/2006/relationships/tags" Target="../tags/tag35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20.png"/><Relationship Id="rId23" Type="http://schemas.openxmlformats.org/officeDocument/2006/relationships/image" Target="../media/image33.png"/><Relationship Id="rId10" Type="http://schemas.openxmlformats.org/officeDocument/2006/relationships/tags" Target="../tags/tag43.xml"/><Relationship Id="rId19" Type="http://schemas.openxmlformats.org/officeDocument/2006/relationships/image" Target="../media/image24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9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7.png"/><Relationship Id="rId5" Type="http://schemas.openxmlformats.org/officeDocument/2006/relationships/tags" Target="../tags/tag49.xml"/><Relationship Id="rId10" Type="http://schemas.openxmlformats.org/officeDocument/2006/relationships/image" Target="../media/image36.png"/><Relationship Id="rId4" Type="http://schemas.openxmlformats.org/officeDocument/2006/relationships/tags" Target="../tags/tag48.xm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tags" Target="../tags/tag52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5" Type="http://schemas.openxmlformats.org/officeDocument/2006/relationships/image" Target="../media/image37.png"/><Relationship Id="rId10" Type="http://schemas.openxmlformats.org/officeDocument/2006/relationships/tags" Target="../tags/tag60.xml"/><Relationship Id="rId19" Type="http://schemas.openxmlformats.org/officeDocument/2006/relationships/image" Target="../media/image40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45.png"/><Relationship Id="rId5" Type="http://schemas.openxmlformats.org/officeDocument/2006/relationships/tags" Target="../tags/tag65.xml"/><Relationship Id="rId10" Type="http://schemas.openxmlformats.org/officeDocument/2006/relationships/image" Target="../media/image44.png"/><Relationship Id="rId4" Type="http://schemas.openxmlformats.org/officeDocument/2006/relationships/tags" Target="../tags/tag64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9.xml"/><Relationship Id="rId7" Type="http://schemas.openxmlformats.org/officeDocument/2006/relationships/image" Target="../media/image48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2.png"/><Relationship Id="rId5" Type="http://schemas.openxmlformats.org/officeDocument/2006/relationships/tags" Target="../tags/tag71.xml"/><Relationship Id="rId10" Type="http://schemas.openxmlformats.org/officeDocument/2006/relationships/image" Target="../media/image51.png"/><Relationship Id="rId4" Type="http://schemas.openxmlformats.org/officeDocument/2006/relationships/tags" Target="../tags/tag70.xml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7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76.xml"/><Relationship Id="rId7" Type="http://schemas.openxmlformats.org/officeDocument/2006/relationships/image" Target="../media/image56.png"/><Relationship Id="rId12" Type="http://schemas.openxmlformats.org/officeDocument/2006/relationships/image" Target="../media/image58.png"/><Relationship Id="rId2" Type="http://schemas.openxmlformats.org/officeDocument/2006/relationships/tags" Target="../tags/tag7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7.png"/><Relationship Id="rId5" Type="http://schemas.openxmlformats.org/officeDocument/2006/relationships/tags" Target="../tags/tag78.xml"/><Relationship Id="rId10" Type="http://schemas.openxmlformats.org/officeDocument/2006/relationships/image" Target="../media/image55.png"/><Relationship Id="rId4" Type="http://schemas.openxmlformats.org/officeDocument/2006/relationships/tags" Target="../tags/tag77.xml"/><Relationship Id="rId9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1.xml"/><Relationship Id="rId7" Type="http://schemas.openxmlformats.org/officeDocument/2006/relationships/image" Target="../media/image5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3.png"/><Relationship Id="rId5" Type="http://schemas.openxmlformats.org/officeDocument/2006/relationships/tags" Target="../tags/tag83.xml"/><Relationship Id="rId10" Type="http://schemas.openxmlformats.org/officeDocument/2006/relationships/image" Target="../media/image62.png"/><Relationship Id="rId4" Type="http://schemas.openxmlformats.org/officeDocument/2006/relationships/tags" Target="../tags/tag82.xml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67.png"/><Relationship Id="rId26" Type="http://schemas.openxmlformats.org/officeDocument/2006/relationships/image" Target="../media/image74.png"/><Relationship Id="rId3" Type="http://schemas.openxmlformats.org/officeDocument/2006/relationships/tags" Target="../tags/tag86.xml"/><Relationship Id="rId21" Type="http://schemas.openxmlformats.org/officeDocument/2006/relationships/image" Target="../media/image70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66.png"/><Relationship Id="rId25" Type="http://schemas.openxmlformats.org/officeDocument/2006/relationships/image" Target="../media/image73.png"/><Relationship Id="rId2" Type="http://schemas.openxmlformats.org/officeDocument/2006/relationships/tags" Target="../tags/tag85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72.png"/><Relationship Id="rId5" Type="http://schemas.openxmlformats.org/officeDocument/2006/relationships/tags" Target="../tags/tag88.xml"/><Relationship Id="rId15" Type="http://schemas.openxmlformats.org/officeDocument/2006/relationships/image" Target="../media/image64.png"/><Relationship Id="rId23" Type="http://schemas.openxmlformats.org/officeDocument/2006/relationships/image" Target="../media/image58.png"/><Relationship Id="rId10" Type="http://schemas.openxmlformats.org/officeDocument/2006/relationships/tags" Target="../tags/tag93.xml"/><Relationship Id="rId19" Type="http://schemas.openxmlformats.org/officeDocument/2006/relationships/image" Target="../media/image68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2.png"/><Relationship Id="rId3" Type="http://schemas.openxmlformats.org/officeDocument/2006/relationships/tags" Target="../tags/tag98.xml"/><Relationship Id="rId21" Type="http://schemas.openxmlformats.org/officeDocument/2006/relationships/image" Target="../media/image85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2.wmf"/><Relationship Id="rId2" Type="http://schemas.openxmlformats.org/officeDocument/2006/relationships/tags" Target="../tags/tag97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84.png"/><Relationship Id="rId1" Type="http://schemas.openxmlformats.org/officeDocument/2006/relationships/vmlDrawing" Target="../drawings/vmlDrawing4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image" Target="../media/image81.wmf"/><Relationship Id="rId10" Type="http://schemas.openxmlformats.org/officeDocument/2006/relationships/tags" Target="../tags/tag105.xml"/><Relationship Id="rId19" Type="http://schemas.openxmlformats.org/officeDocument/2006/relationships/image" Target="../media/image83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wmf"/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5" Type="http://schemas.openxmlformats.org/officeDocument/2006/relationships/image" Target="../media/image5.wmf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3.png"/><Relationship Id="rId3" Type="http://schemas.openxmlformats.org/officeDocument/2006/relationships/tags" Target="../tags/tag1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92.png"/><Relationship Id="rId2" Type="http://schemas.openxmlformats.org/officeDocument/2006/relationships/tags" Target="../tags/tag113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1.png"/><Relationship Id="rId5" Type="http://schemas.openxmlformats.org/officeDocument/2006/relationships/tags" Target="../tags/tag116.xml"/><Relationship Id="rId10" Type="http://schemas.openxmlformats.org/officeDocument/2006/relationships/image" Target="../media/image90.png"/><Relationship Id="rId4" Type="http://schemas.openxmlformats.org/officeDocument/2006/relationships/tags" Target="../tags/tag115.xml"/><Relationship Id="rId9" Type="http://schemas.openxmlformats.org/officeDocument/2006/relationships/image" Target="../media/image8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image" Target="../media/image98.png"/><Relationship Id="rId3" Type="http://schemas.openxmlformats.org/officeDocument/2006/relationships/tags" Target="../tags/tag12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image" Target="../media/image97.png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image" Target="../media/image100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image" Target="../media/image96.png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image" Target="../media/image95.png"/><Relationship Id="rId28" Type="http://schemas.openxmlformats.org/officeDocument/2006/relationships/image" Target="../media/image99.png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image" Target="../media/image94.png"/><Relationship Id="rId27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image" Target="../media/image101.png"/><Relationship Id="rId3" Type="http://schemas.openxmlformats.org/officeDocument/2006/relationships/tags" Target="../tags/tag143.xml"/><Relationship Id="rId21" Type="http://schemas.openxmlformats.org/officeDocument/2006/relationships/image" Target="../media/image103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image" Target="../media/image98.png"/><Relationship Id="rId2" Type="http://schemas.openxmlformats.org/officeDocument/2006/relationships/tags" Target="../tags/tag142.xml"/><Relationship Id="rId16" Type="http://schemas.openxmlformats.org/officeDocument/2006/relationships/image" Target="../media/image95.png"/><Relationship Id="rId20" Type="http://schemas.openxmlformats.org/officeDocument/2006/relationships/image" Target="../media/image5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image" Target="../media/image94.png"/><Relationship Id="rId23" Type="http://schemas.openxmlformats.org/officeDocument/2006/relationships/image" Target="../media/image105.png"/><Relationship Id="rId10" Type="http://schemas.openxmlformats.org/officeDocument/2006/relationships/tags" Target="../tags/tag150.xml"/><Relationship Id="rId19" Type="http://schemas.openxmlformats.org/officeDocument/2006/relationships/image" Target="../media/image102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56.xml"/><Relationship Id="rId7" Type="http://schemas.openxmlformats.org/officeDocument/2006/relationships/image" Target="../media/image95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9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altLang="zh-TW" sz="3200">
                <a:latin typeface="Comic Sans MS" pitchFamily="66" charset="0"/>
              </a:rPr>
              <a:t>Propositional Logic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00037D38-E4A5-48A8-8EF7-6AC38AC0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pic>
        <p:nvPicPr>
          <p:cNvPr id="28675" name="Picture 73">
            <a:extLst>
              <a:ext uri="{FF2B5EF4-FFF2-40B4-BE49-F238E27FC236}">
                <a16:creationId xmlns:a16="http://schemas.microsoft.com/office/drawing/2014/main" id="{CC157F80-0178-42D9-BDE8-86910AE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8250"/>
            <a:ext cx="6248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 Box 74">
            <a:extLst>
              <a:ext uri="{FF2B5EF4-FFF2-40B4-BE49-F238E27FC236}">
                <a16:creationId xmlns:a16="http://schemas.microsoft.com/office/drawing/2014/main" id="{7AE9C7FF-23FA-4894-9E62-3B38D3B4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4050"/>
            <a:ext cx="15144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Digital logic:</a:t>
            </a:r>
          </a:p>
        </p:txBody>
      </p:sp>
      <p:sp>
        <p:nvSpPr>
          <p:cNvPr id="103499" name="Text Box 75">
            <a:extLst>
              <a:ext uri="{FF2B5EF4-FFF2-40B4-BE49-F238E27FC236}">
                <a16:creationId xmlns:a16="http://schemas.microsoft.com/office/drawing/2014/main" id="{AE1FEFC9-9BEC-4447-9B12-54A4005C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71888"/>
            <a:ext cx="6135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Given a digital circuit, we can construct the truth table.</a:t>
            </a:r>
          </a:p>
        </p:txBody>
      </p:sp>
      <p:sp>
        <p:nvSpPr>
          <p:cNvPr id="103500" name="Text Box 76">
            <a:extLst>
              <a:ext uri="{FF2B5EF4-FFF2-40B4-BE49-F238E27FC236}">
                <a16:creationId xmlns:a16="http://schemas.microsoft.com/office/drawing/2014/main" id="{46831DFE-DF7F-474F-8BA6-13ACB5912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384675"/>
            <a:ext cx="79136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Now, suppose we are given only the truth table (i.e. the specification),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how can we construct a circuit (i.e. formula) that has the same function?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14459-E6A0-41FB-A559-154036FC3D6A}"/>
              </a:ext>
            </a:extLst>
          </p:cNvPr>
          <p:cNvSpPr/>
          <p:nvPr/>
        </p:nvSpPr>
        <p:spPr bwMode="auto">
          <a:xfrm>
            <a:off x="6019800" y="1162050"/>
            <a:ext cx="2362200" cy="1885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9" grpId="0"/>
      <p:bldP spid="103500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7B199A25-98F2-4310-9FF0-2A0D42075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graphicFrame>
        <p:nvGraphicFramePr>
          <p:cNvPr id="95235" name="Group 3">
            <a:extLst>
              <a:ext uri="{FF2B5EF4-FFF2-40B4-BE49-F238E27FC236}">
                <a16:creationId xmlns:a16="http://schemas.microsoft.com/office/drawing/2014/main" id="{5278FAAB-F614-4F7A-9C6B-5B03D3754AA0}"/>
              </a:ext>
            </a:extLst>
          </p:cNvPr>
          <p:cNvGraphicFramePr>
            <a:graphicFrameLocks noGrp="1"/>
          </p:cNvGraphicFramePr>
          <p:nvPr/>
        </p:nvGraphicFramePr>
        <p:xfrm>
          <a:off x="2413000" y="2505075"/>
          <a:ext cx="2895600" cy="329247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5289" name="Picture 57" descr="txp_fig">
            <a:extLst>
              <a:ext uri="{FF2B5EF4-FFF2-40B4-BE49-F238E27FC236}">
                <a16:creationId xmlns:a16="http://schemas.microsoft.com/office/drawing/2014/main" id="{18761095-508F-4CC5-B391-79FC9E9E6DF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3225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0" name="Picture 58" descr="txp_fig">
            <a:extLst>
              <a:ext uri="{FF2B5EF4-FFF2-40B4-BE49-F238E27FC236}">
                <a16:creationId xmlns:a16="http://schemas.microsoft.com/office/drawing/2014/main" id="{7652FF8B-71EC-4723-AFA9-6ABD12E535D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9300"/>
            <a:ext cx="14081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1" name="Picture 59" descr="txp_fig">
            <a:extLst>
              <a:ext uri="{FF2B5EF4-FFF2-40B4-BE49-F238E27FC236}">
                <a16:creationId xmlns:a16="http://schemas.microsoft.com/office/drawing/2014/main" id="{0C162FC3-319F-49BA-82E2-49093F524A8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670300"/>
            <a:ext cx="14081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2" name="Picture 60" descr="txp_fig">
            <a:extLst>
              <a:ext uri="{FF2B5EF4-FFF2-40B4-BE49-F238E27FC236}">
                <a16:creationId xmlns:a16="http://schemas.microsoft.com/office/drawing/2014/main" id="{E9EAB577-7B98-4AD9-BA57-ADC88CECFC3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006850"/>
            <a:ext cx="1622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3" name="Picture 61" descr="txp_fig">
            <a:extLst>
              <a:ext uri="{FF2B5EF4-FFF2-40B4-BE49-F238E27FC236}">
                <a16:creationId xmlns:a16="http://schemas.microsoft.com/office/drawing/2014/main" id="{AA31029C-E3BA-447B-86AD-DF8A17C50F4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7850"/>
            <a:ext cx="13779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4" name="Picture 62" descr="txp_fig">
            <a:extLst>
              <a:ext uri="{FF2B5EF4-FFF2-40B4-BE49-F238E27FC236}">
                <a16:creationId xmlns:a16="http://schemas.microsoft.com/office/drawing/2014/main" id="{2269F7A0-BAC0-4C68-A1B2-E92CCEDFCBE0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4737100"/>
            <a:ext cx="1592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5" name="Picture 63" descr="txp_fig">
            <a:extLst>
              <a:ext uri="{FF2B5EF4-FFF2-40B4-BE49-F238E27FC236}">
                <a16:creationId xmlns:a16="http://schemas.microsoft.com/office/drawing/2014/main" id="{628D13DA-CC23-4695-BC47-25A6EE9C724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5073650"/>
            <a:ext cx="1592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96" name="Picture 64" descr="txp_fig">
            <a:extLst>
              <a:ext uri="{FF2B5EF4-FFF2-40B4-BE49-F238E27FC236}">
                <a16:creationId xmlns:a16="http://schemas.microsoft.com/office/drawing/2014/main" id="{E8E8CE9C-CB34-48AA-8925-7086F36E650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54650"/>
            <a:ext cx="1806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99" name="Text Box 67">
            <a:extLst>
              <a:ext uri="{FF2B5EF4-FFF2-40B4-BE49-F238E27FC236}">
                <a16:creationId xmlns:a16="http://schemas.microsoft.com/office/drawing/2014/main" id="{805B1E17-79B2-4854-A7B7-9C52D02AC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447800"/>
            <a:ext cx="2352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Use idea 1 or idea 2.</a:t>
            </a:r>
          </a:p>
        </p:txBody>
      </p:sp>
      <p:sp>
        <p:nvSpPr>
          <p:cNvPr id="95300" name="Text Box 68">
            <a:extLst>
              <a:ext uri="{FF2B5EF4-FFF2-40B4-BE49-F238E27FC236}">
                <a16:creationId xmlns:a16="http://schemas.microsoft.com/office/drawing/2014/main" id="{CE1D857F-836F-43DF-95AE-D5450D4F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97013"/>
            <a:ext cx="3319463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1: Look at the true rows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and take the </a:t>
            </a:r>
            <a:r>
              <a:rPr lang="en-US" altLang="zh-TW" b="1">
                <a:solidFill>
                  <a:srgbClr val="008000"/>
                </a:solidFill>
              </a:rPr>
              <a:t>“or”.</a:t>
            </a:r>
          </a:p>
        </p:txBody>
      </p:sp>
      <p:pic>
        <p:nvPicPr>
          <p:cNvPr id="95306" name="Picture 74" descr="txp_fig">
            <a:extLst>
              <a:ext uri="{FF2B5EF4-FFF2-40B4-BE49-F238E27FC236}">
                <a16:creationId xmlns:a16="http://schemas.microsoft.com/office/drawing/2014/main" id="{7961D356-DEB4-4119-BFB2-E8B42CF1C5A0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3276600"/>
            <a:ext cx="16525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7" name="Picture 75" descr="txp_fig">
            <a:extLst>
              <a:ext uri="{FF2B5EF4-FFF2-40B4-BE49-F238E27FC236}">
                <a16:creationId xmlns:a16="http://schemas.microsoft.com/office/drawing/2014/main" id="{A96EB5B8-1D05-4D92-A039-B4A1D5119989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657600"/>
            <a:ext cx="18827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8" name="Picture 76" descr="txp_fig">
            <a:extLst>
              <a:ext uri="{FF2B5EF4-FFF2-40B4-BE49-F238E27FC236}">
                <a16:creationId xmlns:a16="http://schemas.microsoft.com/office/drawing/2014/main" id="{14C4C4AA-9C55-451A-9F97-682576DC368C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341813"/>
            <a:ext cx="18827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09" name="Picture 77" descr="txp_fig">
            <a:extLst>
              <a:ext uri="{FF2B5EF4-FFF2-40B4-BE49-F238E27FC236}">
                <a16:creationId xmlns:a16="http://schemas.microsoft.com/office/drawing/2014/main" id="{D58DC5F4-56BD-42F1-96B4-E712782FE929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722813"/>
            <a:ext cx="20970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310" name="Picture 78" descr="txp_fig">
            <a:extLst>
              <a:ext uri="{FF2B5EF4-FFF2-40B4-BE49-F238E27FC236}">
                <a16:creationId xmlns:a16="http://schemas.microsoft.com/office/drawing/2014/main" id="{3C09C02F-7280-4F2D-AF19-6D045D652A7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05400"/>
            <a:ext cx="20970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11" name="Text Box 79">
            <a:extLst>
              <a:ext uri="{FF2B5EF4-FFF2-40B4-BE49-F238E27FC236}">
                <a16:creationId xmlns:a16="http://schemas.microsoft.com/office/drawing/2014/main" id="{A56E20FD-D5A9-4527-96BB-14EFC10A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6172200"/>
            <a:ext cx="7353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The formula is true exactly when the input is one of the true rows.</a:t>
            </a:r>
          </a:p>
        </p:txBody>
      </p:sp>
      <p:sp>
        <p:nvSpPr>
          <p:cNvPr id="95312" name="Line 80">
            <a:extLst>
              <a:ext uri="{FF2B5EF4-FFF2-40B4-BE49-F238E27FC236}">
                <a16:creationId xmlns:a16="http://schemas.microsoft.com/office/drawing/2014/main" id="{0CC2BB63-0F1D-4263-A340-4400BABE7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9" grpId="0" animBg="1"/>
      <p:bldP spid="95300" grpId="0" animBg="1"/>
      <p:bldP spid="953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E29B0C2-91D7-47DD-A51E-CD266BD1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Writing Logical Formula for a Truth Table</a:t>
            </a:r>
          </a:p>
        </p:txBody>
      </p:sp>
      <p:sp>
        <p:nvSpPr>
          <p:cNvPr id="94417" name="Text Box 209">
            <a:extLst>
              <a:ext uri="{FF2B5EF4-FFF2-40B4-BE49-F238E27FC236}">
                <a16:creationId xmlns:a16="http://schemas.microsoft.com/office/drawing/2014/main" id="{E8ECA272-97D9-48F8-981C-D4D5D288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35480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2: Look at the false rows,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sp>
        <p:nvSpPr>
          <p:cNvPr id="94423" name="Text Box 215">
            <a:extLst>
              <a:ext uri="{FF2B5EF4-FFF2-40B4-BE49-F238E27FC236}">
                <a16:creationId xmlns:a16="http://schemas.microsoft.com/office/drawing/2014/main" id="{0A777B9E-12C8-4DD6-A4C7-AB55A393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6963"/>
            <a:ext cx="7772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one of the false row.</a:t>
            </a:r>
          </a:p>
        </p:txBody>
      </p:sp>
      <p:graphicFrame>
        <p:nvGraphicFramePr>
          <p:cNvPr id="94424" name="Group 216">
            <a:extLst>
              <a:ext uri="{FF2B5EF4-FFF2-40B4-BE49-F238E27FC236}">
                <a16:creationId xmlns:a16="http://schemas.microsoft.com/office/drawing/2014/main" id="{8AB817A0-FD79-4F4E-A4C5-AB39F7F1A9A4}"/>
              </a:ext>
            </a:extLst>
          </p:cNvPr>
          <p:cNvGraphicFramePr>
            <a:graphicFrameLocks noGrp="1"/>
          </p:cNvGraphicFramePr>
          <p:nvPr/>
        </p:nvGraphicFramePr>
        <p:xfrm>
          <a:off x="2078038" y="2503488"/>
          <a:ext cx="2895600" cy="329247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77" name="Picture 268" descr="txp_fig">
            <a:extLst>
              <a:ext uri="{FF2B5EF4-FFF2-40B4-BE49-F238E27FC236}">
                <a16:creationId xmlns:a16="http://schemas.microsoft.com/office/drawing/2014/main" id="{C653FCD5-844A-41D1-87CF-C022151E89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97021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8" name="Picture 269" descr="txp_fig">
            <a:extLst>
              <a:ext uri="{FF2B5EF4-FFF2-40B4-BE49-F238E27FC236}">
                <a16:creationId xmlns:a16="http://schemas.microsoft.com/office/drawing/2014/main" id="{A2864E45-30A9-40EA-BB1D-14FCFEB131E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316288"/>
            <a:ext cx="14081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9" name="Picture 270" descr="txp_fig">
            <a:extLst>
              <a:ext uri="{FF2B5EF4-FFF2-40B4-BE49-F238E27FC236}">
                <a16:creationId xmlns:a16="http://schemas.microsoft.com/office/drawing/2014/main" id="{EB9B704D-B0DE-4DAD-A908-2C04EA6D106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97288"/>
            <a:ext cx="14081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0" name="Picture 271" descr="txp_fig">
            <a:extLst>
              <a:ext uri="{FF2B5EF4-FFF2-40B4-BE49-F238E27FC236}">
                <a16:creationId xmlns:a16="http://schemas.microsoft.com/office/drawing/2014/main" id="{F85F4E3F-C4A8-4A1C-A62A-AC37E0643E8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033838"/>
            <a:ext cx="1622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1" name="Picture 272" descr="txp_fig">
            <a:extLst>
              <a:ext uri="{FF2B5EF4-FFF2-40B4-BE49-F238E27FC236}">
                <a16:creationId xmlns:a16="http://schemas.microsoft.com/office/drawing/2014/main" id="{40F17380-17A6-4074-8900-0BE1D5117180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414838"/>
            <a:ext cx="13779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2" name="Picture 273" descr="txp_fig">
            <a:extLst>
              <a:ext uri="{FF2B5EF4-FFF2-40B4-BE49-F238E27FC236}">
                <a16:creationId xmlns:a16="http://schemas.microsoft.com/office/drawing/2014/main" id="{146735D9-E2C9-4E87-A8DB-69B91120D97A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4088"/>
            <a:ext cx="15922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3" name="Picture 274" descr="txp_fig">
            <a:extLst>
              <a:ext uri="{FF2B5EF4-FFF2-40B4-BE49-F238E27FC236}">
                <a16:creationId xmlns:a16="http://schemas.microsoft.com/office/drawing/2014/main" id="{46AB3C77-BFED-4709-AB84-B96A8859C22D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0638"/>
            <a:ext cx="15922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4" name="Picture 275" descr="txp_fig">
            <a:extLst>
              <a:ext uri="{FF2B5EF4-FFF2-40B4-BE49-F238E27FC236}">
                <a16:creationId xmlns:a16="http://schemas.microsoft.com/office/drawing/2014/main" id="{35904728-8AC5-4022-A10B-923405CBD695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75288"/>
            <a:ext cx="1806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4" name="Picture 276" descr="txp_fig">
            <a:extLst>
              <a:ext uri="{FF2B5EF4-FFF2-40B4-BE49-F238E27FC236}">
                <a16:creationId xmlns:a16="http://schemas.microsoft.com/office/drawing/2014/main" id="{9E347321-781F-4F69-8C5B-BDD81A2258B7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16684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6" name="Picture 278" descr="txp_fig">
            <a:extLst>
              <a:ext uri="{FF2B5EF4-FFF2-40B4-BE49-F238E27FC236}">
                <a16:creationId xmlns:a16="http://schemas.microsoft.com/office/drawing/2014/main" id="{C5B1E2CB-0710-4468-9685-B95984F03FEC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960813"/>
            <a:ext cx="2311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87" name="Picture 279" descr="txp_fig">
            <a:extLst>
              <a:ext uri="{FF2B5EF4-FFF2-40B4-BE49-F238E27FC236}">
                <a16:creationId xmlns:a16="http://schemas.microsoft.com/office/drawing/2014/main" id="{0C25DF23-DB82-42D6-821C-77545181CB2D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5410200"/>
            <a:ext cx="25257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7" grpId="0" animBg="1"/>
      <p:bldP spid="94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C45C5D0-E543-4B15-BE3F-A8CAAEE6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F3A0BA50-4698-418E-9C63-36752BF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31748" name="Picture 4" descr="txp_fig">
            <a:extLst>
              <a:ext uri="{FF2B5EF4-FFF2-40B4-BE49-F238E27FC236}">
                <a16:creationId xmlns:a16="http://schemas.microsoft.com/office/drawing/2014/main" id="{549454DB-6D6F-4582-A532-3FC5D01A639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 descr="txp_fig">
            <a:extLst>
              <a:ext uri="{FF2B5EF4-FFF2-40B4-BE49-F238E27FC236}">
                <a16:creationId xmlns:a16="http://schemas.microsoft.com/office/drawing/2014/main" id="{D8C3FC99-F74D-4F22-8F88-3A4F663CC9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574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 descr="txp_fig">
            <a:extLst>
              <a:ext uri="{FF2B5EF4-FFF2-40B4-BE49-F238E27FC236}">
                <a16:creationId xmlns:a16="http://schemas.microsoft.com/office/drawing/2014/main" id="{5B3F44E2-5357-4B23-A52A-480F16DFF80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431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1" name="Rectangle 39">
            <a:extLst>
              <a:ext uri="{FF2B5EF4-FFF2-40B4-BE49-F238E27FC236}">
                <a16:creationId xmlns:a16="http://schemas.microsoft.com/office/drawing/2014/main" id="{7D2A7961-A232-4C33-9DC8-2A438E8D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5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pic>
        <p:nvPicPr>
          <p:cNvPr id="31752" name="Picture 40" descr="txp_fig">
            <a:extLst>
              <a:ext uri="{FF2B5EF4-FFF2-40B4-BE49-F238E27FC236}">
                <a16:creationId xmlns:a16="http://schemas.microsoft.com/office/drawing/2014/main" id="{329F2E6C-D7BF-4B98-BE8F-295A1338122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4196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3" name="Rectangle 41">
            <a:extLst>
              <a:ext uri="{FF2B5EF4-FFF2-40B4-BE49-F238E27FC236}">
                <a16:creationId xmlns:a16="http://schemas.microsoft.com/office/drawing/2014/main" id="{697FB203-C638-4750-9105-63FD745D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pic>
        <p:nvPicPr>
          <p:cNvPr id="31754" name="Picture 42" descr="txp_fig">
            <a:extLst>
              <a:ext uri="{FF2B5EF4-FFF2-40B4-BE49-F238E27FC236}">
                <a16:creationId xmlns:a16="http://schemas.microsoft.com/office/drawing/2014/main" id="{82DA64AA-D68B-4E27-BFA1-30FD0EF912D1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5" name="Picture 43" descr="txp_fig">
            <a:extLst>
              <a:ext uri="{FF2B5EF4-FFF2-40B4-BE49-F238E27FC236}">
                <a16:creationId xmlns:a16="http://schemas.microsoft.com/office/drawing/2014/main" id="{8F80AD9F-1793-4A0E-8A6B-0A1E17EE3AE7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6" name="Text Box 44">
            <a:extLst>
              <a:ext uri="{FF2B5EF4-FFF2-40B4-BE49-F238E27FC236}">
                <a16:creationId xmlns:a16="http://schemas.microsoft.com/office/drawing/2014/main" id="{3AF00AD0-C7DC-4B6E-8C6E-52364DF7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67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De Morgan’s Law</a:t>
            </a:r>
          </a:p>
        </p:txBody>
      </p:sp>
      <p:sp>
        <p:nvSpPr>
          <p:cNvPr id="31757" name="Text Box 45">
            <a:extLst>
              <a:ext uri="{FF2B5EF4-FFF2-40B4-BE49-F238E27FC236}">
                <a16:creationId xmlns:a16="http://schemas.microsoft.com/office/drawing/2014/main" id="{594321A9-6180-4E4F-B939-D7BD9CE2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De Morgan’s Law</a:t>
            </a:r>
          </a:p>
        </p:txBody>
      </p:sp>
      <p:sp>
        <p:nvSpPr>
          <p:cNvPr id="31758" name="Text Box 50">
            <a:extLst>
              <a:ext uri="{FF2B5EF4-FFF2-40B4-BE49-F238E27FC236}">
                <a16:creationId xmlns:a16="http://schemas.microsoft.com/office/drawing/2014/main" id="{F379421C-357C-4D40-A2BA-6C619443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878138"/>
            <a:ext cx="77993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Tom is in the football team and the basketball team.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Negation:</a:t>
            </a:r>
            <a:r>
              <a:rPr lang="en-US" altLang="en-US"/>
              <a:t> </a:t>
            </a:r>
            <a:r>
              <a:rPr lang="en-US" altLang="zh-TW"/>
              <a:t>Tom is not in the football team or not in the basketball team.</a:t>
            </a:r>
          </a:p>
        </p:txBody>
      </p:sp>
      <p:sp>
        <p:nvSpPr>
          <p:cNvPr id="31759" name="Text Box 51">
            <a:extLst>
              <a:ext uri="{FF2B5EF4-FFF2-40B4-BE49-F238E27FC236}">
                <a16:creationId xmlns:a16="http://schemas.microsoft.com/office/drawing/2014/main" id="{56E022AB-AE98-4ABD-B987-512928A0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316538"/>
            <a:ext cx="84089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The number </a:t>
            </a:r>
            <a:r>
              <a:rPr lang="en-US" altLang="zh-TW"/>
              <a:t>783477841 is divisible by 7 or 11.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Negation:</a:t>
            </a:r>
            <a:r>
              <a:rPr lang="en-US" altLang="en-US"/>
              <a:t> </a:t>
            </a:r>
            <a:r>
              <a:rPr lang="en-US" altLang="zh-TW"/>
              <a:t>The number 783477841 is not divisible by 7 and not divisible by 11.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12E03AF-3B4A-480D-9DD2-7DA516969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57200"/>
            <a:ext cx="268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DeMorgan’s Laws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6CE494C-EBB4-4EFE-94A8-B4059A6C8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32772" name="Picture 4" descr="txp_fig">
            <a:extLst>
              <a:ext uri="{FF2B5EF4-FFF2-40B4-BE49-F238E27FC236}">
                <a16:creationId xmlns:a16="http://schemas.microsoft.com/office/drawing/2014/main" id="{EE046867-2644-4AB6-B469-6078DA3C5A4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 descr="txp_fig">
            <a:extLst>
              <a:ext uri="{FF2B5EF4-FFF2-40B4-BE49-F238E27FC236}">
                <a16:creationId xmlns:a16="http://schemas.microsoft.com/office/drawing/2014/main" id="{10AD8692-467D-49B9-ACCA-61069B2E667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574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8" descr="txp_fig">
            <a:extLst>
              <a:ext uri="{FF2B5EF4-FFF2-40B4-BE49-F238E27FC236}">
                <a16:creationId xmlns:a16="http://schemas.microsoft.com/office/drawing/2014/main" id="{D5010197-6EE2-467A-B538-C4A15EB0ADA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431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726" name="Group 70">
            <a:extLst>
              <a:ext uri="{FF2B5EF4-FFF2-40B4-BE49-F238E27FC236}">
                <a16:creationId xmlns:a16="http://schemas.microsoft.com/office/drawing/2014/main" id="{8A9EF1D7-7F82-4C92-99A1-84C86B484C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743200"/>
          <a:ext cx="6515100" cy="2819402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16" name="Rectangle 60">
            <a:extLst>
              <a:ext uri="{FF2B5EF4-FFF2-40B4-BE49-F238E27FC236}">
                <a16:creationId xmlns:a16="http://schemas.microsoft.com/office/drawing/2014/main" id="{AC254E96-1C67-4E0F-A9F6-499D326A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526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pic>
        <p:nvPicPr>
          <p:cNvPr id="70718" name="Picture 62" descr="txp_fig">
            <a:extLst>
              <a:ext uri="{FF2B5EF4-FFF2-40B4-BE49-F238E27FC236}">
                <a16:creationId xmlns:a16="http://schemas.microsoft.com/office/drawing/2014/main" id="{03C23B74-D296-4BF8-8DD0-53F15A1432E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6096000"/>
            <a:ext cx="381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720" name="Rectangle 64">
            <a:extLst>
              <a:ext uri="{FF2B5EF4-FFF2-40B4-BE49-F238E27FC236}">
                <a16:creationId xmlns:a16="http://schemas.microsoft.com/office/drawing/2014/main" id="{9F3D47AE-7119-419B-9CF0-11626C5F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4953000" cy="762000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pic>
        <p:nvPicPr>
          <p:cNvPr id="70721" name="Picture 65" descr="txp_fig">
            <a:extLst>
              <a:ext uri="{FF2B5EF4-FFF2-40B4-BE49-F238E27FC236}">
                <a16:creationId xmlns:a16="http://schemas.microsoft.com/office/drawing/2014/main" id="{C9B4F6D0-F32C-4C00-86A0-1A94332B494D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43600"/>
            <a:ext cx="1905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723" name="Picture 67" descr="txp_fig">
            <a:extLst>
              <a:ext uri="{FF2B5EF4-FFF2-40B4-BE49-F238E27FC236}">
                <a16:creationId xmlns:a16="http://schemas.microsoft.com/office/drawing/2014/main" id="{9218008C-8791-4F72-875F-AE9E4155C07B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81700"/>
            <a:ext cx="180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724" name="Text Box 68">
            <a:extLst>
              <a:ext uri="{FF2B5EF4-FFF2-40B4-BE49-F238E27FC236}">
                <a16:creationId xmlns:a16="http://schemas.microsoft.com/office/drawing/2014/main" id="{D40D9BE9-1182-4534-9EF2-06EA5767E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9436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De Morgan’s Law</a:t>
            </a:r>
          </a:p>
        </p:txBody>
      </p:sp>
      <p:sp>
        <p:nvSpPr>
          <p:cNvPr id="70725" name="Text Box 69">
            <a:extLst>
              <a:ext uri="{FF2B5EF4-FFF2-40B4-BE49-F238E27FC236}">
                <a16:creationId xmlns:a16="http://schemas.microsoft.com/office/drawing/2014/main" id="{F8E26E97-5E62-40A8-B484-A6119DFB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De Morgan’s Law</a:t>
            </a:r>
          </a:p>
        </p:txBody>
      </p:sp>
      <p:pic>
        <p:nvPicPr>
          <p:cNvPr id="32814" name="Picture 72" descr="txp_fig">
            <a:extLst>
              <a:ext uri="{FF2B5EF4-FFF2-40B4-BE49-F238E27FC236}">
                <a16:creationId xmlns:a16="http://schemas.microsoft.com/office/drawing/2014/main" id="{F9763228-DEAB-459A-8A9A-F50017198BF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13192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15" name="Picture 74" descr="txp_fig">
            <a:extLst>
              <a:ext uri="{FF2B5EF4-FFF2-40B4-BE49-F238E27FC236}">
                <a16:creationId xmlns:a16="http://schemas.microsoft.com/office/drawing/2014/main" id="{D7F248C3-3162-4637-8225-46BCD3A8EF9B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24175"/>
            <a:ext cx="12493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16" name="Picture 77" descr="txp_fig">
            <a:extLst>
              <a:ext uri="{FF2B5EF4-FFF2-40B4-BE49-F238E27FC236}">
                <a16:creationId xmlns:a16="http://schemas.microsoft.com/office/drawing/2014/main" id="{F78DE643-ECCF-48ED-82A0-D6E40383F82F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932113"/>
            <a:ext cx="2111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17" name="Picture 78" descr="txp_fig">
            <a:extLst>
              <a:ext uri="{FF2B5EF4-FFF2-40B4-BE49-F238E27FC236}">
                <a16:creationId xmlns:a16="http://schemas.microsoft.com/office/drawing/2014/main" id="{52EE6616-07CB-435B-8F57-C3C248B63504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925763"/>
            <a:ext cx="176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6" grpId="0" animBg="1"/>
      <p:bldP spid="70720" grpId="0" animBg="1"/>
      <p:bldP spid="70724" grpId="0"/>
      <p:bldP spid="707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56E77F9-25E7-4A45-AB54-6171962A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764" y="457200"/>
            <a:ext cx="3804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IN" sz="2400" b="1" dirty="0">
                <a:solidFill>
                  <a:srgbClr val="003366"/>
                </a:solidFill>
              </a:rPr>
              <a:t>Laws of Boolean algebra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AEC77-6313-4D9A-8226-69466C56B597}"/>
              </a:ext>
            </a:extLst>
          </p:cNvPr>
          <p:cNvSpPr txBox="1"/>
          <p:nvPr/>
        </p:nvSpPr>
        <p:spPr>
          <a:xfrm flipH="1">
            <a:off x="926122" y="1288195"/>
            <a:ext cx="7074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A50021"/>
                </a:solidFill>
                <a:effectLst/>
                <a:latin typeface="inter-regular"/>
              </a:rPr>
              <a:t>Commutative Law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states that the interchanging of the order of operands in a Boolean equation does not change its result.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For 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 operator → A + B = B + 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AND operator → A * B = B *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ACD2-64F8-4288-B2D8-031FF784E65A}"/>
              </a:ext>
            </a:extLst>
          </p:cNvPr>
          <p:cNvSpPr txBox="1"/>
          <p:nvPr/>
        </p:nvSpPr>
        <p:spPr>
          <a:xfrm flipH="1">
            <a:off x="943708" y="3245196"/>
            <a:ext cx="713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A50021"/>
                </a:solidFill>
                <a:effectLst/>
                <a:latin typeface="inter-regular"/>
              </a:rPr>
              <a:t>Associative Law of multiplication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states that the AND operation are done on two or more than two variables.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For example: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 * (B * C) = (A * B) *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45FE8-43AD-48F2-9EF9-00F1716624CA}"/>
              </a:ext>
            </a:extLst>
          </p:cNvPr>
          <p:cNvSpPr txBox="1"/>
          <p:nvPr/>
        </p:nvSpPr>
        <p:spPr>
          <a:xfrm flipH="1">
            <a:off x="943708" y="4724400"/>
            <a:ext cx="713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A50021"/>
                </a:solidFill>
                <a:effectLst/>
                <a:latin typeface="inter-regular"/>
              </a:rPr>
              <a:t>Distributive Law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states that the multiplication of two variables and adding the result with a variable will result in the same value as multiplication of addition of the variable with individual variables.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-regular"/>
              </a:rPr>
              <a:t>For example: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 + BC = (A + B) (A + C).</a:t>
            </a:r>
          </a:p>
        </p:txBody>
      </p:sp>
    </p:spTree>
    <p:extLst>
      <p:ext uri="{BB962C8B-B14F-4D97-AF65-F5344CB8AC3E}">
        <p14:creationId xmlns:p14="http://schemas.microsoft.com/office/powerpoint/2010/main" val="377342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56E77F9-25E7-4A45-AB54-6171962A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764" y="457200"/>
            <a:ext cx="3804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IN" sz="2400" b="1" dirty="0">
                <a:solidFill>
                  <a:srgbClr val="003366"/>
                </a:solidFill>
              </a:rPr>
              <a:t>Laws of Boolean algebra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2EE673-7299-4545-89E2-833DFCF3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0006"/>
              </p:ext>
            </p:extLst>
          </p:nvPr>
        </p:nvGraphicFramePr>
        <p:xfrm>
          <a:off x="1371600" y="1600200"/>
          <a:ext cx="6629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179368217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4616139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Annulment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A.0 = 0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+ 1 =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A' = 1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A.A'= 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98488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Identity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A.1 = A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+ 0 = 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negation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((A)')' = 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75118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Idempotent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A = A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A.A = 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Absorption law: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A.(A+B) = A</a:t>
                      </a:r>
                    </a:p>
                    <a:p>
                      <a:pPr lvl="1"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AB = 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16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56E77F9-25E7-4A45-AB54-6171962A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457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Simplifying Statement</a:t>
            </a:r>
          </a:p>
        </p:txBody>
      </p:sp>
      <p:pic>
        <p:nvPicPr>
          <p:cNvPr id="33795" name="Picture 5" descr="txp_fig">
            <a:extLst>
              <a:ext uri="{FF2B5EF4-FFF2-40B4-BE49-F238E27FC236}">
                <a16:creationId xmlns:a16="http://schemas.microsoft.com/office/drawing/2014/main" id="{B63DF8A1-CD33-44F0-838B-80E8A70A176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3810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8" name="Picture 8" descr="txp_fig">
            <a:extLst>
              <a:ext uri="{FF2B5EF4-FFF2-40B4-BE49-F238E27FC236}">
                <a16:creationId xmlns:a16="http://schemas.microsoft.com/office/drawing/2014/main" id="{E3A07B48-19A9-42EA-949D-51E1369C53B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4572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0" name="Picture 10" descr="txp_fig">
            <a:extLst>
              <a:ext uri="{FF2B5EF4-FFF2-40B4-BE49-F238E27FC236}">
                <a16:creationId xmlns:a16="http://schemas.microsoft.com/office/drawing/2014/main" id="{87ED11DC-F566-4AD8-8056-8E395C1B8E6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9703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7" name="Picture 17" descr="txp_fig">
            <a:extLst>
              <a:ext uri="{FF2B5EF4-FFF2-40B4-BE49-F238E27FC236}">
                <a16:creationId xmlns:a16="http://schemas.microsoft.com/office/drawing/2014/main" id="{7EDE9FCD-9B76-4A53-8834-2385D5FDC4E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581400"/>
            <a:ext cx="28114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9" name="Picture 19" descr="txp_fig">
            <a:extLst>
              <a:ext uri="{FF2B5EF4-FFF2-40B4-BE49-F238E27FC236}">
                <a16:creationId xmlns:a16="http://schemas.microsoft.com/office/drawing/2014/main" id="{E54691DE-F6DA-44A2-BB35-61D859090A8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240213"/>
            <a:ext cx="22971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1" name="Picture 21" descr="txp_fig">
            <a:extLst>
              <a:ext uri="{FF2B5EF4-FFF2-40B4-BE49-F238E27FC236}">
                <a16:creationId xmlns:a16="http://schemas.microsoft.com/office/drawing/2014/main" id="{CDC7C998-BED1-435A-A4A3-2D74431B75DA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70802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2" name="Text Box 22">
            <a:extLst>
              <a:ext uri="{FF2B5EF4-FFF2-40B4-BE49-F238E27FC236}">
                <a16:creationId xmlns:a16="http://schemas.microsoft.com/office/drawing/2014/main" id="{69AF2DCC-E6B9-4A73-9765-6C4BE037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832475"/>
            <a:ext cx="38115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See textbook for more identities.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980F884F-DF23-4812-93EF-F74F974D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3272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DeMorgan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A0D9E963-62F7-4072-86B0-CDE16926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6163"/>
            <a:ext cx="14763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Distributive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  <p:bldP spid="717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75A9E898-C794-45E8-BBE6-F3389653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"/>
            <a:ext cx="380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Tautology, Contradiction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D5E581B-1B3D-45B2-97B4-D76EAE9A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5137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 tautology is a statement that is always true.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F88AC389-55AD-42C9-B775-6DD4BA55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5630863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 contradiction is a statement that is always false.</a:t>
            </a:r>
          </a:p>
        </p:txBody>
      </p:sp>
      <p:pic>
        <p:nvPicPr>
          <p:cNvPr id="92169" name="Picture 9" descr="txp_fig">
            <a:extLst>
              <a:ext uri="{FF2B5EF4-FFF2-40B4-BE49-F238E27FC236}">
                <a16:creationId xmlns:a16="http://schemas.microsoft.com/office/drawing/2014/main" id="{5A5CA334-A34D-4F1B-99C6-44FEB83A06E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1" name="Picture 11" descr="txp_fig">
            <a:extLst>
              <a:ext uri="{FF2B5EF4-FFF2-40B4-BE49-F238E27FC236}">
                <a16:creationId xmlns:a16="http://schemas.microsoft.com/office/drawing/2014/main" id="{2BC782E5-5CD7-4865-B07C-CB584F7DE82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3" name="Picture 13" descr="txp_fig">
            <a:extLst>
              <a:ext uri="{FF2B5EF4-FFF2-40B4-BE49-F238E27FC236}">
                <a16:creationId xmlns:a16="http://schemas.microsoft.com/office/drawing/2014/main" id="{2447A610-C1C4-4729-ABEA-40AC4F4E2EB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1438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4" name="Text Box 14">
            <a:extLst>
              <a:ext uri="{FF2B5EF4-FFF2-40B4-BE49-F238E27FC236}">
                <a16:creationId xmlns:a16="http://schemas.microsoft.com/office/drawing/2014/main" id="{D1740B92-C17D-4EEB-B83E-C37213C6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76600"/>
            <a:ext cx="280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(negation of a tautology)</a:t>
            </a:r>
          </a:p>
        </p:txBody>
      </p:sp>
      <p:pic>
        <p:nvPicPr>
          <p:cNvPr id="92179" name="Picture 19" descr="txp_fig">
            <a:extLst>
              <a:ext uri="{FF2B5EF4-FFF2-40B4-BE49-F238E27FC236}">
                <a16:creationId xmlns:a16="http://schemas.microsoft.com/office/drawing/2014/main" id="{0C9F0A48-E47C-40EA-A8D4-414FB218C5C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4953000"/>
            <a:ext cx="6354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0" name="Text Box 20">
            <a:extLst>
              <a:ext uri="{FF2B5EF4-FFF2-40B4-BE49-F238E27FC236}">
                <a16:creationId xmlns:a16="http://schemas.microsoft.com/office/drawing/2014/main" id="{2471A179-47DA-4C16-91E8-A4B0492E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819785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In general it is “difficult” to tell whether a statement is a contradiction.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It is one of the most important problems in CS – the satisfiability problem.</a:t>
            </a:r>
          </a:p>
        </p:txBody>
      </p:sp>
      <p:pic>
        <p:nvPicPr>
          <p:cNvPr id="92181" name="Picture 21" descr="txp_fig">
            <a:extLst>
              <a:ext uri="{FF2B5EF4-FFF2-40B4-BE49-F238E27FC236}">
                <a16:creationId xmlns:a16="http://schemas.microsoft.com/office/drawing/2014/main" id="{5946CD88-FBC0-4EFC-B793-444755EBF207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1663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44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Conditional Statement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895600" y="1371600"/>
            <a:ext cx="1365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</a:t>
            </a:r>
          </a:p>
        </p:txBody>
      </p:sp>
      <p:pic>
        <p:nvPicPr>
          <p:cNvPr id="645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is called the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; q is called the </a:t>
            </a:r>
            <a:r>
              <a:rPr lang="en-US" altLang="zh-TW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649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“If your GPA is 4.0, then you don’t need to pay tuition fee.”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department says: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620963" y="3505200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88925" y="4038600"/>
            <a:ext cx="75850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It is false when your GPA is 4.0 but you still have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But it is not false if your GPA is below 4.0.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93725" y="5410200"/>
            <a:ext cx="75119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Another example: “If there is a bandh today, then there is no class.”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0963" y="5902325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 animBg="1"/>
      <p:bldP spid="64524" grpId="0"/>
      <p:bldP spid="645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33EA4CD8-F0FD-4FAA-A5D2-5E369E7F9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457200"/>
            <a:ext cx="365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Statement (Proposition)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D3A83BC-43A2-41D2-98CF-0641F310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60499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/>
              <a:t>A </a:t>
            </a:r>
            <a:r>
              <a:rPr kumimoji="0" lang="en-US" altLang="en-US" i="1">
                <a:solidFill>
                  <a:srgbClr val="0000FF"/>
                </a:solidFill>
              </a:rPr>
              <a:t>Statement</a:t>
            </a:r>
            <a:r>
              <a:rPr kumimoji="0" lang="en-US" altLang="en-US">
                <a:solidFill>
                  <a:srgbClr val="000000"/>
                </a:solidFill>
              </a:rPr>
              <a:t> is a sentence that is either </a:t>
            </a:r>
            <a:r>
              <a:rPr kumimoji="0" lang="en-US" altLang="en-US" b="1">
                <a:solidFill>
                  <a:srgbClr val="008000"/>
                </a:solidFill>
              </a:rPr>
              <a:t>True</a:t>
            </a:r>
            <a:r>
              <a:rPr kumimoji="0" lang="en-US" altLang="en-US">
                <a:solidFill>
                  <a:srgbClr val="000000"/>
                </a:solidFill>
              </a:rPr>
              <a:t> or </a:t>
            </a:r>
            <a:r>
              <a:rPr kumimoji="0" lang="en-US" altLang="en-US" b="1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0B139594-3ACD-4355-AC16-A4490A0F0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70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055B3E95-E5D0-442D-8C5A-A8D52494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>
                <a:solidFill>
                  <a:srgbClr val="CC0000"/>
                </a:solidFill>
              </a:rPr>
              <a:t>Non-</a:t>
            </a:r>
            <a:r>
              <a:rPr kumimoji="0" lang="en-US" altLang="en-US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1246868A-F09A-44B5-995E-A671248C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419600"/>
            <a:ext cx="106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>
                <a:solidFill>
                  <a:srgbClr val="000000"/>
                </a:solidFill>
              </a:rPr>
              <a:t>x+y&gt;0</a:t>
            </a:r>
          </a:p>
          <a:p>
            <a:endParaRPr kumimoji="0" lang="en-US" altLang="en-US">
              <a:solidFill>
                <a:srgbClr val="000000"/>
              </a:solidFill>
            </a:endParaRPr>
          </a:p>
          <a:p>
            <a:r>
              <a:rPr kumimoji="0" lang="en-US" altLang="en-US">
                <a:solidFill>
                  <a:srgbClr val="000000"/>
                </a:solidFill>
              </a:rPr>
              <a:t>x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+y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=z</a:t>
            </a:r>
            <a:r>
              <a:rPr kumimoji="0" lang="en-US" altLang="en-US" baseline="30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11C7E83-4526-4714-AE4A-9669990E5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2590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EE8F0D02-34DD-4EBE-8774-E9686905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30622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en-US">
                <a:solidFill>
                  <a:srgbClr val="CC0000"/>
                </a:solidFill>
              </a:rPr>
              <a:t>False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F0A648B8-9CA4-41B7-A28A-FA2B5994D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2632075"/>
            <a:ext cx="110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/>
              <a:t>2 + 2 = 4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83E2F2D7-DACC-497D-A3A2-DD4F821C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308927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/>
              <a:t>3 x 3 = 8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ED22C465-A267-442C-A6B6-BBC5D3CE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3622675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/>
              <a:t>787009911 is a prime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CFD4DD5F-7660-4495-8B2F-C95A4648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5257800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They are true for some values of x and y </a:t>
            </a:r>
          </a:p>
          <a:p>
            <a:r>
              <a:rPr lang="en-US" altLang="zh-TW"/>
              <a:t>but are false for some other values of x and 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19" grpId="0"/>
      <p:bldP spid="430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073400" y="1452563"/>
          <a:ext cx="2971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52563"/>
                        <a:ext cx="2971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 Operator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4462463" y="2222500"/>
            <a:ext cx="2051050" cy="2659063"/>
            <a:chOff x="1707" y="1902"/>
            <a:chExt cx="1292" cy="1675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5558" name="Group 22"/>
          <p:cNvGrpSpPr>
            <a:grpSpLocks/>
          </p:cNvGrpSpPr>
          <p:nvPr/>
        </p:nvGrpSpPr>
        <p:grpSpPr bwMode="auto">
          <a:xfrm>
            <a:off x="3530600" y="2222500"/>
            <a:ext cx="931863" cy="2659063"/>
            <a:chOff x="1120" y="1902"/>
            <a:chExt cx="587" cy="1675"/>
          </a:xfrm>
        </p:grpSpPr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65562" name="Group 26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67" name="Group 31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5568" name="Group 32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72" name="Line 36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5573" name="Object 37"/>
          <p:cNvGraphicFramePr>
            <a:graphicFrameLocks noChangeAspect="1"/>
          </p:cNvGraphicFramePr>
          <p:nvPr/>
        </p:nvGraphicFramePr>
        <p:xfrm>
          <a:off x="6267450" y="25431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2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431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Convention</a:t>
            </a:r>
            <a:r>
              <a:rPr lang="en-US" altLang="en-US"/>
              <a:t>: if we don’t say anything wrong, then it is not false, and thus true.</a:t>
            </a:r>
          </a:p>
        </p:txBody>
      </p:sp>
      <p:pic>
        <p:nvPicPr>
          <p:cNvPr id="65575" name="Picture 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162EFF-2A08-4049-9A2F-C329FA9AEE4F}"/>
              </a:ext>
            </a:extLst>
          </p:cNvPr>
          <p:cNvSpPr txBox="1"/>
          <p:nvPr/>
        </p:nvSpPr>
        <p:spPr>
          <a:xfrm>
            <a:off x="1171210" y="963618"/>
            <a:ext cx="762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If your GPA is 4.0, then you don’t need to pay tuition fee.”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10752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If you see a question in the above form,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Comic Sans MS" pitchFamily="66" charset="0"/>
              </a:rPr>
              <a:t>there are usually 3 ways to deal with it.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Truth table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Use logical rules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2939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66597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66610" name="Rectangle 50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1" name="Rectangle 51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2" name="Rectangle 52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6613" name="Rectangle 53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4" name="Rectangle 54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6615" name="Group 55"/>
          <p:cNvGrpSpPr>
            <a:grpSpLocks/>
          </p:cNvGrpSpPr>
          <p:nvPr/>
        </p:nvGrpSpPr>
        <p:grpSpPr bwMode="auto"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66616" name="Rectangle 5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6626" name="Group 66"/>
          <p:cNvGrpSpPr>
            <a:grpSpLocks/>
          </p:cNvGrpSpPr>
          <p:nvPr/>
        </p:nvGrpSpPr>
        <p:grpSpPr bwMode="auto">
          <a:xfrm>
            <a:off x="1589088" y="1912938"/>
            <a:ext cx="931862" cy="2659062"/>
            <a:chOff x="1120" y="1902"/>
            <a:chExt cx="587" cy="1675"/>
          </a:xfrm>
        </p:grpSpPr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66630" name="Group 70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6631" name="Line 71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2" name="Line 72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3" name="Line 73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4" name="Line 74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635" name="Group 75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6636" name="Group 76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6637" name="Line 77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8" name="Line 78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9" name="Line 79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640" name="Line 80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6641" name="Object 81"/>
          <p:cNvGraphicFramePr>
            <a:graphicFrameLocks noChangeAspect="1"/>
          </p:cNvGraphicFramePr>
          <p:nvPr/>
        </p:nvGraphicFramePr>
        <p:xfrm>
          <a:off x="4325938" y="2233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233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42" name="Picture 8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5062538" y="2241550"/>
            <a:ext cx="354806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Look at the false rows,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66645" name="Picture 8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649" name="Picture 8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 don’t give me all your money, then I will kill you.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Either you give me all your money or I will kill you (or both).</a:t>
            </a:r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81088" y="1828800"/>
            <a:ext cx="64135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your GPA is 4.0, then you don’t need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Your term GPA is 4.0 and you still need to pay tuition fee.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22338" y="2819400"/>
            <a:ext cx="72993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my computer is not working, then I cannot finish my homework.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My computer is not working but I can finish my homework.</a:t>
            </a:r>
          </a:p>
        </p:txBody>
      </p:sp>
      <p:pic>
        <p:nvPicPr>
          <p:cNvPr id="67619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3022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2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4097338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4" name="Picture 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643438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7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5181600"/>
            <a:ext cx="21986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42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6003925" y="4613275"/>
            <a:ext cx="16414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previous slide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6003925" y="51466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nimBg="1"/>
      <p:bldP spid="676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</a:t>
            </a:r>
            <a:r>
              <a:rPr lang="en-US" altLang="zh-TW">
                <a:solidFill>
                  <a:srgbClr val="A50021"/>
                </a:solidFill>
              </a:rPr>
              <a:t>contrapositive</a:t>
            </a:r>
            <a:r>
              <a:rPr lang="en-US" altLang="zh-TW"/>
              <a:t> of “if p then q” is “if ~q then ~p”.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</a:t>
            </a:r>
            <a:r>
              <a:rPr lang="en-US" altLang="zh-TW"/>
              <a:t>If x</a:t>
            </a:r>
            <a:r>
              <a:rPr lang="en-US" altLang="zh-TW" baseline="30000"/>
              <a:t>2</a:t>
            </a:r>
            <a:r>
              <a:rPr lang="en-US" altLang="zh-TW"/>
              <a:t> is an even number,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   then x is an even number.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33613" y="1981200"/>
            <a:ext cx="49815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6699"/>
                </a:solidFill>
              </a:rPr>
              <a:t>Statement:</a:t>
            </a:r>
            <a:r>
              <a:rPr lang="en-US" altLang="en-US" dirty="0"/>
              <a:t>   If you are a CS year 1 student,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then you are taking CTS002.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x is an odd number,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then 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is an odd number</a:t>
            </a:r>
            <a:r>
              <a:rPr lang="en-US" altLang="en-US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852613" y="3030538"/>
            <a:ext cx="597631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A50021"/>
                </a:solidFill>
              </a:rPr>
              <a:t>Contrapositive:</a:t>
            </a:r>
            <a:r>
              <a:rPr lang="en-US" altLang="en-US" dirty="0"/>
              <a:t>   If you are not taking CTS002,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     then you are not a CS year 1 student.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79438" y="6096000"/>
            <a:ext cx="79851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Fact:</a:t>
            </a:r>
            <a:r>
              <a:rPr lang="en-US" altLang="zh-TW"/>
              <a:t> A conditional statement is logically equivalent to its contrapositive.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970338" y="296118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239963" y="892569"/>
            <a:ext cx="291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6699"/>
                </a:solidFill>
              </a:rPr>
              <a:t>Statement:</a:t>
            </a:r>
            <a:r>
              <a:rPr lang="en-US" altLang="en-US" dirty="0"/>
              <a:t>   If P, then Q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1905000" y="1236846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A50021"/>
                </a:solidFill>
              </a:rPr>
              <a:t>Contrapositive:</a:t>
            </a:r>
            <a:r>
              <a:rPr lang="en-US" altLang="en-US" dirty="0"/>
              <a:t>   If    Q, then     P.</a:t>
            </a:r>
          </a:p>
        </p:txBody>
      </p:sp>
      <p:pic>
        <p:nvPicPr>
          <p:cNvPr id="69663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48" y="1379826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4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405976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6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7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8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5" name="Picture 6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6" name="Picture 6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7" name="Picture 6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733" name="Group 101"/>
          <p:cNvGraphicFramePr>
            <a:graphicFrameLocks noGrp="1"/>
          </p:cNvGraphicFramePr>
          <p:nvPr/>
        </p:nvGraphicFramePr>
        <p:xfrm>
          <a:off x="4648200" y="2514600"/>
          <a:ext cx="3657600" cy="29718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734" name="Group 102"/>
          <p:cNvGraphicFramePr>
            <a:graphicFrameLocks noGrp="1"/>
          </p:cNvGraphicFramePr>
          <p:nvPr/>
        </p:nvGraphicFramePr>
        <p:xfrm>
          <a:off x="1600200" y="2514600"/>
          <a:ext cx="3048000" cy="29718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33528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580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768" name="Picture 1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100763"/>
            <a:ext cx="1173163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0" name="Picture 13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2" name="Picture 140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88063"/>
            <a:ext cx="17049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4" name="Picture 14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88063"/>
            <a:ext cx="16859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6" name="Picture 144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172200"/>
            <a:ext cx="2746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431F2-55C9-4C0C-B9E8-45A6FBD33142}"/>
              </a:ext>
            </a:extLst>
          </p:cNvPr>
          <p:cNvSpPr txBox="1"/>
          <p:nvPr/>
        </p:nvSpPr>
        <p:spPr>
          <a:xfrm>
            <a:off x="1905000" y="1653570"/>
            <a:ext cx="578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(there is bandha today) p , then (there will be no classes) q.</a:t>
            </a:r>
          </a:p>
          <a:p>
            <a:r>
              <a:rPr lang="en-IN" sz="1400" dirty="0"/>
              <a:t>There will be classes today (~q), then there is no bandh today (~p).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60" grpId="0" animBg="1"/>
      <p:bldP spid="697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152199-4F08-4427-906B-0FA7D72A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81" y="1159933"/>
            <a:ext cx="7421613" cy="1899003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28A156C7-1164-4782-BED2-B331CEB0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"/>
            <a:ext cx="1359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Only-If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002E4-A90D-4A0C-84A4-6DDE6CFA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81" y="3429000"/>
            <a:ext cx="7421613" cy="1482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825A1-D690-49CC-9C10-D02D8330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91" y="5374346"/>
            <a:ext cx="7289609" cy="9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28A156C7-1164-4782-BED2-B331CEB0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412" y="320931"/>
            <a:ext cx="1951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If, Only-If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05E7-86B6-4193-8E79-A1F20702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3314"/>
            <a:ext cx="6898394" cy="1185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452E6-1EB3-4187-96CB-D819C5F1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05315"/>
            <a:ext cx="6308198" cy="747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9E0145-5A4B-4BEE-BBCB-15F427CE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09" y="4003401"/>
            <a:ext cx="7034393" cy="1362684"/>
          </a:xfrm>
          <a:prstGeom prst="rect">
            <a:avLst/>
          </a:prstGeom>
        </p:spPr>
      </p:pic>
      <p:sp>
        <p:nvSpPr>
          <p:cNvPr id="14" name="Text Box 4">
            <a:extLst>
              <a:ext uri="{FF2B5EF4-FFF2-40B4-BE49-F238E27FC236}">
                <a16:creationId xmlns:a16="http://schemas.microsoft.com/office/drawing/2014/main" id="{1E58DFCB-14AC-4C4A-9C42-29C13D172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66" y="3426768"/>
            <a:ext cx="6857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3366"/>
                </a:solidFill>
              </a:rPr>
              <a:t>necessary condition and sufficient condition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  <p:sp>
        <p:nvSpPr>
          <p:cNvPr id="15" name="Text Box 96">
            <a:extLst>
              <a:ext uri="{FF2B5EF4-FFF2-40B4-BE49-F238E27FC236}">
                <a16:creationId xmlns:a16="http://schemas.microsoft.com/office/drawing/2014/main" id="{CDDE5E04-DD42-447D-92C8-A5631BF7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 if and only if (</a:t>
            </a:r>
            <a:r>
              <a:rPr lang="en-US" altLang="zh-TW" dirty="0" err="1"/>
              <a:t>iff</a:t>
            </a:r>
            <a:r>
              <a:rPr lang="en-US" altLang="zh-TW" dirty="0"/>
              <a:t>) Q means P and Q are logically equivalent.</a:t>
            </a:r>
          </a:p>
        </p:txBody>
      </p:sp>
      <p:sp>
        <p:nvSpPr>
          <p:cNvPr id="16" name="Text Box 99">
            <a:extLst>
              <a:ext uri="{FF2B5EF4-FFF2-40B4-BE49-F238E27FC236}">
                <a16:creationId xmlns:a16="http://schemas.microsoft.com/office/drawing/2014/main" id="{3EB85E29-1D19-47E9-8566-AA3FE0F1A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353712"/>
            <a:ext cx="3998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That is, P implies Q and Q implies P.</a:t>
            </a:r>
          </a:p>
        </p:txBody>
      </p:sp>
    </p:spTree>
    <p:extLst>
      <p:ext uri="{BB962C8B-B14F-4D97-AF65-F5344CB8AC3E}">
        <p14:creationId xmlns:p14="http://schemas.microsoft.com/office/powerpoint/2010/main" val="2097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Necessary AND Sufficient Condition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3494088" y="1192213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name="Equation" r:id="rId14" imgW="685800" imgH="203040" progId="Equation.3">
                  <p:embed/>
                </p:oleObj>
              </mc:Choice>
              <mc:Fallback>
                <p:oleObj name="Equation" r:id="rId14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92213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3646488" y="1989138"/>
            <a:ext cx="931862" cy="2659062"/>
            <a:chOff x="1120" y="1902"/>
            <a:chExt cx="587" cy="1675"/>
          </a:xfrm>
        </p:grpSpPr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7" name="Line 3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788" name="Group 3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74789" name="Group 3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93" name="Line 4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74794" name="Object 42"/>
          <p:cNvGraphicFramePr>
            <a:graphicFrameLocks noChangeAspect="1"/>
          </p:cNvGraphicFramePr>
          <p:nvPr/>
        </p:nvGraphicFramePr>
        <p:xfrm>
          <a:off x="6383338" y="2309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309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95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Note:</a:t>
              </a:r>
              <a:r>
                <a:rPr lang="en-US" altLang="en-US"/>
                <a:t>  P        Q is equivalent to (P       Q)     (Q        P) </a:t>
              </a:r>
            </a:p>
          </p:txBody>
        </p:sp>
        <p:pic>
          <p:nvPicPr>
            <p:cNvPr id="74798" name="Picture 46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99" name="Picture 4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0" name="Picture 48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1" name="Picture 4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Note:</a:t>
            </a:r>
            <a:r>
              <a:rPr lang="en-US" altLang="en-US"/>
              <a:t>  P        Q is equivalent to (P       Q)     (    P           Q) </a:t>
            </a:r>
          </a:p>
        </p:txBody>
      </p:sp>
      <p:pic>
        <p:nvPicPr>
          <p:cNvPr id="74803" name="Picture 5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4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5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6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7" name="Picture 5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8" name="Picture 5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72596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whenever all the assumptions are true, then the conclusion is true.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4038600"/>
            <a:ext cx="59025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today is Wednesday, then yesterday was Tuesday.</a:t>
            </a:r>
          </a:p>
          <a:p>
            <a:endParaRPr lang="en-US" altLang="zh-TW" dirty="0"/>
          </a:p>
          <a:p>
            <a:r>
              <a:rPr lang="en-US" altLang="zh-TW" dirty="0"/>
              <a:t>Today is Wednesday.</a:t>
            </a:r>
          </a:p>
          <a:p>
            <a:endParaRPr lang="en-US" altLang="zh-TW" dirty="0"/>
          </a:p>
          <a:p>
            <a:r>
              <a:rPr lang="en-US" altLang="zh-TW" dirty="0"/>
              <a:t>Yesterday was 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49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90E04B24-EC26-4389-A099-99515921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"/>
            <a:ext cx="253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Logic Operators</a:t>
            </a:r>
          </a:p>
        </p:txBody>
      </p:sp>
      <p:pic>
        <p:nvPicPr>
          <p:cNvPr id="91139" name="Picture 3" descr="txp_fig">
            <a:extLst>
              <a:ext uri="{FF2B5EF4-FFF2-40B4-BE49-F238E27FC236}">
                <a16:creationId xmlns:a16="http://schemas.microsoft.com/office/drawing/2014/main" id="{18E8F6E4-72F6-432B-8856-B23660C0244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3429000"/>
            <a:ext cx="280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140" name="Group 4">
            <a:extLst>
              <a:ext uri="{FF2B5EF4-FFF2-40B4-BE49-F238E27FC236}">
                <a16:creationId xmlns:a16="http://schemas.microsoft.com/office/drawing/2014/main" id="{CBB0E86E-B464-44B7-A324-AE61BA03A5B8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3284538"/>
            <a:ext cx="2051050" cy="2659062"/>
            <a:chOff x="1707" y="1902"/>
            <a:chExt cx="1292" cy="1675"/>
          </a:xfrm>
        </p:grpSpPr>
        <p:sp>
          <p:nvSpPr>
            <p:cNvPr id="23622" name="Rectangle 5">
              <a:extLst>
                <a:ext uri="{FF2B5EF4-FFF2-40B4-BE49-F238E27FC236}">
                  <a16:creationId xmlns:a16="http://schemas.microsoft.com/office/drawing/2014/main" id="{DBDC3D4F-2ADB-4448-8EFF-B532F45A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23" name="Rectangle 6">
              <a:extLst>
                <a:ext uri="{FF2B5EF4-FFF2-40B4-BE49-F238E27FC236}">
                  <a16:creationId xmlns:a16="http://schemas.microsoft.com/office/drawing/2014/main" id="{5B53380A-ECB2-4501-9EAB-2B0FAB3C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24" name="Rectangle 7">
              <a:extLst>
                <a:ext uri="{FF2B5EF4-FFF2-40B4-BE49-F238E27FC236}">
                  <a16:creationId xmlns:a16="http://schemas.microsoft.com/office/drawing/2014/main" id="{5733D9E1-0E11-4379-B69C-0D09D0312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25" name="Rectangle 8">
              <a:extLst>
                <a:ext uri="{FF2B5EF4-FFF2-40B4-BE49-F238E27FC236}">
                  <a16:creationId xmlns:a16="http://schemas.microsoft.com/office/drawing/2014/main" id="{67C93145-E067-4E1C-9B94-FC7A1BCB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626" name="Rectangle 9">
              <a:extLst>
                <a:ext uri="{FF2B5EF4-FFF2-40B4-BE49-F238E27FC236}">
                  <a16:creationId xmlns:a16="http://schemas.microsoft.com/office/drawing/2014/main" id="{5874D543-B496-4E6D-837D-23B860DD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P  </a:t>
              </a:r>
              <a:r>
                <a:rPr lang="en-US" altLang="en-US">
                  <a:sym typeface="Symbol" panose="05050102010706020507" pitchFamily="18" charset="2"/>
                </a:rPr>
                <a:t>  </a:t>
              </a:r>
              <a:r>
                <a:rPr lang="en-US" altLang="en-US" i="1">
                  <a:sym typeface="Symbol" panose="05050102010706020507" pitchFamily="18" charset="2"/>
                </a:rPr>
                <a:t>Q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76468514-1661-4B81-9B5D-97A761107C81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3284538"/>
            <a:ext cx="1770062" cy="2659062"/>
            <a:chOff x="592" y="1902"/>
            <a:chExt cx="1115" cy="1675"/>
          </a:xfrm>
        </p:grpSpPr>
        <p:sp>
          <p:nvSpPr>
            <p:cNvPr id="23612" name="Rectangle 11">
              <a:extLst>
                <a:ext uri="{FF2B5EF4-FFF2-40B4-BE49-F238E27FC236}">
                  <a16:creationId xmlns:a16="http://schemas.microsoft.com/office/drawing/2014/main" id="{A33C6524-5B4A-4824-B69A-204E9DF3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13" name="Rectangle 12">
              <a:extLst>
                <a:ext uri="{FF2B5EF4-FFF2-40B4-BE49-F238E27FC236}">
                  <a16:creationId xmlns:a16="http://schemas.microsoft.com/office/drawing/2014/main" id="{9F934FFD-8AC0-4453-93F3-1C2D68A2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14" name="Rectangle 13">
              <a:extLst>
                <a:ext uri="{FF2B5EF4-FFF2-40B4-BE49-F238E27FC236}">
                  <a16:creationId xmlns:a16="http://schemas.microsoft.com/office/drawing/2014/main" id="{D3D26E22-C8EA-4ECD-B7B1-C8380F22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615" name="Rectangle 14">
              <a:extLst>
                <a:ext uri="{FF2B5EF4-FFF2-40B4-BE49-F238E27FC236}">
                  <a16:creationId xmlns:a16="http://schemas.microsoft.com/office/drawing/2014/main" id="{5F06E873-483D-4B19-85D8-8FFA9F15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16" name="Rectangle 15">
              <a:extLst>
                <a:ext uri="{FF2B5EF4-FFF2-40B4-BE49-F238E27FC236}">
                  <a16:creationId xmlns:a16="http://schemas.microsoft.com/office/drawing/2014/main" id="{1109220C-F8A1-4E1C-83D1-0D02C49A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617" name="Rectangle 16">
              <a:extLst>
                <a:ext uri="{FF2B5EF4-FFF2-40B4-BE49-F238E27FC236}">
                  <a16:creationId xmlns:a16="http://schemas.microsoft.com/office/drawing/2014/main" id="{82B45ED1-A0E3-4171-81BE-6939530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618" name="Rectangle 17">
              <a:extLst>
                <a:ext uri="{FF2B5EF4-FFF2-40B4-BE49-F238E27FC236}">
                  <a16:creationId xmlns:a16="http://schemas.microsoft.com/office/drawing/2014/main" id="{59476B17-A984-4A5A-BF36-C95D0CA8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619" name="Rectangle 18">
              <a:extLst>
                <a:ext uri="{FF2B5EF4-FFF2-40B4-BE49-F238E27FC236}">
                  <a16:creationId xmlns:a16="http://schemas.microsoft.com/office/drawing/2014/main" id="{E7BF433B-1838-4F32-8D42-42DA4134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620" name="Rectangle 19">
              <a:extLst>
                <a:ext uri="{FF2B5EF4-FFF2-40B4-BE49-F238E27FC236}">
                  <a16:creationId xmlns:a16="http://schemas.microsoft.com/office/drawing/2014/main" id="{A059A3B3-51C0-4C85-B8D8-9194966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Q</a:t>
              </a:r>
            </a:p>
          </p:txBody>
        </p:sp>
        <p:sp>
          <p:nvSpPr>
            <p:cNvPr id="23621" name="Rectangle 20">
              <a:extLst>
                <a:ext uri="{FF2B5EF4-FFF2-40B4-BE49-F238E27FC236}">
                  <a16:creationId xmlns:a16="http://schemas.microsoft.com/office/drawing/2014/main" id="{7200993E-9F86-4800-939E-21196F45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P</a:t>
              </a:r>
            </a:p>
          </p:txBody>
        </p:sp>
      </p:grpSp>
      <p:grpSp>
        <p:nvGrpSpPr>
          <p:cNvPr id="91157" name="Group 21">
            <a:extLst>
              <a:ext uri="{FF2B5EF4-FFF2-40B4-BE49-F238E27FC236}">
                <a16:creationId xmlns:a16="http://schemas.microsoft.com/office/drawing/2014/main" id="{2C17C3BA-BD47-47AB-A2D9-DDC64B1708B6}"/>
              </a:ext>
            </a:extLst>
          </p:cNvPr>
          <p:cNvGrpSpPr>
            <a:grpSpLocks/>
          </p:cNvGrpSpPr>
          <p:nvPr/>
        </p:nvGrpSpPr>
        <p:grpSpPr bwMode="auto">
          <a:xfrm>
            <a:off x="1360488" y="3284538"/>
            <a:ext cx="931862" cy="2659062"/>
            <a:chOff x="1120" y="1902"/>
            <a:chExt cx="587" cy="1675"/>
          </a:xfrm>
        </p:grpSpPr>
        <p:sp>
          <p:nvSpPr>
            <p:cNvPr id="23610" name="Line 22">
              <a:extLst>
                <a:ext uri="{FF2B5EF4-FFF2-40B4-BE49-F238E27FC236}">
                  <a16:creationId xmlns:a16="http://schemas.microsoft.com/office/drawing/2014/main" id="{84483970-4586-4DB6-92B3-170FDC7DE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11" name="Line 23">
              <a:extLst>
                <a:ext uri="{FF2B5EF4-FFF2-40B4-BE49-F238E27FC236}">
                  <a16:creationId xmlns:a16="http://schemas.microsoft.com/office/drawing/2014/main" id="{583B3CB5-B125-45C7-8716-5437155BF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1160" name="Group 24">
            <a:extLst>
              <a:ext uri="{FF2B5EF4-FFF2-40B4-BE49-F238E27FC236}">
                <a16:creationId xmlns:a16="http://schemas.microsoft.com/office/drawing/2014/main" id="{8955D246-EEA9-4765-BA71-54354F58D6FF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3271838"/>
            <a:ext cx="3821112" cy="2659062"/>
            <a:chOff x="592" y="1894"/>
            <a:chExt cx="2407" cy="1675"/>
          </a:xfrm>
        </p:grpSpPr>
        <p:grpSp>
          <p:nvGrpSpPr>
            <p:cNvPr id="23599" name="Group 25">
              <a:extLst>
                <a:ext uri="{FF2B5EF4-FFF2-40B4-BE49-F238E27FC236}">
                  <a16:creationId xmlns:a16="http://schemas.microsoft.com/office/drawing/2014/main" id="{0BBE0394-02C2-4B4A-A03B-8012C2DD7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23606" name="Line 26">
                <a:extLst>
                  <a:ext uri="{FF2B5EF4-FFF2-40B4-BE49-F238E27FC236}">
                    <a16:creationId xmlns:a16="http://schemas.microsoft.com/office/drawing/2014/main" id="{017F3C48-6294-430B-A35C-A63F2672D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07" name="Line 27">
                <a:extLst>
                  <a:ext uri="{FF2B5EF4-FFF2-40B4-BE49-F238E27FC236}">
                    <a16:creationId xmlns:a16="http://schemas.microsoft.com/office/drawing/2014/main" id="{7B8F252D-3051-48A9-8B17-0BDC4210B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08" name="Line 28">
                <a:extLst>
                  <a:ext uri="{FF2B5EF4-FFF2-40B4-BE49-F238E27FC236}">
                    <a16:creationId xmlns:a16="http://schemas.microsoft.com/office/drawing/2014/main" id="{322D7FA4-2933-4F0E-90D3-130B413E1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609" name="Line 29">
                <a:extLst>
                  <a:ext uri="{FF2B5EF4-FFF2-40B4-BE49-F238E27FC236}">
                    <a16:creationId xmlns:a16="http://schemas.microsoft.com/office/drawing/2014/main" id="{E13F7317-4DA6-41E2-BE98-399E22A35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600" name="Group 30">
              <a:extLst>
                <a:ext uri="{FF2B5EF4-FFF2-40B4-BE49-F238E27FC236}">
                  <a16:creationId xmlns:a16="http://schemas.microsoft.com/office/drawing/2014/main" id="{ACDD9BB5-E60D-4027-AA25-E35196519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23601" name="Group 31">
                <a:extLst>
                  <a:ext uri="{FF2B5EF4-FFF2-40B4-BE49-F238E27FC236}">
                    <a16:creationId xmlns:a16="http://schemas.microsoft.com/office/drawing/2014/main" id="{BAD50DB6-C810-4EF8-B8F8-524FCF78D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23603" name="Line 32">
                  <a:extLst>
                    <a:ext uri="{FF2B5EF4-FFF2-40B4-BE49-F238E27FC236}">
                      <a16:creationId xmlns:a16="http://schemas.microsoft.com/office/drawing/2014/main" id="{F8D8BE6F-3BC1-4CDE-9205-57179B06F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604" name="Line 33">
                  <a:extLst>
                    <a:ext uri="{FF2B5EF4-FFF2-40B4-BE49-F238E27FC236}">
                      <a16:creationId xmlns:a16="http://schemas.microsoft.com/office/drawing/2014/main" id="{2CD6B7DD-C072-4B76-BA27-F29BE8387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605" name="Line 34">
                  <a:extLst>
                    <a:ext uri="{FF2B5EF4-FFF2-40B4-BE49-F238E27FC236}">
                      <a16:creationId xmlns:a16="http://schemas.microsoft.com/office/drawing/2014/main" id="{B02ECA1F-3688-4153-A29A-7B4C7D122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3602" name="Line 35">
                <a:extLst>
                  <a:ext uri="{FF2B5EF4-FFF2-40B4-BE49-F238E27FC236}">
                    <a16:creationId xmlns:a16="http://schemas.microsoft.com/office/drawing/2014/main" id="{C107A5F4-4CBC-40B4-A39F-A0F0A9E8E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aphicFrame>
        <p:nvGraphicFramePr>
          <p:cNvPr id="91172" name="Object 36">
            <a:extLst>
              <a:ext uri="{FF2B5EF4-FFF2-40B4-BE49-F238E27FC236}">
                <a16:creationId xmlns:a16="http://schemas.microsoft.com/office/drawing/2014/main" id="{6CA86860-4C26-4F96-B263-AD6C3318D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73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91172" name="Object 36">
                        <a:extLst>
                          <a:ext uri="{FF2B5EF4-FFF2-40B4-BE49-F238E27FC236}">
                            <a16:creationId xmlns:a16="http://schemas.microsoft.com/office/drawing/2014/main" id="{6CA86860-4C26-4F96-B263-AD6C3318D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74" name="Picture 38" descr="txp_fig">
            <a:extLst>
              <a:ext uri="{FF2B5EF4-FFF2-40B4-BE49-F238E27FC236}">
                <a16:creationId xmlns:a16="http://schemas.microsoft.com/office/drawing/2014/main" id="{C4B0AC9E-3684-4942-95D8-1730BF3144D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429000"/>
            <a:ext cx="280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175" name="Object 39">
            <a:extLst>
              <a:ext uri="{FF2B5EF4-FFF2-40B4-BE49-F238E27FC236}">
                <a16:creationId xmlns:a16="http://schemas.microsoft.com/office/drawing/2014/main" id="{35EADBAC-67A2-48C1-AFD8-62858F069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38400"/>
          <a:ext cx="2362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3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91175" name="Object 39">
                        <a:extLst>
                          <a:ext uri="{FF2B5EF4-FFF2-40B4-BE49-F238E27FC236}">
                            <a16:creationId xmlns:a16="http://schemas.microsoft.com/office/drawing/2014/main" id="{35EADBAC-67A2-48C1-AFD8-62858F069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362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6" name="Group 40">
            <a:extLst>
              <a:ext uri="{FF2B5EF4-FFF2-40B4-BE49-F238E27FC236}">
                <a16:creationId xmlns:a16="http://schemas.microsoft.com/office/drawing/2014/main" id="{246424EE-F317-43A6-B82B-862CF70595CF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3284538"/>
            <a:ext cx="2051050" cy="2659062"/>
            <a:chOff x="1707" y="1902"/>
            <a:chExt cx="1292" cy="1675"/>
          </a:xfrm>
        </p:grpSpPr>
        <p:sp>
          <p:nvSpPr>
            <p:cNvPr id="23594" name="Rectangle 41">
              <a:extLst>
                <a:ext uri="{FF2B5EF4-FFF2-40B4-BE49-F238E27FC236}">
                  <a16:creationId xmlns:a16="http://schemas.microsoft.com/office/drawing/2014/main" id="{42F4D2CF-24A2-4C44-B77F-65F79700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595" name="Rectangle 42">
              <a:extLst>
                <a:ext uri="{FF2B5EF4-FFF2-40B4-BE49-F238E27FC236}">
                  <a16:creationId xmlns:a16="http://schemas.microsoft.com/office/drawing/2014/main" id="{435FCED8-FEE6-4055-9CD3-2ABE329DB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6" name="Rectangle 43">
              <a:extLst>
                <a:ext uri="{FF2B5EF4-FFF2-40B4-BE49-F238E27FC236}">
                  <a16:creationId xmlns:a16="http://schemas.microsoft.com/office/drawing/2014/main" id="{74594542-66B0-49DA-8B9E-22585DF1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7" name="Rectangle 44">
              <a:extLst>
                <a:ext uri="{FF2B5EF4-FFF2-40B4-BE49-F238E27FC236}">
                  <a16:creationId xmlns:a16="http://schemas.microsoft.com/office/drawing/2014/main" id="{3235A58F-F0D9-4B51-8A12-C0EC8FCC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8" name="Rectangle 45">
              <a:extLst>
                <a:ext uri="{FF2B5EF4-FFF2-40B4-BE49-F238E27FC236}">
                  <a16:creationId xmlns:a16="http://schemas.microsoft.com/office/drawing/2014/main" id="{141B7CD8-1776-4962-B4C7-7AF177CF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P  </a:t>
              </a:r>
              <a:r>
                <a:rPr lang="en-US" altLang="en-US">
                  <a:sym typeface="Symbol" panose="05050102010706020507" pitchFamily="18" charset="2"/>
                </a:rPr>
                <a:t>  </a:t>
              </a:r>
              <a:r>
                <a:rPr lang="en-US" altLang="en-US" i="1">
                  <a:sym typeface="Symbol" panose="05050102010706020507" pitchFamily="18" charset="2"/>
                </a:rPr>
                <a:t>Q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grpSp>
        <p:nvGrpSpPr>
          <p:cNvPr id="91182" name="Group 46">
            <a:extLst>
              <a:ext uri="{FF2B5EF4-FFF2-40B4-BE49-F238E27FC236}">
                <a16:creationId xmlns:a16="http://schemas.microsoft.com/office/drawing/2014/main" id="{DAF8E2CF-9CBB-4D12-BE19-34E3D90193CE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3284538"/>
            <a:ext cx="1770062" cy="2659062"/>
            <a:chOff x="592" y="1902"/>
            <a:chExt cx="1115" cy="1675"/>
          </a:xfrm>
        </p:grpSpPr>
        <p:sp>
          <p:nvSpPr>
            <p:cNvPr id="23584" name="Rectangle 47">
              <a:extLst>
                <a:ext uri="{FF2B5EF4-FFF2-40B4-BE49-F238E27FC236}">
                  <a16:creationId xmlns:a16="http://schemas.microsoft.com/office/drawing/2014/main" id="{0BD42A89-4F9F-4637-9AF9-49E670D7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585" name="Rectangle 48">
              <a:extLst>
                <a:ext uri="{FF2B5EF4-FFF2-40B4-BE49-F238E27FC236}">
                  <a16:creationId xmlns:a16="http://schemas.microsoft.com/office/drawing/2014/main" id="{501E082B-E69C-48A1-BD98-39D39222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586" name="Rectangle 49">
              <a:extLst>
                <a:ext uri="{FF2B5EF4-FFF2-40B4-BE49-F238E27FC236}">
                  <a16:creationId xmlns:a16="http://schemas.microsoft.com/office/drawing/2014/main" id="{CD6D984C-A412-4348-ACEA-8986B0BB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87" name="Rectangle 50">
              <a:extLst>
                <a:ext uri="{FF2B5EF4-FFF2-40B4-BE49-F238E27FC236}">
                  <a16:creationId xmlns:a16="http://schemas.microsoft.com/office/drawing/2014/main" id="{6269001B-DE36-4B9F-BCF1-9A28616C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588" name="Rectangle 51">
              <a:extLst>
                <a:ext uri="{FF2B5EF4-FFF2-40B4-BE49-F238E27FC236}">
                  <a16:creationId xmlns:a16="http://schemas.microsoft.com/office/drawing/2014/main" id="{220A68CA-00D2-420D-8951-D306640F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F</a:t>
              </a:r>
            </a:p>
          </p:txBody>
        </p:sp>
        <p:sp>
          <p:nvSpPr>
            <p:cNvPr id="23589" name="Rectangle 52">
              <a:extLst>
                <a:ext uri="{FF2B5EF4-FFF2-40B4-BE49-F238E27FC236}">
                  <a16:creationId xmlns:a16="http://schemas.microsoft.com/office/drawing/2014/main" id="{DA02B526-E930-4948-B896-BD8251DB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0" name="Rectangle 53">
              <a:extLst>
                <a:ext uri="{FF2B5EF4-FFF2-40B4-BE49-F238E27FC236}">
                  <a16:creationId xmlns:a16="http://schemas.microsoft.com/office/drawing/2014/main" id="{988F3A78-5FAD-4558-A9D7-E4110AD7A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1" name="Rectangle 54">
              <a:extLst>
                <a:ext uri="{FF2B5EF4-FFF2-40B4-BE49-F238E27FC236}">
                  <a16:creationId xmlns:a16="http://schemas.microsoft.com/office/drawing/2014/main" id="{C3D479C7-BAC6-4E45-A764-05D47E6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800"/>
                <a:t>T</a:t>
              </a:r>
            </a:p>
          </p:txBody>
        </p:sp>
        <p:sp>
          <p:nvSpPr>
            <p:cNvPr id="23592" name="Rectangle 55">
              <a:extLst>
                <a:ext uri="{FF2B5EF4-FFF2-40B4-BE49-F238E27FC236}">
                  <a16:creationId xmlns:a16="http://schemas.microsoft.com/office/drawing/2014/main" id="{64542952-6269-4F24-AD63-0EECEF419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Q</a:t>
              </a:r>
            </a:p>
          </p:txBody>
        </p:sp>
        <p:sp>
          <p:nvSpPr>
            <p:cNvPr id="23593" name="Rectangle 56">
              <a:extLst>
                <a:ext uri="{FF2B5EF4-FFF2-40B4-BE49-F238E27FC236}">
                  <a16:creationId xmlns:a16="http://schemas.microsoft.com/office/drawing/2014/main" id="{1E66B617-13D5-47C0-A272-6FC71ABB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i="1"/>
                <a:t>P</a:t>
              </a:r>
            </a:p>
          </p:txBody>
        </p:sp>
      </p:grpSp>
      <p:grpSp>
        <p:nvGrpSpPr>
          <p:cNvPr id="91193" name="Group 57">
            <a:extLst>
              <a:ext uri="{FF2B5EF4-FFF2-40B4-BE49-F238E27FC236}">
                <a16:creationId xmlns:a16="http://schemas.microsoft.com/office/drawing/2014/main" id="{0A78EF85-BAF6-497D-8971-E564BEAECA5E}"/>
              </a:ext>
            </a:extLst>
          </p:cNvPr>
          <p:cNvGrpSpPr>
            <a:grpSpLocks/>
          </p:cNvGrpSpPr>
          <p:nvPr/>
        </p:nvGrpSpPr>
        <p:grpSpPr bwMode="auto">
          <a:xfrm>
            <a:off x="5627688" y="3284538"/>
            <a:ext cx="931862" cy="2659062"/>
            <a:chOff x="1120" y="1902"/>
            <a:chExt cx="587" cy="1675"/>
          </a:xfrm>
        </p:grpSpPr>
        <p:sp>
          <p:nvSpPr>
            <p:cNvPr id="23582" name="Line 58">
              <a:extLst>
                <a:ext uri="{FF2B5EF4-FFF2-40B4-BE49-F238E27FC236}">
                  <a16:creationId xmlns:a16="http://schemas.microsoft.com/office/drawing/2014/main" id="{41E1E4F4-8E3E-4B2D-8389-8F616D56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3" name="Line 59">
              <a:extLst>
                <a:ext uri="{FF2B5EF4-FFF2-40B4-BE49-F238E27FC236}">
                  <a16:creationId xmlns:a16="http://schemas.microsoft.com/office/drawing/2014/main" id="{B31FC90D-9CE1-4337-B8B5-E7EA3BD66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1196" name="Group 60">
            <a:extLst>
              <a:ext uri="{FF2B5EF4-FFF2-40B4-BE49-F238E27FC236}">
                <a16:creationId xmlns:a16="http://schemas.microsoft.com/office/drawing/2014/main" id="{18322355-2810-45C4-B7A0-EE47F95EEA57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3271838"/>
            <a:ext cx="3821112" cy="2659062"/>
            <a:chOff x="592" y="1894"/>
            <a:chExt cx="2407" cy="1675"/>
          </a:xfrm>
        </p:grpSpPr>
        <p:grpSp>
          <p:nvGrpSpPr>
            <p:cNvPr id="23571" name="Group 61">
              <a:extLst>
                <a:ext uri="{FF2B5EF4-FFF2-40B4-BE49-F238E27FC236}">
                  <a16:creationId xmlns:a16="http://schemas.microsoft.com/office/drawing/2014/main" id="{F5CEA5D4-0D5B-4A7A-9711-E56405B8A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23578" name="Line 62">
                <a:extLst>
                  <a:ext uri="{FF2B5EF4-FFF2-40B4-BE49-F238E27FC236}">
                    <a16:creationId xmlns:a16="http://schemas.microsoft.com/office/drawing/2014/main" id="{0AF06B77-079C-42AD-8165-FBE422D04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9" name="Line 63">
                <a:extLst>
                  <a:ext uri="{FF2B5EF4-FFF2-40B4-BE49-F238E27FC236}">
                    <a16:creationId xmlns:a16="http://schemas.microsoft.com/office/drawing/2014/main" id="{71BB4F9A-DDFD-4398-B7F5-A2A20F8F1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0" name="Line 64">
                <a:extLst>
                  <a:ext uri="{FF2B5EF4-FFF2-40B4-BE49-F238E27FC236}">
                    <a16:creationId xmlns:a16="http://schemas.microsoft.com/office/drawing/2014/main" id="{62AE86CC-19CB-44BD-BBA9-445454499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1" name="Line 65">
                <a:extLst>
                  <a:ext uri="{FF2B5EF4-FFF2-40B4-BE49-F238E27FC236}">
                    <a16:creationId xmlns:a16="http://schemas.microsoft.com/office/drawing/2014/main" id="{DB5EEAD1-CB70-49CA-B220-E60FD0D9A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572" name="Group 66">
              <a:extLst>
                <a:ext uri="{FF2B5EF4-FFF2-40B4-BE49-F238E27FC236}">
                  <a16:creationId xmlns:a16="http://schemas.microsoft.com/office/drawing/2014/main" id="{7E1FB5BD-1D4D-4F89-93C2-DB2445A42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23573" name="Group 67">
                <a:extLst>
                  <a:ext uri="{FF2B5EF4-FFF2-40B4-BE49-F238E27FC236}">
                    <a16:creationId xmlns:a16="http://schemas.microsoft.com/office/drawing/2014/main" id="{0280A277-A1F3-4B8B-9AC4-52C33A548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23575" name="Line 68">
                  <a:extLst>
                    <a:ext uri="{FF2B5EF4-FFF2-40B4-BE49-F238E27FC236}">
                      <a16:creationId xmlns:a16="http://schemas.microsoft.com/office/drawing/2014/main" id="{86435098-DA94-449A-9A80-C88245F5F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576" name="Line 69">
                  <a:extLst>
                    <a:ext uri="{FF2B5EF4-FFF2-40B4-BE49-F238E27FC236}">
                      <a16:creationId xmlns:a16="http://schemas.microsoft.com/office/drawing/2014/main" id="{F05BA572-09F0-4229-A7B7-BD1875B54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3577" name="Line 70">
                  <a:extLst>
                    <a:ext uri="{FF2B5EF4-FFF2-40B4-BE49-F238E27FC236}">
                      <a16:creationId xmlns:a16="http://schemas.microsoft.com/office/drawing/2014/main" id="{ACBE8FCC-4749-4DB7-AA67-728327D46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3574" name="Line 71">
                <a:extLst>
                  <a:ext uri="{FF2B5EF4-FFF2-40B4-BE49-F238E27FC236}">
                    <a16:creationId xmlns:a16="http://schemas.microsoft.com/office/drawing/2014/main" id="{14B54CAA-5AD0-4A2F-91BE-42BE38AA2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aphicFrame>
        <p:nvGraphicFramePr>
          <p:cNvPr id="91208" name="Object 72">
            <a:extLst>
              <a:ext uri="{FF2B5EF4-FFF2-40B4-BE49-F238E27FC236}">
                <a16:creationId xmlns:a16="http://schemas.microsoft.com/office/drawing/2014/main" id="{D9410305-C58C-471B-9A97-922E4CB53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4538" y="36052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4" name="Equation" r:id="rId11" imgW="114102" imgH="177492" progId="Equation.DSMT4">
                  <p:embed/>
                </p:oleObj>
              </mc:Choice>
              <mc:Fallback>
                <p:oleObj name="Equation" r:id="rId11" imgW="114102" imgH="177492" progId="Equation.DSMT4">
                  <p:embed/>
                  <p:pic>
                    <p:nvPicPr>
                      <p:cNvPr id="91208" name="Object 72">
                        <a:extLst>
                          <a:ext uri="{FF2B5EF4-FFF2-40B4-BE49-F238E27FC236}">
                            <a16:creationId xmlns:a16="http://schemas.microsoft.com/office/drawing/2014/main" id="{D9410305-C58C-471B-9A97-922E4CB533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538" y="36052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9" name="Object 73">
            <a:extLst>
              <a:ext uri="{FF2B5EF4-FFF2-40B4-BE49-F238E27FC236}">
                <a16:creationId xmlns:a16="http://schemas.microsoft.com/office/drawing/2014/main" id="{E231CE6E-CA57-474F-B0E6-CE6998AF0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452688"/>
          <a:ext cx="20574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5" name="Equation" r:id="rId12" imgW="622030" imgH="203112" progId="Equation.3">
                  <p:embed/>
                </p:oleObj>
              </mc:Choice>
              <mc:Fallback>
                <p:oleObj name="Equation" r:id="rId12" imgW="622030" imgH="203112" progId="Equation.3">
                  <p:embed/>
                  <p:pic>
                    <p:nvPicPr>
                      <p:cNvPr id="91209" name="Object 73">
                        <a:extLst>
                          <a:ext uri="{FF2B5EF4-FFF2-40B4-BE49-F238E27FC236}">
                            <a16:creationId xmlns:a16="http://schemas.microsoft.com/office/drawing/2014/main" id="{E231CE6E-CA57-474F-B0E6-CE6998AF0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52688"/>
                        <a:ext cx="20574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76">
            <a:extLst>
              <a:ext uri="{FF2B5EF4-FFF2-40B4-BE49-F238E27FC236}">
                <a16:creationId xmlns:a16="http://schemas.microsoft.com/office/drawing/2014/main" id="{344D6281-A5BC-4363-9C64-AF70316B4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47800"/>
          <a:ext cx="2320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6" name="Equation" r:id="rId14" imgW="736600" imgH="203200" progId="Equation.3">
                  <p:embed/>
                </p:oleObj>
              </mc:Choice>
              <mc:Fallback>
                <p:oleObj name="Equation" r:id="rId14" imgW="736600" imgH="203200" progId="Equation.3">
                  <p:embed/>
                  <p:pic>
                    <p:nvPicPr>
                      <p:cNvPr id="23569" name="Object 76">
                        <a:extLst>
                          <a:ext uri="{FF2B5EF4-FFF2-40B4-BE49-F238E27FC236}">
                            <a16:creationId xmlns:a16="http://schemas.microsoft.com/office/drawing/2014/main" id="{344D6281-A5BC-4363-9C64-AF70316B4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23209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77">
            <a:extLst>
              <a:ext uri="{FF2B5EF4-FFF2-40B4-BE49-F238E27FC236}">
                <a16:creationId xmlns:a16="http://schemas.microsoft.com/office/drawing/2014/main" id="{B06F8AA2-7DCD-45EA-AC05-A16C13F4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1600200"/>
            <a:ext cx="25066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~p is true if p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p</a:t>
            </a:r>
          </a:p>
          <a:p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448928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ponens is Latin for “method of affirming”.</a:t>
            </a:r>
          </a:p>
        </p:txBody>
      </p:sp>
      <p:pic>
        <p:nvPicPr>
          <p:cNvPr id="91186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162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4740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bandh, then class cancelled.</a:t>
            </a:r>
          </a:p>
          <a:p>
            <a:r>
              <a:rPr lang="en-US" altLang="zh-TW" dirty="0"/>
              <a:t>Bandh.</a:t>
            </a:r>
          </a:p>
          <a:p>
            <a:r>
              <a:rPr lang="en-US" altLang="zh-TW" dirty="0"/>
              <a:t>Class cancelled.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~q</a:t>
            </a:r>
          </a:p>
          <a:p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235729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</a:t>
            </a:r>
            <a:r>
              <a:rPr lang="en-US" altLang="zh-TW" dirty="0" err="1"/>
              <a:t>tollens</a:t>
            </a:r>
            <a:r>
              <a:rPr lang="en-US" altLang="zh-TW" dirty="0"/>
              <a:t> is Latin for “method of denying”.</a:t>
            </a:r>
          </a:p>
        </p:txBody>
      </p:sp>
      <p:pic>
        <p:nvPicPr>
          <p:cNvPr id="99371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162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9377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4836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Bandh, then class cancelled.</a:t>
            </a:r>
          </a:p>
          <a:p>
            <a:r>
              <a:rPr lang="en-US" altLang="zh-TW" dirty="0"/>
              <a:t>Class not cancelled.</a:t>
            </a:r>
          </a:p>
          <a:p>
            <a:r>
              <a:rPr lang="en-US" altLang="zh-TW" dirty="0"/>
              <a:t>No Bandh.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F0C38C-52FB-40D9-BF84-1C962593DA80}"/>
              </a:ext>
            </a:extLst>
          </p:cNvPr>
          <p:cNvSpPr txBox="1"/>
          <p:nvPr/>
        </p:nvSpPr>
        <p:spPr>
          <a:xfrm>
            <a:off x="1066800" y="1813076"/>
            <a:ext cx="7848600" cy="323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Show that the premises 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1. “It is not sunny this afternoon and it is colder than yesterday,”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 “We will go swimming only if it is sunny,”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3. “If we do not go swimming, then we will take a canoe trip,” 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 “If we take a canoe trip, then we will be home by sunset” </a:t>
            </a:r>
          </a:p>
          <a:p>
            <a:pPr algn="l"/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lead to the conclusion: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“We will </a:t>
            </a:r>
            <a:r>
              <a:rPr lang="en-IN" dirty="0"/>
              <a:t>be home by sunset.”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3A872B40-A803-40A5-9E0C-EE21C394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1443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9423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52600" y="533400"/>
            <a:ext cx="1443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0C38C-52FB-40D9-BF84-1C962593DA80}"/>
              </a:ext>
            </a:extLst>
          </p:cNvPr>
          <p:cNvSpPr txBox="1"/>
          <p:nvPr/>
        </p:nvSpPr>
        <p:spPr>
          <a:xfrm>
            <a:off x="4191000" y="112739"/>
            <a:ext cx="4127487" cy="130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800" dirty="0"/>
              <a:t>Premises :</a:t>
            </a:r>
          </a:p>
          <a:p>
            <a:pPr lvl="1">
              <a:lnSpc>
                <a:spcPct val="150000"/>
              </a:lnSpc>
            </a:pPr>
            <a:r>
              <a:rPr lang="en-US" sz="800" dirty="0"/>
              <a:t>1. “It is not sunny this afternoon and it is colder than yesterday,” </a:t>
            </a:r>
          </a:p>
          <a:p>
            <a:pPr lvl="1">
              <a:lnSpc>
                <a:spcPct val="150000"/>
              </a:lnSpc>
            </a:pPr>
            <a:r>
              <a:rPr lang="en-US" sz="800" dirty="0"/>
              <a:t>2. “We will go swimming only if it is sunny,” </a:t>
            </a:r>
          </a:p>
          <a:p>
            <a:pPr lvl="1">
              <a:lnSpc>
                <a:spcPct val="150000"/>
              </a:lnSpc>
            </a:pPr>
            <a:r>
              <a:rPr lang="en-US" sz="800" dirty="0"/>
              <a:t>3. “If we do not go swimming, then we will take a canoe trip,” and </a:t>
            </a:r>
          </a:p>
          <a:p>
            <a:pPr lvl="1">
              <a:lnSpc>
                <a:spcPct val="150000"/>
              </a:lnSpc>
            </a:pPr>
            <a:r>
              <a:rPr lang="en-US" sz="800" dirty="0"/>
              <a:t>4. “If we take a canoe trip, then we will be home by sunset” </a:t>
            </a:r>
          </a:p>
          <a:p>
            <a:pPr algn="l"/>
            <a:endParaRPr lang="en-US" sz="800" dirty="0"/>
          </a:p>
          <a:p>
            <a:pPr algn="l">
              <a:lnSpc>
                <a:spcPct val="150000"/>
              </a:lnSpc>
            </a:pPr>
            <a:r>
              <a:rPr lang="en-US" sz="800" dirty="0"/>
              <a:t>Conclusion: “We will </a:t>
            </a:r>
            <a:r>
              <a:rPr lang="en-IN" sz="800" dirty="0"/>
              <a:t>be home by sunset.”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1B5B-8CD2-495A-A721-21E5F59C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0" y="1501734"/>
            <a:ext cx="7771600" cy="4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5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3" imgW="1879560" imgH="419040" progId="Equation.DSMT4">
                  <p:embed/>
                </p:oleObj>
              </mc:Choice>
              <mc:Fallback>
                <p:oleObj name="Equation" r:id="rId3" imgW="1879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A student is trying to prove that propositions </a:t>
            </a:r>
            <a:r>
              <a:rPr kumimoji="0" lang="en-US" altLang="en-US" i="1"/>
              <a:t>P</a:t>
            </a:r>
            <a:r>
              <a:rPr kumimoji="0" lang="en-US" altLang="en-US"/>
              <a:t>, </a:t>
            </a:r>
            <a:r>
              <a:rPr kumimoji="0" lang="en-US" altLang="en-US" i="1"/>
              <a:t>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She proceeds as follows.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First, she proves three facts: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P</a:t>
            </a:r>
            <a:r>
              <a:rPr kumimoji="0" lang="en-US" altLang="en-US"/>
              <a:t> implies </a:t>
            </a:r>
            <a:r>
              <a:rPr kumimoji="0" lang="en-US" altLang="en-US" i="1"/>
              <a:t>Q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Q implies </a:t>
            </a:r>
            <a:r>
              <a:rPr kumimoji="0" lang="en-US" altLang="en-US" i="1"/>
              <a:t>R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R</a:t>
            </a:r>
            <a:r>
              <a:rPr kumimoji="0" lang="en-US" altLang="en-US"/>
              <a:t> implies </a:t>
            </a:r>
            <a:r>
              <a:rPr kumimoji="0" lang="en-US" altLang="en-US" i="1"/>
              <a:t>P</a:t>
            </a:r>
            <a:r>
              <a:rPr kumimoji="0" lang="en-US" altLang="en-US"/>
              <a:t>.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Then she concludes,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      ``Thus  </a:t>
            </a:r>
            <a:r>
              <a:rPr kumimoji="0" lang="en-US" altLang="en-US" i="1"/>
              <a:t>P, 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26" name="Text Box 130"/>
          <p:cNvSpPr txBox="1">
            <a:spLocks noChangeArrowheads="1"/>
          </p:cNvSpPr>
          <p:nvPr/>
        </p:nvSpPr>
        <p:spPr bwMode="auto">
          <a:xfrm>
            <a:off x="3254375" y="457200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20574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2057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</p:nvPr>
        </p:nvGraphicFramePr>
        <p:xfrm>
          <a:off x="762000" y="2514600"/>
          <a:ext cx="1143000" cy="32918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/>
        </p:nvGraphicFramePr>
        <p:xfrm>
          <a:off x="2743200" y="2514600"/>
          <a:ext cx="27432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/>
        </p:nvGraphicFramePr>
        <p:xfrm>
          <a:off x="6400800" y="2514600"/>
          <a:ext cx="2133600" cy="32918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137275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prove an argument is not valid, we just need to find a counterexample.</a:t>
            </a:r>
          </a:p>
        </p:txBody>
      </p:sp>
      <p:graphicFrame>
        <p:nvGraphicFramePr>
          <p:cNvPr id="81301" name="Object 405"/>
          <p:cNvGraphicFramePr>
            <a:graphicFrameLocks noChangeAspect="1"/>
          </p:cNvGraphicFramePr>
          <p:nvPr/>
        </p:nvGraphicFramePr>
        <p:xfrm>
          <a:off x="762000" y="10810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2" name="Equation" r:id="rId8" imgW="1879560" imgH="419040" progId="Equation.DSMT4">
                  <p:embed/>
                </p:oleObj>
              </mc:Choice>
              <mc:Fallback>
                <p:oleObj name="Equation" r:id="rId8" imgW="1879560" imgH="419040" progId="Equation.DSMT4">
                  <p:embed/>
                  <p:pic>
                    <p:nvPicPr>
                      <p:cNvPr id="0" name="Object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810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2" name="Text Box 406"/>
          <p:cNvSpPr txBox="1">
            <a:spLocks noChangeArrowheads="1"/>
          </p:cNvSpPr>
          <p:nvPr/>
        </p:nvSpPr>
        <p:spPr bwMode="auto">
          <a:xfrm>
            <a:off x="6883400" y="12334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16200"/>
            <a:ext cx="682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6200"/>
            <a:ext cx="693738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638425"/>
            <a:ext cx="68262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16200"/>
            <a:ext cx="1012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508978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607503" y="452437"/>
            <a:ext cx="5376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Valid Arguments? (Converse Error)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q</a:t>
            </a:r>
          </a:p>
          <a:p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are a fish, then you drink water.</a:t>
            </a:r>
          </a:p>
          <a:p>
            <a:r>
              <a:rPr lang="en-US" altLang="zh-TW"/>
              <a:t>You drink water.</a:t>
            </a:r>
          </a:p>
          <a:p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100442" name="Text Box 90"/>
          <p:cNvSpPr txBox="1">
            <a:spLocks noChangeArrowheads="1"/>
          </p:cNvSpPr>
          <p:nvPr/>
        </p:nvSpPr>
        <p:spPr bwMode="auto">
          <a:xfrm>
            <a:off x="3505200" y="4800600"/>
            <a:ext cx="501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 are true, but not the conclusion.</a:t>
            </a:r>
          </a:p>
        </p:txBody>
      </p:sp>
      <p:sp>
        <p:nvSpPr>
          <p:cNvPr id="100443" name="Line 91"/>
          <p:cNvSpPr>
            <a:spLocks noChangeShapeType="1"/>
          </p:cNvSpPr>
          <p:nvPr/>
        </p:nvSpPr>
        <p:spPr bwMode="auto">
          <a:xfrm flipV="1">
            <a:off x="6477000" y="3886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  <p:bldP spid="100442" grpId="0" animBg="1"/>
      <p:bldP spid="1004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~p</a:t>
            </a:r>
          </a:p>
          <a:p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you are a fish, then you drink water.</a:t>
            </a:r>
          </a:p>
          <a:p>
            <a:r>
              <a:rPr lang="en-US" altLang="zh-TW" dirty="0"/>
              <a:t>You are not a fish.</a:t>
            </a:r>
          </a:p>
          <a:p>
            <a:r>
              <a:rPr lang="en-US" altLang="zh-TW" dirty="0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81A4FD5-05F9-4B21-AF35-6C400730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503" y="452437"/>
            <a:ext cx="5376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Valid Arguments? (Inverse 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33400" y="1934666"/>
            <a:ext cx="2417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Converse Error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q</a:t>
            </a:r>
          </a:p>
          <a:p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17487" y="3966920"/>
            <a:ext cx="43545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you are a fish, then you drink water.</a:t>
            </a:r>
          </a:p>
          <a:p>
            <a:r>
              <a:rPr lang="en-US" altLang="zh-TW" dirty="0"/>
              <a:t>You drink water.</a:t>
            </a:r>
          </a:p>
          <a:p>
            <a:r>
              <a:rPr lang="en-US" altLang="zh-TW" dirty="0"/>
              <a:t>You are a fish.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7227FA5-3834-474E-BB55-D8A85B44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65412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~p</a:t>
            </a:r>
          </a:p>
          <a:p>
            <a:r>
              <a:rPr lang="en-US" altLang="zh-TW"/>
              <a:t>~q</a:t>
            </a:r>
          </a:p>
        </p:txBody>
      </p:sp>
      <p:pic>
        <p:nvPicPr>
          <p:cNvPr id="14" name="Picture 6" descr="txp_fig">
            <a:extLst>
              <a:ext uri="{FF2B5EF4-FFF2-40B4-BE49-F238E27FC236}">
                <a16:creationId xmlns:a16="http://schemas.microsoft.com/office/drawing/2014/main" id="{000908DD-7608-42B0-A469-146799E21B9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309937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88E81F7A-B3DB-4BF6-9907-E0BB21C1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8629"/>
            <a:ext cx="2233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Inverse Error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B65B4F7-ED9B-4AA2-9C8B-5334B100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31150"/>
            <a:ext cx="4354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you are a fish, then you drink water.</a:t>
            </a:r>
          </a:p>
          <a:p>
            <a:r>
              <a:rPr lang="en-US" altLang="zh-TW" dirty="0"/>
              <a:t>You are not a fish.</a:t>
            </a:r>
          </a:p>
          <a:p>
            <a:r>
              <a:rPr lang="en-US" altLang="zh-TW" dirty="0"/>
              <a:t>You do not drink water.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89581680-0F4B-4E56-81E1-6A18D5845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1811"/>
            <a:ext cx="1443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3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727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3AD71C0A-B1FE-4ECF-9F94-418F715A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327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Compound Statement</a:t>
            </a:r>
          </a:p>
        </p:txBody>
      </p:sp>
      <p:sp>
        <p:nvSpPr>
          <p:cNvPr id="24579" name="Text Box 79">
            <a:extLst>
              <a:ext uri="{FF2B5EF4-FFF2-40B4-BE49-F238E27FC236}">
                <a16:creationId xmlns:a16="http://schemas.microsoft.com/office/drawing/2014/main" id="{DB75126A-659F-457D-A6AE-5A67D0D9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158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 = “it is hot”</a:t>
            </a:r>
          </a:p>
        </p:txBody>
      </p:sp>
      <p:sp>
        <p:nvSpPr>
          <p:cNvPr id="24580" name="Text Box 80">
            <a:extLst>
              <a:ext uri="{FF2B5EF4-FFF2-40B4-BE49-F238E27FC236}">
                <a16:creationId xmlns:a16="http://schemas.microsoft.com/office/drawing/2014/main" id="{6C4F589A-C429-49AC-A33A-E42F01B2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1538288"/>
            <a:ext cx="180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q = “it is sunny”</a:t>
            </a:r>
          </a:p>
        </p:txBody>
      </p:sp>
      <p:sp>
        <p:nvSpPr>
          <p:cNvPr id="24581" name="Text Box 81">
            <a:extLst>
              <a:ext uri="{FF2B5EF4-FFF2-40B4-BE49-F238E27FC236}">
                <a16:creationId xmlns:a16="http://schemas.microsoft.com/office/drawing/2014/main" id="{45BDD287-C626-4B1C-BC85-727FF378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95575"/>
            <a:ext cx="30130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It is hot and sunny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is not hot but sunny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is neither hot nor sunny</a:t>
            </a:r>
          </a:p>
        </p:txBody>
      </p:sp>
      <p:pic>
        <p:nvPicPr>
          <p:cNvPr id="24582" name="Picture 83" descr="txp_fig">
            <a:extLst>
              <a:ext uri="{FF2B5EF4-FFF2-40B4-BE49-F238E27FC236}">
                <a16:creationId xmlns:a16="http://schemas.microsoft.com/office/drawing/2014/main" id="{3B1FE1C1-D55B-47D0-B8DC-29750B313B2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792163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87" descr="txp_fig">
            <a:extLst>
              <a:ext uri="{FF2B5EF4-FFF2-40B4-BE49-F238E27FC236}">
                <a16:creationId xmlns:a16="http://schemas.microsoft.com/office/drawing/2014/main" id="{9C082574-7D1C-4B59-AE1B-E38E321E87B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595688"/>
            <a:ext cx="1003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9" descr="txp_fig">
            <a:extLst>
              <a:ext uri="{FF2B5EF4-FFF2-40B4-BE49-F238E27FC236}">
                <a16:creationId xmlns:a16="http://schemas.microsoft.com/office/drawing/2014/main" id="{A69A3A63-4972-448B-B6EB-63F350C903D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4352925"/>
            <a:ext cx="12493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5737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6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7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7" name="Picture 4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339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0" name="Picture 46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735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1" name="Picture 47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187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3" grpId="0" animBg="1"/>
      <p:bldP spid="57394" grpId="0" animBg="1"/>
      <p:bldP spid="57395" grpId="0" animBg="1"/>
      <p:bldP spid="57396" grpId="0" animBg="1"/>
      <p:bldP spid="57397" grpId="0" animBg="1"/>
      <p:bldP spid="57398" grpId="0" animBg="1"/>
      <p:bldP spid="573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6350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can show that the assumption that the statement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301750" y="4724400"/>
            <a:ext cx="62295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You are wearing a jacket.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If it was warm, then you would not have worn a jacket.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It is not warm.</a:t>
            </a:r>
          </a:p>
        </p:txBody>
      </p:sp>
      <p:pic>
        <p:nvPicPr>
          <p:cNvPr id="63509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Knights always tell the truth.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says: B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A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B is a knight (because what A says is true).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A is a knave (because what B says is true)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contradiction.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So A must be a knave.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 B must be a knave (because what A says is false).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latin typeface="Comic Sans MS" pitchFamily="66" charset="0"/>
              </a:rPr>
              <a:t>Key points:</a:t>
            </a:r>
          </a:p>
          <a:p>
            <a:endParaRPr lang="en-US" altLang="zh-TW" dirty="0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 dirty="0">
                <a:latin typeface="Comic Sans MS" pitchFamily="66" charset="0"/>
              </a:rPr>
              <a:t>Make sure you understand conditional statements and contrapositive.</a:t>
            </a:r>
          </a:p>
          <a:p>
            <a:pPr>
              <a:buFontTx/>
              <a:buAutoNum type="arabicParenBoth"/>
            </a:pPr>
            <a:endParaRPr lang="en-US" altLang="zh-TW" dirty="0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 dirty="0">
                <a:latin typeface="Comic Sans MS" pitchFamily="66" charset="0"/>
              </a:rPr>
              <a:t>Make sure you can check whether an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3364000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780BD05B-2E56-4E8C-81F7-A5713DDE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457200"/>
            <a:ext cx="2988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 dirty="0">
                <a:solidFill>
                  <a:srgbClr val="003366"/>
                </a:solidFill>
              </a:rPr>
              <a:t>Key points to know</a:t>
            </a:r>
          </a:p>
        </p:txBody>
      </p:sp>
      <p:sp>
        <p:nvSpPr>
          <p:cNvPr id="35844" name="Text Box 13">
            <a:extLst>
              <a:ext uri="{FF2B5EF4-FFF2-40B4-BE49-F238E27FC236}">
                <a16:creationId xmlns:a16="http://schemas.microsoft.com/office/drawing/2014/main" id="{03B2535D-A2CD-4EE3-ABCC-56B5A404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176463"/>
            <a:ext cx="79752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Write a logical formula from a truth table.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Check logical equivalence of two logical formulas.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 err="1"/>
              <a:t>DeMorgan’s</a:t>
            </a:r>
            <a:r>
              <a:rPr lang="en-US" altLang="zh-TW" dirty="0"/>
              <a:t> rule and other simple logical rules (e.g. distributive).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Use simple logical rules to simplify a logical formula.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Make sure you understand conditional statements and contrapositive.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zh-TW" dirty="0">
                <a:latin typeface="Comic Sans MS" pitchFamily="66" charset="0"/>
              </a:rPr>
              <a:t>Make sure you can check whether an argument is valid.</a:t>
            </a:r>
          </a:p>
          <a:p>
            <a:pPr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“The sentence below is </a:t>
            </a:r>
            <a:r>
              <a:rPr lang="en-US" altLang="en-US" sz="2800">
                <a:solidFill>
                  <a:srgbClr val="A50021"/>
                </a:solidFill>
              </a:rPr>
              <a:t>false</a:t>
            </a:r>
            <a:r>
              <a:rPr lang="en-US" altLang="en-US" sz="2800"/>
              <a:t>.”</a:t>
            </a:r>
          </a:p>
          <a:p>
            <a:endParaRPr lang="en-US" altLang="en-US" sz="2800"/>
          </a:p>
          <a:p>
            <a:r>
              <a:rPr lang="en-US" altLang="en-US" sz="2800"/>
              <a:t>“The sentence above is </a:t>
            </a:r>
            <a:r>
              <a:rPr lang="en-US" altLang="en-US" sz="2800">
                <a:solidFill>
                  <a:srgbClr val="008000"/>
                </a:solidFill>
              </a:rPr>
              <a:t>true</a:t>
            </a:r>
            <a:r>
              <a:rPr lang="en-US" altLang="en-US" sz="2800"/>
              <a:t>.”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Which is true?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Which is false?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56581FAF-E053-4279-BACA-645758ED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25603" name="Text Box 6">
            <a:extLst>
              <a:ext uri="{FF2B5EF4-FFF2-40B4-BE49-F238E27FC236}">
                <a16:creationId xmlns:a16="http://schemas.microsoft.com/office/drawing/2014/main" id="{B773498F-879A-44AB-A44A-B3E8A4074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/>
              <a:t>coffee “or” tea</a:t>
            </a: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46F87B6E-0ECE-4B06-BE3F-197B1E575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701585DB-6C3C-4E03-B84D-4424B012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214735"/>
            <a:ext cx="484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IN" sz="2400" b="1" dirty="0">
                <a:latin typeface="Arial" charset="0"/>
              </a:rPr>
              <a:t>⊕</a:t>
            </a:r>
            <a:endParaRPr kumimoji="0" lang="en-US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Euclid Symbol"/>
            </a:endParaRP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41CDF5AB-B357-4583-B7BB-66F4966A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56934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 dirty="0"/>
              <a:t>exclusive-or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7CDC62FF-04ED-41B6-873A-B1B902222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How to construct a compound statement for exclusive-or?</a:t>
            </a:r>
          </a:p>
        </p:txBody>
      </p:sp>
      <p:graphicFrame>
        <p:nvGraphicFramePr>
          <p:cNvPr id="68659" name="Group 51">
            <a:extLst>
              <a:ext uri="{FF2B5EF4-FFF2-40B4-BE49-F238E27FC236}">
                <a16:creationId xmlns:a16="http://schemas.microsoft.com/office/drawing/2014/main" id="{C5B0FF38-BD4E-4904-BE9C-B14D7EF87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80335"/>
              </p:ext>
            </p:extLst>
          </p:nvPr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 </a:t>
                      </a:r>
                      <a:r>
                        <a:rPr kumimoji="1" lang="en-IN" sz="2400" b="1" i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+mn-cs"/>
                        </a:rPr>
                        <a:t>⊕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Euclid Symbol" pitchFamily="18" charset="2"/>
                        </a:rPr>
                        <a:t> q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60" name="Text Box 52">
            <a:extLst>
              <a:ext uri="{FF2B5EF4-FFF2-40B4-BE49-F238E27FC236}">
                <a16:creationId xmlns:a16="http://schemas.microsoft.com/office/drawing/2014/main" id="{7D057583-D3BA-4DEA-9C06-739D78C9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1: Look at the true rows</a:t>
            </a:r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B9EBFFE1-3C0E-4691-9F27-3EED964D4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62" name="Line 54">
            <a:extLst>
              <a:ext uri="{FF2B5EF4-FFF2-40B4-BE49-F238E27FC236}">
                <a16:creationId xmlns:a16="http://schemas.microsoft.com/office/drawing/2014/main" id="{B76B2416-D116-4856-A610-7A5CE07D0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8663" name="Picture 55" descr="txp_fig">
            <a:extLst>
              <a:ext uri="{FF2B5EF4-FFF2-40B4-BE49-F238E27FC236}">
                <a16:creationId xmlns:a16="http://schemas.microsoft.com/office/drawing/2014/main" id="{7A4F66E3-8DA8-4471-8965-F95AB0111D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3098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71" name="Text Box 63">
            <a:extLst>
              <a:ext uri="{FF2B5EF4-FFF2-40B4-BE49-F238E27FC236}">
                <a16:creationId xmlns:a16="http://schemas.microsoft.com/office/drawing/2014/main" id="{3E9B3CC7-1E21-4F4D-BEDE-09132391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6670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1: Look at the true rows</a:t>
            </a:r>
          </a:p>
        </p:txBody>
      </p:sp>
      <p:sp>
        <p:nvSpPr>
          <p:cNvPr id="68672" name="Line 64">
            <a:extLst>
              <a:ext uri="{FF2B5EF4-FFF2-40B4-BE49-F238E27FC236}">
                <a16:creationId xmlns:a16="http://schemas.microsoft.com/office/drawing/2014/main" id="{936C39FC-BF40-40EF-850A-C19BAC59C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74" name="Line 66">
            <a:extLst>
              <a:ext uri="{FF2B5EF4-FFF2-40B4-BE49-F238E27FC236}">
                <a16:creationId xmlns:a16="http://schemas.microsoft.com/office/drawing/2014/main" id="{E7B75584-D5BF-4908-A224-4C7CBCF2D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75" name="Text Box 67">
            <a:extLst>
              <a:ext uri="{FF2B5EF4-FFF2-40B4-BE49-F238E27FC236}">
                <a16:creationId xmlns:a16="http://schemas.microsoft.com/office/drawing/2014/main" id="{A6919F71-F2B4-4656-849F-F776E1239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667000"/>
            <a:ext cx="3319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1: Look at the true rows</a:t>
            </a:r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5A7599D5-F15F-4E2E-9B56-C25BED069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895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80" name="Text Box 72">
            <a:extLst>
              <a:ext uri="{FF2B5EF4-FFF2-40B4-BE49-F238E27FC236}">
                <a16:creationId xmlns:a16="http://schemas.microsoft.com/office/drawing/2014/main" id="{492FD72B-5010-40FB-87BC-28912C12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394075"/>
            <a:ext cx="3475038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Want the formula to be 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exactly when the input belongs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to a “true” row.</a:t>
            </a:r>
          </a:p>
        </p:txBody>
      </p:sp>
      <p:sp>
        <p:nvSpPr>
          <p:cNvPr id="68681" name="Text Box 73">
            <a:extLst>
              <a:ext uri="{FF2B5EF4-FFF2-40B4-BE49-F238E27FC236}">
                <a16:creationId xmlns:a16="http://schemas.microsoft.com/office/drawing/2014/main" id="{7F48EEE6-A022-4016-8722-1B568972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7331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The input is the second row exactly if this sub-formula is satisfied</a:t>
            </a:r>
          </a:p>
        </p:txBody>
      </p:sp>
      <p:sp>
        <p:nvSpPr>
          <p:cNvPr id="68682" name="Line 74">
            <a:extLst>
              <a:ext uri="{FF2B5EF4-FFF2-40B4-BE49-F238E27FC236}">
                <a16:creationId xmlns:a16="http://schemas.microsoft.com/office/drawing/2014/main" id="{0A67C00C-6416-4463-86A6-A0EF229B6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83" name="Text Box 75">
            <a:extLst>
              <a:ext uri="{FF2B5EF4-FFF2-40B4-BE49-F238E27FC236}">
                <a16:creationId xmlns:a16="http://schemas.microsoft.com/office/drawing/2014/main" id="{35C06DB8-50B9-4D18-A534-8A9A8C42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62688"/>
            <a:ext cx="897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And the formula is true exactly when the input is the second row </a:t>
            </a:r>
            <a:r>
              <a:rPr lang="en-US" altLang="zh-TW">
                <a:solidFill>
                  <a:srgbClr val="A50021"/>
                </a:solidFill>
              </a:rPr>
              <a:t>or</a:t>
            </a:r>
            <a:r>
              <a:rPr lang="en-US" altLang="zh-TW"/>
              <a:t> the third row.</a:t>
            </a:r>
          </a:p>
        </p:txBody>
      </p:sp>
      <p:sp>
        <p:nvSpPr>
          <p:cNvPr id="68684" name="Line 76">
            <a:extLst>
              <a:ext uri="{FF2B5EF4-FFF2-40B4-BE49-F238E27FC236}">
                <a16:creationId xmlns:a16="http://schemas.microsoft.com/office/drawing/2014/main" id="{A7C6B9BA-9C50-42D2-A25A-29D9B0B6B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/>
      <p:bldP spid="68617" grpId="0"/>
      <p:bldP spid="68618" grpId="0"/>
      <p:bldP spid="68660" grpId="0"/>
      <p:bldP spid="68671" grpId="0"/>
      <p:bldP spid="68675" grpId="0" animBg="1"/>
      <p:bldP spid="68680" grpId="0" animBg="1"/>
      <p:bldP spid="68681" grpId="0" animBg="1"/>
      <p:bldP spid="686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69C54B89-0977-4F95-A60A-84345E94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72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Exclusive-Or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6F36B3E-708B-421D-96E6-D60B422BB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309688"/>
            <a:ext cx="18129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/>
              <a:t>coffee “or” tea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4919CFE7-43A4-4083-A5FE-CA15FC147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538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CB46A4C-CE96-42D7-80CD-944643BA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772" y="1214735"/>
            <a:ext cx="484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kumimoji="1" lang="en-IN" sz="2400" b="1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⊕</a:t>
            </a:r>
            <a:endParaRPr kumimoji="0" lang="en-US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Euclid Symbol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47707EEB-358A-494B-A2CE-28FE69368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77" y="1262796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en-US" dirty="0"/>
              <a:t>exclusive-or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8141A572-FF2C-4F49-88CB-F0994EB2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1905000"/>
            <a:ext cx="638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How to construct a compound statement for exclusive-or?</a:t>
            </a:r>
          </a:p>
        </p:txBody>
      </p:sp>
      <p:graphicFrame>
        <p:nvGraphicFramePr>
          <p:cNvPr id="102408" name="Group 8">
            <a:extLst>
              <a:ext uri="{FF2B5EF4-FFF2-40B4-BE49-F238E27FC236}">
                <a16:creationId xmlns:a16="http://schemas.microsoft.com/office/drawing/2014/main" id="{004EBB5D-3AE8-4561-A4FA-4952C3487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24937"/>
              </p:ext>
            </p:extLst>
          </p:nvPr>
        </p:nvGraphicFramePr>
        <p:xfrm>
          <a:off x="609600" y="2822575"/>
          <a:ext cx="3429000" cy="2590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 </a:t>
                      </a:r>
                      <a:r>
                        <a:rPr kumimoji="1" lang="en-IN" sz="2000" b="1" i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+mn-cs"/>
                        </a:rPr>
                        <a:t>⊕</a:t>
                      </a:r>
                      <a:r>
                        <a:rPr kumimoji="1" lang="en-IN" sz="2800" b="1" i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Euclid Symbol" pitchFamily="18" charset="2"/>
                        </a:rPr>
                        <a:t>q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sym typeface="Euclid 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38" name="Text Box 38">
            <a:extLst>
              <a:ext uri="{FF2B5EF4-FFF2-40B4-BE49-F238E27FC236}">
                <a16:creationId xmlns:a16="http://schemas.microsoft.com/office/drawing/2014/main" id="{56D3B52E-EFE2-4084-BA96-4D3B47E9E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743200"/>
            <a:ext cx="3425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2: Look at the false rows</a:t>
            </a:r>
          </a:p>
        </p:txBody>
      </p:sp>
      <p:sp>
        <p:nvSpPr>
          <p:cNvPr id="102439" name="Line 39">
            <a:extLst>
              <a:ext uri="{FF2B5EF4-FFF2-40B4-BE49-F238E27FC236}">
                <a16:creationId xmlns:a16="http://schemas.microsoft.com/office/drawing/2014/main" id="{37BCBEFD-5614-4CF0-A7D1-AE03C4555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048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40" name="Line 40">
            <a:extLst>
              <a:ext uri="{FF2B5EF4-FFF2-40B4-BE49-F238E27FC236}">
                <a16:creationId xmlns:a16="http://schemas.microsoft.com/office/drawing/2014/main" id="{92FCC8CB-4CFB-4342-B178-0AC43B10C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048000"/>
            <a:ext cx="68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2441" name="Picture 41" descr="txp_fig">
            <a:extLst>
              <a:ext uri="{FF2B5EF4-FFF2-40B4-BE49-F238E27FC236}">
                <a16:creationId xmlns:a16="http://schemas.microsoft.com/office/drawing/2014/main" id="{F36D33BC-0BE6-4FCC-BD7E-CB96F184FA4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60938"/>
            <a:ext cx="381000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1" name="Text Box 51">
            <a:extLst>
              <a:ext uri="{FF2B5EF4-FFF2-40B4-BE49-F238E27FC236}">
                <a16:creationId xmlns:a16="http://schemas.microsoft.com/office/drawing/2014/main" id="{3F9C530A-E982-4F2D-B434-4A536021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394075"/>
            <a:ext cx="3255963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Want the formula to be 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exactly when the input does</a:t>
            </a:r>
          </a:p>
          <a:p>
            <a:pPr>
              <a:lnSpc>
                <a:spcPct val="150000"/>
              </a:lnSpc>
            </a:pPr>
            <a:r>
              <a:rPr lang="en-US" altLang="zh-TW" b="1"/>
              <a:t>not</a:t>
            </a:r>
            <a:r>
              <a:rPr lang="en-US" altLang="zh-TW"/>
              <a:t> belong to a “false” row.</a:t>
            </a:r>
          </a:p>
        </p:txBody>
      </p:sp>
      <p:sp>
        <p:nvSpPr>
          <p:cNvPr id="102452" name="Text Box 52">
            <a:extLst>
              <a:ext uri="{FF2B5EF4-FFF2-40B4-BE49-F238E27FC236}">
                <a16:creationId xmlns:a16="http://schemas.microsoft.com/office/drawing/2014/main" id="{D235A2CB-6563-4667-BC8B-106FC802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71104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The input is the first row exactly if this sub-formula is satisfied</a:t>
            </a:r>
          </a:p>
        </p:txBody>
      </p:sp>
      <p:sp>
        <p:nvSpPr>
          <p:cNvPr id="102453" name="Line 53">
            <a:extLst>
              <a:ext uri="{FF2B5EF4-FFF2-40B4-BE49-F238E27FC236}">
                <a16:creationId xmlns:a16="http://schemas.microsoft.com/office/drawing/2014/main" id="{39EA1A7E-C7BE-43C8-B804-FDEF91E27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33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54" name="Text Box 54">
            <a:extLst>
              <a:ext uri="{FF2B5EF4-FFF2-40B4-BE49-F238E27FC236}">
                <a16:creationId xmlns:a16="http://schemas.microsoft.com/office/drawing/2014/main" id="{7B07E177-45F2-40E9-9017-5B157FD6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62688"/>
            <a:ext cx="9058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And the formula is true exactly when the input is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in the 1</a:t>
            </a:r>
            <a:r>
              <a:rPr lang="en-US" altLang="zh-TW" baseline="30000"/>
              <a:t>st</a:t>
            </a:r>
            <a:r>
              <a:rPr lang="en-US" altLang="zh-TW"/>
              <a:t> row </a:t>
            </a:r>
            <a:r>
              <a:rPr lang="en-US" altLang="zh-TW">
                <a:solidFill>
                  <a:srgbClr val="A50021"/>
                </a:solidFill>
              </a:rPr>
              <a:t>and</a:t>
            </a:r>
            <a:r>
              <a:rPr lang="en-US" altLang="zh-TW"/>
              <a:t> the 4</a:t>
            </a:r>
            <a:r>
              <a:rPr lang="en-US" altLang="zh-TW" baseline="30000"/>
              <a:t>th</a:t>
            </a:r>
            <a:r>
              <a:rPr lang="en-US" altLang="zh-TW"/>
              <a:t> row.</a:t>
            </a:r>
          </a:p>
        </p:txBody>
      </p:sp>
      <p:sp>
        <p:nvSpPr>
          <p:cNvPr id="102455" name="Line 55">
            <a:extLst>
              <a:ext uri="{FF2B5EF4-FFF2-40B4-BE49-F238E27FC236}">
                <a16:creationId xmlns:a16="http://schemas.microsoft.com/office/drawing/2014/main" id="{CC427535-71C3-413F-94CD-C37F810C4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334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8" grpId="0" animBg="1"/>
      <p:bldP spid="102451" grpId="0" animBg="1"/>
      <p:bldP spid="102452" grpId="0" animBg="1"/>
      <p:bldP spid="1024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CA044DF-E8EF-448F-BB9B-95E61AA2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graphicFrame>
        <p:nvGraphicFramePr>
          <p:cNvPr id="69680" name="Group 48">
            <a:extLst>
              <a:ext uri="{FF2B5EF4-FFF2-40B4-BE49-F238E27FC236}">
                <a16:creationId xmlns:a16="http://schemas.microsoft.com/office/drawing/2014/main" id="{61F40C9F-CEA2-40CA-9C10-CFB8A550BE5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3600"/>
          <a:ext cx="8001000" cy="2895601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9685" name="Picture 53" descr="txp_fig">
            <a:extLst>
              <a:ext uri="{FF2B5EF4-FFF2-40B4-BE49-F238E27FC236}">
                <a16:creationId xmlns:a16="http://schemas.microsoft.com/office/drawing/2014/main" id="{9832F5A3-63B3-4F3C-B2E9-659357D3255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191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87" name="Picture 55" descr="txp_fig">
            <a:extLst>
              <a:ext uri="{FF2B5EF4-FFF2-40B4-BE49-F238E27FC236}">
                <a16:creationId xmlns:a16="http://schemas.microsoft.com/office/drawing/2014/main" id="{21DFC6BA-30EE-441D-BAE9-FEAE7E2D2BD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286000"/>
            <a:ext cx="7921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1" name="Picture 59" descr="txp_fig">
            <a:extLst>
              <a:ext uri="{FF2B5EF4-FFF2-40B4-BE49-F238E27FC236}">
                <a16:creationId xmlns:a16="http://schemas.microsoft.com/office/drawing/2014/main" id="{51978A85-D7D1-42C9-B06E-BC669FA4111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289175"/>
            <a:ext cx="8270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2" name="Picture 60" descr="txp_fig">
            <a:extLst>
              <a:ext uri="{FF2B5EF4-FFF2-40B4-BE49-F238E27FC236}">
                <a16:creationId xmlns:a16="http://schemas.microsoft.com/office/drawing/2014/main" id="{DC7A90D9-32C0-49A7-BCF4-2222357BF74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262188"/>
            <a:ext cx="132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5" name="Text Box 63">
            <a:extLst>
              <a:ext uri="{FF2B5EF4-FFF2-40B4-BE49-F238E27FC236}">
                <a16:creationId xmlns:a16="http://schemas.microsoft.com/office/drawing/2014/main" id="{039FC66E-2DBA-49D1-AF7C-D79CD990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2787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3: Guess and check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FA4101-A8B3-419E-BE0A-3F2C4E08C8C8}"/>
              </a:ext>
            </a:extLst>
          </p:cNvPr>
          <p:cNvSpPr/>
          <p:nvPr/>
        </p:nvSpPr>
        <p:spPr bwMode="auto">
          <a:xfrm>
            <a:off x="3311769" y="2731477"/>
            <a:ext cx="125095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290E6C-F5CC-4FCC-AFDF-D3A4CF2B1BC2}"/>
              </a:ext>
            </a:extLst>
          </p:cNvPr>
          <p:cNvSpPr/>
          <p:nvPr/>
        </p:nvSpPr>
        <p:spPr bwMode="auto">
          <a:xfrm>
            <a:off x="4651986" y="2743200"/>
            <a:ext cx="125095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459BD-73A9-44B5-A2C2-320B302CB0AD}"/>
              </a:ext>
            </a:extLst>
          </p:cNvPr>
          <p:cNvSpPr/>
          <p:nvPr/>
        </p:nvSpPr>
        <p:spPr bwMode="auto">
          <a:xfrm>
            <a:off x="5982920" y="2748330"/>
            <a:ext cx="125095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C6B4F-BD0C-4555-B681-C0E1F8A4B4EA}"/>
              </a:ext>
            </a:extLst>
          </p:cNvPr>
          <p:cNvSpPr/>
          <p:nvPr/>
        </p:nvSpPr>
        <p:spPr bwMode="auto">
          <a:xfrm>
            <a:off x="7318986" y="2743200"/>
            <a:ext cx="125095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8" name="Line 58">
            <a:extLst>
              <a:ext uri="{FF2B5EF4-FFF2-40B4-BE49-F238E27FC236}">
                <a16:creationId xmlns:a16="http://schemas.microsoft.com/office/drawing/2014/main" id="{36616E96-B35E-4669-BC35-DE8BECFCA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6" y="175773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95" grpId="0" animBg="1"/>
      <p:bldP spid="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CA044DF-E8EF-448F-BB9B-95E61AA2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graphicFrame>
        <p:nvGraphicFramePr>
          <p:cNvPr id="69680" name="Group 48">
            <a:extLst>
              <a:ext uri="{FF2B5EF4-FFF2-40B4-BE49-F238E27FC236}">
                <a16:creationId xmlns:a16="http://schemas.microsoft.com/office/drawing/2014/main" id="{61F40C9F-CEA2-40CA-9C10-CFB8A550BE5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3600"/>
          <a:ext cx="8001000" cy="2895601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84" name="Text Box 52">
            <a:extLst>
              <a:ext uri="{FF2B5EF4-FFF2-40B4-BE49-F238E27FC236}">
                <a16:creationId xmlns:a16="http://schemas.microsoft.com/office/drawing/2014/main" id="{9CFFD71B-37E5-459A-84DB-9E22E76E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69685" name="Picture 53" descr="txp_fig">
            <a:extLst>
              <a:ext uri="{FF2B5EF4-FFF2-40B4-BE49-F238E27FC236}">
                <a16:creationId xmlns:a16="http://schemas.microsoft.com/office/drawing/2014/main" id="{9832F5A3-63B3-4F3C-B2E9-659357D3255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191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87" name="Picture 55" descr="txp_fig">
            <a:extLst>
              <a:ext uri="{FF2B5EF4-FFF2-40B4-BE49-F238E27FC236}">
                <a16:creationId xmlns:a16="http://schemas.microsoft.com/office/drawing/2014/main" id="{21DFC6BA-30EE-441D-BAE9-FEAE7E2D2BD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286000"/>
            <a:ext cx="7921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1" name="Picture 59" descr="txp_fig">
            <a:extLst>
              <a:ext uri="{FF2B5EF4-FFF2-40B4-BE49-F238E27FC236}">
                <a16:creationId xmlns:a16="http://schemas.microsoft.com/office/drawing/2014/main" id="{51978A85-D7D1-42C9-B06E-BC669FA4111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289175"/>
            <a:ext cx="8270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2" name="Picture 60" descr="txp_fig">
            <a:extLst>
              <a:ext uri="{FF2B5EF4-FFF2-40B4-BE49-F238E27FC236}">
                <a16:creationId xmlns:a16="http://schemas.microsoft.com/office/drawing/2014/main" id="{DC7A90D9-32C0-49A7-BCF4-2222357BF74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262188"/>
            <a:ext cx="132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5" name="Text Box 63">
            <a:extLst>
              <a:ext uri="{FF2B5EF4-FFF2-40B4-BE49-F238E27FC236}">
                <a16:creationId xmlns:a16="http://schemas.microsoft.com/office/drawing/2014/main" id="{039FC66E-2DBA-49D1-AF7C-D79CD990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2787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3: Guess and check</a:t>
            </a:r>
          </a:p>
        </p:txBody>
      </p:sp>
      <p:sp>
        <p:nvSpPr>
          <p:cNvPr id="69697" name="Text Box 65">
            <a:extLst>
              <a:ext uri="{FF2B5EF4-FFF2-40B4-BE49-F238E27FC236}">
                <a16:creationId xmlns:a16="http://schemas.microsoft.com/office/drawing/2014/main" id="{2831BB4F-CFC6-423A-8219-66F52AEF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43600"/>
            <a:ext cx="8943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As you see, there are many different ways to write the same logical formula.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One can always use a truth table to check whether two statements are equivalent.</a:t>
            </a:r>
          </a:p>
        </p:txBody>
      </p:sp>
      <p:sp>
        <p:nvSpPr>
          <p:cNvPr id="18" name="Line 58">
            <a:extLst>
              <a:ext uri="{FF2B5EF4-FFF2-40B4-BE49-F238E27FC236}">
                <a16:creationId xmlns:a16="http://schemas.microsoft.com/office/drawing/2014/main" id="{36616E96-B35E-4669-BC35-DE8BECFCA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6" y="175773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4" grpId="0" animBg="1"/>
      <p:bldP spid="696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CA044DF-E8EF-448F-BB9B-95E61AA2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graphicFrame>
        <p:nvGraphicFramePr>
          <p:cNvPr id="69680" name="Group 48">
            <a:extLst>
              <a:ext uri="{FF2B5EF4-FFF2-40B4-BE49-F238E27FC236}">
                <a16:creationId xmlns:a16="http://schemas.microsoft.com/office/drawing/2014/main" id="{61F40C9F-CEA2-40CA-9C10-CFB8A550BE5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3600"/>
          <a:ext cx="8001000" cy="2895601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84" name="Text Box 52">
            <a:extLst>
              <a:ext uri="{FF2B5EF4-FFF2-40B4-BE49-F238E27FC236}">
                <a16:creationId xmlns:a16="http://schemas.microsoft.com/office/drawing/2014/main" id="{9CFFD71B-37E5-459A-84DB-9E22E76E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6950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3366"/>
                </a:solidFill>
              </a:rPr>
              <a:t>Logical equivalence</a:t>
            </a:r>
            <a:r>
              <a:rPr lang="en-US" altLang="zh-TW"/>
              <a:t>: Two statements have the same truth table</a:t>
            </a:r>
          </a:p>
        </p:txBody>
      </p:sp>
      <p:pic>
        <p:nvPicPr>
          <p:cNvPr id="69685" name="Picture 53" descr="txp_fig">
            <a:extLst>
              <a:ext uri="{FF2B5EF4-FFF2-40B4-BE49-F238E27FC236}">
                <a16:creationId xmlns:a16="http://schemas.microsoft.com/office/drawing/2014/main" id="{9832F5A3-63B3-4F3C-B2E9-659357D3255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191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87" name="Picture 55" descr="txp_fig">
            <a:extLst>
              <a:ext uri="{FF2B5EF4-FFF2-40B4-BE49-F238E27FC236}">
                <a16:creationId xmlns:a16="http://schemas.microsoft.com/office/drawing/2014/main" id="{21DFC6BA-30EE-441D-BAE9-FEAE7E2D2BD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286000"/>
            <a:ext cx="7921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0" name="Line 58">
            <a:extLst>
              <a:ext uri="{FF2B5EF4-FFF2-40B4-BE49-F238E27FC236}">
                <a16:creationId xmlns:a16="http://schemas.microsoft.com/office/drawing/2014/main" id="{F31B3620-1916-47A0-AC00-66109781D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76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9691" name="Picture 59" descr="txp_fig">
            <a:extLst>
              <a:ext uri="{FF2B5EF4-FFF2-40B4-BE49-F238E27FC236}">
                <a16:creationId xmlns:a16="http://schemas.microsoft.com/office/drawing/2014/main" id="{51978A85-D7D1-42C9-B06E-BC669FA4111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289175"/>
            <a:ext cx="8270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2" name="Picture 60" descr="txp_fig">
            <a:extLst>
              <a:ext uri="{FF2B5EF4-FFF2-40B4-BE49-F238E27FC236}">
                <a16:creationId xmlns:a16="http://schemas.microsoft.com/office/drawing/2014/main" id="{DC7A90D9-32C0-49A7-BCF4-2222357BF741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262188"/>
            <a:ext cx="132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93" name="Rectangle 61">
            <a:extLst>
              <a:ext uri="{FF2B5EF4-FFF2-40B4-BE49-F238E27FC236}">
                <a16:creationId xmlns:a16="http://schemas.microsoft.com/office/drawing/2014/main" id="{34B95A9C-B878-48C6-9EAD-82C4F583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9694" name="Rectangle 62">
            <a:extLst>
              <a:ext uri="{FF2B5EF4-FFF2-40B4-BE49-F238E27FC236}">
                <a16:creationId xmlns:a16="http://schemas.microsoft.com/office/drawing/2014/main" id="{363938C0-5572-4CAD-BC56-662C3929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28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9695" name="Text Box 63">
            <a:extLst>
              <a:ext uri="{FF2B5EF4-FFF2-40B4-BE49-F238E27FC236}">
                <a16:creationId xmlns:a16="http://schemas.microsoft.com/office/drawing/2014/main" id="{039FC66E-2DBA-49D1-AF7C-D79CD990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2787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Idea 3: Guess and check</a:t>
            </a:r>
          </a:p>
        </p:txBody>
      </p:sp>
      <p:sp>
        <p:nvSpPr>
          <p:cNvPr id="69697" name="Text Box 65">
            <a:extLst>
              <a:ext uri="{FF2B5EF4-FFF2-40B4-BE49-F238E27FC236}">
                <a16:creationId xmlns:a16="http://schemas.microsoft.com/office/drawing/2014/main" id="{2831BB4F-CFC6-423A-8219-66F52AEF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43600"/>
            <a:ext cx="8943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As you see, there are many different ways to write the same logical formula.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One can always use a truth table to check whether two statements are equivalent.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8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 \equiv (p\lor q) \land 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206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8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 \equiv (p\lor q) \land 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206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8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55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5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660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66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or (\lnot p \land \lnot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7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8"/>
  <p:tag name="PICTUREFILESIZE" val="39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4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3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06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2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43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 \land \lnot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445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 \land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9"/>
  <p:tag name="PICTUREFILESIZE" val="56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703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 \lnot (\lnot p \land \lnot q \land \lnot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2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7"/>
  <p:tag name="PICTUREFILESIZE" val="26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8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16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or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88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29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0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lnot p \land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870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\lnot \lnot 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48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1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(\lnot q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1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{\rm Fals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64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11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) \lor (\lnot q \land p) \lor (\lnot p 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0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908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(p \land r) \lor (q \land r)) \land (\lnot (p \lor q) \lor r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51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or q) \land (\lnot q \lor p) \land (\lnot p \lor \lnot q) \land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3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00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(p \land q) \land \lnot (\lnot 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934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rightarrow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44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17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6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48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16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oplus q \equiv (p\lor q) \land \lnot (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206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8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lor \lnot P 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78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2777</Words>
  <Application>Microsoft Office PowerPoint</Application>
  <PresentationFormat>On-screen Show (4:3)</PresentationFormat>
  <Paragraphs>806</Paragraphs>
  <Slides>45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Comic Sans MS</vt:lpstr>
      <vt:lpstr>inter-regular</vt:lpstr>
      <vt:lpstr>Times New Roman</vt:lpstr>
      <vt:lpstr>Wingdings</vt:lpstr>
      <vt:lpstr>Default Design</vt:lpstr>
      <vt:lpstr>Equation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Mainul</cp:lastModifiedBy>
  <cp:revision>92</cp:revision>
  <dcterms:created xsi:type="dcterms:W3CDTF">2007-08-29T04:27:34Z</dcterms:created>
  <dcterms:modified xsi:type="dcterms:W3CDTF">2022-02-20T08:04:51Z</dcterms:modified>
</cp:coreProperties>
</file>