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48" r:id="rId3"/>
    <p:sldId id="404" r:id="rId4"/>
    <p:sldId id="405" r:id="rId5"/>
    <p:sldId id="395" r:id="rId6"/>
    <p:sldId id="428" r:id="rId7"/>
    <p:sldId id="398" r:id="rId8"/>
    <p:sldId id="416" r:id="rId9"/>
    <p:sldId id="391" r:id="rId10"/>
    <p:sldId id="399" r:id="rId11"/>
    <p:sldId id="400" r:id="rId12"/>
    <p:sldId id="402" r:id="rId13"/>
    <p:sldId id="406" r:id="rId14"/>
    <p:sldId id="409" r:id="rId15"/>
    <p:sldId id="408" r:id="rId16"/>
    <p:sldId id="352" r:id="rId17"/>
    <p:sldId id="389" r:id="rId18"/>
    <p:sldId id="417" r:id="rId19"/>
    <p:sldId id="421" r:id="rId20"/>
    <p:sldId id="418" r:id="rId21"/>
    <p:sldId id="419" r:id="rId22"/>
    <p:sldId id="420" r:id="rId23"/>
    <p:sldId id="422" r:id="rId24"/>
    <p:sldId id="423" r:id="rId25"/>
    <p:sldId id="425" r:id="rId26"/>
    <p:sldId id="353" r:id="rId27"/>
    <p:sldId id="354" r:id="rId28"/>
    <p:sldId id="429" r:id="rId29"/>
    <p:sldId id="431" r:id="rId30"/>
    <p:sldId id="432" r:id="rId31"/>
    <p:sldId id="437" r:id="rId32"/>
    <p:sldId id="434" r:id="rId33"/>
    <p:sldId id="435" r:id="rId34"/>
    <p:sldId id="43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/>
  </p:normalViewPr>
  <p:slideViewPr>
    <p:cSldViewPr>
      <p:cViewPr varScale="1">
        <p:scale>
          <a:sx n="85" d="100"/>
          <a:sy n="85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/>
              <a:t>Definition</a:t>
            </a:r>
            <a:r>
              <a:rPr lang="en-US" sz="7200" dirty="0"/>
              <a:t>: A rooted tree is called an </a:t>
            </a:r>
            <a:r>
              <a:rPr lang="en-US" sz="7200" i="1" dirty="0"/>
              <a:t>m-</a:t>
            </a:r>
            <a:r>
              <a:rPr lang="en-US" sz="7200" i="1" dirty="0" err="1"/>
              <a:t>ary</a:t>
            </a:r>
            <a:r>
              <a:rPr lang="en-US" sz="7200" i="1" dirty="0"/>
              <a:t> tree </a:t>
            </a:r>
            <a:r>
              <a:rPr lang="en-US" sz="7200" dirty="0"/>
              <a:t>if every internal vertex has no more than </a:t>
            </a:r>
            <a:r>
              <a:rPr lang="en-US" sz="7200" i="1" dirty="0"/>
              <a:t>m</a:t>
            </a:r>
            <a:r>
              <a:rPr lang="en-US" sz="7200" dirty="0"/>
              <a:t> children. The tree is called a </a:t>
            </a:r>
            <a:r>
              <a:rPr lang="en-US" sz="7200" i="1" dirty="0"/>
              <a:t>full m-</a:t>
            </a:r>
            <a:r>
              <a:rPr lang="en-US" sz="7200" i="1" dirty="0" err="1"/>
              <a:t>ary</a:t>
            </a:r>
            <a:r>
              <a:rPr lang="en-US" sz="7200" i="1" dirty="0"/>
              <a:t> tree </a:t>
            </a:r>
            <a:r>
              <a:rPr lang="en-US" sz="7200" dirty="0"/>
              <a:t>if every internal vertex has exactly </a:t>
            </a:r>
            <a:r>
              <a:rPr lang="en-US" sz="7200" i="1" dirty="0"/>
              <a:t>m</a:t>
            </a:r>
            <a:r>
              <a:rPr lang="en-US" sz="7200" dirty="0"/>
              <a:t> children. An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with </a:t>
            </a:r>
            <a:r>
              <a:rPr lang="en-US" sz="7200" i="1" dirty="0"/>
              <a:t>m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is called a </a:t>
            </a:r>
            <a:r>
              <a:rPr lang="en-US" sz="7200" i="1" dirty="0"/>
              <a:t>binary</a:t>
            </a:r>
            <a:r>
              <a:rPr lang="en-US" sz="7200" dirty="0"/>
              <a:t> tree.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r>
              <a:rPr lang="en-US" sz="7200" b="1" dirty="0"/>
              <a:t>Example</a:t>
            </a:r>
            <a:r>
              <a:rPr lang="en-US" sz="7200" dirty="0"/>
              <a:t>: Are the following rooted trees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trees for some positive integer </a:t>
            </a:r>
            <a:r>
              <a:rPr lang="en-US" sz="7200" i="1" dirty="0"/>
              <a:t>m</a:t>
            </a:r>
            <a:r>
              <a:rPr lang="en-US" sz="7200" dirty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/>
              <a:t>Solution</a:t>
            </a:r>
            <a:r>
              <a:rPr lang="en-US" sz="7200" dirty="0"/>
              <a:t>: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is a full binary tree because each of its internal vertices has two children.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/>
              <a:t> </a:t>
            </a:r>
            <a:r>
              <a:rPr lang="en-US" sz="7200" dirty="0"/>
              <a:t>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-ary tree because each of its internal vertices has three children. In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each internal vertex has five children, so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/>
              <a:t>-ary tree.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/>
              <a:t> </a:t>
            </a:r>
            <a:r>
              <a:rPr lang="en-US" sz="7200" dirty="0"/>
              <a:t>is not a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for any m because some of its internal vertices have two children and others have three children.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400" b="1" dirty="0"/>
              <a:t>Definition</a:t>
            </a:r>
            <a:r>
              <a:rPr lang="en-US" sz="1400" dirty="0"/>
              <a:t>: An </a:t>
            </a:r>
            <a:r>
              <a:rPr lang="en-US" sz="1400" i="1" dirty="0"/>
              <a:t>ordered rooted tree </a:t>
            </a:r>
            <a:r>
              <a:rPr lang="en-US" sz="1400" dirty="0"/>
              <a:t>is a rooted tree where the children of each internal vertex are ordered.</a:t>
            </a:r>
          </a:p>
          <a:p>
            <a:pPr lvl="1"/>
            <a:r>
              <a:rPr lang="en-US" sz="1400" dirty="0"/>
              <a:t>We draw ordered rooted trees so that the children of each internal vertex are shown in order from left to right.</a:t>
            </a:r>
          </a:p>
          <a:p>
            <a:pPr marL="393192" lvl="1" indent="0">
              <a:buNone/>
            </a:pPr>
            <a:endParaRPr lang="en-US" sz="14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/>
              <a:t>Definition</a:t>
            </a:r>
            <a:r>
              <a:rPr lang="en-US" sz="1400" dirty="0"/>
              <a:t>: A </a:t>
            </a:r>
            <a:r>
              <a:rPr lang="en-US" sz="1400" i="1" dirty="0"/>
              <a:t>binary tree </a:t>
            </a:r>
            <a:r>
              <a:rPr lang="en-US" sz="1400" dirty="0"/>
              <a:t>is an ordered 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at most two children.   If an internal vertex of a binary tree has two children, the first is called the </a:t>
            </a:r>
            <a:r>
              <a:rPr lang="en-US" sz="1400" i="1" dirty="0"/>
              <a:t>left child </a:t>
            </a:r>
            <a:r>
              <a:rPr lang="en-US" sz="1400" dirty="0"/>
              <a:t>and the second the </a:t>
            </a:r>
            <a:r>
              <a:rPr lang="en-US" sz="1400" i="1" dirty="0"/>
              <a:t>right child</a:t>
            </a:r>
            <a:r>
              <a:rPr lang="en-US" sz="1400" dirty="0"/>
              <a:t>. The tree rooted at the left child of a vertex is called the </a:t>
            </a:r>
            <a:r>
              <a:rPr lang="en-US" sz="1400" i="1" dirty="0"/>
              <a:t>left </a:t>
            </a:r>
            <a:r>
              <a:rPr lang="en-US" sz="1400" i="1" dirty="0" err="1"/>
              <a:t>subtree</a:t>
            </a:r>
            <a:r>
              <a:rPr lang="en-US" sz="1400" i="1" dirty="0"/>
              <a:t> </a:t>
            </a:r>
            <a:r>
              <a:rPr lang="en-US" sz="1400" dirty="0"/>
              <a:t>of this vertex, and the tree rooted at the right child of a vertex is called the </a:t>
            </a:r>
            <a:r>
              <a:rPr lang="en-US" sz="1400" i="1" dirty="0"/>
              <a:t>right </a:t>
            </a:r>
            <a:r>
              <a:rPr lang="en-US" sz="1400" i="1" dirty="0" err="1"/>
              <a:t>subtree</a:t>
            </a:r>
            <a:r>
              <a:rPr lang="en-US" sz="1400" i="1" dirty="0"/>
              <a:t> </a:t>
            </a:r>
            <a:r>
              <a:rPr lang="en-US" sz="1400" dirty="0"/>
              <a:t>of this vertex.</a:t>
            </a:r>
          </a:p>
          <a:p>
            <a:pPr lvl="1"/>
            <a:endParaRPr lang="en-US" sz="1400" dirty="0"/>
          </a:p>
          <a:p>
            <a:pPr indent="0">
              <a:buNone/>
            </a:pPr>
            <a:r>
              <a:rPr lang="en-US" sz="1400" b="1" dirty="0"/>
              <a:t>Example</a:t>
            </a:r>
            <a:r>
              <a:rPr lang="en-US" sz="1400" dirty="0"/>
              <a:t>:  Consider the binary tree </a:t>
            </a:r>
            <a:r>
              <a:rPr lang="en-US" sz="1400" i="1" dirty="0"/>
              <a:t>T</a:t>
            </a:r>
            <a:r>
              <a:rPr lang="en-US" sz="1400" dirty="0"/>
              <a:t>. </a:t>
            </a:r>
          </a:p>
          <a:p>
            <a:pPr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 err="1">
                <a:solidFill>
                  <a:schemeClr val="accent2"/>
                </a:solidFill>
              </a:rPr>
              <a:t>i</a:t>
            </a:r>
            <a:r>
              <a:rPr lang="en-US" sz="1400" dirty="0">
                <a:solidFill>
                  <a:schemeClr val="accent2"/>
                </a:solidFill>
              </a:rPr>
              <a:t>)</a:t>
            </a:r>
            <a:r>
              <a:rPr lang="en-US" sz="1400" dirty="0"/>
              <a:t>  What are the left and right children of </a:t>
            </a:r>
            <a:r>
              <a:rPr lang="en-US" sz="1400" i="1" dirty="0"/>
              <a:t>d</a:t>
            </a:r>
            <a:r>
              <a:rPr lang="en-US" sz="1400" dirty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>
                <a:solidFill>
                  <a:schemeClr val="accent2"/>
                </a:solidFill>
              </a:rPr>
              <a:t>ii</a:t>
            </a:r>
            <a:r>
              <a:rPr lang="en-US" sz="1400" dirty="0">
                <a:solidFill>
                  <a:schemeClr val="accent2"/>
                </a:solidFill>
              </a:rPr>
              <a:t>)  </a:t>
            </a:r>
            <a:r>
              <a:rPr lang="en-US" sz="1400" dirty="0"/>
              <a:t>What are the left and right </a:t>
            </a:r>
            <a:r>
              <a:rPr lang="en-US" sz="1400" dirty="0" err="1"/>
              <a:t>subtrees</a:t>
            </a:r>
            <a:r>
              <a:rPr lang="en-US" sz="1400" dirty="0"/>
              <a:t> of </a:t>
            </a:r>
            <a:r>
              <a:rPr lang="en-US" sz="1400" i="1" dirty="0"/>
              <a:t>c</a:t>
            </a:r>
            <a:r>
              <a:rPr lang="en-US" sz="1400" dirty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400" b="1" dirty="0"/>
              <a:t>Solution</a:t>
            </a:r>
            <a:r>
              <a:rPr lang="en-US" sz="1400" dirty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 err="1">
                <a:solidFill>
                  <a:schemeClr val="accent2"/>
                </a:solidFill>
              </a:rPr>
              <a:t>i</a:t>
            </a:r>
            <a:r>
              <a:rPr lang="en-US" sz="1400" dirty="0">
                <a:solidFill>
                  <a:schemeClr val="accent2"/>
                </a:solidFill>
              </a:rPr>
              <a:t>) </a:t>
            </a:r>
            <a:r>
              <a:rPr lang="en-US" sz="1400" dirty="0"/>
              <a:t>The left child of </a:t>
            </a:r>
            <a:r>
              <a:rPr lang="en-US" sz="1400" i="1" dirty="0"/>
              <a:t>d</a:t>
            </a:r>
            <a:r>
              <a:rPr lang="en-US" sz="1400" dirty="0"/>
              <a:t> is </a:t>
            </a:r>
            <a:r>
              <a:rPr lang="en-US" sz="1400" i="1" dirty="0"/>
              <a:t>f</a:t>
            </a:r>
            <a:r>
              <a:rPr lang="en-US" sz="1400" dirty="0"/>
              <a:t> and the right child is </a:t>
            </a:r>
            <a:r>
              <a:rPr lang="en-US" sz="1400" i="1" dirty="0"/>
              <a:t>g</a:t>
            </a:r>
            <a:r>
              <a:rPr lang="en-US" sz="1400" dirty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>
                <a:solidFill>
                  <a:schemeClr val="accent2"/>
                </a:solidFill>
              </a:rPr>
              <a:t>ii</a:t>
            </a:r>
            <a:r>
              <a:rPr lang="en-US" sz="1400" dirty="0">
                <a:solidFill>
                  <a:schemeClr val="accent2"/>
                </a:solidFill>
              </a:rPr>
              <a:t>) </a:t>
            </a:r>
            <a:r>
              <a:rPr lang="en-US" sz="1400" dirty="0"/>
              <a:t>The left and right </a:t>
            </a:r>
            <a:r>
              <a:rPr lang="en-US" sz="1400" dirty="0" err="1"/>
              <a:t>subtrees</a:t>
            </a:r>
            <a:r>
              <a:rPr lang="en-US" sz="1400" dirty="0"/>
              <a:t> of </a:t>
            </a:r>
            <a:r>
              <a:rPr lang="en-US" sz="1400" i="1" dirty="0"/>
              <a:t>c</a:t>
            </a:r>
            <a:r>
              <a:rPr lang="en-US" sz="1400" dirty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       (b) and (c).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4495800"/>
            <a:ext cx="3042666" cy="16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A tree with </a:t>
            </a:r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i="1" dirty="0"/>
              <a:t>by mathematical induction</a:t>
            </a:r>
            <a:r>
              <a:rPr lang="en-US" b="1" dirty="0"/>
              <a:t>):</a:t>
            </a:r>
          </a:p>
          <a:p>
            <a:pPr indent="0">
              <a:buNone/>
            </a:pPr>
            <a:r>
              <a:rPr lang="en-US" i="1" dirty="0"/>
              <a:t>BASIS STEP</a:t>
            </a:r>
            <a:r>
              <a:rPr lang="en-US" dirty="0"/>
              <a:t>: When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a tree with one vertex has no edges. Hence, the theorem holds when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indent="0">
              <a:buNone/>
            </a:pPr>
            <a:r>
              <a:rPr lang="en-US" i="1" dirty="0"/>
              <a:t>INDUCTIVE STEP</a:t>
            </a:r>
            <a:r>
              <a:rPr lang="en-US" dirty="0"/>
              <a:t>: Assume that every tree with </a:t>
            </a:r>
            <a:r>
              <a:rPr lang="en-US" i="1" dirty="0"/>
              <a:t>k</a:t>
            </a:r>
            <a:r>
              <a:rPr lang="en-US" dirty="0"/>
              <a:t> vertices has 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edges. </a:t>
            </a:r>
          </a:p>
          <a:p>
            <a:pPr indent="0">
              <a:buNone/>
            </a:pPr>
            <a:r>
              <a:rPr lang="en-US" dirty="0"/>
              <a:t>Suppose that a tree </a:t>
            </a:r>
            <a:r>
              <a:rPr lang="en-US" i="1" dirty="0"/>
              <a:t>T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 and that </a:t>
            </a:r>
            <a:r>
              <a:rPr lang="en-US" i="1" dirty="0"/>
              <a:t>v</a:t>
            </a:r>
            <a:r>
              <a:rPr lang="en-US" dirty="0"/>
              <a:t> is a leaf of </a:t>
            </a:r>
            <a:r>
              <a:rPr lang="en-US" i="1" dirty="0"/>
              <a:t>T</a:t>
            </a:r>
            <a:r>
              <a:rPr lang="en-US" dirty="0"/>
              <a:t>. Let </a:t>
            </a:r>
            <a:r>
              <a:rPr lang="en-US" i="1" dirty="0"/>
              <a:t>w </a:t>
            </a:r>
            <a:r>
              <a:rPr lang="en-US" dirty="0"/>
              <a:t>be the parent of </a:t>
            </a:r>
            <a:r>
              <a:rPr lang="en-US" i="1" dirty="0"/>
              <a:t>v</a:t>
            </a:r>
            <a:r>
              <a:rPr lang="en-US" dirty="0"/>
              <a:t>. Removing the vertex </a:t>
            </a:r>
            <a:r>
              <a:rPr lang="en-US" i="1" dirty="0"/>
              <a:t>v</a:t>
            </a:r>
            <a:r>
              <a:rPr lang="en-US" dirty="0"/>
              <a:t> and the edge connecting </a:t>
            </a:r>
            <a:r>
              <a:rPr lang="en-US" i="1" dirty="0"/>
              <a:t>w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produces a tree </a:t>
            </a:r>
            <a:r>
              <a:rPr lang="en-US" i="1" dirty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dirty="0"/>
              <a:t> vertices. By the inductive hypothesis, </a:t>
            </a:r>
            <a:r>
              <a:rPr lang="en-US" i="1" dirty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edges. Because </a:t>
            </a:r>
            <a:r>
              <a:rPr lang="en-US" i="1" dirty="0"/>
              <a:t>T</a:t>
            </a:r>
            <a:r>
              <a:rPr lang="en-US" dirty="0"/>
              <a:t> has one more edge  than </a:t>
            </a:r>
            <a:r>
              <a:rPr lang="en-US" i="1" dirty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, we see that </a:t>
            </a:r>
            <a:r>
              <a:rPr lang="en-US" i="1" dirty="0"/>
              <a:t>T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dirty="0"/>
              <a:t> edges. This completes the inductive step.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95863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Vertices in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  <a:r>
              <a:rPr lang="en-US" i="1" dirty="0" err="1"/>
              <a:t>i</a:t>
            </a:r>
            <a:r>
              <a:rPr lang="en-US" dirty="0"/>
              <a:t> internal vertices has 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: Every vertex, except the root, is the child of an internal vertex. Because each of the </a:t>
            </a:r>
            <a:r>
              <a:rPr lang="en-US" i="1" dirty="0" err="1"/>
              <a:t>i</a:t>
            </a:r>
            <a:r>
              <a:rPr lang="en-US" dirty="0"/>
              <a:t> internal vertices has </a:t>
            </a:r>
            <a:r>
              <a:rPr lang="en-US" i="1" dirty="0"/>
              <a:t>m</a:t>
            </a:r>
            <a:r>
              <a:rPr lang="en-US" dirty="0"/>
              <a:t> children, there are </a:t>
            </a:r>
            <a:r>
              <a:rPr lang="en-US" i="1" dirty="0"/>
              <a:t>mi</a:t>
            </a:r>
            <a:r>
              <a:rPr lang="en-US" dirty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16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vertices and height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 working with trees, we often want to have rooted trees where the </a:t>
            </a:r>
            <a:r>
              <a:rPr lang="en-US" dirty="0" err="1"/>
              <a:t>subtrees</a:t>
            </a:r>
            <a:r>
              <a:rPr lang="en-US" dirty="0"/>
              <a:t> at each vertex contain paths of approximately the same length.</a:t>
            </a:r>
          </a:p>
          <a:p>
            <a:r>
              <a:rPr lang="en-US" dirty="0"/>
              <a:t>To make this idea precise we need some definitions: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level</a:t>
            </a:r>
            <a:r>
              <a:rPr lang="en-US" dirty="0"/>
              <a:t> of a vertex </a:t>
            </a:r>
            <a:r>
              <a:rPr lang="en-US" i="1" dirty="0"/>
              <a:t>v</a:t>
            </a:r>
            <a:r>
              <a:rPr lang="en-US" dirty="0"/>
              <a:t> in a rooted tree is the length of the unique path from the root to this vertex. 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height</a:t>
            </a:r>
            <a:r>
              <a:rPr lang="en-US" dirty="0"/>
              <a:t> of a rooted tree is the maximum of the levels of the vertices.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</a:t>
            </a:r>
            <a:r>
              <a:rPr lang="en-US" dirty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the tree to the right.                        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 </a:t>
            </a:r>
            <a:r>
              <a:rPr lang="en-US" dirty="0"/>
              <a:t>What is the height of the tree?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lnSpc>
                <a:spcPts val="1700"/>
              </a:lnSpc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 The root </a:t>
            </a:r>
            <a:r>
              <a:rPr lang="en-US" i="1" dirty="0"/>
              <a:t>a</a:t>
            </a:r>
            <a:r>
              <a:rPr lang="en-US" dirty="0"/>
              <a:t> is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 Vertices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and </a:t>
            </a:r>
            <a:r>
              <a:rPr lang="en-US" i="1" dirty="0"/>
              <a:t>k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 Vertices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/>
              <a:t>l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Vertices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 Vertex </a:t>
            </a:r>
            <a:r>
              <a:rPr lang="en-US" i="1" dirty="0"/>
              <a:t>h</a:t>
            </a:r>
            <a:r>
              <a:rPr lang="en-US" dirty="0"/>
              <a:t> is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The height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110871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rooted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 is </a:t>
            </a:r>
            <a:r>
              <a:rPr lang="en-US" i="1" dirty="0"/>
              <a:t>balanced</a:t>
            </a:r>
            <a:r>
              <a:rPr lang="en-US" dirty="0"/>
              <a:t> if all leaves are at levels </a:t>
            </a:r>
            <a:r>
              <a:rPr lang="en-US" i="1" dirty="0"/>
              <a:t>h</a:t>
            </a:r>
            <a:r>
              <a:rPr lang="en-US" dirty="0"/>
              <a:t> or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are balanced, but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not because it has leaves at levels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734050" cy="1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Traversal Algorithms</a:t>
            </a:r>
          </a:p>
          <a:p>
            <a:r>
              <a:rPr lang="en-US" dirty="0"/>
              <a:t>Infix, Prefix, and Postfix Notation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Procedures for systematically visiting every vertex of an ordered tree are called </a:t>
            </a:r>
            <a:r>
              <a:rPr lang="en-US" i="1" dirty="0"/>
              <a:t>traversals</a:t>
            </a:r>
            <a:r>
              <a:rPr lang="en-US" dirty="0"/>
              <a:t>. </a:t>
            </a:r>
          </a:p>
          <a:p>
            <a:r>
              <a:rPr lang="en-US" dirty="0"/>
              <a:t>The three most commonly used </a:t>
            </a:r>
            <a:r>
              <a:rPr lang="en-US" i="1" dirty="0"/>
              <a:t>traversals</a:t>
            </a:r>
            <a:r>
              <a:rPr lang="en-US" dirty="0"/>
              <a:t> are </a:t>
            </a:r>
            <a:r>
              <a:rPr lang="en-US" i="1" dirty="0"/>
              <a:t>preorder</a:t>
            </a:r>
            <a:r>
              <a:rPr lang="en-US" dirty="0"/>
              <a:t> </a:t>
            </a:r>
            <a:r>
              <a:rPr lang="en-US" i="1" dirty="0"/>
              <a:t>traversal</a:t>
            </a:r>
            <a:r>
              <a:rPr lang="en-US" dirty="0"/>
              <a:t>, </a:t>
            </a:r>
            <a:r>
              <a:rPr lang="en-US" i="1" dirty="0" err="1"/>
              <a:t>inorder</a:t>
            </a:r>
            <a:r>
              <a:rPr lang="en-US" i="1" dirty="0"/>
              <a:t> traversal</a:t>
            </a:r>
            <a:r>
              <a:rPr lang="en-US" dirty="0"/>
              <a:t>, and </a:t>
            </a:r>
            <a:r>
              <a:rPr lang="en-US" i="1" dirty="0" err="1"/>
              <a:t>postorder</a:t>
            </a:r>
            <a:r>
              <a:rPr lang="en-US" i="1" dirty="0"/>
              <a:t> traversal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/>
              <a:t>preorder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preorder traversal  begins by visiting </a:t>
            </a:r>
            <a:r>
              <a:rPr lang="en-US" i="1" dirty="0"/>
              <a:t>r</a:t>
            </a:r>
            <a:r>
              <a:rPr lang="en-US" dirty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preorder.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24400"/>
            <a:ext cx="2500122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Applications of Trees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Tree Traversal</a:t>
            </a:r>
          </a:p>
          <a:p>
            <a:r>
              <a:rPr lang="en-US" dirty="0"/>
              <a:t>Spanning Trees</a:t>
            </a:r>
          </a:p>
          <a:p>
            <a:r>
              <a:rPr lang="en-US" dirty="0"/>
              <a:t>Minimum Spanning Trees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Preorder Traversal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400"/>
            <a:ext cx="2615691" cy="4389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286000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/>
              <a:t>preorder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 err="1"/>
              <a:t>inorder</a:t>
            </a:r>
            <a:r>
              <a:rPr lang="en-US" i="1" dirty="0"/>
              <a:t>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</a:t>
            </a:r>
            <a:r>
              <a:rPr lang="en-US" dirty="0" err="1"/>
              <a:t>inorder</a:t>
            </a:r>
            <a:r>
              <a:rPr lang="en-US" dirty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/>
              <a:t>, then visiting </a:t>
            </a:r>
            <a:r>
              <a:rPr lang="en-US" i="1" dirty="0"/>
              <a:t>r</a:t>
            </a:r>
            <a:r>
              <a:rPr lang="en-US" dirty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</a:t>
            </a:r>
            <a:r>
              <a:rPr lang="en-US" dirty="0" err="1"/>
              <a:t>inorder</a:t>
            </a:r>
            <a:r>
              <a:rPr lang="en-US" dirty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</a:t>
            </a:r>
            <a:r>
              <a:rPr lang="en-US" dirty="0" err="1"/>
              <a:t>inorder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2680716" cy="15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2622665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inorder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a leaf </a:t>
            </a:r>
            <a:r>
              <a:rPr lang="en-US" b="1" dirty="0"/>
              <a:t>then</a:t>
            </a:r>
            <a:r>
              <a:rPr lang="en-US" dirty="0"/>
              <a:t> list</a:t>
            </a:r>
            <a:r>
              <a:rPr lang="en-US" i="1" dirty="0"/>
              <a:t> r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     </a:t>
            </a:r>
            <a:r>
              <a:rPr lang="en-US" i="1" dirty="0"/>
              <a:t>l</a:t>
            </a:r>
            <a:r>
              <a:rPr lang="en-US" b="1" dirty="0"/>
              <a:t> </a:t>
            </a:r>
            <a:r>
              <a:rPr lang="en-US" dirty="0"/>
              <a:t>:= first child of </a:t>
            </a:r>
            <a:r>
              <a:rPr lang="en-US" i="1" dirty="0"/>
              <a:t>r</a:t>
            </a:r>
            <a:r>
              <a:rPr lang="en-US" dirty="0"/>
              <a:t> from left to right</a:t>
            </a:r>
          </a:p>
          <a:p>
            <a:r>
              <a:rPr lang="en-US" i="1" dirty="0"/>
              <a:t>    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l</a:t>
            </a:r>
            <a:r>
              <a:rPr lang="en-US" dirty="0"/>
              <a:t> as its root</a:t>
            </a:r>
          </a:p>
          <a:p>
            <a:r>
              <a:rPr lang="en-US" dirty="0"/>
              <a:t>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))</a:t>
            </a:r>
          </a:p>
          <a:p>
            <a:r>
              <a:rPr lang="en-US" dirty="0"/>
              <a:t>    list(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b="1" dirty="0"/>
              <a:t>    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 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 err="1"/>
              <a:t>postorder</a:t>
            </a:r>
            <a:r>
              <a:rPr lang="en-US" i="1" dirty="0"/>
              <a:t>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</a:t>
            </a:r>
            <a:r>
              <a:rPr lang="en-US" dirty="0" err="1"/>
              <a:t>postorder</a:t>
            </a:r>
            <a:r>
              <a:rPr lang="en-US" dirty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</a:t>
            </a:r>
            <a:r>
              <a:rPr lang="en-US" dirty="0" err="1"/>
              <a:t>postorder</a:t>
            </a:r>
            <a:r>
              <a:rPr lang="en-US" dirty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</a:t>
            </a:r>
            <a:r>
              <a:rPr lang="en-US" dirty="0" err="1"/>
              <a:t>postorder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 is visited.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592109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postordered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expressions can be represented using ordered rooted trees.</a:t>
            </a:r>
          </a:p>
          <a:p>
            <a:r>
              <a:rPr lang="en-US" dirty="0"/>
              <a:t>Consider the expression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r>
              <a:rPr lang="en-US" dirty="0"/>
              <a:t>A binary tree for the expression can be built from the bottom up, as is illustrated here.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48200"/>
            <a:ext cx="4419600" cy="18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Backtracking Applications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 Depth-First Search in Directed Graphs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G</a:t>
            </a:r>
            <a:r>
              <a:rPr lang="en-US" dirty="0"/>
              <a:t> be a simple graph. A spanning tree of </a:t>
            </a:r>
            <a:r>
              <a:rPr lang="en-US" i="1" dirty="0"/>
              <a:t>G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that is a tree containing every vertex of </a:t>
            </a:r>
            <a:r>
              <a:rPr lang="en-US" i="1" dirty="0"/>
              <a:t>G</a:t>
            </a:r>
            <a:r>
              <a:rPr lang="en-US" dirty="0"/>
              <a:t>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Find the spanning tree of this                                             simple graph: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The graph is connected, but is not a tree because it contains simple circuits. Remove the edge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}. Now one simple circuit is gone, but the remaining </a:t>
            </a:r>
            <a:r>
              <a:rPr lang="en-US" dirty="0" err="1"/>
              <a:t>subgraph</a:t>
            </a:r>
            <a:r>
              <a:rPr lang="en-US" dirty="0"/>
              <a:t> still has a simple circuit. Remove the edge {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} and then the edge {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} to produce a simple graph with no simple circuits. It is a spanning tree, because it contains every vertex of the original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62200"/>
            <a:ext cx="1365504" cy="838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05" y="4953000"/>
            <a:ext cx="463391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8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use </a:t>
            </a:r>
            <a:r>
              <a:rPr lang="en-US" i="1" dirty="0"/>
              <a:t>depth-first search </a:t>
            </a:r>
            <a:r>
              <a:rPr lang="en-US" dirty="0"/>
              <a:t>to build a spanning tree for a connected simple graph first arbitrarily choose a vertex of the graph as the root. </a:t>
            </a:r>
          </a:p>
          <a:p>
            <a:pPr lvl="1"/>
            <a:r>
              <a:rPr lang="en-US" dirty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/>
              <a:t>If the path goes through all vertices of the graph, the tree consisting of this path is a spanning tree.</a:t>
            </a:r>
          </a:p>
          <a:p>
            <a:pPr lvl="1"/>
            <a:r>
              <a:rPr lang="en-US" dirty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/>
              <a:t>Repeat this procedure until all vertices are included in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361915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11.1</a:t>
            </a: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Use depth-first search                                                                                    to find a spanning tree of this graph.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We start arbitrarily with vertex </a:t>
            </a:r>
            <a:r>
              <a:rPr lang="en-US" i="1" dirty="0"/>
              <a:t>f</a:t>
            </a:r>
            <a:r>
              <a:rPr lang="en-US" dirty="0"/>
              <a:t>. We build a path by successively adding an edge that connects the last vertex added to the path and a vertex not already in the path, as long as this is possible. The result is a path that connects 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Next, we return to </a:t>
            </a:r>
            <a:r>
              <a:rPr lang="en-US" i="1" dirty="0"/>
              <a:t>k</a:t>
            </a:r>
            <a:r>
              <a:rPr lang="en-US" dirty="0"/>
              <a:t>, but find no new vertices to add. So, we return to </a:t>
            </a:r>
            <a:r>
              <a:rPr lang="en-US" i="1" dirty="0"/>
              <a:t>h</a:t>
            </a:r>
            <a:r>
              <a:rPr lang="en-US" dirty="0"/>
              <a:t> and add the path with one edge that connects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 err="1"/>
              <a:t>i</a:t>
            </a:r>
            <a:r>
              <a:rPr lang="en-US" dirty="0"/>
              <a:t>. We next return to </a:t>
            </a:r>
            <a:r>
              <a:rPr lang="en-US" i="1" dirty="0"/>
              <a:t>f</a:t>
            </a:r>
            <a:r>
              <a:rPr lang="en-US" dirty="0"/>
              <a:t>, and add the path connecting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. Finally, we return to </a:t>
            </a:r>
            <a:r>
              <a:rPr lang="en-US" i="1" dirty="0"/>
              <a:t>c</a:t>
            </a:r>
            <a:r>
              <a:rPr lang="en-US" dirty="0"/>
              <a:t> and add the path connecting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b.</a:t>
            </a:r>
            <a:r>
              <a:rPr lang="en-US" dirty="0"/>
              <a:t> We now stop because all vertices have been added.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15" y="2057400"/>
            <a:ext cx="2116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60894"/>
            <a:ext cx="35115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6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edges selected by depth-first search of a graph are called </a:t>
            </a:r>
            <a:r>
              <a:rPr lang="en-US" i="1" dirty="0"/>
              <a:t>tree edges</a:t>
            </a:r>
            <a:r>
              <a:rPr lang="en-US" dirty="0"/>
              <a:t>. All other edges of the graph must connect a vertex to an ancestor or descendant of the vertex in the graph. These are called </a:t>
            </a:r>
            <a:r>
              <a:rPr lang="en-US" i="1" dirty="0"/>
              <a:t>back edges</a:t>
            </a:r>
            <a:r>
              <a:rPr lang="en-US" dirty="0"/>
              <a:t>. </a:t>
            </a:r>
          </a:p>
          <a:p>
            <a:r>
              <a:rPr lang="en-US" dirty="0"/>
              <a:t>In this figure, the tree edges are shown with heavy blue lines. The two thin black edges are back edges.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21209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construct a spanning tree using </a:t>
            </a:r>
            <a:r>
              <a:rPr lang="en-US" i="1" dirty="0"/>
              <a:t>breadth-first search</a:t>
            </a:r>
            <a:r>
              <a:rPr lang="en-US" dirty="0"/>
              <a:t>. We first arbitrarily choose a root from the vertices of the graph. </a:t>
            </a:r>
          </a:p>
          <a:p>
            <a:pPr lvl="1"/>
            <a:r>
              <a:rPr lang="en-US" dirty="0"/>
              <a:t>Then we add all of the edges incident to this vertex and the other endpoint of each of these edges. We say that these are the vertices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/>
              <a:t>We continue in this manner until all the vertices have been added and we have a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1006176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Breadth-First Search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Use breadth-first search to find a spanning tree                                                                                      for this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We arbitrarily choose vertex </a:t>
            </a:r>
            <a:r>
              <a:rPr lang="en-US" i="1" dirty="0"/>
              <a:t>e</a:t>
            </a:r>
            <a:r>
              <a:rPr lang="en-US" dirty="0"/>
              <a:t> as the root. We then add the edges from </a:t>
            </a:r>
            <a:r>
              <a:rPr lang="en-US" i="1" dirty="0"/>
              <a:t>e</a:t>
            </a:r>
            <a:r>
              <a:rPr lang="en-US" dirty="0"/>
              <a:t> to 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 err="1"/>
              <a:t>i</a:t>
            </a:r>
            <a:r>
              <a:rPr lang="en-US" dirty="0"/>
              <a:t>. These four vertices make up 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the tree. Next, we add the edges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, the edges from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h</a:t>
            </a:r>
            <a:r>
              <a:rPr lang="en-US" dirty="0"/>
              <a:t>, the edges from </a:t>
            </a:r>
            <a:r>
              <a:rPr lang="en-US" i="1" dirty="0"/>
              <a:t>f </a:t>
            </a:r>
            <a:r>
              <a:rPr lang="en-US" dirty="0"/>
              <a:t>to </a:t>
            </a:r>
            <a:r>
              <a:rPr lang="en-US" i="1" dirty="0"/>
              <a:t>j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, and the edge from </a:t>
            </a:r>
            <a:r>
              <a:rPr lang="en-US" i="1" dirty="0" err="1"/>
              <a:t>i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. The endpoints of these edges not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Next, add edges from these vertices to adjacent vertices not already in the graph. So, we  add edges from </a:t>
            </a:r>
            <a:r>
              <a:rPr lang="en-US" i="1" dirty="0"/>
              <a:t>g</a:t>
            </a:r>
            <a:r>
              <a:rPr lang="en-US" dirty="0"/>
              <a:t> to </a:t>
            </a:r>
            <a:r>
              <a:rPr lang="en-US" i="1" dirty="0"/>
              <a:t>l</a:t>
            </a:r>
            <a:r>
              <a:rPr lang="en-US" dirty="0"/>
              <a:t> and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m</a:t>
            </a:r>
            <a:r>
              <a:rPr lang="en-US" dirty="0"/>
              <a:t>. We see that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made up of the vertices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.  This is the last level because there are no new vertices to find.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1981200"/>
            <a:ext cx="1338471" cy="16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21" y="5029200"/>
            <a:ext cx="44084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20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1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Depth-First Search in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Both depth-first search and breadth-first search can be easily modified to run on a directed graph. But the result is not necessarily a spanning tree, but rather a spanning forest.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ts val="1300"/>
              </a:lnSpc>
              <a:buNone/>
            </a:pPr>
            <a:r>
              <a:rPr lang="en-US" b="1" dirty="0"/>
              <a:t>      </a:t>
            </a:r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 index websites, search engines such as Google systematically explore the web starting at known sites. The programs that do this exploration are known as </a:t>
            </a:r>
            <a:r>
              <a:rPr lang="en-US" i="1" dirty="0"/>
              <a:t>Web spiders</a:t>
            </a:r>
            <a:r>
              <a:rPr lang="en-US" dirty="0"/>
              <a:t>. They may use both breath-first search or depth-first search to explore the Web graph.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2" y="2971800"/>
            <a:ext cx="4363974" cy="1723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417" y="26670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Example</a:t>
            </a:r>
            <a:r>
              <a:rPr lang="en-US" sz="1600" dirty="0"/>
              <a:t>: For the graph in (a), if we begin at  vertex </a:t>
            </a:r>
            <a:r>
              <a:rPr lang="en-US" sz="1600" i="1" dirty="0"/>
              <a:t>a</a:t>
            </a:r>
            <a:r>
              <a:rPr lang="en-US" sz="1600" dirty="0"/>
              <a:t>, depth-first search adds the path connecting 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, and </a:t>
            </a:r>
            <a:r>
              <a:rPr lang="en-US" sz="1600" i="1" dirty="0"/>
              <a:t>g</a:t>
            </a:r>
            <a:r>
              <a:rPr lang="en-US" sz="1600" dirty="0"/>
              <a:t>. At </a:t>
            </a:r>
            <a:r>
              <a:rPr lang="en-US" sz="1600" i="1" dirty="0"/>
              <a:t>g</a:t>
            </a:r>
            <a:r>
              <a:rPr lang="en-US" sz="1600" dirty="0"/>
              <a:t>, we are blocked, so we return to </a:t>
            </a:r>
            <a:r>
              <a:rPr lang="en-US" sz="1600" i="1" dirty="0"/>
              <a:t>c</a:t>
            </a:r>
            <a:r>
              <a:rPr lang="en-US" sz="1600" dirty="0"/>
              <a:t>. Next,  we add the path connecting </a:t>
            </a:r>
            <a:r>
              <a:rPr lang="en-US" sz="1600" i="1" dirty="0"/>
              <a:t>f</a:t>
            </a:r>
            <a:r>
              <a:rPr lang="en-US" sz="1600" dirty="0"/>
              <a:t> to </a:t>
            </a:r>
            <a:r>
              <a:rPr lang="en-US" sz="1600" i="1" dirty="0"/>
              <a:t>e</a:t>
            </a:r>
            <a:r>
              <a:rPr lang="en-US" sz="1600" dirty="0"/>
              <a:t>. Next, we return to </a:t>
            </a:r>
            <a:r>
              <a:rPr lang="en-US" sz="1600" i="1" dirty="0"/>
              <a:t>a</a:t>
            </a:r>
            <a:r>
              <a:rPr lang="en-US" sz="1600" dirty="0"/>
              <a:t> and find that we cannot add a new path. So, we begin </a:t>
            </a:r>
            <a:r>
              <a:rPr lang="en-US" sz="1600"/>
              <a:t>another tree with </a:t>
            </a:r>
            <a:r>
              <a:rPr lang="en-US" sz="1600" i="1"/>
              <a:t>d </a:t>
            </a:r>
            <a:r>
              <a:rPr lang="en-US" sz="1600" dirty="0"/>
              <a:t>as its root.  We find that this new  tree consists of the path connecting the vertices </a:t>
            </a:r>
            <a:r>
              <a:rPr lang="en-US" sz="1600" i="1" dirty="0"/>
              <a:t>d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dirty="0"/>
              <a:t>, </a:t>
            </a:r>
            <a:r>
              <a:rPr lang="en-US" sz="1600" i="1" dirty="0"/>
              <a:t>l</a:t>
            </a:r>
            <a:r>
              <a:rPr lang="en-US" sz="1600" dirty="0"/>
              <a:t>, </a:t>
            </a:r>
            <a:r>
              <a:rPr lang="en-US" sz="1600" i="1" dirty="0"/>
              <a:t>k</a:t>
            </a:r>
            <a:r>
              <a:rPr lang="en-US" sz="1600" dirty="0"/>
              <a:t>, and </a:t>
            </a:r>
            <a:r>
              <a:rPr lang="en-US" sz="1600" i="1" dirty="0"/>
              <a:t>j</a:t>
            </a:r>
            <a:r>
              <a:rPr lang="en-US" sz="1600" dirty="0"/>
              <a:t>.  Finally, we add a new tree, which only contains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, its root.</a:t>
            </a:r>
          </a:p>
        </p:txBody>
      </p:sp>
    </p:spTree>
    <p:extLst>
      <p:ext uri="{BB962C8B-B14F-4D97-AF65-F5344CB8AC3E}">
        <p14:creationId xmlns:p14="http://schemas.microsoft.com/office/powerpoint/2010/main" val="34097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Rooted Trees</a:t>
            </a:r>
          </a:p>
          <a:p>
            <a:r>
              <a:rPr lang="en-US" dirty="0"/>
              <a:t>Trees as Models</a:t>
            </a:r>
          </a:p>
          <a:p>
            <a:r>
              <a:rPr lang="en-US" dirty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tree</a:t>
            </a:r>
            <a:r>
              <a:rPr lang="en-US" dirty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are trees - both are connected and have no simple circuits. Because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tree.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                                                                                                   but is not connected. Each of the connected                                                                                    components in a forest is a 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81400" cy="1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1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Trees are used as models in computer science, chemistry, geology, botany,  psychology, and many other areas.</a:t>
            </a:r>
          </a:p>
          <a:p>
            <a:r>
              <a:rPr lang="en-US" dirty="0"/>
              <a:t>Trees were introduced by the mathematician  </a:t>
            </a:r>
            <a:r>
              <a:rPr lang="en-US" dirty="0" err="1"/>
              <a:t>Cayley</a:t>
            </a:r>
            <a:r>
              <a:rPr lang="en-US" dirty="0"/>
              <a:t> 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/>
              <a:t>in his work counting the number of isomers of saturated hydrocarbons. The two isomers of butane are shown at the right. </a:t>
            </a:r>
          </a:p>
          <a:p>
            <a:r>
              <a:rPr lang="en-US" dirty="0"/>
              <a:t>The organization of a  computer file system into directories, subdirectories, and files is naturally represented as a tree. </a:t>
            </a:r>
          </a:p>
          <a:p>
            <a:r>
              <a:rPr lang="en-US" dirty="0"/>
              <a:t>Trees are used to represent the structure of organizations.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25265"/>
            <a:ext cx="3528060" cy="21777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17089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Arthur </a:t>
            </a:r>
            <a:r>
              <a:rPr lang="en-US" dirty="0" err="1"/>
              <a:t>Cayley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21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rooted tree </a:t>
            </a:r>
            <a:r>
              <a:rPr lang="en-US" dirty="0"/>
              <a:t>is a tree in which one vertex has been designated as the </a:t>
            </a:r>
            <a:r>
              <a:rPr lang="en-US" i="1" dirty="0"/>
              <a:t>root</a:t>
            </a:r>
            <a:r>
              <a:rPr lang="en-US" dirty="0"/>
              <a:t> and every edge is directed away from the root.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An </a:t>
            </a:r>
            <a:r>
              <a:rPr lang="en-US" dirty="0" err="1"/>
              <a:t>unrooted</a:t>
            </a:r>
            <a:r>
              <a:rPr lang="en-US" dirty="0"/>
              <a:t> tree is converted into different rooted trees when different vertices are chosen as the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3756660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Terminology for rooted trees is a                                                                                                                              mix from botany and                                                                                                                                     genealogy (such as this family tree                                                                                                                                    of the Bernoulli family of                                                                                                          mathematicians).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a vertex of a rooted tree other than the root, the </a:t>
            </a:r>
            <a:r>
              <a:rPr lang="en-US" i="1" dirty="0"/>
              <a:t>parent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is the unique vertex </a:t>
            </a:r>
            <a:r>
              <a:rPr lang="en-US" i="1" dirty="0"/>
              <a:t>u</a:t>
            </a:r>
            <a:r>
              <a:rPr lang="en-US" dirty="0"/>
              <a:t> such that there is a directed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 When </a:t>
            </a:r>
            <a:r>
              <a:rPr lang="en-US" i="1" dirty="0"/>
              <a:t>u</a:t>
            </a:r>
            <a:r>
              <a:rPr lang="en-US" dirty="0"/>
              <a:t> is a parent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i="1" dirty="0"/>
              <a:t>child</a:t>
            </a:r>
            <a:r>
              <a:rPr lang="en-US" dirty="0"/>
              <a:t> of </a:t>
            </a:r>
            <a:r>
              <a:rPr lang="en-US" i="1" dirty="0"/>
              <a:t>u</a:t>
            </a:r>
            <a:r>
              <a:rPr lang="en-US" dirty="0"/>
              <a:t>. Vertices with the same parent are called </a:t>
            </a:r>
            <a:r>
              <a:rPr lang="en-US" i="1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ancestors</a:t>
            </a:r>
            <a:r>
              <a:rPr lang="en-US" dirty="0"/>
              <a:t> of a vertex are the vertices in the path from the root to this vertex, excluding the vertex itself and including the root. The </a:t>
            </a:r>
            <a:r>
              <a:rPr lang="en-US" i="1" dirty="0"/>
              <a:t>descendants </a:t>
            </a:r>
            <a:r>
              <a:rPr lang="en-US" dirty="0"/>
              <a:t>of a vertex </a:t>
            </a:r>
            <a:r>
              <a:rPr lang="en-US" i="1" dirty="0"/>
              <a:t>v</a:t>
            </a:r>
            <a:r>
              <a:rPr lang="en-US" dirty="0"/>
              <a:t> are those vertices that have </a:t>
            </a:r>
            <a:r>
              <a:rPr lang="en-US" i="1" dirty="0"/>
              <a:t>v</a:t>
            </a:r>
            <a:r>
              <a:rPr lang="en-US" dirty="0"/>
              <a:t> as an ancestor.</a:t>
            </a:r>
          </a:p>
          <a:p>
            <a:r>
              <a:rPr lang="en-US" dirty="0"/>
              <a:t>A vertex of a rooted tree with no children is called a </a:t>
            </a:r>
            <a:r>
              <a:rPr lang="en-US" i="1" dirty="0"/>
              <a:t>leaf</a:t>
            </a:r>
            <a:r>
              <a:rPr lang="en-US" dirty="0"/>
              <a:t>. Vertices that have children are called </a:t>
            </a:r>
            <a:r>
              <a:rPr lang="en-US" i="1" dirty="0"/>
              <a:t>internal vertices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vertex in a tree, the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a</a:t>
            </a:r>
            <a:r>
              <a:rPr lang="en-US" dirty="0"/>
              <a:t> as its root is the </a:t>
            </a:r>
            <a:r>
              <a:rPr lang="en-US" dirty="0" err="1"/>
              <a:t>subgraph</a:t>
            </a:r>
            <a:r>
              <a:rPr lang="en-US" dirty="0"/>
              <a:t> of the tree consisting of </a:t>
            </a:r>
            <a:r>
              <a:rPr lang="en-US" i="1" dirty="0"/>
              <a:t>a</a:t>
            </a:r>
            <a:r>
              <a:rPr lang="en-US" dirty="0"/>
              <a:t> and its descendants and all edges incident to these descendants.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315206" cy="2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for Rooted Trees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In the rooted tree </a:t>
            </a:r>
            <a:r>
              <a:rPr lang="en-US" i="1" dirty="0"/>
              <a:t>T</a:t>
            </a:r>
            <a:r>
              <a:rPr lang="en-US" dirty="0"/>
              <a:t> (with root </a:t>
            </a:r>
            <a:r>
              <a:rPr lang="en-US" i="1" dirty="0"/>
              <a:t>a</a:t>
            </a:r>
            <a:r>
              <a:rPr lang="en-US" dirty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Find 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the ancestors of </a:t>
            </a:r>
            <a:r>
              <a:rPr lang="en-US" i="1" dirty="0"/>
              <a:t>e</a:t>
            </a:r>
            <a:r>
              <a:rPr lang="en-US" dirty="0"/>
              <a:t>,  and the 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Find all internal vertices  and all leaves.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What 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>
                <a:solidFill>
                  <a:prstClr val="black"/>
                </a:solidFill>
              </a:rPr>
              <a:t>The 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19074</TotalTime>
  <Words>3106</Words>
  <Application>Microsoft Office PowerPoint</Application>
  <PresentationFormat>On-screen Show 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Cambria Math</vt:lpstr>
      <vt:lpstr>Constantia</vt:lpstr>
      <vt:lpstr>Wingdings 2</vt:lpstr>
      <vt:lpstr>Flow</vt:lpstr>
      <vt:lpstr>Trees</vt:lpstr>
      <vt:lpstr>Chapter Summary</vt:lpstr>
      <vt:lpstr>Introduction to Trees</vt:lpstr>
      <vt:lpstr>Section Summary</vt:lpstr>
      <vt:lpstr>Trees</vt:lpstr>
      <vt:lpstr>Trees as Models</vt:lpstr>
      <vt:lpstr>Rooted Trees</vt:lpstr>
      <vt:lpstr>Rooted Tree Terminology</vt:lpstr>
      <vt:lpstr>Terminology for Rooted Trees</vt:lpstr>
      <vt:lpstr>m-ary Rooted Trees</vt:lpstr>
      <vt:lpstr>Ordered Rooted Trees</vt:lpstr>
      <vt:lpstr>Properties of Trees</vt:lpstr>
      <vt:lpstr>Counting Vertices in Full m-Ary Trees</vt:lpstr>
      <vt:lpstr>Level of vertices and height of trees</vt:lpstr>
      <vt:lpstr>Balanced m-Ary Trees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Spanning Trees</vt:lpstr>
      <vt:lpstr>Section Summary</vt:lpstr>
      <vt:lpstr>Spanning Trees</vt:lpstr>
      <vt:lpstr>Depth-First Search</vt:lpstr>
      <vt:lpstr>Depth-First Search (continued)</vt:lpstr>
      <vt:lpstr>Depth-First Search (continued)</vt:lpstr>
      <vt:lpstr>Breadth-First Search</vt:lpstr>
      <vt:lpstr>Breadth-First Search (continued)</vt:lpstr>
      <vt:lpstr>Depth-First Search in Directed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Mainul</cp:lastModifiedBy>
  <cp:revision>823</cp:revision>
  <dcterms:created xsi:type="dcterms:W3CDTF">2011-03-27T19:58:04Z</dcterms:created>
  <dcterms:modified xsi:type="dcterms:W3CDTF">2022-04-16T17:03:05Z</dcterms:modified>
</cp:coreProperties>
</file>