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5.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9"/>
  </p:notesMasterIdLst>
  <p:handoutMasterIdLst>
    <p:handoutMasterId r:id="rId140"/>
  </p:handoutMasterIdLst>
  <p:sldIdLst>
    <p:sldId id="291" r:id="rId2"/>
    <p:sldId id="316" r:id="rId3"/>
    <p:sldId id="298" r:id="rId4"/>
    <p:sldId id="318" r:id="rId5"/>
    <p:sldId id="296" r:id="rId6"/>
    <p:sldId id="292" r:id="rId7"/>
    <p:sldId id="299" r:id="rId8"/>
    <p:sldId id="317" r:id="rId9"/>
    <p:sldId id="321" r:id="rId10"/>
    <p:sldId id="320" r:id="rId11"/>
    <p:sldId id="322" r:id="rId12"/>
    <p:sldId id="302" r:id="rId13"/>
    <p:sldId id="355" r:id="rId14"/>
    <p:sldId id="323" r:id="rId15"/>
    <p:sldId id="324" r:id="rId16"/>
    <p:sldId id="303" r:id="rId17"/>
    <p:sldId id="325" r:id="rId18"/>
    <p:sldId id="356" r:id="rId19"/>
    <p:sldId id="304" r:id="rId20"/>
    <p:sldId id="306" r:id="rId21"/>
    <p:sldId id="305" r:id="rId22"/>
    <p:sldId id="309" r:id="rId23"/>
    <p:sldId id="308" r:id="rId24"/>
    <p:sldId id="312" r:id="rId25"/>
    <p:sldId id="314" r:id="rId26"/>
    <p:sldId id="327" r:id="rId27"/>
    <p:sldId id="354" r:id="rId28"/>
    <p:sldId id="328" r:id="rId29"/>
    <p:sldId id="330" r:id="rId30"/>
    <p:sldId id="331" r:id="rId31"/>
    <p:sldId id="333" r:id="rId32"/>
    <p:sldId id="334" r:id="rId33"/>
    <p:sldId id="357" r:id="rId34"/>
    <p:sldId id="336" r:id="rId35"/>
    <p:sldId id="358" r:id="rId36"/>
    <p:sldId id="359" r:id="rId37"/>
    <p:sldId id="360" r:id="rId38"/>
    <p:sldId id="361" r:id="rId39"/>
    <p:sldId id="492" r:id="rId40"/>
    <p:sldId id="347" r:id="rId41"/>
    <p:sldId id="348" r:id="rId42"/>
    <p:sldId id="349" r:id="rId43"/>
    <p:sldId id="350" r:id="rId44"/>
    <p:sldId id="352" r:id="rId45"/>
    <p:sldId id="353" r:id="rId46"/>
    <p:sldId id="363" r:id="rId47"/>
    <p:sldId id="395" r:id="rId48"/>
    <p:sldId id="396" r:id="rId49"/>
    <p:sldId id="364" r:id="rId50"/>
    <p:sldId id="366" r:id="rId51"/>
    <p:sldId id="397" r:id="rId52"/>
    <p:sldId id="368" r:id="rId53"/>
    <p:sldId id="375" r:id="rId54"/>
    <p:sldId id="377" r:id="rId55"/>
    <p:sldId id="379" r:id="rId56"/>
    <p:sldId id="381" r:id="rId57"/>
    <p:sldId id="493" r:id="rId58"/>
    <p:sldId id="503" r:id="rId59"/>
    <p:sldId id="383" r:id="rId60"/>
    <p:sldId id="384" r:id="rId61"/>
    <p:sldId id="385" r:id="rId62"/>
    <p:sldId id="386" r:id="rId63"/>
    <p:sldId id="387" r:id="rId64"/>
    <p:sldId id="388" r:id="rId65"/>
    <p:sldId id="389" r:id="rId66"/>
    <p:sldId id="390" r:id="rId67"/>
    <p:sldId id="391" r:id="rId68"/>
    <p:sldId id="392" r:id="rId69"/>
    <p:sldId id="398" r:id="rId70"/>
    <p:sldId id="393" r:id="rId71"/>
    <p:sldId id="394" r:id="rId72"/>
    <p:sldId id="399" r:id="rId73"/>
    <p:sldId id="400" r:id="rId74"/>
    <p:sldId id="401" r:id="rId75"/>
    <p:sldId id="402" r:id="rId76"/>
    <p:sldId id="404" r:id="rId77"/>
    <p:sldId id="434" r:id="rId78"/>
    <p:sldId id="405" r:id="rId79"/>
    <p:sldId id="406" r:id="rId80"/>
    <p:sldId id="407" r:id="rId81"/>
    <p:sldId id="408" r:id="rId82"/>
    <p:sldId id="410" r:id="rId83"/>
    <p:sldId id="412" r:id="rId84"/>
    <p:sldId id="435" r:id="rId85"/>
    <p:sldId id="456" r:id="rId86"/>
    <p:sldId id="436" r:id="rId87"/>
    <p:sldId id="457" r:id="rId88"/>
    <p:sldId id="459" r:id="rId89"/>
    <p:sldId id="460" r:id="rId90"/>
    <p:sldId id="462" r:id="rId91"/>
    <p:sldId id="458" r:id="rId92"/>
    <p:sldId id="463" r:id="rId93"/>
    <p:sldId id="464" r:id="rId94"/>
    <p:sldId id="466" r:id="rId95"/>
    <p:sldId id="469" r:id="rId96"/>
    <p:sldId id="470" r:id="rId97"/>
    <p:sldId id="468" r:id="rId98"/>
    <p:sldId id="504" r:id="rId99"/>
    <p:sldId id="414" r:id="rId100"/>
    <p:sldId id="415" r:id="rId101"/>
    <p:sldId id="416" r:id="rId102"/>
    <p:sldId id="420" r:id="rId103"/>
    <p:sldId id="472" r:id="rId104"/>
    <p:sldId id="476" r:id="rId105"/>
    <p:sldId id="474" r:id="rId106"/>
    <p:sldId id="475" r:id="rId107"/>
    <p:sldId id="423" r:id="rId108"/>
    <p:sldId id="424" r:id="rId109"/>
    <p:sldId id="477" r:id="rId110"/>
    <p:sldId id="505" r:id="rId111"/>
    <p:sldId id="506" r:id="rId112"/>
    <p:sldId id="426" r:id="rId113"/>
    <p:sldId id="428" r:id="rId114"/>
    <p:sldId id="479" r:id="rId115"/>
    <p:sldId id="430" r:id="rId116"/>
    <p:sldId id="431" r:id="rId117"/>
    <p:sldId id="494" r:id="rId118"/>
    <p:sldId id="480" r:id="rId119"/>
    <p:sldId id="481" r:id="rId120"/>
    <p:sldId id="482" r:id="rId121"/>
    <p:sldId id="495" r:id="rId122"/>
    <p:sldId id="483" r:id="rId123"/>
    <p:sldId id="485" r:id="rId124"/>
    <p:sldId id="484" r:id="rId125"/>
    <p:sldId id="486" r:id="rId126"/>
    <p:sldId id="491" r:id="rId127"/>
    <p:sldId id="501" r:id="rId128"/>
    <p:sldId id="487" r:id="rId129"/>
    <p:sldId id="488" r:id="rId130"/>
    <p:sldId id="489" r:id="rId131"/>
    <p:sldId id="490" r:id="rId132"/>
    <p:sldId id="496" r:id="rId133"/>
    <p:sldId id="499" r:id="rId134"/>
    <p:sldId id="497" r:id="rId135"/>
    <p:sldId id="500" r:id="rId136"/>
    <p:sldId id="498" r:id="rId137"/>
    <p:sldId id="502" r:id="rId138"/>
  </p:sldIdLst>
  <p:sldSz cx="9144000" cy="6858000" type="screen4x3"/>
  <p:notesSz cx="7010400" cy="9296400"/>
  <p:embeddedFontLst>
    <p:embeddedFont>
      <p:font typeface="Brush Script MT" panose="03060802040406070304" pitchFamily="66" charset="0"/>
      <p:italic r:id="rId141"/>
    </p:embeddedFont>
    <p:embeddedFont>
      <p:font typeface="Cambria Math" panose="02040503050406030204" pitchFamily="18" charset="0"/>
      <p:regular r:id="rId142"/>
    </p:embeddedFont>
    <p:embeddedFont>
      <p:font typeface="Comic Sans MS" panose="030F0702030302020204" pitchFamily="66" charset="0"/>
      <p:regular r:id="rId143"/>
      <p:bold r:id="rId144"/>
      <p:italic r:id="rId145"/>
      <p:boldItalic r:id="rId146"/>
    </p:embeddedFont>
    <p:embeddedFont>
      <p:font typeface="Lucida Calligraphy" panose="03010101010101010101" pitchFamily="66" charset="0"/>
      <p:regular r:id="rId147"/>
    </p:embeddedFont>
    <p:embeddedFont>
      <p:font typeface="MS Reference Sans Serif" panose="020B0604030504040204" pitchFamily="34" charset="0"/>
      <p:regular r:id="rId148"/>
    </p:embeddedFont>
    <p:embeddedFont>
      <p:font typeface="Wingdings 2" panose="05020102010507070707" pitchFamily="18" charset="2"/>
      <p:regular r:id="rId1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7" autoAdjust="0"/>
    <p:restoredTop sz="94660"/>
  </p:normalViewPr>
  <p:slideViewPr>
    <p:cSldViewPr>
      <p:cViewPr varScale="1">
        <p:scale>
          <a:sx n="85" d="100"/>
          <a:sy n="85" d="100"/>
        </p:scale>
        <p:origin x="157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font" Target="fonts/font4.fntdata"/><Relationship Id="rId149"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handoutMaster" Target="handoutMasters/handoutMaster1.xml"/><Relationship Id="rId145" Type="http://schemas.openxmlformats.org/officeDocument/2006/relationships/font" Target="fonts/font5.fntdata"/><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font" Target="fonts/font3.fntdata"/><Relationship Id="rId148" Type="http://schemas.openxmlformats.org/officeDocument/2006/relationships/font" Target="fonts/font8.fntdata"/><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1.fntdata"/><Relationship Id="rId14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2.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dirty="0">
              <a:latin typeface="Comic Sans MS" panose="030F0702030302020204" pitchFamily="66"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latin typeface="Comic Sans MS" panose="030F0702030302020204" pitchFamily="66" charset="0"/>
              </a:rPr>
              <a:pPr/>
              <a:t>3/19/2022</a:t>
            </a:fld>
            <a:endParaRPr lang="en-US" dirty="0">
              <a:latin typeface="Comic Sans MS" panose="030F0702030302020204" pitchFamily="66"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dirty="0">
              <a:latin typeface="Comic Sans MS" panose="030F0702030302020204" pitchFamily="66"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latin typeface="Comic Sans MS" panose="030F0702030302020204" pitchFamily="66" charset="0"/>
              </a:rPr>
              <a:pPr/>
              <a:t>‹#›</a:t>
            </a:fld>
            <a:endParaRPr lang="en-US" dirty="0">
              <a:latin typeface="Comic Sans MS" panose="030F0702030302020204" pitchFamily="66" charset="0"/>
            </a:endParaRPr>
          </a:p>
        </p:txBody>
      </p:sp>
    </p:spTree>
    <p:extLst>
      <p:ext uri="{BB962C8B-B14F-4D97-AF65-F5344CB8AC3E}">
        <p14:creationId xmlns:p14="http://schemas.microsoft.com/office/powerpoint/2010/main" val="131672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atin typeface="Comic Sans MS" panose="030F0702030302020204" pitchFamily="66"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atin typeface="Comic Sans MS" panose="030F0702030302020204" pitchFamily="66" charset="0"/>
              </a:defRPr>
            </a:lvl1pPr>
          </a:lstStyle>
          <a:p>
            <a:fld id="{10106763-8029-41BC-9E70-E644A94F0E80}" type="datetimeFigureOut">
              <a:rPr lang="en-US" smtClean="0"/>
              <a:pPr/>
              <a:t>3/19/2022</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atin typeface="Comic Sans MS" panose="030F0702030302020204" pitchFamily="66"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atin typeface="Comic Sans MS" panose="030F0702030302020204" pitchFamily="66" charset="0"/>
              </a:defRPr>
            </a:lvl1pPr>
          </a:lstStyle>
          <a:p>
            <a:fld id="{A56D6F1B-26ED-417A-B5D8-8AED7AD37922}" type="slidenum">
              <a:rPr lang="en-US" smtClean="0"/>
              <a:pPr/>
              <a:t>‹#›</a:t>
            </a:fld>
            <a:endParaRPr lang="en-US" dirty="0"/>
          </a:p>
        </p:txBody>
      </p:sp>
    </p:spTree>
    <p:extLst>
      <p:ext uri="{BB962C8B-B14F-4D97-AF65-F5344CB8AC3E}">
        <p14:creationId xmlns:p14="http://schemas.microsoft.com/office/powerpoint/2010/main" val="389163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mic Sans MS" panose="030F0702030302020204" pitchFamily="66" charset="0"/>
        <a:ea typeface="+mn-ea"/>
        <a:cs typeface="+mn-cs"/>
      </a:defRPr>
    </a:lvl1pPr>
    <a:lvl2pPr marL="457200" algn="l" defTabSz="914400" rtl="0" eaLnBrk="1" latinLnBrk="0" hangingPunct="1">
      <a:defRPr sz="1200" kern="1200">
        <a:solidFill>
          <a:schemeClr val="tx1"/>
        </a:solidFill>
        <a:latin typeface="Comic Sans MS" panose="030F0702030302020204" pitchFamily="66" charset="0"/>
        <a:ea typeface="+mn-ea"/>
        <a:cs typeface="+mn-cs"/>
      </a:defRPr>
    </a:lvl2pPr>
    <a:lvl3pPr marL="914400" algn="l" defTabSz="914400" rtl="0" eaLnBrk="1" latinLnBrk="0" hangingPunct="1">
      <a:defRPr sz="1200" kern="1200">
        <a:solidFill>
          <a:schemeClr val="tx1"/>
        </a:solidFill>
        <a:latin typeface="Comic Sans MS" panose="030F0702030302020204" pitchFamily="66" charset="0"/>
        <a:ea typeface="+mn-ea"/>
        <a:cs typeface="+mn-cs"/>
      </a:defRPr>
    </a:lvl3pPr>
    <a:lvl4pPr marL="1371600" algn="l" defTabSz="914400" rtl="0" eaLnBrk="1" latinLnBrk="0" hangingPunct="1">
      <a:defRPr sz="1200" kern="1200">
        <a:solidFill>
          <a:schemeClr val="tx1"/>
        </a:solidFill>
        <a:latin typeface="Comic Sans MS" panose="030F0702030302020204" pitchFamily="66" charset="0"/>
        <a:ea typeface="+mn-ea"/>
        <a:cs typeface="+mn-cs"/>
      </a:defRPr>
    </a:lvl4pPr>
    <a:lvl5pPr marL="1828800" algn="l" defTabSz="914400" rtl="0" eaLnBrk="1" latinLnBrk="0" hangingPunct="1">
      <a:defRPr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Comic Sans MS" panose="030F0702030302020204" pitchFamily="66" charset="0"/>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3/19/2022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Comic Sans MS" panose="030F0702030302020204" pitchFamily="66" charset="0"/>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Comic Sans MS" panose="030F0702030302020204" pitchFamily="66" charset="0"/>
                <a:ea typeface="+mj-ea"/>
                <a:cs typeface="+mj-cs"/>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Comic Sans MS" panose="030F0702030302020204" pitchFamily="66" charset="0"/>
                <a:ea typeface="+mj-ea"/>
                <a:cs typeface="+mj-cs"/>
              </a:defRPr>
            </a:lvl1pPr>
          </a:lstStyle>
          <a:p>
            <a:r>
              <a:rPr kumimoji="0" lang="en-US" dirty="0"/>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omic Sans MS" panose="030F0702030302020204" pitchFamily="66" charset="0"/>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omic Sans MS" panose="030F0702030302020204" pitchFamily="66" charset="0"/>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Comic Sans MS" panose="030F0702030302020204" pitchFamily="66" charset="0"/>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Comic Sans MS" panose="030F0702030302020204" pitchFamily="66"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Comic Sans MS" panose="030F0702030302020204" pitchFamily="66" charset="0"/>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Comic Sans MS" panose="030F0702030302020204" pitchFamily="66" charset="0"/>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Comic Sans MS" panose="030F0702030302020204" pitchFamily="66" charset="0"/>
              </a:defRPr>
            </a:lvl1pPr>
          </a:lstStyle>
          <a:p>
            <a:fld id="{3D15220D-0BB5-4C71-B862-812B075D02FE}" type="datetimeFigureOut">
              <a:rPr lang="en-US" smtClean="0"/>
              <a:pPr/>
              <a:t>3/19/2022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Comic Sans MS" panose="030F0702030302020204" pitchFamily="66" charset="0"/>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Comic Sans MS" panose="030F0702030302020204" pitchFamily="66" charset="0"/>
              </a:defRPr>
            </a:lvl1pPr>
          </a:lstStyle>
          <a:p>
            <a:fld id="{9CA217EF-0505-4C33-BB20-8A8DF203902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Comic Sans MS" panose="030F0702030302020204" pitchFamily="66"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latin typeface="Comic Sans MS" panose="030F0702030302020204" pitchFamily="66"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Comic Sans MS" panose="030F0702030302020204" pitchFamily="66" charset="0"/>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Comic Sans MS" panose="030F0702030302020204" pitchFamily="66"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Comic Sans MS" panose="030F0702030302020204" pitchFamily="66"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Comic Sans MS" panose="030F0702030302020204" pitchFamily="66"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Comic Sans MS" panose="030F0702030302020204" pitchFamily="66"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Comic Sans MS" panose="030F0702030302020204" pitchFamily="66"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tags" Target="../tags/tag99.xml"/><Relationship Id="rId7" Type="http://schemas.openxmlformats.org/officeDocument/2006/relationships/image" Target="../media/image102.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01.png"/><Relationship Id="rId5" Type="http://schemas.openxmlformats.org/officeDocument/2006/relationships/slideLayout" Target="../slideLayouts/slideLayout2.xml"/><Relationship Id="rId4" Type="http://schemas.openxmlformats.org/officeDocument/2006/relationships/tags" Target="../tags/tag100.xml"/><Relationship Id="rId9" Type="http://schemas.openxmlformats.org/officeDocument/2006/relationships/image" Target="../media/image104.png"/></Relationships>
</file>

<file path=ppt/slides/_rels/slide10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8.png"/><Relationship Id="rId3" Type="http://schemas.openxmlformats.org/officeDocument/2006/relationships/tags" Target="../tags/tag103.xml"/><Relationship Id="rId7" Type="http://schemas.openxmlformats.org/officeDocument/2006/relationships/slideLayout" Target="../slideLayouts/slideLayout2.xml"/><Relationship Id="rId12" Type="http://schemas.openxmlformats.org/officeDocument/2006/relationships/image" Target="../media/image107.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106.png"/><Relationship Id="rId5" Type="http://schemas.openxmlformats.org/officeDocument/2006/relationships/tags" Target="../tags/tag105.xml"/><Relationship Id="rId10" Type="http://schemas.openxmlformats.org/officeDocument/2006/relationships/image" Target="../media/image105.png"/><Relationship Id="rId4" Type="http://schemas.openxmlformats.org/officeDocument/2006/relationships/tags" Target="../tags/tag104.xml"/><Relationship Id="rId9" Type="http://schemas.openxmlformats.org/officeDocument/2006/relationships/image" Target="../media/image82.png"/></Relationships>
</file>

<file path=ppt/slides/_rels/slide102.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tags" Target="../tags/tag109.xml"/><Relationship Id="rId7" Type="http://schemas.openxmlformats.org/officeDocument/2006/relationships/image" Target="../media/image110.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09.png"/><Relationship Id="rId5" Type="http://schemas.openxmlformats.org/officeDocument/2006/relationships/slideLayout" Target="../slideLayouts/slideLayout2.xml"/><Relationship Id="rId4" Type="http://schemas.openxmlformats.org/officeDocument/2006/relationships/tags" Target="../tags/tag110.xml"/><Relationship Id="rId9" Type="http://schemas.openxmlformats.org/officeDocument/2006/relationships/image" Target="../media/image112.png"/></Relationships>
</file>

<file path=ppt/slides/_rels/slide10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6.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115.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14.png"/><Relationship Id="rId5" Type="http://schemas.openxmlformats.org/officeDocument/2006/relationships/tags" Target="../tags/tag115.xml"/><Relationship Id="rId15" Type="http://schemas.openxmlformats.org/officeDocument/2006/relationships/image" Target="../media/image118.png"/><Relationship Id="rId10" Type="http://schemas.openxmlformats.org/officeDocument/2006/relationships/image" Target="../media/image113.png"/><Relationship Id="rId4" Type="http://schemas.openxmlformats.org/officeDocument/2006/relationships/tags" Target="../tags/tag114.xml"/><Relationship Id="rId9" Type="http://schemas.openxmlformats.org/officeDocument/2006/relationships/image" Target="../media/image112.png"/><Relationship Id="rId14" Type="http://schemas.openxmlformats.org/officeDocument/2006/relationships/image" Target="../media/image117.png"/></Relationships>
</file>

<file path=ppt/slides/_rels/slide104.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1.jpeg"/><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126.jpeg"/><Relationship Id="rId3" Type="http://schemas.openxmlformats.org/officeDocument/2006/relationships/tags" Target="../tags/tag120.xml"/><Relationship Id="rId7" Type="http://schemas.openxmlformats.org/officeDocument/2006/relationships/image" Target="../media/image125.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tags" Target="../tags/tag126.xml"/><Relationship Id="rId7" Type="http://schemas.openxmlformats.org/officeDocument/2006/relationships/image" Target="../media/image130.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129.png"/><Relationship Id="rId5" Type="http://schemas.openxmlformats.org/officeDocument/2006/relationships/slideLayout" Target="../slideLayouts/slideLayout2.xml"/><Relationship Id="rId4" Type="http://schemas.openxmlformats.org/officeDocument/2006/relationships/tags" Target="../tags/tag127.xml"/></Relationships>
</file>

<file path=ppt/slides/_rels/slide124.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28.png"/><Relationship Id="rId5" Type="http://schemas.openxmlformats.org/officeDocument/2006/relationships/image" Target="../media/image131.png"/><Relationship Id="rId4"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128.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32.png"/><Relationship Id="rId5" Type="http://schemas.openxmlformats.org/officeDocument/2006/relationships/slideLayout" Target="../slideLayouts/slideLayout2.xml"/><Relationship Id="rId4" Type="http://schemas.openxmlformats.org/officeDocument/2006/relationships/tags" Target="../tags/tag134.xml"/></Relationships>
</file>

<file path=ppt/slides/_rels/slide126.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tags" Target="../tags/tag137.xml"/><Relationship Id="rId7" Type="http://schemas.openxmlformats.org/officeDocument/2006/relationships/image" Target="../media/image134.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133.png"/><Relationship Id="rId5" Type="http://schemas.openxmlformats.org/officeDocument/2006/relationships/slideLayout" Target="../slideLayouts/slideLayout2.xml"/><Relationship Id="rId4" Type="http://schemas.openxmlformats.org/officeDocument/2006/relationships/tags" Target="../tags/tag138.xml"/><Relationship Id="rId9" Type="http://schemas.openxmlformats.org/officeDocument/2006/relationships/image" Target="../media/image136.png"/></Relationships>
</file>

<file path=ppt/slides/_rels/slide127.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tags" Target="../tags/tag141.xml"/><Relationship Id="rId7" Type="http://schemas.openxmlformats.org/officeDocument/2006/relationships/image" Target="../media/image138.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37.png"/><Relationship Id="rId5" Type="http://schemas.openxmlformats.org/officeDocument/2006/relationships/slideLayout" Target="../slideLayouts/slideLayout2.xml"/><Relationship Id="rId4" Type="http://schemas.openxmlformats.org/officeDocument/2006/relationships/tags" Target="../tags/tag142.xml"/><Relationship Id="rId9" Type="http://schemas.openxmlformats.org/officeDocument/2006/relationships/image" Target="../media/image140.png"/></Relationships>
</file>

<file path=ppt/slides/_rels/slide128.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128.png"/><Relationship Id="rId5" Type="http://schemas.openxmlformats.org/officeDocument/2006/relationships/image" Target="../media/image141.png"/><Relationship Id="rId4"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28.png"/><Relationship Id="rId5" Type="http://schemas.openxmlformats.org/officeDocument/2006/relationships/image" Target="../media/image142.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145.png"/><Relationship Id="rId4" Type="http://schemas.openxmlformats.org/officeDocument/2006/relationships/image" Target="../media/image14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tags" Target="../tags/tag154.xml"/><Relationship Id="rId7" Type="http://schemas.openxmlformats.org/officeDocument/2006/relationships/image" Target="../media/image147.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46.png"/><Relationship Id="rId5" Type="http://schemas.openxmlformats.org/officeDocument/2006/relationships/slideLayout" Target="../slideLayouts/slideLayout2.xml"/><Relationship Id="rId4" Type="http://schemas.openxmlformats.org/officeDocument/2006/relationships/tags" Target="../tags/tag155.xml"/><Relationship Id="rId9" Type="http://schemas.openxmlformats.org/officeDocument/2006/relationships/image" Target="../media/image149.png"/></Relationships>
</file>

<file path=ppt/slides/_rels/slide134.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tags" Target="../tags/tag158.xml"/><Relationship Id="rId7" Type="http://schemas.openxmlformats.org/officeDocument/2006/relationships/image" Target="../media/image150.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128.png"/></Relationships>
</file>

<file path=ppt/slides/_rels/slide135.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tags" Target="../tags/tag163.xml"/><Relationship Id="rId7" Type="http://schemas.openxmlformats.org/officeDocument/2006/relationships/image" Target="../media/image153.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152.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37.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tags" Target="../tags/tag167.xml"/><Relationship Id="rId7" Type="http://schemas.openxmlformats.org/officeDocument/2006/relationships/image" Target="../media/image156.pn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slideLayout" Target="../slideLayouts/slideLayout2.xml"/><Relationship Id="rId11" Type="http://schemas.openxmlformats.org/officeDocument/2006/relationships/image" Target="../media/image160.png"/><Relationship Id="rId5" Type="http://schemas.openxmlformats.org/officeDocument/2006/relationships/tags" Target="../tags/tag169.xml"/><Relationship Id="rId10" Type="http://schemas.openxmlformats.org/officeDocument/2006/relationships/image" Target="../media/image159.png"/><Relationship Id="rId4" Type="http://schemas.openxmlformats.org/officeDocument/2006/relationships/tags" Target="../tags/tag168.xml"/><Relationship Id="rId9" Type="http://schemas.openxmlformats.org/officeDocument/2006/relationships/image" Target="../media/image1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2" Type="http://schemas.openxmlformats.org/officeDocument/2006/relationships/tags" Target="../tags/tag17.xml"/><Relationship Id="rId16" Type="http://schemas.openxmlformats.org/officeDocument/2006/relationships/image" Target="../media/image23.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tags" Target="../tags/tag19.xml"/><Relationship Id="rId9" Type="http://schemas.openxmlformats.org/officeDocument/2006/relationships/notesSlide" Target="../notesSlides/notesSlide2.xml"/><Relationship Id="rId14"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28.png"/><Relationship Id="rId3" Type="http://schemas.openxmlformats.org/officeDocument/2006/relationships/tags" Target="../tags/tag25.xml"/><Relationship Id="rId7" Type="http://schemas.openxmlformats.org/officeDocument/2006/relationships/slideLayout" Target="../slideLayouts/slideLayout2.xml"/><Relationship Id="rId12" Type="http://schemas.openxmlformats.org/officeDocument/2006/relationships/image" Target="../media/image2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6.png"/><Relationship Id="rId5" Type="http://schemas.openxmlformats.org/officeDocument/2006/relationships/tags" Target="../tags/tag27.xml"/><Relationship Id="rId10" Type="http://schemas.openxmlformats.org/officeDocument/2006/relationships/image" Target="../media/image25.png"/><Relationship Id="rId4" Type="http://schemas.openxmlformats.org/officeDocument/2006/relationships/tags" Target="../tags/tag26.xml"/><Relationship Id="rId9" Type="http://schemas.openxmlformats.org/officeDocument/2006/relationships/image" Target="../media/image24.png"/><Relationship Id="rId1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4.png"/><Relationship Id="rId3" Type="http://schemas.openxmlformats.org/officeDocument/2006/relationships/tags" Target="../tags/tag31.xml"/><Relationship Id="rId7" Type="http://schemas.openxmlformats.org/officeDocument/2006/relationships/slideLayout" Target="../slideLayouts/slideLayout2.xml"/><Relationship Id="rId12" Type="http://schemas.openxmlformats.org/officeDocument/2006/relationships/image" Target="../media/image3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32.png"/><Relationship Id="rId5" Type="http://schemas.openxmlformats.org/officeDocument/2006/relationships/tags" Target="../tags/tag33.xml"/><Relationship Id="rId10" Type="http://schemas.openxmlformats.org/officeDocument/2006/relationships/image" Target="../media/image31.png"/><Relationship Id="rId4" Type="http://schemas.openxmlformats.org/officeDocument/2006/relationships/tags" Target="../tags/tag32.xml"/><Relationship Id="rId9" Type="http://schemas.openxmlformats.org/officeDocument/2006/relationships/image" Target="../media/image30.png"/><Relationship Id="rId1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3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36.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9.png"/><Relationship Id="rId3" Type="http://schemas.openxmlformats.org/officeDocument/2006/relationships/tags" Target="../tags/tag45.xml"/><Relationship Id="rId7" Type="http://schemas.openxmlformats.org/officeDocument/2006/relationships/slideLayout" Target="../slideLayouts/slideLayout2.xml"/><Relationship Id="rId12" Type="http://schemas.openxmlformats.org/officeDocument/2006/relationships/image" Target="../media/image4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44.png"/><Relationship Id="rId5" Type="http://schemas.openxmlformats.org/officeDocument/2006/relationships/tags" Target="../tags/tag47.xml"/><Relationship Id="rId10" Type="http://schemas.openxmlformats.org/officeDocument/2006/relationships/image" Target="../media/image43.png"/><Relationship Id="rId4" Type="http://schemas.openxmlformats.org/officeDocument/2006/relationships/tags" Target="../tags/tag46.xml"/><Relationship Id="rId9" Type="http://schemas.openxmlformats.org/officeDocument/2006/relationships/image" Target="../media/image42.png"/></Relationships>
</file>

<file path=ppt/slides/_rels/slide4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1.xml"/><Relationship Id="rId7" Type="http://schemas.openxmlformats.org/officeDocument/2006/relationships/image" Target="../media/image4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2.xml"/><Relationship Id="rId9"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54.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8.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62.jpeg"/><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tags" Target="../tags/tag69.xml"/><Relationship Id="rId7" Type="http://schemas.openxmlformats.org/officeDocument/2006/relationships/image" Target="../media/image6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3.png"/><Relationship Id="rId5" Type="http://schemas.openxmlformats.org/officeDocument/2006/relationships/slideLayout" Target="../slideLayouts/slideLayout2.xml"/><Relationship Id="rId4" Type="http://schemas.openxmlformats.org/officeDocument/2006/relationships/tags" Target="../tags/tag70.xml"/><Relationship Id="rId9"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73.xml"/><Relationship Id="rId7" Type="http://schemas.openxmlformats.org/officeDocument/2006/relationships/slideLayout" Target="../slideLayouts/slideLayout2.xml"/><Relationship Id="rId12" Type="http://schemas.openxmlformats.org/officeDocument/2006/relationships/image" Target="../media/image76.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75.png"/><Relationship Id="rId5" Type="http://schemas.openxmlformats.org/officeDocument/2006/relationships/tags" Target="../tags/tag75.xml"/><Relationship Id="rId10" Type="http://schemas.openxmlformats.org/officeDocument/2006/relationships/image" Target="../media/image74.png"/><Relationship Id="rId4" Type="http://schemas.openxmlformats.org/officeDocument/2006/relationships/tags" Target="../tags/tag74.xml"/><Relationship Id="rId9" Type="http://schemas.openxmlformats.org/officeDocument/2006/relationships/image" Target="../media/image73.png"/></Relationships>
</file>

<file path=ppt/slides/_rels/slide71.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81.png"/><Relationship Id="rId4" Type="http://schemas.openxmlformats.org/officeDocument/2006/relationships/image" Target="../media/image8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81.xml"/><Relationship Id="rId7" Type="http://schemas.openxmlformats.org/officeDocument/2006/relationships/image" Target="../media/image8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2.png"/><Relationship Id="rId5" Type="http://schemas.openxmlformats.org/officeDocument/2006/relationships/slideLayout" Target="../slideLayouts/slideLayout2.xml"/><Relationship Id="rId4" Type="http://schemas.openxmlformats.org/officeDocument/2006/relationships/tags" Target="../tags/tag82.xml"/><Relationship Id="rId9" Type="http://schemas.openxmlformats.org/officeDocument/2006/relationships/image" Target="../media/image85.png"/></Relationships>
</file>

<file path=ppt/slides/_rels/slide8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85.xml"/><Relationship Id="rId7" Type="http://schemas.openxmlformats.org/officeDocument/2006/relationships/image" Target="../media/image87.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86.png"/><Relationship Id="rId5" Type="http://schemas.openxmlformats.org/officeDocument/2006/relationships/slideLayout" Target="../slideLayouts/slideLayout2.xml"/><Relationship Id="rId4" Type="http://schemas.openxmlformats.org/officeDocument/2006/relationships/tags" Target="../tags/tag86.xml"/><Relationship Id="rId9" Type="http://schemas.openxmlformats.org/officeDocument/2006/relationships/image" Target="../media/image89.png"/></Relationships>
</file>

<file path=ppt/slides/_rels/slide8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89.xml"/><Relationship Id="rId7" Type="http://schemas.openxmlformats.org/officeDocument/2006/relationships/image" Target="../media/image91.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90.xml"/><Relationship Id="rId9" Type="http://schemas.openxmlformats.org/officeDocument/2006/relationships/image" Target="../media/image9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tags" Target="../tags/tag93.xml"/><Relationship Id="rId7" Type="http://schemas.openxmlformats.org/officeDocument/2006/relationships/slideLayout" Target="../slideLayouts/slideLayout2.xml"/><Relationship Id="rId12" Type="http://schemas.openxmlformats.org/officeDocument/2006/relationships/image" Target="../media/image99.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98.png"/><Relationship Id="rId5" Type="http://schemas.openxmlformats.org/officeDocument/2006/relationships/tags" Target="../tags/tag95.xml"/><Relationship Id="rId10" Type="http://schemas.openxmlformats.org/officeDocument/2006/relationships/image" Target="../media/image97.png"/><Relationship Id="rId4" Type="http://schemas.openxmlformats.org/officeDocument/2006/relationships/tags" Target="../tags/tag94.xml"/><Relationship Id="rId9"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omic Sans MS" panose="030F0702030302020204" pitchFamily="66" charset="0"/>
              </a:rPr>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latin typeface="Comic Sans MS" panose="030F0702030302020204" pitchFamily="66" charset="0"/>
              </a:rPr>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latin typeface="Comic Sans MS" panose="030F0702030302020204" pitchFamily="66" charset="0"/>
              </a:rPr>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fontScale="92500"/>
          </a:bodyPr>
          <a:lstStyle/>
          <a:p>
            <a:r>
              <a:rPr lang="en-US" dirty="0"/>
              <a:t>Specify the property or properties 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 (</a:t>
            </a:r>
            <a:r>
              <a:rPr lang="en-US" i="1" dirty="0"/>
              <a:t>optional</a:t>
            </a:r>
            <a:r>
              <a:rPr lang="en-US" dirty="0"/>
              <a:t>)</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latin typeface="Comic Sans MS" panose="030F0702030302020204" pitchFamily="66" charset="0"/>
              </a:rPr>
              <a:t>Sums of terms of geometric progressions</a:t>
            </a:r>
          </a:p>
        </p:txBody>
      </p:sp>
      <p:sp>
        <p:nvSpPr>
          <p:cNvPr id="11" name="Rectangle 10"/>
          <p:cNvSpPr/>
          <p:nvPr/>
        </p:nvSpPr>
        <p:spPr>
          <a:xfrm>
            <a:off x="304800" y="4191000"/>
            <a:ext cx="878767" cy="369332"/>
          </a:xfrm>
          <a:prstGeom prst="rect">
            <a:avLst/>
          </a:prstGeom>
        </p:spPr>
        <p:txBody>
          <a:bodyPr wrap="none">
            <a:spAutoFit/>
          </a:bodyPr>
          <a:lstStyle/>
          <a:p>
            <a:r>
              <a:rPr lang="en-US" b="1" dirty="0">
                <a:latin typeface="Comic Sans MS" panose="030F0702030302020204" pitchFamily="66" charset="0"/>
              </a:rPr>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latin typeface="Comic Sans MS" panose="030F0702030302020204" pitchFamily="66" charset="0"/>
              </a:rPr>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latin typeface="Comic Sans MS" panose="030F0702030302020204" pitchFamily="66" charset="0"/>
              </a:rPr>
              <a:t>To compute </a:t>
            </a:r>
            <a:r>
              <a:rPr lang="en-US" i="1" dirty="0" err="1">
                <a:latin typeface="Comic Sans MS" panose="030F0702030302020204" pitchFamily="66" charset="0"/>
              </a:rPr>
              <a:t>S</a:t>
            </a:r>
            <a:r>
              <a:rPr lang="en-US" i="1" baseline="-25000" dirty="0" err="1">
                <a:latin typeface="Comic Sans MS" panose="030F0702030302020204" pitchFamily="66" charset="0"/>
              </a:rPr>
              <a:t>n</a:t>
            </a:r>
            <a:r>
              <a:rPr lang="en-US" baseline="-25000" dirty="0">
                <a:latin typeface="Comic Sans MS" panose="030F0702030302020204" pitchFamily="66" charset="0"/>
              </a:rPr>
              <a:t> </a:t>
            </a:r>
            <a:r>
              <a:rPr lang="en-US" dirty="0">
                <a:latin typeface="Comic Sans MS" panose="030F0702030302020204" pitchFamily="66" charset="0"/>
              </a:rPr>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latin typeface="Comic Sans MS" panose="030F0702030302020204" pitchFamily="66" charset="0"/>
              </a:rPr>
              <a:t>Shifting the index of summation with </a:t>
            </a:r>
            <a:r>
              <a:rPr lang="en-US" i="1" dirty="0">
                <a:latin typeface="Comic Sans MS" panose="030F0702030302020204" pitchFamily="66" charset="0"/>
              </a:rPr>
              <a:t>k</a:t>
            </a:r>
            <a:r>
              <a:rPr lang="en-US" dirty="0">
                <a:latin typeface="Comic Sans MS" panose="030F0702030302020204" pitchFamily="66" charset="0"/>
              </a:rPr>
              <a:t> = </a:t>
            </a:r>
            <a:r>
              <a:rPr lang="en-US" i="1" dirty="0">
                <a:latin typeface="Comic Sans MS" panose="030F0702030302020204" pitchFamily="66" charset="0"/>
              </a:rPr>
              <a:t>j</a:t>
            </a:r>
            <a:r>
              <a:rPr lang="en-US" dirty="0">
                <a:latin typeface="Comic Sans MS" panose="030F0702030302020204" pitchFamily="66" charset="0"/>
              </a:rPr>
              <a:t> + </a:t>
            </a:r>
            <a:r>
              <a:rPr lang="en-US" dirty="0">
                <a:latin typeface="Cambria Math" pitchFamily="18" charset="0"/>
                <a:ea typeface="Cambria Math" pitchFamily="18" charset="0"/>
              </a:rPr>
              <a:t>1</a:t>
            </a:r>
            <a:r>
              <a:rPr lang="en-US" dirty="0">
                <a:latin typeface="Comic Sans MS" panose="030F0702030302020204" pitchFamily="66" charset="0"/>
              </a:rPr>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latin typeface="Comic Sans MS" panose="030F0702030302020204" pitchFamily="66" charset="0"/>
              </a:rPr>
              <a:t>Removing </a:t>
            </a:r>
            <a:r>
              <a:rPr lang="en-US" i="1" dirty="0">
                <a:latin typeface="Comic Sans MS" panose="030F0702030302020204" pitchFamily="66" charset="0"/>
              </a:rPr>
              <a:t>k</a:t>
            </a:r>
            <a:r>
              <a:rPr lang="en-US" dirty="0">
                <a:latin typeface="Comic Sans MS" panose="030F0702030302020204" pitchFamily="66" charset="0"/>
              </a:rPr>
              <a:t> = </a:t>
            </a:r>
            <a:r>
              <a:rPr lang="en-US" i="1" dirty="0">
                <a:latin typeface="Comic Sans MS" panose="030F0702030302020204" pitchFamily="66" charset="0"/>
              </a:rPr>
              <a:t>n</a:t>
            </a:r>
            <a:r>
              <a:rPr lang="en-US" dirty="0">
                <a:latin typeface="Comic Sans MS" panose="030F0702030302020204" pitchFamily="66" charset="0"/>
              </a:rPr>
              <a:t> + </a:t>
            </a:r>
            <a:r>
              <a:rPr lang="en-US" dirty="0">
                <a:latin typeface="Cambria Math" pitchFamily="18" charset="0"/>
                <a:ea typeface="Cambria Math" pitchFamily="18" charset="0"/>
              </a:rPr>
              <a:t>1</a:t>
            </a:r>
            <a:r>
              <a:rPr lang="en-US" dirty="0">
                <a:latin typeface="Comic Sans MS" panose="030F0702030302020204" pitchFamily="66" charset="0"/>
              </a:rPr>
              <a:t> term and </a:t>
            </a:r>
          </a:p>
          <a:p>
            <a:r>
              <a:rPr lang="en-US" dirty="0">
                <a:latin typeface="Comic Sans MS" panose="030F0702030302020204" pitchFamily="66" charset="0"/>
              </a:rPr>
              <a:t>adding </a:t>
            </a:r>
            <a:r>
              <a:rPr lang="en-US" i="1" dirty="0">
                <a:latin typeface="Comic Sans MS" panose="030F0702030302020204" pitchFamily="66" charset="0"/>
              </a:rPr>
              <a:t>k</a:t>
            </a:r>
            <a:r>
              <a:rPr lang="en-US" dirty="0">
                <a:latin typeface="Comic Sans MS" panose="030F0702030302020204" pitchFamily="66" charset="0"/>
              </a:rPr>
              <a:t> = </a:t>
            </a:r>
            <a:r>
              <a:rPr lang="en-US" dirty="0">
                <a:latin typeface="Cambria Math" pitchFamily="18" charset="0"/>
                <a:ea typeface="Cambria Math" pitchFamily="18" charset="0"/>
              </a:rPr>
              <a:t>0</a:t>
            </a:r>
            <a:r>
              <a:rPr lang="en-US" dirty="0">
                <a:latin typeface="Comic Sans MS" panose="030F0702030302020204" pitchFamily="66" charset="0"/>
              </a:rPr>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646331"/>
          </a:xfrm>
          <a:prstGeom prst="rect">
            <a:avLst/>
          </a:prstGeom>
          <a:noFill/>
        </p:spPr>
        <p:txBody>
          <a:bodyPr wrap="square" rtlCol="0">
            <a:spAutoFit/>
          </a:bodyPr>
          <a:lstStyle/>
          <a:p>
            <a:r>
              <a:rPr lang="en-US" dirty="0">
                <a:latin typeface="Comic Sans MS" panose="030F0702030302020204" pitchFamily="66" charset="0"/>
              </a:rPr>
              <a:t>Substituting </a:t>
            </a:r>
            <a:r>
              <a:rPr lang="en-US" i="1" dirty="0">
                <a:latin typeface="Comic Sans MS" panose="030F0702030302020204" pitchFamily="66" charset="0"/>
              </a:rPr>
              <a:t>S</a:t>
            </a:r>
            <a:r>
              <a:rPr lang="en-US" dirty="0">
                <a:latin typeface="Comic Sans MS" panose="030F0702030302020204" pitchFamily="66" charset="0"/>
              </a:rPr>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latin typeface="Comic Sans MS" panose="030F0702030302020204" pitchFamily="66" charset="0"/>
              </a:rPr>
              <a:t>if r </a:t>
            </a:r>
            <a:r>
              <a:rPr lang="en-US" dirty="0">
                <a:latin typeface="Cambria Math"/>
                <a:ea typeface="Cambria Math"/>
              </a:rPr>
              <a:t>≠1</a:t>
            </a:r>
            <a:endParaRPr lang="en-US" dirty="0">
              <a:latin typeface="Comic Sans MS" panose="030F0702030302020204" pitchFamily="66" charset="0"/>
            </a:endParaRPr>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latin typeface="Comic Sans MS" panose="030F0702030302020204" pitchFamily="66" charset="0"/>
              </a:rPr>
              <a:t>if r</a:t>
            </a:r>
            <a:r>
              <a:rPr lang="en-US" dirty="0">
                <a:latin typeface="Cambria Math"/>
                <a:ea typeface="Cambria Math"/>
              </a:rPr>
              <a:t> = 1</a:t>
            </a:r>
            <a:endParaRPr lang="en-US" dirty="0">
              <a:latin typeface="Comic Sans MS" panose="030F0702030302020204" pitchFamily="66" charset="0"/>
            </a:endParaRPr>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latin typeface="Comic Sans MS" panose="030F0702030302020204" pitchFamily="66" charset="0"/>
              </a:rPr>
              <a:t>From previous slide.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latin typeface="Comic Sans MS" panose="030F0702030302020204" pitchFamily="66" charset="0"/>
              </a:rPr>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latin typeface="Comic Sans MS" panose="030F0702030302020204" pitchFamily="66" charset="0"/>
              </a:rPr>
              <a:t>Proof in text </a:t>
            </a:r>
          </a:p>
          <a:p>
            <a:r>
              <a:rPr lang="en-US" dirty="0">
                <a:latin typeface="Comic Sans MS" panose="030F0702030302020204" pitchFamily="66" charset="0"/>
              </a:rPr>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923330"/>
          </a:xfrm>
          <a:prstGeom prst="rect">
            <a:avLst/>
          </a:prstGeom>
          <a:noFill/>
        </p:spPr>
        <p:txBody>
          <a:bodyPr wrap="square" rtlCol="0">
            <a:spAutoFit/>
          </a:bodyPr>
          <a:lstStyle/>
          <a:p>
            <a:r>
              <a:rPr lang="en-US" dirty="0">
                <a:latin typeface="Comic Sans MS" panose="030F0702030302020204" pitchFamily="66" charset="0"/>
              </a:rPr>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Cardinality of Sets</a:t>
            </a:r>
          </a:p>
        </p:txBody>
      </p:sp>
      <p:sp>
        <p:nvSpPr>
          <p:cNvPr id="3" name="Subtitle 2"/>
          <p:cNvSpPr>
            <a:spLocks noGrp="1"/>
          </p:cNvSpPr>
          <p:nvPr>
            <p:ph type="subTitle" idx="1"/>
          </p:nvPr>
        </p:nvSpPr>
        <p:spPr/>
        <p:txBody>
          <a:bodyPr/>
          <a:lstStyle/>
          <a:p>
            <a:r>
              <a:rPr lang="en-US" dirty="0"/>
              <a:t>Section 2.5</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Cardinality</a:t>
            </a:r>
          </a:p>
          <a:p>
            <a:r>
              <a:rPr lang="en-US" dirty="0"/>
              <a:t>Countable Sets</a:t>
            </a:r>
          </a:p>
          <a:p>
            <a:r>
              <a:rPr lang="en-US" dirty="0"/>
              <a:t>Computability</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The </a:t>
            </a:r>
            <a:r>
              <a:rPr lang="en-US" i="1" dirty="0"/>
              <a:t>cardinality</a:t>
            </a:r>
            <a:r>
              <a:rPr lang="en-US" dirty="0"/>
              <a:t> of a set </a:t>
            </a:r>
            <a:r>
              <a:rPr lang="en-US" i="1" dirty="0"/>
              <a:t>A</a:t>
            </a:r>
            <a:r>
              <a:rPr lang="en-US" dirty="0"/>
              <a:t> is equal to the cardinality of a set </a:t>
            </a:r>
            <a:r>
              <a:rPr lang="en-US" i="1" dirty="0"/>
              <a:t>B</a:t>
            </a:r>
            <a:r>
              <a:rPr lang="en-US" dirty="0"/>
              <a:t>, denoted </a:t>
            </a:r>
          </a:p>
          <a:p>
            <a:pPr>
              <a:buNone/>
            </a:pPr>
            <a:r>
              <a:rPr lang="en-US" dirty="0"/>
              <a:t>                  </a:t>
            </a:r>
            <a:r>
              <a:rPr lang="en-US" i="1" dirty="0"/>
              <a:t>|A| = |</a:t>
            </a:r>
            <a:r>
              <a:rPr lang="en-US" dirty="0"/>
              <a:t>B</a:t>
            </a:r>
            <a:r>
              <a:rPr lang="en-US" i="1" dirty="0"/>
              <a:t>|,</a:t>
            </a:r>
          </a:p>
          <a:p>
            <a:pPr>
              <a:buNone/>
            </a:pPr>
            <a:r>
              <a:rPr lang="en-US" dirty="0"/>
              <a:t>    if and only if there is a one-to-one correspondence (</a:t>
            </a:r>
            <a:r>
              <a:rPr lang="en-US" i="1" dirty="0"/>
              <a:t>i.e.</a:t>
            </a:r>
            <a:r>
              <a:rPr lang="en-US" dirty="0"/>
              <a:t>, a </a:t>
            </a:r>
            <a:r>
              <a:rPr lang="en-US" dirty="0" err="1"/>
              <a:t>bijection</a:t>
            </a:r>
            <a:r>
              <a:rPr lang="en-US" dirty="0"/>
              <a:t>)  from </a:t>
            </a:r>
            <a:r>
              <a:rPr lang="en-US" i="1" dirty="0"/>
              <a:t>A</a:t>
            </a:r>
            <a:r>
              <a:rPr lang="en-US" dirty="0"/>
              <a:t> to </a:t>
            </a:r>
            <a:r>
              <a:rPr lang="en-US" i="1" dirty="0"/>
              <a:t>B</a:t>
            </a:r>
            <a:r>
              <a:rPr lang="en-US" dirty="0"/>
              <a:t>. </a:t>
            </a:r>
          </a:p>
          <a:p>
            <a:r>
              <a:rPr lang="en-US" dirty="0"/>
              <a:t>If there is a one-to-one function (</a:t>
            </a:r>
            <a:r>
              <a:rPr lang="en-US" i="1" dirty="0"/>
              <a:t>i.e.</a:t>
            </a:r>
            <a:r>
              <a:rPr lang="en-US" dirty="0"/>
              <a:t>, an injection) from </a:t>
            </a:r>
            <a:r>
              <a:rPr lang="en-US" i="1" dirty="0"/>
              <a:t>A</a:t>
            </a:r>
            <a:r>
              <a:rPr lang="en-US" dirty="0"/>
              <a:t> to </a:t>
            </a:r>
            <a:r>
              <a:rPr lang="en-US" i="1" dirty="0"/>
              <a:t>B</a:t>
            </a:r>
            <a:r>
              <a:rPr lang="en-US" dirty="0"/>
              <a:t>, the cardinality of </a:t>
            </a:r>
            <a:r>
              <a:rPr lang="en-US" i="1" dirty="0"/>
              <a:t>A</a:t>
            </a:r>
            <a:r>
              <a:rPr lang="en-US" dirty="0"/>
              <a:t> is less than or the same as the cardinality of </a:t>
            </a:r>
            <a:r>
              <a:rPr lang="en-US" i="1" dirty="0"/>
              <a:t>B</a:t>
            </a:r>
            <a:r>
              <a:rPr lang="en-US" dirty="0"/>
              <a:t> and we write     |</a:t>
            </a:r>
            <a:r>
              <a:rPr lang="en-US" i="1" dirty="0"/>
              <a:t>A</a:t>
            </a:r>
            <a:r>
              <a:rPr lang="en-US" dirty="0"/>
              <a:t>| </a:t>
            </a:r>
            <a:r>
              <a:rPr lang="en-US" dirty="0">
                <a:latin typeface="Cambria Math"/>
                <a:ea typeface="Cambria Math"/>
              </a:rPr>
              <a:t>≤ |</a:t>
            </a:r>
            <a:r>
              <a:rPr lang="en-US" i="1" dirty="0">
                <a:ea typeface="Cambria Math"/>
              </a:rPr>
              <a:t>B</a:t>
            </a:r>
            <a:r>
              <a:rPr lang="en-US" dirty="0">
                <a:latin typeface="Cambria Math"/>
                <a:ea typeface="Cambria Math"/>
              </a:rPr>
              <a:t>|. </a:t>
            </a:r>
          </a:p>
          <a:p>
            <a:r>
              <a:rPr lang="en-US" dirty="0">
                <a:latin typeface="Cambria Math"/>
                <a:ea typeface="Cambria Math"/>
              </a:rPr>
              <a:t>When </a:t>
            </a:r>
            <a:r>
              <a:rPr lang="en-US" dirty="0"/>
              <a:t>|</a:t>
            </a:r>
            <a:r>
              <a:rPr lang="en-US" i="1" dirty="0"/>
              <a:t>A</a:t>
            </a:r>
            <a:r>
              <a:rPr lang="en-US" dirty="0"/>
              <a:t>| </a:t>
            </a:r>
            <a:r>
              <a:rPr lang="en-US" dirty="0">
                <a:latin typeface="Cambria Math"/>
                <a:ea typeface="Cambria Math"/>
              </a:rPr>
              <a:t>≤ |</a:t>
            </a:r>
            <a:r>
              <a:rPr lang="en-US" i="1" dirty="0">
                <a:ea typeface="Cambria Math"/>
              </a:rPr>
              <a:t>B</a:t>
            </a:r>
            <a:r>
              <a:rPr lang="en-US" dirty="0">
                <a:latin typeface="Cambria Math"/>
                <a:ea typeface="Cambria Math"/>
              </a:rPr>
              <a:t>| and </a:t>
            </a:r>
            <a:r>
              <a:rPr lang="en-US" i="1" dirty="0">
                <a:ea typeface="Cambria Math"/>
              </a:rPr>
              <a:t>A</a:t>
            </a:r>
            <a:r>
              <a:rPr lang="en-US" dirty="0">
                <a:latin typeface="Cambria Math"/>
                <a:ea typeface="Cambria Math"/>
              </a:rPr>
              <a:t> and </a:t>
            </a:r>
            <a:r>
              <a:rPr lang="en-US" i="1" dirty="0">
                <a:ea typeface="Cambria Math"/>
              </a:rPr>
              <a:t>B</a:t>
            </a:r>
            <a:r>
              <a:rPr lang="en-US" dirty="0">
                <a:latin typeface="Cambria Math"/>
                <a:ea typeface="Cambria Math"/>
              </a:rPr>
              <a:t> have different cardinality, we say that the cardinality of </a:t>
            </a:r>
            <a:r>
              <a:rPr lang="en-US" dirty="0">
                <a:ea typeface="Cambria Math"/>
              </a:rPr>
              <a:t>A</a:t>
            </a:r>
            <a:r>
              <a:rPr lang="en-US" dirty="0">
                <a:latin typeface="Cambria Math"/>
                <a:ea typeface="Cambria Math"/>
              </a:rPr>
              <a:t> is less than the cardinality of </a:t>
            </a:r>
            <a:r>
              <a:rPr lang="en-US" i="1" dirty="0">
                <a:ea typeface="Cambria Math"/>
              </a:rPr>
              <a:t>B</a:t>
            </a:r>
            <a:r>
              <a:rPr lang="en-US" dirty="0">
                <a:latin typeface="Cambria Math"/>
                <a:ea typeface="Cambria Math"/>
              </a:rPr>
              <a:t> and write </a:t>
            </a:r>
            <a:r>
              <a:rPr lang="en-US" dirty="0"/>
              <a:t>|</a:t>
            </a:r>
            <a:r>
              <a:rPr lang="en-US" i="1" dirty="0"/>
              <a:t>A</a:t>
            </a:r>
            <a:r>
              <a:rPr lang="en-US" dirty="0"/>
              <a:t>| </a:t>
            </a:r>
            <a:r>
              <a:rPr lang="en-US" dirty="0">
                <a:latin typeface="Cambria Math"/>
                <a:ea typeface="Cambria Math"/>
              </a:rPr>
              <a:t>&lt; |</a:t>
            </a:r>
            <a:r>
              <a:rPr lang="en-US" i="1" dirty="0">
                <a:ea typeface="Cambria Math"/>
              </a:rPr>
              <a:t>B</a:t>
            </a:r>
            <a:r>
              <a:rPr lang="en-US" dirty="0">
                <a:latin typeface="Cambria Math"/>
                <a:ea typeface="Cambria Math"/>
              </a:rPr>
              <a:t>|. </a:t>
            </a:r>
            <a:endParaRPr lang="en-US" b="1" dirty="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a:t>
            </a:r>
          </a:p>
        </p:txBody>
      </p:sp>
      <p:sp>
        <p:nvSpPr>
          <p:cNvPr id="3" name="Content Placeholder 2"/>
          <p:cNvSpPr>
            <a:spLocks noGrp="1"/>
          </p:cNvSpPr>
          <p:nvPr>
            <p:ph idx="1"/>
          </p:nvPr>
        </p:nvSpPr>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t>countable</a:t>
            </a:r>
            <a:r>
              <a:rPr lang="en-US" dirty="0"/>
              <a:t>. A set that is not countable is </a:t>
            </a:r>
            <a:r>
              <a:rPr lang="en-US" i="1" dirty="0"/>
              <a:t>uncountable</a:t>
            </a:r>
            <a:r>
              <a:rPr lang="en-US" dirty="0"/>
              <a:t>.</a:t>
            </a:r>
          </a:p>
          <a:p>
            <a:r>
              <a:rPr lang="en-US" dirty="0"/>
              <a:t> The  set of real numbers </a:t>
            </a:r>
            <a:r>
              <a:rPr lang="en-US" b="1" dirty="0"/>
              <a:t>R </a:t>
            </a:r>
            <a:r>
              <a:rPr lang="en-US" dirty="0"/>
              <a:t> is an uncountable set.</a:t>
            </a:r>
          </a:p>
          <a:p>
            <a:r>
              <a:rPr lang="en-US" dirty="0"/>
              <a:t>When an infinite set is countable (</a:t>
            </a:r>
            <a:r>
              <a:rPr lang="en-US" i="1" dirty="0" err="1"/>
              <a:t>countably</a:t>
            </a:r>
            <a:r>
              <a:rPr lang="en-US" i="1" dirty="0"/>
              <a:t> infinite</a:t>
            </a:r>
            <a:r>
              <a:rPr lang="en-US" dirty="0"/>
              <a:t>) its cardinality is </a:t>
            </a:r>
            <a:r>
              <a:rPr lang="en-US" dirty="0">
                <a:latin typeface="Cambria Math"/>
                <a:ea typeface="Cambria Math"/>
              </a:rPr>
              <a:t>ℵ</a:t>
            </a:r>
            <a:r>
              <a:rPr lang="en-US" baseline="-25000" dirty="0">
                <a:latin typeface="Cambria Math"/>
                <a:ea typeface="Cambria Math"/>
              </a:rPr>
              <a:t>0 </a:t>
            </a:r>
            <a:r>
              <a:rPr lang="en-US" dirty="0">
                <a:latin typeface="Cambria Math"/>
                <a:ea typeface="Cambria Math"/>
              </a:rPr>
              <a:t>(where ℵ is aleph, the 1</a:t>
            </a:r>
            <a:r>
              <a:rPr lang="en-US" baseline="30000" dirty="0">
                <a:latin typeface="Cambria Math"/>
                <a:ea typeface="Cambria Math"/>
              </a:rPr>
              <a:t>st</a:t>
            </a:r>
            <a:r>
              <a:rPr lang="en-US" dirty="0">
                <a:latin typeface="Cambria Math"/>
                <a:ea typeface="Cambria Math"/>
              </a:rPr>
              <a:t> letter of the Hebrew alphabet)</a:t>
            </a:r>
            <a:r>
              <a:rPr lang="en-US" dirty="0"/>
              <a:t>. We write |</a:t>
            </a:r>
            <a:r>
              <a:rPr lang="en-US" i="1" dirty="0"/>
              <a:t>S</a:t>
            </a:r>
            <a:r>
              <a:rPr lang="en-US" dirty="0"/>
              <a:t>| = </a:t>
            </a:r>
            <a:r>
              <a:rPr lang="en-US" dirty="0">
                <a:latin typeface="Cambria Math"/>
                <a:ea typeface="Cambria Math"/>
              </a:rPr>
              <a:t>ℵ</a:t>
            </a:r>
            <a:r>
              <a:rPr lang="en-US" baseline="-25000" dirty="0">
                <a:latin typeface="Cambria Math"/>
                <a:ea typeface="Cambria Math"/>
              </a:rPr>
              <a:t>0 </a:t>
            </a:r>
            <a:r>
              <a:rPr lang="en-US" dirty="0">
                <a:latin typeface="Cambria Math"/>
                <a:ea typeface="Cambria Math"/>
              </a:rPr>
              <a:t> and say that </a:t>
            </a:r>
            <a:r>
              <a:rPr lang="en-US" i="1" dirty="0">
                <a:ea typeface="Cambria Math"/>
              </a:rPr>
              <a:t>S </a:t>
            </a:r>
            <a:r>
              <a:rPr lang="en-US" dirty="0">
                <a:latin typeface="Cambria Math"/>
                <a:ea typeface="Cambria Math"/>
              </a:rPr>
              <a:t>has cardinality “aleph null.”</a:t>
            </a:r>
            <a:endParaRPr lang="en-US" dirty="0"/>
          </a:p>
          <a:p>
            <a:pPr>
              <a:buNone/>
            </a:pPr>
            <a:r>
              <a:rPr lang="en-US" dirty="0"/>
              <a:t>     </a:t>
            </a:r>
            <a:endParaRPr lang="en-US" i="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that a Set is Countable</a:t>
            </a:r>
          </a:p>
        </p:txBody>
      </p:sp>
      <p:sp>
        <p:nvSpPr>
          <p:cNvPr id="10" name="Content Placeholder 9"/>
          <p:cNvSpPr>
            <a:spLocks noGrp="1"/>
          </p:cNvSpPr>
          <p:nvPr>
            <p:ph idx="1"/>
          </p:nvPr>
        </p:nvSpPr>
        <p:spPr>
          <a:xfrm>
            <a:off x="685800" y="2057400"/>
            <a:ext cx="8229600" cy="4389120"/>
          </a:xfrm>
        </p:spPr>
        <p:txBody>
          <a:bodyPr>
            <a:normAutofit/>
          </a:bodyPr>
          <a:lstStyle/>
          <a:p>
            <a:r>
              <a:rPr lang="en-US" dirty="0"/>
              <a:t> 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latin typeface="Cambria Math" pitchFamily="18" charset="0"/>
                <a:ea typeface="Cambria Math" pitchFamily="18" charset="0"/>
              </a:rPr>
              <a:t>1</a:t>
            </a:r>
            <a:r>
              <a:rPr lang="en-US" dirty="0"/>
              <a:t>)</a:t>
            </a:r>
            <a:r>
              <a:rPr lang="en-US" i="1" dirty="0"/>
              <a:t>, a</a:t>
            </a:r>
            <a:r>
              <a:rPr lang="en-US" baseline="-25000" dirty="0"/>
              <a:t>2</a:t>
            </a:r>
            <a:r>
              <a:rPr lang="en-US" i="1" dirty="0"/>
              <a:t>  = f</a:t>
            </a:r>
            <a:r>
              <a:rPr lang="en-US" dirty="0"/>
              <a:t>(</a:t>
            </a:r>
            <a:r>
              <a:rPr lang="en-US" dirty="0">
                <a:latin typeface="Cambria Math" pitchFamily="18" charset="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 </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Hilbert’s Grand Hotel</a:t>
            </a:r>
          </a:p>
        </p:txBody>
      </p:sp>
      <p:pic>
        <p:nvPicPr>
          <p:cNvPr id="8" name="Picture 7" descr="hilbert.jpg"/>
          <p:cNvPicPr>
            <a:picLocks noChangeAspect="1"/>
          </p:cNvPicPr>
          <p:nvPr/>
        </p:nvPicPr>
        <p:blipFill>
          <a:blip r:embed="rId2" cstate="print"/>
          <a:stretch>
            <a:fillRect/>
          </a:stretch>
        </p:blipFill>
        <p:spPr>
          <a:xfrm>
            <a:off x="7391400" y="457200"/>
            <a:ext cx="902208" cy="1280160"/>
          </a:xfrm>
          <a:prstGeom prst="rect">
            <a:avLst/>
          </a:prstGeom>
        </p:spPr>
      </p:pic>
      <p:sp>
        <p:nvSpPr>
          <p:cNvPr id="10" name="Content Placeholder 9"/>
          <p:cNvSpPr>
            <a:spLocks noGrp="1"/>
          </p:cNvSpPr>
          <p:nvPr>
            <p:ph idx="1"/>
          </p:nvPr>
        </p:nvSpPr>
        <p:spPr>
          <a:xfrm>
            <a:off x="228600" y="2057400"/>
            <a:ext cx="8686800" cy="4389120"/>
          </a:xfrm>
        </p:spPr>
        <p:txBody>
          <a:bodyPr>
            <a:normAutofit/>
          </a:bodyPr>
          <a:lstStyle/>
          <a:p>
            <a:pPr>
              <a:buNone/>
            </a:pPr>
            <a:r>
              <a:rPr lang="en-US" dirty="0"/>
              <a:t>   </a:t>
            </a:r>
            <a:r>
              <a:rPr lang="en-US" sz="1800" dirty="0"/>
              <a:t>The Grand Hotel (example due to David Hilbert) has </a:t>
            </a:r>
            <a:r>
              <a:rPr lang="en-US" sz="1800" dirty="0" err="1"/>
              <a:t>countably</a:t>
            </a:r>
            <a:r>
              <a:rPr lang="en-US" sz="1800" dirty="0"/>
              <a:t> infinite number of rooms, each occupied by a guest. We can always  accommodate a new guest at this hotel. How is this possible?</a:t>
            </a:r>
          </a:p>
          <a:p>
            <a:endParaRPr lang="en-US" dirty="0"/>
          </a:p>
          <a:p>
            <a:endParaRPr lang="en-US" dirty="0"/>
          </a:p>
          <a:p>
            <a:endParaRPr lang="en-US" dirty="0"/>
          </a:p>
          <a:p>
            <a:endParaRPr lang="en-US" dirty="0"/>
          </a:p>
          <a:p>
            <a:endParaRPr lang="en-US" dirty="0"/>
          </a:p>
          <a:p>
            <a:endParaRPr lang="en-US" dirty="0"/>
          </a:p>
        </p:txBody>
      </p:sp>
      <p:sp>
        <p:nvSpPr>
          <p:cNvPr id="11" name="TextBox 10"/>
          <p:cNvSpPr txBox="1"/>
          <p:nvPr/>
        </p:nvSpPr>
        <p:spPr>
          <a:xfrm>
            <a:off x="7086600" y="1600200"/>
            <a:ext cx="1905000" cy="369332"/>
          </a:xfrm>
          <a:prstGeom prst="rect">
            <a:avLst/>
          </a:prstGeom>
          <a:noFill/>
        </p:spPr>
        <p:txBody>
          <a:bodyPr wrap="square" rtlCol="0">
            <a:spAutoFit/>
          </a:bodyPr>
          <a:lstStyle/>
          <a:p>
            <a:r>
              <a:rPr lang="en-US" dirty="0">
                <a:latin typeface="Comic Sans MS" panose="030F0702030302020204" pitchFamily="66" charset="0"/>
              </a:rPr>
              <a:t>David Hilbert</a:t>
            </a:r>
          </a:p>
        </p:txBody>
      </p:sp>
      <p:pic>
        <p:nvPicPr>
          <p:cNvPr id="6" name="Content Placeholder 6" descr="hilberthotel.jpg"/>
          <p:cNvPicPr>
            <a:picLocks noChangeAspect="1"/>
          </p:cNvPicPr>
          <p:nvPr/>
        </p:nvPicPr>
        <p:blipFill>
          <a:blip r:embed="rId3" cstate="print"/>
          <a:stretch>
            <a:fillRect/>
          </a:stretch>
        </p:blipFill>
        <p:spPr>
          <a:xfrm>
            <a:off x="4724400" y="3352800"/>
            <a:ext cx="3899916" cy="1752600"/>
          </a:xfrm>
          <a:prstGeom prst="rect">
            <a:avLst/>
          </a:prstGeom>
        </p:spPr>
      </p:pic>
      <p:sp>
        <p:nvSpPr>
          <p:cNvPr id="7" name="TextBox 6"/>
          <p:cNvSpPr txBox="1"/>
          <p:nvPr/>
        </p:nvSpPr>
        <p:spPr>
          <a:xfrm>
            <a:off x="304800" y="3276600"/>
            <a:ext cx="4267200" cy="2554545"/>
          </a:xfrm>
          <a:prstGeom prst="rect">
            <a:avLst/>
          </a:prstGeom>
          <a:noFill/>
        </p:spPr>
        <p:txBody>
          <a:bodyPr wrap="square" rtlCol="0">
            <a:spAutoFit/>
          </a:bodyPr>
          <a:lstStyle/>
          <a:p>
            <a:r>
              <a:rPr lang="en-US" sz="1600" b="1" dirty="0">
                <a:latin typeface="Comic Sans MS" panose="030F0702030302020204" pitchFamily="66" charset="0"/>
              </a:rPr>
              <a:t>Explanation</a:t>
            </a:r>
            <a:r>
              <a:rPr lang="en-US" sz="1600" dirty="0">
                <a:latin typeface="Comic Sans MS" panose="030F0702030302020204" pitchFamily="66" charset="0"/>
              </a:rPr>
              <a:t>: Because the rooms of Grand Hotel are countable, we can list them as Room </a:t>
            </a:r>
            <a:r>
              <a:rPr lang="en-US" sz="1600" dirty="0">
                <a:latin typeface="Cambria Math" pitchFamily="18" charset="0"/>
                <a:ea typeface="Cambria Math" pitchFamily="18" charset="0"/>
              </a:rPr>
              <a:t>1</a:t>
            </a:r>
            <a:r>
              <a:rPr lang="en-US" sz="1600" dirty="0">
                <a:latin typeface="Comic Sans MS" panose="030F0702030302020204" pitchFamily="66" charset="0"/>
              </a:rPr>
              <a:t>, Room </a:t>
            </a:r>
            <a:r>
              <a:rPr lang="en-US" sz="1600" dirty="0">
                <a:latin typeface="Cambria Math" pitchFamily="18" charset="0"/>
                <a:ea typeface="Cambria Math" pitchFamily="18" charset="0"/>
              </a:rPr>
              <a:t>2</a:t>
            </a:r>
            <a:r>
              <a:rPr lang="en-US" sz="1600" dirty="0">
                <a:latin typeface="Comic Sans MS" panose="030F0702030302020204" pitchFamily="66" charset="0"/>
              </a:rPr>
              <a:t>, Room  </a:t>
            </a:r>
            <a:r>
              <a:rPr lang="en-US" sz="1600" dirty="0">
                <a:latin typeface="Cambria Math" pitchFamily="18" charset="0"/>
                <a:ea typeface="Cambria Math" pitchFamily="18" charset="0"/>
              </a:rPr>
              <a:t>3</a:t>
            </a:r>
            <a:r>
              <a:rPr lang="en-US" sz="1600" dirty="0">
                <a:latin typeface="Comic Sans MS" panose="030F0702030302020204" pitchFamily="66" charset="0"/>
              </a:rPr>
              <a:t>, and so on. When a new guest arrives, we move the guest in Room </a:t>
            </a:r>
            <a:r>
              <a:rPr lang="en-US" sz="1600" dirty="0">
                <a:latin typeface="Cambria Math" pitchFamily="18" charset="0"/>
                <a:ea typeface="Cambria Math" pitchFamily="18" charset="0"/>
              </a:rPr>
              <a:t>1</a:t>
            </a:r>
            <a:r>
              <a:rPr lang="en-US" sz="1600" dirty="0">
                <a:latin typeface="Comic Sans MS" panose="030F0702030302020204" pitchFamily="66" charset="0"/>
              </a:rPr>
              <a:t> to Room </a:t>
            </a:r>
            <a:r>
              <a:rPr lang="en-US" sz="1600" dirty="0">
                <a:latin typeface="Cambria Math" pitchFamily="18" charset="0"/>
                <a:ea typeface="Cambria Math" pitchFamily="18" charset="0"/>
              </a:rPr>
              <a:t>2</a:t>
            </a:r>
            <a:r>
              <a:rPr lang="en-US" sz="1600" dirty="0">
                <a:latin typeface="Comic Sans MS" panose="030F0702030302020204" pitchFamily="66" charset="0"/>
              </a:rPr>
              <a:t>, the guest in Room </a:t>
            </a:r>
            <a:r>
              <a:rPr lang="en-US" sz="1600" dirty="0">
                <a:latin typeface="Cambria Math" pitchFamily="18" charset="0"/>
                <a:ea typeface="Cambria Math" pitchFamily="18" charset="0"/>
              </a:rPr>
              <a:t>2</a:t>
            </a:r>
            <a:r>
              <a:rPr lang="en-US" sz="1600" dirty="0">
                <a:latin typeface="Comic Sans MS" panose="030F0702030302020204" pitchFamily="66" charset="0"/>
              </a:rPr>
              <a:t> to Room </a:t>
            </a:r>
            <a:r>
              <a:rPr lang="en-US" sz="1600" dirty="0">
                <a:latin typeface="Cambria Math" pitchFamily="18" charset="0"/>
                <a:ea typeface="Cambria Math" pitchFamily="18" charset="0"/>
              </a:rPr>
              <a:t>3</a:t>
            </a:r>
            <a:r>
              <a:rPr lang="en-US" sz="1600" dirty="0">
                <a:latin typeface="Comic Sans MS" panose="030F0702030302020204" pitchFamily="66" charset="0"/>
              </a:rPr>
              <a:t>, and in general the guest in Room </a:t>
            </a:r>
            <a:r>
              <a:rPr lang="en-US" sz="1600" i="1" dirty="0">
                <a:latin typeface="Comic Sans MS" panose="030F0702030302020204" pitchFamily="66" charset="0"/>
              </a:rPr>
              <a:t>n</a:t>
            </a:r>
            <a:r>
              <a:rPr lang="en-US" sz="1600" dirty="0">
                <a:latin typeface="Comic Sans MS" panose="030F0702030302020204" pitchFamily="66" charset="0"/>
              </a:rPr>
              <a:t> to Room </a:t>
            </a:r>
            <a:r>
              <a:rPr lang="en-US" sz="1600" i="1" dirty="0">
                <a:latin typeface="Comic Sans MS" panose="030F0702030302020204" pitchFamily="66" charset="0"/>
              </a:rPr>
              <a:t>n + </a:t>
            </a:r>
            <a:r>
              <a:rPr lang="en-US" sz="1600" dirty="0">
                <a:latin typeface="Cambria Math" pitchFamily="18" charset="0"/>
                <a:ea typeface="Cambria Math" pitchFamily="18" charset="0"/>
              </a:rPr>
              <a:t>1</a:t>
            </a:r>
            <a:r>
              <a:rPr lang="en-US" sz="1600" dirty="0">
                <a:latin typeface="Comic Sans MS" panose="030F0702030302020204" pitchFamily="66" charset="0"/>
              </a:rPr>
              <a:t>, for all positive integers </a:t>
            </a:r>
            <a:r>
              <a:rPr lang="en-US" sz="1600" i="1" dirty="0">
                <a:latin typeface="Comic Sans MS" panose="030F0702030302020204" pitchFamily="66" charset="0"/>
              </a:rPr>
              <a:t>n</a:t>
            </a:r>
            <a:r>
              <a:rPr lang="en-US" sz="1600" dirty="0">
                <a:latin typeface="Comic Sans MS" panose="030F0702030302020204" pitchFamily="66" charset="0"/>
              </a:rPr>
              <a:t>.   This frees up Room </a:t>
            </a:r>
            <a:r>
              <a:rPr lang="en-US" sz="1600" dirty="0">
                <a:latin typeface="Cambria Math" pitchFamily="18" charset="0"/>
                <a:ea typeface="Cambria Math" pitchFamily="18" charset="0"/>
              </a:rPr>
              <a:t>1</a:t>
            </a:r>
            <a:r>
              <a:rPr lang="en-US" sz="1600" dirty="0">
                <a:latin typeface="Comic Sans MS" panose="030F0702030302020204" pitchFamily="66" charset="0"/>
              </a:rPr>
              <a:t>, which we assign to the new guest, and all the current guests still have rooms. </a:t>
            </a:r>
          </a:p>
        </p:txBody>
      </p:sp>
      <p:sp>
        <p:nvSpPr>
          <p:cNvPr id="14" name="TextBox 13"/>
          <p:cNvSpPr txBox="1"/>
          <p:nvPr/>
        </p:nvSpPr>
        <p:spPr>
          <a:xfrm>
            <a:off x="4953000" y="5334000"/>
            <a:ext cx="3505200" cy="1169551"/>
          </a:xfrm>
          <a:prstGeom prst="rect">
            <a:avLst/>
          </a:prstGeom>
          <a:noFill/>
        </p:spPr>
        <p:txBody>
          <a:bodyPr wrap="square" rtlCol="0">
            <a:spAutoFit/>
          </a:bodyPr>
          <a:lstStyle/>
          <a:p>
            <a:r>
              <a:rPr lang="en-US" sz="1400" dirty="0">
                <a:latin typeface="Comic Sans MS" panose="030F0702030302020204" pitchFamily="66" charset="0"/>
              </a:rPr>
              <a:t>The hotel can also accommodate a countable number of new guests, all the guests on a countable number of buses where each bus contains a countable number of guests (see exercises).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that a Set is Countable</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b="1" dirty="0"/>
              <a:t>:</a:t>
            </a:r>
            <a:r>
              <a:rPr lang="en-US" dirty="0"/>
              <a:t> Show that the set of positive even integers </a:t>
            </a:r>
            <a:r>
              <a:rPr lang="en-US" i="1" dirty="0"/>
              <a:t>E</a:t>
            </a:r>
            <a:r>
              <a:rPr lang="en-US" dirty="0"/>
              <a:t> is countable set.</a:t>
            </a:r>
          </a:p>
          <a:p>
            <a:pPr>
              <a:buNone/>
            </a:pPr>
            <a:r>
              <a:rPr lang="en-US" b="1" dirty="0"/>
              <a:t>  Solution</a:t>
            </a:r>
            <a:r>
              <a:rPr lang="en-US" dirty="0"/>
              <a:t>: Let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ea typeface="Cambria Math" pitchFamily="18" charset="0"/>
              </a:rPr>
              <a:t>x</a:t>
            </a:r>
            <a:r>
              <a:rPr lang="en-US" dirty="0"/>
              <a:t>. </a:t>
            </a:r>
          </a:p>
          <a:p>
            <a:pPr>
              <a:buNone/>
            </a:pPr>
            <a:r>
              <a:rPr lang="en-US" b="1" dirty="0"/>
              <a:t>                 </a:t>
            </a:r>
            <a:r>
              <a:rPr lang="en-US" b="1" dirty="0">
                <a:latin typeface="Cambria Math" pitchFamily="18" charset="0"/>
                <a:ea typeface="Cambria Math" pitchFamily="18" charset="0"/>
              </a:rPr>
              <a:t>1    2    3    4    5     6  …..</a:t>
            </a:r>
          </a:p>
          <a:p>
            <a:pPr>
              <a:buNone/>
            </a:pPr>
            <a:endParaRPr lang="en-US" b="1" dirty="0"/>
          </a:p>
          <a:p>
            <a:pPr>
              <a:buNone/>
            </a:pPr>
            <a:r>
              <a:rPr lang="en-US" b="1" dirty="0"/>
              <a:t>                 </a:t>
            </a:r>
            <a:r>
              <a:rPr lang="en-US" b="1" dirty="0">
                <a:latin typeface="Cambria Math" pitchFamily="18" charset="0"/>
                <a:ea typeface="Cambria Math" pitchFamily="18" charset="0"/>
              </a:rPr>
              <a:t>2    4    6    8    10  12  ……</a:t>
            </a:r>
          </a:p>
          <a:p>
            <a:pPr>
              <a:buNone/>
            </a:pPr>
            <a:r>
              <a:rPr lang="en-US" dirty="0"/>
              <a:t>   Then </a:t>
            </a:r>
            <a:r>
              <a:rPr lang="en-US" i="1" dirty="0"/>
              <a:t>f</a:t>
            </a:r>
            <a:r>
              <a:rPr lang="en-US" dirty="0"/>
              <a:t> is a </a:t>
            </a:r>
            <a:r>
              <a:rPr lang="en-US" dirty="0" err="1"/>
              <a:t>bijection</a:t>
            </a:r>
            <a:r>
              <a:rPr lang="en-US" dirty="0"/>
              <a:t> from </a:t>
            </a:r>
            <a:r>
              <a:rPr lang="en-US" b="1" dirty="0"/>
              <a:t>N</a:t>
            </a:r>
            <a:r>
              <a:rPr lang="en-US" dirty="0"/>
              <a:t> to </a:t>
            </a:r>
            <a:r>
              <a:rPr lang="en-US" i="1" dirty="0"/>
              <a:t>E</a:t>
            </a:r>
            <a:r>
              <a:rPr lang="en-US" dirty="0"/>
              <a:t> since </a:t>
            </a:r>
            <a:r>
              <a:rPr lang="en-US" i="1" dirty="0"/>
              <a:t>f</a:t>
            </a:r>
            <a:r>
              <a:rPr lang="en-US" dirty="0"/>
              <a:t> is both one-to-one and onto.  To show that it is one-to-one, suppose that     </a:t>
            </a:r>
            <a:r>
              <a:rPr lang="en-US" i="1" dirty="0">
                <a:ea typeface="Cambria Math" pitchFamily="18" charset="0"/>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m</a:t>
            </a:r>
            <a:r>
              <a:rPr lang="en-US" dirty="0">
                <a:latin typeface="Cambria Math" pitchFamily="18" charset="0"/>
                <a:ea typeface="Cambria Math" pitchFamily="18" charset="0"/>
              </a:rPr>
              <a:t>).   </a:t>
            </a:r>
            <a:r>
              <a:rPr lang="en-US" dirty="0"/>
              <a:t>Then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m</a:t>
            </a:r>
            <a:r>
              <a:rPr lang="en-US" dirty="0"/>
              <a:t>, and so </a:t>
            </a:r>
            <a:r>
              <a:rPr lang="en-US" i="1" dirty="0">
                <a:latin typeface="Cambria Math" pitchFamily="18" charset="0"/>
                <a:ea typeface="Cambria Math" pitchFamily="18" charset="0"/>
              </a:rPr>
              <a:t>n </a:t>
            </a:r>
            <a:r>
              <a:rPr lang="en-US" dirty="0">
                <a:latin typeface="Cambria Math" pitchFamily="18" charset="0"/>
                <a:ea typeface="Cambria Math" pitchFamily="18" charset="0"/>
              </a:rPr>
              <a:t>=</a:t>
            </a:r>
            <a:r>
              <a:rPr lang="en-US" i="1" dirty="0">
                <a:latin typeface="Cambria Math" pitchFamily="18" charset="0"/>
                <a:ea typeface="Cambria Math" pitchFamily="18" charset="0"/>
              </a:rPr>
              <a:t> m</a:t>
            </a:r>
            <a:r>
              <a:rPr lang="en-US" dirty="0"/>
              <a:t>. To see that it is onto, suppose that </a:t>
            </a:r>
            <a:r>
              <a:rPr lang="en-US" i="1" dirty="0"/>
              <a:t>t</a:t>
            </a:r>
            <a:r>
              <a:rPr lang="en-US" dirty="0"/>
              <a:t> is an even positive integer. Then            </a:t>
            </a:r>
            <a:r>
              <a:rPr lang="en-US" i="1" dirty="0">
                <a:ea typeface="Cambria Math" pitchFamily="18" charset="0"/>
              </a:rPr>
              <a:t>t = </a:t>
            </a:r>
            <a:r>
              <a:rPr lang="en-US" dirty="0">
                <a:latin typeface="Cambria Math" pitchFamily="18" charset="0"/>
                <a:ea typeface="Cambria Math" pitchFamily="18" charset="0"/>
              </a:rPr>
              <a:t>2</a:t>
            </a:r>
            <a:r>
              <a:rPr lang="en-US" i="1" dirty="0">
                <a:ea typeface="Cambria Math" pitchFamily="18" charset="0"/>
              </a:rPr>
              <a:t>k </a:t>
            </a:r>
            <a:r>
              <a:rPr lang="en-US" dirty="0"/>
              <a:t>for some positive integer </a:t>
            </a:r>
            <a:r>
              <a:rPr lang="en-US" i="1" dirty="0">
                <a:ea typeface="Cambria Math" pitchFamily="18" charset="0"/>
              </a:rPr>
              <a:t>k</a:t>
            </a:r>
            <a:r>
              <a:rPr lang="en-US" dirty="0"/>
              <a:t> and </a:t>
            </a:r>
            <a:r>
              <a:rPr lang="en-US" i="1" dirty="0">
                <a:ea typeface="Cambria Math" pitchFamily="18" charset="0"/>
              </a:rPr>
              <a:t>f</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a:ea typeface="Cambria Math" pitchFamily="18" charset="0"/>
              </a:rPr>
              <a:t>t</a:t>
            </a:r>
            <a:r>
              <a:rPr lang="en-US" dirty="0"/>
              <a:t>. </a:t>
            </a:r>
          </a:p>
          <a:p>
            <a:pPr>
              <a:buNone/>
            </a:pPr>
            <a:endParaRPr lang="en-US" b="1" dirty="0"/>
          </a:p>
        </p:txBody>
      </p:sp>
      <p:cxnSp>
        <p:nvCxnSpPr>
          <p:cNvPr id="6" name="Straight Arrow Connector 5"/>
          <p:cNvCxnSpPr/>
          <p:nvPr/>
        </p:nvCxnSpPr>
        <p:spPr>
          <a:xfrm rot="5400000">
            <a:off x="19819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4391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963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3535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810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1524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5400000" flipV="1">
            <a:off x="8305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that a Set is Countable</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b="1" dirty="0"/>
              <a:t>: </a:t>
            </a:r>
            <a:r>
              <a:rPr lang="en-US" dirty="0"/>
              <a:t>Show that the set of integers </a:t>
            </a:r>
            <a:r>
              <a:rPr lang="en-US" b="1" dirty="0"/>
              <a:t>Z</a:t>
            </a:r>
            <a:r>
              <a:rPr lang="en-US" dirty="0"/>
              <a:t> is countable.</a:t>
            </a:r>
          </a:p>
          <a:p>
            <a:pPr>
              <a:buNone/>
            </a:pPr>
            <a:r>
              <a:rPr lang="en-US" b="1" dirty="0"/>
              <a:t>   Solution</a:t>
            </a:r>
            <a:r>
              <a:rPr lang="en-US" dirty="0"/>
              <a:t>: Can list in a sequence:</a:t>
            </a:r>
          </a:p>
          <a:p>
            <a:pPr>
              <a:buNone/>
            </a:pPr>
            <a:r>
              <a:rPr lang="en-US" dirty="0"/>
              <a:t>      </a:t>
            </a:r>
            <a:r>
              <a:rPr lang="en-US" dirty="0">
                <a:latin typeface="Cambria Math" pitchFamily="18" charset="0"/>
                <a:ea typeface="Cambria Math" pitchFamily="18" charset="0"/>
              </a:rPr>
              <a:t>0, 1, </a:t>
            </a:r>
            <a:r>
              <a:rPr lang="en-US" i="1" dirty="0">
                <a:latin typeface="Cambria Math"/>
                <a:ea typeface="Cambria Math"/>
              </a:rPr>
              <a:t>− </a:t>
            </a:r>
            <a:r>
              <a:rPr lang="en-US" dirty="0">
                <a:latin typeface="Cambria Math" pitchFamily="18" charset="0"/>
                <a:ea typeface="Cambria Math" pitchFamily="18" charset="0"/>
              </a:rPr>
              <a:t>1, 2, </a:t>
            </a:r>
            <a:r>
              <a:rPr lang="en-US" i="1" dirty="0">
                <a:latin typeface="Cambria Math"/>
                <a:ea typeface="Cambria Math"/>
              </a:rPr>
              <a:t>− </a:t>
            </a:r>
            <a:r>
              <a:rPr lang="en-US" dirty="0">
                <a:latin typeface="Cambria Math" pitchFamily="18" charset="0"/>
                <a:ea typeface="Cambria Math" pitchFamily="18" charset="0"/>
              </a:rPr>
              <a:t>2, 3, </a:t>
            </a:r>
            <a:r>
              <a:rPr lang="en-US" i="1" dirty="0">
                <a:latin typeface="Cambria Math"/>
                <a:ea typeface="Cambria Math"/>
              </a:rPr>
              <a:t>− </a:t>
            </a:r>
            <a:r>
              <a:rPr lang="en-US" dirty="0">
                <a:latin typeface="Cambria Math" pitchFamily="18" charset="0"/>
                <a:ea typeface="Cambria Math" pitchFamily="18" charset="0"/>
              </a:rPr>
              <a:t>3 ,………..</a:t>
            </a:r>
          </a:p>
          <a:p>
            <a:pPr>
              <a:buNone/>
            </a:pPr>
            <a:r>
              <a:rPr lang="en-US" dirty="0"/>
              <a:t>   Or can define a </a:t>
            </a:r>
            <a:r>
              <a:rPr lang="en-US" dirty="0" err="1"/>
              <a:t>bijection</a:t>
            </a:r>
            <a:r>
              <a:rPr lang="en-US" dirty="0"/>
              <a:t> from </a:t>
            </a:r>
            <a:r>
              <a:rPr lang="en-US" b="1" dirty="0"/>
              <a:t>N</a:t>
            </a:r>
            <a:r>
              <a:rPr lang="en-US" dirty="0"/>
              <a:t>  to </a:t>
            </a:r>
            <a:r>
              <a:rPr lang="en-US" b="1" dirty="0"/>
              <a:t>Z</a:t>
            </a:r>
            <a:r>
              <a:rPr lang="en-US" dirty="0"/>
              <a:t>:</a:t>
            </a:r>
          </a:p>
          <a:p>
            <a:pPr lvl="1"/>
            <a:r>
              <a:rPr lang="en-US" dirty="0"/>
              <a:t>When </a:t>
            </a:r>
            <a:r>
              <a:rPr lang="en-US" i="1" dirty="0"/>
              <a:t>n</a:t>
            </a:r>
            <a:r>
              <a:rPr lang="en-US" dirty="0"/>
              <a:t> is even:    </a:t>
            </a:r>
            <a:r>
              <a:rPr lang="en-US" i="1" dirty="0"/>
              <a:t>f</a:t>
            </a:r>
            <a:r>
              <a:rPr lang="en-US" dirty="0"/>
              <a:t>(</a:t>
            </a:r>
            <a:r>
              <a:rPr lang="en-US" i="1" dirty="0"/>
              <a:t>n</a:t>
            </a:r>
            <a:r>
              <a:rPr lang="en-US" dirty="0"/>
              <a:t>)</a:t>
            </a:r>
            <a:r>
              <a:rPr lang="en-US" i="1" dirty="0"/>
              <a:t> = n/</a:t>
            </a:r>
            <a:r>
              <a:rPr lang="en-US" dirty="0">
                <a:latin typeface="Cambria Math" pitchFamily="18" charset="0"/>
                <a:ea typeface="Cambria Math" pitchFamily="18" charset="0"/>
              </a:rPr>
              <a:t>2</a:t>
            </a:r>
          </a:p>
          <a:p>
            <a:pPr lvl="1"/>
            <a:r>
              <a:rPr lang="en-US" dirty="0"/>
              <a:t>When </a:t>
            </a:r>
            <a:r>
              <a:rPr lang="en-US" i="1" dirty="0"/>
              <a:t>n</a:t>
            </a:r>
            <a:r>
              <a:rPr lang="en-US" dirty="0"/>
              <a:t> is odd:     </a:t>
            </a:r>
            <a:r>
              <a:rPr lang="en-US" i="1" dirty="0"/>
              <a:t>f</a:t>
            </a:r>
            <a:r>
              <a:rPr lang="en-US" dirty="0"/>
              <a:t>(n) = </a:t>
            </a:r>
            <a:r>
              <a:rPr lang="en-US" i="1" dirty="0">
                <a:latin typeface="Cambria Math"/>
                <a:ea typeface="Cambria Math"/>
              </a:rPr>
              <a:t>−</a:t>
            </a:r>
            <a:r>
              <a:rPr lang="en-US" dirty="0"/>
              <a:t>(</a:t>
            </a:r>
            <a:r>
              <a:rPr lang="en-US" i="1" dirty="0"/>
              <a:t>n</a:t>
            </a:r>
            <a:r>
              <a:rPr lang="en-US" i="1"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p>
          <a:p>
            <a:pPr lvl="1">
              <a:buNone/>
            </a:pPr>
            <a:endParaRPr lang="en-US" i="1" dirty="0"/>
          </a:p>
        </p:txBody>
      </p:sp>
      <p:sp>
        <p:nvSpPr>
          <p:cNvPr id="4" name="Isosceles Triangle 3"/>
          <p:cNvSpPr/>
          <p:nvPr/>
        </p:nvSpPr>
        <p:spPr>
          <a:xfrm rot="5400000" flipV="1">
            <a:off x="82296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Positive Rational Numbers are Countable</a:t>
            </a:r>
          </a:p>
        </p:txBody>
      </p:sp>
      <p:sp>
        <p:nvSpPr>
          <p:cNvPr id="3" name="Content Placeholder 2"/>
          <p:cNvSpPr>
            <a:spLocks noGrp="1"/>
          </p:cNvSpPr>
          <p:nvPr>
            <p:ph idx="1"/>
          </p:nvPr>
        </p:nvSpPr>
        <p:spPr/>
        <p:txBody>
          <a:bodyPr>
            <a:normAutofit fontScale="92500"/>
          </a:bodyPr>
          <a:lstStyle/>
          <a:p>
            <a:r>
              <a:rPr lang="en-US" b="1" dirty="0"/>
              <a:t>Definition</a:t>
            </a:r>
            <a:r>
              <a:rPr lang="en-US" dirty="0"/>
              <a:t>: A </a:t>
            </a:r>
            <a:r>
              <a:rPr lang="en-US" i="1" dirty="0"/>
              <a:t>rational number </a:t>
            </a:r>
            <a:r>
              <a:rPr lang="en-US" dirty="0"/>
              <a:t>can be expressed as the ratio of two integers </a:t>
            </a:r>
            <a:r>
              <a:rPr lang="en-US" i="1" dirty="0"/>
              <a:t>p</a:t>
            </a:r>
            <a:r>
              <a:rPr lang="en-US" dirty="0"/>
              <a:t> and </a:t>
            </a:r>
            <a:r>
              <a:rPr lang="en-US" i="1" dirty="0"/>
              <a:t>q</a:t>
            </a:r>
            <a:r>
              <a:rPr lang="en-US" dirty="0"/>
              <a:t> such that </a:t>
            </a:r>
            <a:r>
              <a:rPr lang="en-US" i="1" dirty="0"/>
              <a:t>q</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p>
          <a:p>
            <a:pPr lvl="1"/>
            <a:r>
              <a:rPr lang="en-US" dirty="0"/>
              <a:t>¾ is a rational number</a:t>
            </a:r>
          </a:p>
          <a:p>
            <a:pPr lvl="1"/>
            <a:r>
              <a:rPr lang="en-US" dirty="0">
                <a:latin typeface="Cambria Math"/>
                <a:ea typeface="Cambria Math"/>
              </a:rPr>
              <a:t>√2</a:t>
            </a:r>
            <a:r>
              <a:rPr lang="en-US" dirty="0"/>
              <a:t>  is not a rational number.</a:t>
            </a:r>
          </a:p>
          <a:p>
            <a:pPr>
              <a:buNone/>
            </a:pPr>
            <a:r>
              <a:rPr lang="en-US" b="1" dirty="0"/>
              <a:t>   Example </a:t>
            </a:r>
            <a:r>
              <a:rPr lang="en-US" b="1" dirty="0">
                <a:latin typeface="Cambria Math" pitchFamily="18" charset="0"/>
                <a:ea typeface="Cambria Math" pitchFamily="18" charset="0"/>
              </a:rPr>
              <a:t>3</a:t>
            </a:r>
            <a:r>
              <a:rPr lang="en-US" dirty="0"/>
              <a:t>: Show that the positive rational numbers are countable.</a:t>
            </a:r>
          </a:p>
          <a:p>
            <a:pPr>
              <a:buNone/>
            </a:pPr>
            <a:r>
              <a:rPr lang="en-US" b="1" dirty="0"/>
              <a:t>   </a:t>
            </a:r>
            <a:r>
              <a:rPr lang="en-US" b="1" dirty="0" err="1"/>
              <a:t>Solution</a:t>
            </a:r>
            <a:r>
              <a:rPr lang="en-US" dirty="0" err="1"/>
              <a:t>:The</a:t>
            </a:r>
            <a:r>
              <a:rPr lang="en-US" dirty="0"/>
              <a:t> positive rational numbers are countable since they can be arranged in a sequence:</a:t>
            </a:r>
          </a:p>
          <a:p>
            <a:pPr>
              <a:buNone/>
            </a:pPr>
            <a:r>
              <a:rPr lang="en-US" dirty="0"/>
              <a:t>                       </a:t>
            </a:r>
            <a:r>
              <a:rPr lang="en-US" i="1" dirty="0"/>
              <a:t>r</a:t>
            </a:r>
            <a:r>
              <a:rPr lang="en-US" baseline="-25000" dirty="0"/>
              <a:t>1 </a:t>
            </a:r>
            <a:r>
              <a:rPr lang="en-US" dirty="0"/>
              <a:t>, </a:t>
            </a:r>
            <a:r>
              <a:rPr lang="en-US" i="1" dirty="0"/>
              <a:t>r</a:t>
            </a:r>
            <a:r>
              <a:rPr lang="en-US" baseline="-25000" dirty="0"/>
              <a:t>2 </a:t>
            </a:r>
            <a:r>
              <a:rPr lang="en-US" dirty="0"/>
              <a:t>, </a:t>
            </a:r>
            <a:r>
              <a:rPr lang="en-US" i="1" dirty="0"/>
              <a:t>r</a:t>
            </a:r>
            <a:r>
              <a:rPr lang="en-US" baseline="-25000" dirty="0"/>
              <a:t>3 </a:t>
            </a:r>
            <a:r>
              <a:rPr lang="en-US" dirty="0"/>
              <a:t>,…   </a:t>
            </a:r>
          </a:p>
          <a:p>
            <a:pPr>
              <a:buNone/>
            </a:pPr>
            <a:r>
              <a:rPr lang="en-US" dirty="0"/>
              <a:t>    The next slide shows how this is done.                </a:t>
            </a:r>
            <a:r>
              <a:rPr lang="en-US" dirty="0">
                <a:latin typeface="Cambria Math"/>
                <a:ea typeface="Cambria Math"/>
                <a:sym typeface="Wingdings" pitchFamily="2" charset="2"/>
              </a:rPr>
              <a:t>→</a:t>
            </a:r>
            <a:endParaRPr lang="en-US" dirty="0"/>
          </a:p>
          <a:p>
            <a:pPr>
              <a:buNone/>
            </a:pPr>
            <a:endParaRPr lang="en-US" dirty="0"/>
          </a:p>
          <a:p>
            <a:pPr lvl="1"/>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Positive Rational Numbers are Countable</a:t>
            </a:r>
          </a:p>
        </p:txBody>
      </p:sp>
      <p:pic>
        <p:nvPicPr>
          <p:cNvPr id="4" name="Content Placeholder 3" descr="0224.jpg"/>
          <p:cNvPicPr>
            <a:picLocks noGrp="1" noChangeAspect="1"/>
          </p:cNvPicPr>
          <p:nvPr>
            <p:ph idx="1"/>
          </p:nvPr>
        </p:nvPicPr>
        <p:blipFill>
          <a:blip r:embed="rId2" cstate="print"/>
          <a:stretch>
            <a:fillRect/>
          </a:stretch>
        </p:blipFill>
        <p:spPr>
          <a:xfrm>
            <a:off x="3124200" y="2209800"/>
            <a:ext cx="5892419" cy="4087075"/>
          </a:xfrm>
        </p:spPr>
      </p:pic>
      <p:sp>
        <p:nvSpPr>
          <p:cNvPr id="5" name="TextBox 4"/>
          <p:cNvSpPr txBox="1"/>
          <p:nvPr/>
        </p:nvSpPr>
        <p:spPr>
          <a:xfrm>
            <a:off x="76200" y="2971800"/>
            <a:ext cx="3352800" cy="1754326"/>
          </a:xfrm>
          <a:prstGeom prst="rect">
            <a:avLst/>
          </a:prstGeom>
          <a:noFill/>
        </p:spPr>
        <p:txBody>
          <a:bodyPr wrap="square" rtlCol="0">
            <a:spAutoFit/>
          </a:bodyPr>
          <a:lstStyle/>
          <a:p>
            <a:r>
              <a:rPr lang="en-US" b="1" dirty="0">
                <a:latin typeface="Comic Sans MS" panose="030F0702030302020204" pitchFamily="66" charset="0"/>
              </a:rPr>
              <a:t>Constructing  the List</a:t>
            </a:r>
          </a:p>
          <a:p>
            <a:endParaRPr lang="en-US" dirty="0">
              <a:latin typeface="Comic Sans MS" panose="030F0702030302020204" pitchFamily="66" charset="0"/>
            </a:endParaRPr>
          </a:p>
          <a:p>
            <a:r>
              <a:rPr lang="en-US" dirty="0">
                <a:latin typeface="Comic Sans MS" panose="030F0702030302020204" pitchFamily="66" charset="0"/>
              </a:rPr>
              <a:t>First list </a:t>
            </a:r>
            <a:r>
              <a:rPr lang="en-US" i="1" dirty="0">
                <a:latin typeface="Comic Sans MS" panose="030F0702030302020204" pitchFamily="66" charset="0"/>
              </a:rPr>
              <a:t>p</a:t>
            </a:r>
            <a:r>
              <a:rPr lang="en-US" dirty="0">
                <a:latin typeface="Comic Sans MS" panose="030F0702030302020204" pitchFamily="66" charset="0"/>
              </a:rPr>
              <a:t>/</a:t>
            </a:r>
            <a:r>
              <a:rPr lang="en-US" i="1" dirty="0">
                <a:latin typeface="Comic Sans MS" panose="030F0702030302020204" pitchFamily="66" charset="0"/>
              </a:rPr>
              <a:t>q</a:t>
            </a:r>
            <a:r>
              <a:rPr lang="en-US" dirty="0">
                <a:latin typeface="Comic Sans MS" panose="030F0702030302020204" pitchFamily="66" charset="0"/>
              </a:rPr>
              <a:t> with </a:t>
            </a:r>
            <a:r>
              <a:rPr lang="en-US" i="1" dirty="0">
                <a:latin typeface="Comic Sans MS" panose="030F0702030302020204" pitchFamily="66" charset="0"/>
              </a:rPr>
              <a:t>p</a:t>
            </a:r>
            <a:r>
              <a:rPr lang="en-US" dirty="0">
                <a:latin typeface="Comic Sans MS" panose="030F0702030302020204" pitchFamily="66" charset="0"/>
              </a:rPr>
              <a:t> + </a:t>
            </a:r>
            <a:r>
              <a:rPr lang="en-US" i="1" dirty="0">
                <a:latin typeface="Comic Sans MS" panose="030F0702030302020204" pitchFamily="66" charset="0"/>
              </a:rPr>
              <a:t>q</a:t>
            </a:r>
            <a:r>
              <a:rPr lang="en-US" dirty="0">
                <a:latin typeface="Comic Sans MS" panose="030F0702030302020204" pitchFamily="66" charset="0"/>
              </a:rPr>
              <a:t> = </a:t>
            </a:r>
            <a:r>
              <a:rPr lang="en-US" dirty="0">
                <a:latin typeface="Cambria Math" pitchFamily="18" charset="0"/>
                <a:ea typeface="Cambria Math" pitchFamily="18" charset="0"/>
              </a:rPr>
              <a:t>2</a:t>
            </a:r>
            <a:r>
              <a:rPr lang="en-US" dirty="0">
                <a:latin typeface="Comic Sans MS" panose="030F0702030302020204" pitchFamily="66" charset="0"/>
              </a:rPr>
              <a:t>.</a:t>
            </a:r>
          </a:p>
          <a:p>
            <a:r>
              <a:rPr lang="en-US" dirty="0">
                <a:latin typeface="Comic Sans MS" panose="030F0702030302020204" pitchFamily="66" charset="0"/>
              </a:rPr>
              <a:t>Next list </a:t>
            </a:r>
            <a:r>
              <a:rPr lang="en-US" i="1" dirty="0">
                <a:latin typeface="Comic Sans MS" panose="030F0702030302020204" pitchFamily="66" charset="0"/>
              </a:rPr>
              <a:t>p</a:t>
            </a:r>
            <a:r>
              <a:rPr lang="en-US" dirty="0">
                <a:latin typeface="Comic Sans MS" panose="030F0702030302020204" pitchFamily="66" charset="0"/>
              </a:rPr>
              <a:t>/</a:t>
            </a:r>
            <a:r>
              <a:rPr lang="en-US" i="1" dirty="0">
                <a:latin typeface="Comic Sans MS" panose="030F0702030302020204" pitchFamily="66" charset="0"/>
              </a:rPr>
              <a:t>q</a:t>
            </a:r>
            <a:r>
              <a:rPr lang="en-US" dirty="0">
                <a:latin typeface="Comic Sans MS" panose="030F0702030302020204" pitchFamily="66" charset="0"/>
              </a:rPr>
              <a:t> with </a:t>
            </a:r>
            <a:r>
              <a:rPr lang="en-US" i="1" dirty="0">
                <a:latin typeface="Comic Sans MS" panose="030F0702030302020204" pitchFamily="66" charset="0"/>
              </a:rPr>
              <a:t>p</a:t>
            </a:r>
            <a:r>
              <a:rPr lang="en-US" dirty="0">
                <a:latin typeface="Comic Sans MS" panose="030F0702030302020204" pitchFamily="66" charset="0"/>
              </a:rPr>
              <a:t> + </a:t>
            </a:r>
            <a:r>
              <a:rPr lang="en-US" i="1" dirty="0">
                <a:latin typeface="Comic Sans MS" panose="030F0702030302020204" pitchFamily="66" charset="0"/>
              </a:rPr>
              <a:t>q </a:t>
            </a:r>
            <a:r>
              <a:rPr lang="en-US" dirty="0">
                <a:latin typeface="Comic Sans MS" panose="030F0702030302020204" pitchFamily="66" charset="0"/>
              </a:rPr>
              <a:t>= </a:t>
            </a:r>
            <a:r>
              <a:rPr lang="en-US" dirty="0">
                <a:latin typeface="Cambria Math" pitchFamily="18" charset="0"/>
                <a:ea typeface="Cambria Math" pitchFamily="18" charset="0"/>
              </a:rPr>
              <a:t>3</a:t>
            </a:r>
          </a:p>
          <a:p>
            <a:endParaRPr lang="en-US" dirty="0">
              <a:latin typeface="Comic Sans MS" panose="030F0702030302020204" pitchFamily="66" charset="0"/>
            </a:endParaRPr>
          </a:p>
          <a:p>
            <a:r>
              <a:rPr lang="en-US" dirty="0">
                <a:latin typeface="Comic Sans MS" panose="030F0702030302020204" pitchFamily="66" charset="0"/>
              </a:rPr>
              <a:t>And so on.</a:t>
            </a:r>
          </a:p>
        </p:txBody>
      </p:sp>
      <p:sp>
        <p:nvSpPr>
          <p:cNvPr id="6" name="TextBox 5"/>
          <p:cNvSpPr txBox="1"/>
          <p:nvPr/>
        </p:nvSpPr>
        <p:spPr>
          <a:xfrm>
            <a:off x="2743200" y="1828800"/>
            <a:ext cx="2057400" cy="923330"/>
          </a:xfrm>
          <a:prstGeom prst="rect">
            <a:avLst/>
          </a:prstGeom>
          <a:noFill/>
        </p:spPr>
        <p:txBody>
          <a:bodyPr wrap="square" rtlCol="0">
            <a:spAutoFit/>
          </a:bodyPr>
          <a:lstStyle/>
          <a:p>
            <a:r>
              <a:rPr lang="en-US" dirty="0">
                <a:latin typeface="Comic Sans MS" panose="030F0702030302020204" pitchFamily="66" charset="0"/>
              </a:rPr>
              <a:t>First row </a:t>
            </a:r>
            <a:r>
              <a:rPr lang="en-US" i="1" dirty="0">
                <a:latin typeface="Comic Sans MS" panose="030F0702030302020204" pitchFamily="66" charset="0"/>
              </a:rPr>
              <a:t>q</a:t>
            </a:r>
            <a:r>
              <a:rPr lang="en-US" dirty="0">
                <a:latin typeface="Comic Sans MS" panose="030F0702030302020204" pitchFamily="66" charset="0"/>
              </a:rPr>
              <a:t> = </a:t>
            </a:r>
            <a:r>
              <a:rPr lang="en-US" dirty="0">
                <a:latin typeface="Cambria Math" pitchFamily="18" charset="0"/>
                <a:ea typeface="Cambria Math" pitchFamily="18" charset="0"/>
              </a:rPr>
              <a:t>1</a:t>
            </a:r>
            <a:r>
              <a:rPr lang="en-US" dirty="0">
                <a:latin typeface="Comic Sans MS" panose="030F0702030302020204" pitchFamily="66" charset="0"/>
              </a:rPr>
              <a:t>.</a:t>
            </a:r>
          </a:p>
          <a:p>
            <a:r>
              <a:rPr lang="en-US" dirty="0">
                <a:latin typeface="Comic Sans MS" panose="030F0702030302020204" pitchFamily="66" charset="0"/>
              </a:rPr>
              <a:t>Second row </a:t>
            </a:r>
            <a:r>
              <a:rPr lang="en-US" i="1" dirty="0">
                <a:latin typeface="Comic Sans MS" panose="030F0702030302020204" pitchFamily="66" charset="0"/>
              </a:rPr>
              <a:t>q</a:t>
            </a:r>
            <a:r>
              <a:rPr lang="en-US" dirty="0">
                <a:latin typeface="Comic Sans MS" panose="030F0702030302020204" pitchFamily="66" charset="0"/>
              </a:rPr>
              <a:t> = </a:t>
            </a:r>
            <a:r>
              <a:rPr lang="en-US" dirty="0">
                <a:latin typeface="Cambria Math" pitchFamily="18" charset="0"/>
                <a:ea typeface="Cambria Math" pitchFamily="18" charset="0"/>
              </a:rPr>
              <a:t>2</a:t>
            </a:r>
            <a:r>
              <a:rPr lang="en-US" dirty="0">
                <a:latin typeface="Comic Sans MS" panose="030F0702030302020204" pitchFamily="66" charset="0"/>
              </a:rPr>
              <a:t>.</a:t>
            </a:r>
          </a:p>
          <a:p>
            <a:r>
              <a:rPr lang="en-US" dirty="0">
                <a:latin typeface="Comic Sans MS" panose="030F0702030302020204" pitchFamily="66" charset="0"/>
              </a:rPr>
              <a:t>etc.</a:t>
            </a:r>
          </a:p>
        </p:txBody>
      </p:sp>
      <p:sp>
        <p:nvSpPr>
          <p:cNvPr id="8" name="TextBox 7"/>
          <p:cNvSpPr txBox="1"/>
          <p:nvPr/>
        </p:nvSpPr>
        <p:spPr>
          <a:xfrm>
            <a:off x="762000" y="5486400"/>
            <a:ext cx="3276600" cy="369332"/>
          </a:xfrm>
          <a:prstGeom prst="rect">
            <a:avLst/>
          </a:prstGeom>
          <a:noFill/>
        </p:spPr>
        <p:txBody>
          <a:bodyPr wrap="square" rtlCol="0">
            <a:spAutoFit/>
          </a:bodyPr>
          <a:lstStyle/>
          <a:p>
            <a:r>
              <a:rPr lang="en-US" dirty="0">
                <a:latin typeface="Cambria Math" pitchFamily="18" charset="0"/>
                <a:ea typeface="Cambria Math" pitchFamily="18" charset="0"/>
              </a:rPr>
              <a:t>1, ½, 2, 3, 1/3,1/4, 2/3, </a:t>
            </a:r>
            <a:r>
              <a:rPr lang="en-US" dirty="0">
                <a:latin typeface="Cambria Math"/>
                <a:ea typeface="Cambria Math"/>
              </a:rPr>
              <a:t>….</a:t>
            </a:r>
            <a:r>
              <a:rPr lang="en-US" dirty="0">
                <a:latin typeface="Cambria Math" pitchFamily="18" charset="0"/>
                <a:ea typeface="Cambria Math" pitchFamily="18" charset="0"/>
              </a:rPr>
              <a:t> </a:t>
            </a:r>
          </a:p>
        </p:txBody>
      </p:sp>
      <p:sp>
        <p:nvSpPr>
          <p:cNvPr id="9" name="Isosceles Triangle 8"/>
          <p:cNvSpPr/>
          <p:nvPr/>
        </p:nvSpPr>
        <p:spPr>
          <a:xfrm rot="5400000" flipV="1">
            <a:off x="8534400" y="6400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4</a:t>
            </a:r>
            <a:r>
              <a:rPr lang="en-US" dirty="0"/>
              <a:t>: Show that the set of finite strings </a:t>
            </a:r>
            <a:r>
              <a:rPr lang="en-US" i="1" dirty="0"/>
              <a:t>S</a:t>
            </a:r>
            <a:r>
              <a:rPr lang="en-US" dirty="0"/>
              <a:t> over a finite alphabet </a:t>
            </a:r>
            <a:r>
              <a:rPr lang="en-US" i="1" dirty="0"/>
              <a:t>A</a:t>
            </a:r>
            <a:r>
              <a:rPr lang="en-US" dirty="0"/>
              <a:t> is </a:t>
            </a:r>
            <a:r>
              <a:rPr lang="en-US" dirty="0" err="1"/>
              <a:t>countably</a:t>
            </a:r>
            <a:r>
              <a:rPr lang="en-US" dirty="0"/>
              <a:t> infinite.</a:t>
            </a:r>
          </a:p>
          <a:p>
            <a:pPr lvl="1">
              <a:buNone/>
            </a:pPr>
            <a:r>
              <a:rPr lang="en-US" dirty="0"/>
              <a:t>   Assume an alphabetical ordering of symbols in A</a:t>
            </a:r>
          </a:p>
          <a:p>
            <a:pPr>
              <a:buNone/>
            </a:pPr>
            <a:r>
              <a:rPr lang="en-US" b="1" dirty="0"/>
              <a:t>    Solution</a:t>
            </a:r>
            <a:r>
              <a:rPr lang="en-US" dirty="0"/>
              <a:t>: Show that the strings can be listed in a sequence. First list</a:t>
            </a:r>
          </a:p>
          <a:p>
            <a:pPr marL="850392" lvl="1" indent="-457200">
              <a:buFont typeface="+mj-lt"/>
              <a:buAutoNum type="arabicPeriod"/>
            </a:pPr>
            <a:r>
              <a:rPr lang="en-US" dirty="0"/>
              <a:t>All the strings of length </a:t>
            </a:r>
            <a:r>
              <a:rPr lang="en-US" dirty="0">
                <a:latin typeface="Cambria Math" pitchFamily="18" charset="0"/>
                <a:ea typeface="Cambria Math" pitchFamily="18" charset="0"/>
              </a:rPr>
              <a:t>0 in alphabetical order.</a:t>
            </a:r>
          </a:p>
          <a:p>
            <a:pPr marL="850392" lvl="1" indent="-457200">
              <a:buFont typeface="+mj-lt"/>
              <a:buAutoNum type="arabicPeriod"/>
            </a:pPr>
            <a:r>
              <a:rPr lang="en-US" dirty="0"/>
              <a:t>Then all the strings of length </a:t>
            </a:r>
            <a:r>
              <a:rPr lang="en-US" dirty="0">
                <a:latin typeface="Cambria Math" pitchFamily="18" charset="0"/>
                <a:ea typeface="Cambria Math" pitchFamily="18" charset="0"/>
              </a:rPr>
              <a:t>1</a:t>
            </a:r>
            <a:r>
              <a:rPr lang="en-US" dirty="0"/>
              <a:t> in lexicographic (as in a dictionary) order.</a:t>
            </a:r>
          </a:p>
          <a:p>
            <a:pPr marL="850392" lvl="1" indent="-457200">
              <a:buFont typeface="+mj-lt"/>
              <a:buAutoNum type="arabicPeriod"/>
            </a:pPr>
            <a:r>
              <a:rPr lang="en-US" dirty="0"/>
              <a:t>Then all the strings of length </a:t>
            </a:r>
            <a:r>
              <a:rPr lang="en-US" dirty="0">
                <a:latin typeface="Cambria Math" pitchFamily="18" charset="0"/>
                <a:ea typeface="Cambria Math" pitchFamily="18" charset="0"/>
              </a:rPr>
              <a:t>2</a:t>
            </a:r>
            <a:r>
              <a:rPr lang="en-US" dirty="0"/>
              <a:t> in lexicographic order. </a:t>
            </a:r>
          </a:p>
          <a:p>
            <a:pPr marL="850392" lvl="1" indent="-457200">
              <a:buFont typeface="+mj-lt"/>
              <a:buAutoNum type="arabicPeriod"/>
            </a:pPr>
            <a:r>
              <a:rPr lang="en-US" dirty="0"/>
              <a:t>And so on.</a:t>
            </a:r>
          </a:p>
          <a:p>
            <a:pPr>
              <a:buNone/>
            </a:pPr>
            <a:r>
              <a:rPr lang="en-US" dirty="0"/>
              <a:t>   This implies a </a:t>
            </a:r>
            <a:r>
              <a:rPr lang="en-US" dirty="0" err="1"/>
              <a:t>bijection</a:t>
            </a:r>
            <a:r>
              <a:rPr lang="en-US" dirty="0"/>
              <a:t> from </a:t>
            </a:r>
            <a:r>
              <a:rPr lang="en-US" b="1" dirty="0"/>
              <a:t>N</a:t>
            </a:r>
            <a:r>
              <a:rPr lang="en-US" dirty="0"/>
              <a:t> to </a:t>
            </a:r>
            <a:r>
              <a:rPr lang="en-US" i="1" dirty="0"/>
              <a:t>S</a:t>
            </a:r>
            <a:r>
              <a:rPr lang="en-US" dirty="0"/>
              <a:t> and hence it is a </a:t>
            </a:r>
            <a:r>
              <a:rPr lang="en-US" dirty="0" err="1"/>
              <a:t>countably</a:t>
            </a:r>
            <a:r>
              <a:rPr lang="en-US" dirty="0"/>
              <a:t> infinite set.</a:t>
            </a:r>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set of all Java programs is countable.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 </a:t>
            </a:r>
            <a:r>
              <a:rPr lang="en-US" b="1" dirty="0">
                <a:latin typeface="Cambria Math" pitchFamily="18" charset="0"/>
                <a:ea typeface="Cambria Math" pitchFamily="18" charset="0"/>
              </a:rPr>
              <a:t>5</a:t>
            </a:r>
            <a:r>
              <a:rPr lang="en-US" dirty="0"/>
              <a:t>:  Show that the set of all Java programs is countable.</a:t>
            </a:r>
          </a:p>
          <a:p>
            <a:pPr>
              <a:buNone/>
            </a:pPr>
            <a:r>
              <a:rPr lang="en-US" b="1" dirty="0"/>
              <a:t>    Solution</a:t>
            </a:r>
            <a:r>
              <a:rPr lang="en-US" dirty="0"/>
              <a:t>: Let </a:t>
            </a:r>
            <a:r>
              <a:rPr lang="en-US" i="1" dirty="0"/>
              <a:t>S</a:t>
            </a:r>
            <a:r>
              <a:rPr lang="en-US" dirty="0"/>
              <a:t> be the set of  strings constructed from the characters which can appear in a Java program. Use the ordering from the previous example. Take each string in turn:</a:t>
            </a:r>
          </a:p>
          <a:p>
            <a:pPr lvl="1"/>
            <a:r>
              <a:rPr lang="en-US" dirty="0"/>
              <a:t>Feed the string into a Java compiler. (A Java compiler will determine if the input program is a syntactically correct Java program.)</a:t>
            </a:r>
          </a:p>
          <a:p>
            <a:pPr lvl="1"/>
            <a:r>
              <a:rPr lang="en-US" dirty="0"/>
              <a:t>If the compiler says YES, this is a syntactically correct Java program, we add the program to the list.</a:t>
            </a:r>
          </a:p>
          <a:p>
            <a:pPr lvl="1"/>
            <a:r>
              <a:rPr lang="en-US" dirty="0"/>
              <a:t>We move on to the next string.</a:t>
            </a:r>
          </a:p>
          <a:p>
            <a:pPr>
              <a:buNone/>
            </a:pPr>
            <a:r>
              <a:rPr lang="en-US" dirty="0"/>
              <a:t>    In this way we construct an implied </a:t>
            </a:r>
            <a:r>
              <a:rPr lang="en-US" dirty="0" err="1"/>
              <a:t>bijection</a:t>
            </a:r>
            <a:r>
              <a:rPr lang="en-US" dirty="0"/>
              <a:t> from </a:t>
            </a:r>
            <a:r>
              <a:rPr lang="en-US" b="1" dirty="0"/>
              <a:t>N</a:t>
            </a:r>
            <a:r>
              <a:rPr lang="en-US" dirty="0"/>
              <a:t> to the set of Java programs. Hence, the set of Java programs is countable.</a:t>
            </a:r>
          </a:p>
        </p:txBody>
      </p:sp>
      <p:sp>
        <p:nvSpPr>
          <p:cNvPr id="4" name="Isosceles Triangle 3"/>
          <p:cNvSpPr/>
          <p:nvPr/>
        </p:nvSpPr>
        <p:spPr>
          <a:xfrm rot="5400000" flipV="1">
            <a:off x="83058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Numbers are Uncountable</a:t>
            </a:r>
          </a:p>
        </p:txBody>
      </p:sp>
      <p:sp>
        <p:nvSpPr>
          <p:cNvPr id="3" name="Content Placeholder 2"/>
          <p:cNvSpPr>
            <a:spLocks noGrp="1"/>
          </p:cNvSpPr>
          <p:nvPr>
            <p:ph idx="1"/>
          </p:nvPr>
        </p:nvSpPr>
        <p:spPr/>
        <p:txBody>
          <a:bodyPr>
            <a:normAutofit fontScale="55000" lnSpcReduction="20000"/>
          </a:bodyPr>
          <a:lstStyle/>
          <a:p>
            <a:pPr>
              <a:buNone/>
            </a:pPr>
            <a:r>
              <a:rPr lang="en-US" sz="2900" b="1" dirty="0"/>
              <a:t>Example</a:t>
            </a:r>
            <a:r>
              <a:rPr lang="en-US" sz="2900" dirty="0"/>
              <a:t>: Show that the set of real numbers is uncountable.</a:t>
            </a:r>
          </a:p>
          <a:p>
            <a:pPr>
              <a:buNone/>
            </a:pPr>
            <a:r>
              <a:rPr lang="en-US" sz="2900" b="1" dirty="0"/>
              <a:t>Solution</a:t>
            </a:r>
            <a:r>
              <a:rPr lang="en-US" sz="2900" dirty="0"/>
              <a:t>: The   method is called the Cantor  </a:t>
            </a:r>
            <a:r>
              <a:rPr lang="en-US" sz="2900" dirty="0" err="1"/>
              <a:t>diagnalization</a:t>
            </a:r>
            <a:r>
              <a:rPr lang="en-US" sz="2900" dirty="0"/>
              <a:t> argument, and is a proof by contradiction.</a:t>
            </a:r>
          </a:p>
          <a:p>
            <a:pPr marL="514350" indent="-514350">
              <a:buFont typeface="+mj-lt"/>
              <a:buAutoNum type="arabicPeriod"/>
            </a:pPr>
            <a:r>
              <a:rPr lang="en-US" sz="2900" dirty="0"/>
              <a:t>Suppose </a:t>
            </a:r>
            <a:r>
              <a:rPr lang="en-US" sz="2900" b="1" dirty="0"/>
              <a:t>R</a:t>
            </a:r>
            <a:r>
              <a:rPr lang="en-US" sz="2900" dirty="0"/>
              <a:t> is countable. Then the real numbers between </a:t>
            </a:r>
            <a:r>
              <a:rPr lang="en-US" sz="2900" dirty="0">
                <a:latin typeface="Cambria Math" pitchFamily="18" charset="0"/>
                <a:ea typeface="Cambria Math" pitchFamily="18" charset="0"/>
              </a:rPr>
              <a:t>0</a:t>
            </a:r>
            <a:r>
              <a:rPr lang="en-US" sz="2900" dirty="0"/>
              <a:t> and </a:t>
            </a:r>
            <a:r>
              <a:rPr lang="en-US" sz="2900" dirty="0">
                <a:latin typeface="Cambria Math" pitchFamily="18" charset="0"/>
                <a:ea typeface="Cambria Math" pitchFamily="18" charset="0"/>
              </a:rPr>
              <a:t>1</a:t>
            </a:r>
            <a:r>
              <a:rPr lang="en-US" sz="2900" dirty="0"/>
              <a:t> are also countable (any subset of a countable set is countable - an exercise in the text).</a:t>
            </a:r>
          </a:p>
          <a:p>
            <a:pPr marL="514350" indent="-514350">
              <a:buFont typeface="+mj-lt"/>
              <a:buAutoNum type="arabicPeriod"/>
            </a:pPr>
            <a:r>
              <a:rPr lang="en-US" sz="2900" dirty="0"/>
              <a:t>The real numbers between </a:t>
            </a:r>
            <a:r>
              <a:rPr lang="en-US" sz="2900" dirty="0">
                <a:latin typeface="Cambria Math" pitchFamily="18" charset="0"/>
                <a:ea typeface="Cambria Math" pitchFamily="18" charset="0"/>
              </a:rPr>
              <a:t>0</a:t>
            </a:r>
            <a:r>
              <a:rPr lang="en-US" sz="2900" dirty="0"/>
              <a:t> and </a:t>
            </a:r>
            <a:r>
              <a:rPr lang="en-US" sz="2900" dirty="0">
                <a:latin typeface="Cambria Math" pitchFamily="18" charset="0"/>
                <a:ea typeface="Cambria Math" pitchFamily="18" charset="0"/>
              </a:rPr>
              <a:t>1</a:t>
            </a:r>
            <a:r>
              <a:rPr lang="en-US" sz="2900" dirty="0"/>
              <a:t> can be listed in order </a:t>
            </a:r>
            <a:r>
              <a:rPr lang="en-US" sz="2900" i="1" dirty="0"/>
              <a:t>r</a:t>
            </a:r>
            <a:r>
              <a:rPr lang="en-US" sz="2900" baseline="-25000" dirty="0"/>
              <a:t>1 </a:t>
            </a:r>
            <a:r>
              <a:rPr lang="en-US" sz="2900" dirty="0"/>
              <a:t>, </a:t>
            </a:r>
            <a:r>
              <a:rPr lang="en-US" sz="2900" i="1" dirty="0"/>
              <a:t>r</a:t>
            </a:r>
            <a:r>
              <a:rPr lang="en-US" sz="2900" baseline="-25000" dirty="0"/>
              <a:t>2 </a:t>
            </a:r>
            <a:r>
              <a:rPr lang="en-US" sz="2900" dirty="0"/>
              <a:t>, </a:t>
            </a:r>
            <a:r>
              <a:rPr lang="en-US" sz="2900" i="1" dirty="0"/>
              <a:t>r</a:t>
            </a:r>
            <a:r>
              <a:rPr lang="en-US" sz="2900" baseline="-25000" dirty="0"/>
              <a:t>3 </a:t>
            </a:r>
            <a:r>
              <a:rPr lang="en-US" sz="2900" dirty="0"/>
              <a:t>,… .</a:t>
            </a:r>
          </a:p>
          <a:p>
            <a:pPr marL="514350" indent="-514350">
              <a:buFont typeface="+mj-lt"/>
              <a:buAutoNum type="arabicPeriod"/>
            </a:pPr>
            <a:r>
              <a:rPr lang="en-US" sz="2900" dirty="0"/>
              <a:t>Let the decimal representation of this listing be</a:t>
            </a:r>
          </a:p>
          <a:p>
            <a:pPr marL="514350" indent="-514350">
              <a:buFont typeface="+mj-lt"/>
              <a:buAutoNum type="arabicPeriod"/>
            </a:pPr>
            <a:endParaRPr lang="en-US" sz="2900" dirty="0"/>
          </a:p>
          <a:p>
            <a:pPr marL="514350" indent="-514350">
              <a:buFont typeface="+mj-lt"/>
              <a:buAutoNum type="arabicPeriod"/>
            </a:pPr>
            <a:endParaRPr lang="en-US" sz="2900" dirty="0"/>
          </a:p>
          <a:p>
            <a:pPr marL="514350" indent="-514350">
              <a:buNone/>
            </a:pPr>
            <a:endParaRPr lang="en-US" sz="2900" dirty="0"/>
          </a:p>
          <a:p>
            <a:pPr marL="514350" indent="-514350">
              <a:buFont typeface="+mj-lt"/>
              <a:buAutoNum type="arabicPeriod" startAt="4"/>
            </a:pPr>
            <a:r>
              <a:rPr lang="en-US" sz="2900" dirty="0"/>
              <a:t>Form a new real number with the decimal expansion</a:t>
            </a:r>
          </a:p>
          <a:p>
            <a:pPr marL="514350" indent="-514350">
              <a:buNone/>
            </a:pPr>
            <a:r>
              <a:rPr lang="en-US" sz="2900" dirty="0"/>
              <a:t>             where</a:t>
            </a:r>
          </a:p>
          <a:p>
            <a:pPr marL="514350" indent="-514350">
              <a:buFont typeface="+mj-lt"/>
              <a:buAutoNum type="arabicPeriod" startAt="5"/>
            </a:pPr>
            <a:r>
              <a:rPr lang="en-US" sz="2900" i="1" dirty="0"/>
              <a:t>r </a:t>
            </a:r>
            <a:r>
              <a:rPr lang="en-US" sz="2900" dirty="0"/>
              <a:t>is not equal to any of the </a:t>
            </a:r>
            <a:r>
              <a:rPr lang="en-US" sz="2900" i="1" dirty="0"/>
              <a:t>r</a:t>
            </a:r>
            <a:r>
              <a:rPr lang="en-US" sz="2900" baseline="-25000" dirty="0"/>
              <a:t>1 </a:t>
            </a:r>
            <a:r>
              <a:rPr lang="en-US" sz="2900" dirty="0"/>
              <a:t>, </a:t>
            </a:r>
            <a:r>
              <a:rPr lang="en-US" sz="2900" i="1" dirty="0"/>
              <a:t>r</a:t>
            </a:r>
            <a:r>
              <a:rPr lang="en-US" sz="2900" baseline="-25000" dirty="0"/>
              <a:t>2 </a:t>
            </a:r>
            <a:r>
              <a:rPr lang="en-US" sz="2900" dirty="0"/>
              <a:t>, </a:t>
            </a:r>
            <a:r>
              <a:rPr lang="en-US" sz="2900" i="1" dirty="0"/>
              <a:t>r</a:t>
            </a:r>
            <a:r>
              <a:rPr lang="en-US" sz="2900" baseline="-25000" dirty="0"/>
              <a:t>3 </a:t>
            </a:r>
            <a:r>
              <a:rPr lang="en-US" sz="2900" dirty="0"/>
              <a:t>,...  Because it differs from </a:t>
            </a:r>
            <a:r>
              <a:rPr lang="en-US" sz="2900" i="1" dirty="0" err="1"/>
              <a:t>r</a:t>
            </a:r>
            <a:r>
              <a:rPr lang="en-US" sz="2900" i="1" baseline="-25000" dirty="0" err="1"/>
              <a:t>i</a:t>
            </a:r>
            <a:r>
              <a:rPr lang="en-US" sz="2900" baseline="-25000" dirty="0"/>
              <a:t>   </a:t>
            </a:r>
            <a:r>
              <a:rPr lang="en-US" sz="2900" dirty="0"/>
              <a:t>in its </a:t>
            </a:r>
            <a:r>
              <a:rPr lang="en-US" sz="2900" i="1" dirty="0" err="1"/>
              <a:t>i</a:t>
            </a:r>
            <a:r>
              <a:rPr lang="en-US" sz="2900" dirty="0" err="1"/>
              <a:t>th</a:t>
            </a:r>
            <a:r>
              <a:rPr lang="en-US" sz="2900" dirty="0"/>
              <a:t> position after the decimal point. Therefore there is a real number between </a:t>
            </a:r>
            <a:r>
              <a:rPr lang="en-US" sz="2900" dirty="0">
                <a:latin typeface="Cambria Math" pitchFamily="18" charset="0"/>
                <a:ea typeface="Cambria Math" pitchFamily="18" charset="0"/>
              </a:rPr>
              <a:t>0</a:t>
            </a:r>
            <a:r>
              <a:rPr lang="en-US" sz="2900" dirty="0"/>
              <a:t> and </a:t>
            </a:r>
            <a:r>
              <a:rPr lang="en-US" sz="2900" dirty="0">
                <a:latin typeface="Cambria Math" pitchFamily="18" charset="0"/>
                <a:ea typeface="Cambria Math" pitchFamily="18" charset="0"/>
              </a:rPr>
              <a:t>1</a:t>
            </a:r>
            <a:r>
              <a:rPr lang="en-US" sz="2900" dirty="0"/>
              <a:t> that is not on the list since every real number has a unique decimal expansion. Hence, all the real numbers between </a:t>
            </a:r>
            <a:r>
              <a:rPr lang="en-US" sz="2900" dirty="0">
                <a:latin typeface="Cambria Math" pitchFamily="18" charset="0"/>
                <a:ea typeface="Cambria Math" pitchFamily="18" charset="0"/>
              </a:rPr>
              <a:t>0</a:t>
            </a:r>
            <a:r>
              <a:rPr lang="en-US" sz="2900" dirty="0"/>
              <a:t> and </a:t>
            </a:r>
            <a:r>
              <a:rPr lang="en-US" sz="2900" dirty="0">
                <a:latin typeface="Cambria Math" pitchFamily="18" charset="0"/>
                <a:ea typeface="Cambria Math" pitchFamily="18" charset="0"/>
              </a:rPr>
              <a:t>1</a:t>
            </a:r>
            <a:r>
              <a:rPr lang="en-US" sz="2900" dirty="0"/>
              <a:t> cannot be listed, so the set of real numbers between </a:t>
            </a:r>
            <a:r>
              <a:rPr lang="en-US" sz="2900" dirty="0">
                <a:latin typeface="Cambria Math" pitchFamily="18" charset="0"/>
                <a:ea typeface="Cambria Math" pitchFamily="18" charset="0"/>
              </a:rPr>
              <a:t>0</a:t>
            </a:r>
            <a:r>
              <a:rPr lang="en-US" sz="2900" dirty="0"/>
              <a:t> and </a:t>
            </a:r>
            <a:r>
              <a:rPr lang="en-US" sz="2900" dirty="0">
                <a:latin typeface="Cambria Math" pitchFamily="18" charset="0"/>
                <a:ea typeface="Cambria Math" pitchFamily="18" charset="0"/>
              </a:rPr>
              <a:t>1</a:t>
            </a:r>
            <a:r>
              <a:rPr lang="en-US" sz="2900" dirty="0"/>
              <a:t> is uncountable.</a:t>
            </a:r>
          </a:p>
          <a:p>
            <a:pPr marL="514350" indent="-514350">
              <a:buFont typeface="+mj-lt"/>
              <a:buAutoNum type="arabicPeriod" startAt="5"/>
            </a:pPr>
            <a:r>
              <a:rPr lang="en-US" sz="2900" dirty="0">
                <a:latin typeface="Cambria Math" pitchFamily="18" charset="0"/>
                <a:ea typeface="Cambria Math" pitchFamily="18" charset="0"/>
              </a:rPr>
              <a:t>Since a set with an uncountable subset is uncountable (an exercise), the set of real numbers is uncountable.</a:t>
            </a:r>
            <a:endParaRPr lang="en-US" sz="2900" dirty="0"/>
          </a:p>
          <a:p>
            <a:pPr marL="514350" indent="-514350">
              <a:buFont typeface="+mj-lt"/>
              <a:buAutoNum type="arabicPeriod" startAt="5"/>
            </a:pPr>
            <a:endParaRPr lang="en-US" sz="2900" dirty="0"/>
          </a:p>
          <a:p>
            <a:pPr marL="514350" indent="-514350">
              <a:buFont typeface="+mj-lt"/>
              <a:buAutoNum type="arabicPeriod" startAt="5"/>
            </a:pPr>
            <a:endParaRPr lang="en-US" sz="3200" dirty="0"/>
          </a:p>
          <a:p>
            <a:endParaRPr lang="en-US" sz="3200" dirty="0"/>
          </a:p>
        </p:txBody>
      </p:sp>
      <p:pic>
        <p:nvPicPr>
          <p:cNvPr id="15" name="Picture 14" descr="addin_tmp.png"/>
          <p:cNvPicPr>
            <a:picLocks noChangeAspect="1"/>
          </p:cNvPicPr>
          <p:nvPr>
            <p:custDataLst>
              <p:tags r:id="rId1"/>
            </p:custDataLst>
          </p:nvPr>
        </p:nvPicPr>
        <p:blipFill>
          <a:blip r:embed="rId5" cstate="print"/>
          <a:stretch>
            <a:fillRect/>
          </a:stretch>
        </p:blipFill>
        <p:spPr>
          <a:xfrm>
            <a:off x="5409247" y="3352800"/>
            <a:ext cx="2363153" cy="942975"/>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5791200" y="4419600"/>
            <a:ext cx="1313021" cy="115729"/>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1828800" y="4572000"/>
            <a:ext cx="3058954" cy="178594"/>
          </a:xfrm>
          <a:prstGeom prst="rect">
            <a:avLst/>
          </a:prstGeom>
        </p:spPr>
      </p:pic>
      <p:sp>
        <p:nvSpPr>
          <p:cNvPr id="7" name="Isosceles Triangle 6"/>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pic>
        <p:nvPicPr>
          <p:cNvPr id="8" name="Picture 2" descr="Z:\Desktop\Discrete Math\Jpegs 2\bookart\0201.jpg"/>
          <p:cNvPicPr>
            <a:picLocks noChangeAspect="1" noChangeArrowheads="1"/>
          </p:cNvPicPr>
          <p:nvPr/>
        </p:nvPicPr>
        <p:blipFill>
          <a:blip r:embed="rId8" cstate="print"/>
          <a:srcRect/>
          <a:stretch>
            <a:fillRect/>
          </a:stretch>
        </p:blipFill>
        <p:spPr bwMode="auto">
          <a:xfrm>
            <a:off x="7543800" y="228600"/>
            <a:ext cx="901700" cy="1039813"/>
          </a:xfrm>
          <a:prstGeom prst="rect">
            <a:avLst/>
          </a:prstGeom>
          <a:noFill/>
        </p:spPr>
      </p:pic>
      <p:sp>
        <p:nvSpPr>
          <p:cNvPr id="9" name="TextBox 8"/>
          <p:cNvSpPr txBox="1"/>
          <p:nvPr/>
        </p:nvSpPr>
        <p:spPr>
          <a:xfrm>
            <a:off x="5486400" y="533400"/>
            <a:ext cx="1676400" cy="646331"/>
          </a:xfrm>
          <a:prstGeom prst="rect">
            <a:avLst/>
          </a:prstGeom>
          <a:noFill/>
        </p:spPr>
        <p:txBody>
          <a:bodyPr wrap="square" rtlCol="0">
            <a:spAutoFit/>
          </a:bodyPr>
          <a:lstStyle/>
          <a:p>
            <a:r>
              <a:rPr lang="en-US" dirty="0">
                <a:latin typeface="Comic Sans MS" panose="030F0702030302020204" pitchFamily="66" charset="0"/>
              </a:rPr>
              <a:t>Georg Cantor</a:t>
            </a:r>
          </a:p>
          <a:p>
            <a:r>
              <a:rPr lang="en-US" dirty="0">
                <a:latin typeface="Comic Sans MS" panose="030F0702030302020204" pitchFamily="66" charset="0"/>
              </a:rPr>
              <a:t>(1845-1918)</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(Optional)</a:t>
            </a:r>
          </a:p>
        </p:txBody>
      </p:sp>
      <p:sp>
        <p:nvSpPr>
          <p:cNvPr id="3" name="Content Placeholder 2"/>
          <p:cNvSpPr>
            <a:spLocks noGrp="1"/>
          </p:cNvSpPr>
          <p:nvPr>
            <p:ph idx="1"/>
          </p:nvPr>
        </p:nvSpPr>
        <p:spPr/>
        <p:txBody>
          <a:bodyPr>
            <a:normAutofit fontScale="92500"/>
          </a:bodyPr>
          <a:lstStyle/>
          <a:p>
            <a:r>
              <a:rPr lang="en-US" b="1" dirty="0"/>
              <a:t>Definition</a:t>
            </a:r>
            <a:r>
              <a:rPr lang="en-US" dirty="0"/>
              <a:t>: We say that a function is </a:t>
            </a:r>
            <a:r>
              <a:rPr lang="en-US" b="1" dirty="0"/>
              <a:t>computable</a:t>
            </a:r>
            <a:r>
              <a:rPr lang="en-US" dirty="0"/>
              <a:t> if there is a computer program in some programming language that finds the values of this function. If a function is not computable we say it is </a:t>
            </a:r>
            <a:r>
              <a:rPr lang="en-US" b="1" dirty="0" err="1"/>
              <a:t>uncomputable</a:t>
            </a:r>
            <a:r>
              <a:rPr lang="en-US" dirty="0"/>
              <a:t>. </a:t>
            </a:r>
          </a:p>
          <a:p>
            <a:r>
              <a:rPr lang="en-US" dirty="0"/>
              <a:t>There are </a:t>
            </a:r>
            <a:r>
              <a:rPr lang="en-US" dirty="0" err="1"/>
              <a:t>uncomputable</a:t>
            </a:r>
            <a:r>
              <a:rPr lang="en-US" dirty="0"/>
              <a:t> functions. We have shown that the set of Java programs is countable. Exercise </a:t>
            </a:r>
            <a:r>
              <a:rPr lang="en-US" dirty="0">
                <a:latin typeface="Cambria Math" pitchFamily="18" charset="0"/>
                <a:ea typeface="Cambria Math" pitchFamily="18" charset="0"/>
              </a:rPr>
              <a:t>38</a:t>
            </a:r>
            <a:r>
              <a:rPr lang="en-US" dirty="0"/>
              <a:t> in the text shows that there are </a:t>
            </a:r>
            <a:r>
              <a:rPr lang="en-US" dirty="0" err="1"/>
              <a:t>uncountably</a:t>
            </a:r>
            <a:r>
              <a:rPr lang="en-US" dirty="0"/>
              <a:t> many different functions from a particular </a:t>
            </a:r>
            <a:r>
              <a:rPr lang="en-US" dirty="0" err="1"/>
              <a:t>countably</a:t>
            </a:r>
            <a:r>
              <a:rPr lang="en-US" dirty="0"/>
              <a:t> infinite set (i.e., the positive integers) to itself. Therefore (Exercise 39) there must be </a:t>
            </a:r>
            <a:r>
              <a:rPr lang="en-US" dirty="0" err="1"/>
              <a:t>uncomputable</a:t>
            </a:r>
            <a:r>
              <a:rPr lang="en-US" dirty="0"/>
              <a:t> functions.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Matrices</a:t>
            </a:r>
          </a:p>
        </p:txBody>
      </p:sp>
      <p:sp>
        <p:nvSpPr>
          <p:cNvPr id="3" name="Subtitle 2"/>
          <p:cNvSpPr>
            <a:spLocks noGrp="1"/>
          </p:cNvSpPr>
          <p:nvPr>
            <p:ph type="subTitle" idx="1"/>
          </p:nvPr>
        </p:nvSpPr>
        <p:spPr/>
        <p:txBody>
          <a:bodyPr/>
          <a:lstStyle/>
          <a:p>
            <a:r>
              <a:rPr lang="en-US" dirty="0"/>
              <a:t>Section 2.6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t>universal set</a:t>
            </a:r>
            <a:r>
              <a:rPr lang="en-US" dirty="0"/>
              <a:t> </a:t>
            </a:r>
            <a:r>
              <a:rPr lang="en-US" i="1" dirty="0"/>
              <a:t>U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latin typeface="Comic Sans MS" panose="030F0702030302020204" pitchFamily="66" charset="0"/>
              </a:rPr>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latin typeface="Comic Sans MS" panose="030F0702030302020204" pitchFamily="66" charset="0"/>
              </a:rPr>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latin typeface="Comic Sans MS" panose="030F0702030302020204" pitchFamily="66" charset="0"/>
              </a:rPr>
              <a:t>   a e </a:t>
            </a:r>
            <a:r>
              <a:rPr lang="en-US" dirty="0" err="1">
                <a:latin typeface="Comic Sans MS" panose="030F0702030302020204" pitchFamily="66" charset="0"/>
              </a:rPr>
              <a:t>i</a:t>
            </a:r>
            <a:endParaRPr lang="en-US" dirty="0">
              <a:latin typeface="Comic Sans MS" panose="030F0702030302020204" pitchFamily="66" charset="0"/>
            </a:endParaRPr>
          </a:p>
          <a:p>
            <a:r>
              <a:rPr lang="en-US" dirty="0">
                <a:latin typeface="Comic Sans MS" panose="030F0702030302020204" pitchFamily="66" charset="0"/>
              </a:rPr>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latin typeface="Comic Sans MS" panose="030F0702030302020204" pitchFamily="66" charset="0"/>
              </a:rPr>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latin typeface="Comic Sans MS" panose="030F0702030302020204" pitchFamily="66" charset="0"/>
              </a:rPr>
              <a:t>John Venn (1834-1923)</a:t>
            </a:r>
          </a:p>
          <a:p>
            <a:r>
              <a:rPr lang="en-US" dirty="0">
                <a:latin typeface="Comic Sans MS" panose="030F0702030302020204" pitchFamily="66" charset="0"/>
              </a:rPr>
              <a:t>Cambridge, UK</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Definition of a Matrix</a:t>
            </a:r>
          </a:p>
          <a:p>
            <a:r>
              <a:rPr lang="en-US" dirty="0"/>
              <a:t>Matrix Arithmetic</a:t>
            </a:r>
          </a:p>
          <a:p>
            <a:r>
              <a:rPr lang="en-US" dirty="0"/>
              <a:t>Transposes and Powers of Arithmetic</a:t>
            </a:r>
          </a:p>
          <a:p>
            <a:r>
              <a:rPr lang="en-US" dirty="0"/>
              <a:t>Zero-One matrices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p>
        </p:txBody>
      </p:sp>
      <p:sp>
        <p:nvSpPr>
          <p:cNvPr id="3" name="Content Placeholder 2"/>
          <p:cNvSpPr>
            <a:spLocks noGrp="1"/>
          </p:cNvSpPr>
          <p:nvPr>
            <p:ph idx="1"/>
          </p:nvPr>
        </p:nvSpPr>
        <p:spPr/>
        <p:txBody>
          <a:bodyPr>
            <a:normAutofit fontScale="85000" lnSpcReduction="20000"/>
          </a:bodyPr>
          <a:lstStyle/>
          <a:p>
            <a:r>
              <a:rPr lang="en-US" dirty="0"/>
              <a:t>Matrices are useful discrete structures that can be used in many ways. For example, they are used to:</a:t>
            </a:r>
          </a:p>
          <a:p>
            <a:pPr lvl="1"/>
            <a:r>
              <a:rPr lang="en-US" dirty="0"/>
              <a:t>describe certain types of functions known as linear transformations.</a:t>
            </a:r>
          </a:p>
          <a:p>
            <a:pPr lvl="1"/>
            <a:r>
              <a:rPr lang="en-US" dirty="0"/>
              <a:t>Express which vertices of a graph are connected by edges (see Chapter 10).</a:t>
            </a:r>
          </a:p>
          <a:p>
            <a:r>
              <a:rPr lang="en-US" dirty="0"/>
              <a:t>In later chapters, we will see matrices used to build models of:</a:t>
            </a:r>
          </a:p>
          <a:p>
            <a:pPr lvl="1"/>
            <a:r>
              <a:rPr lang="en-US" dirty="0"/>
              <a:t>Transportation systems.</a:t>
            </a:r>
          </a:p>
          <a:p>
            <a:pPr lvl="1"/>
            <a:r>
              <a:rPr lang="en-US" dirty="0"/>
              <a:t>Communication networks.</a:t>
            </a:r>
          </a:p>
          <a:p>
            <a:r>
              <a:rPr lang="en-US" dirty="0"/>
              <a:t>Algorithms based on matrix models will be presented in later chapters.</a:t>
            </a:r>
          </a:p>
          <a:p>
            <a:r>
              <a:rPr lang="en-US" dirty="0"/>
              <a:t>Here we cover the aspect of matrix arithmetic that will be needed later.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matrix </a:t>
            </a:r>
            <a:r>
              <a:rPr lang="en-US" dirty="0"/>
              <a:t>is a rectangular array of numbers. A matrix with </a:t>
            </a:r>
            <a:r>
              <a:rPr lang="en-US" i="1" dirty="0"/>
              <a:t>m </a:t>
            </a:r>
            <a:r>
              <a:rPr lang="en-US" dirty="0"/>
              <a:t>rows and </a:t>
            </a:r>
            <a:r>
              <a:rPr lang="en-US" i="1" dirty="0"/>
              <a:t>n</a:t>
            </a:r>
            <a:r>
              <a:rPr lang="en-US" dirty="0"/>
              <a:t> columns is called an </a:t>
            </a:r>
            <a:r>
              <a:rPr lang="en-US" i="1" dirty="0">
                <a:latin typeface="Cambria Math" pitchFamily="18" charset="0"/>
                <a:ea typeface="Cambria Math" pitchFamily="18" charset="0"/>
              </a:rPr>
              <a:t>m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n</a:t>
            </a:r>
            <a:r>
              <a:rPr lang="en-US" i="1" dirty="0">
                <a:latin typeface="Cambria Math" pitchFamily="18" charset="0"/>
                <a:ea typeface="Cambria Math" pitchFamily="18" charset="0"/>
              </a:rPr>
              <a:t> </a:t>
            </a:r>
            <a:r>
              <a:rPr lang="en-US" dirty="0"/>
              <a:t>matrix. </a:t>
            </a:r>
          </a:p>
          <a:p>
            <a:pPr lvl="1"/>
            <a:r>
              <a:rPr lang="en-US" sz="2000" dirty="0"/>
              <a:t>The plural of matrix is </a:t>
            </a:r>
            <a:r>
              <a:rPr lang="en-US" sz="2000" i="1" dirty="0"/>
              <a:t>matrices</a:t>
            </a:r>
            <a:r>
              <a:rPr lang="en-US" sz="2000" dirty="0"/>
              <a:t>.</a:t>
            </a:r>
          </a:p>
          <a:p>
            <a:pPr lvl="1"/>
            <a:r>
              <a:rPr lang="en-US" sz="2000" dirty="0"/>
              <a:t> A matrix with the same number of rows as columns is called </a:t>
            </a:r>
            <a:r>
              <a:rPr lang="en-US" sz="2000" i="1" dirty="0"/>
              <a:t>square</a:t>
            </a:r>
            <a:r>
              <a:rPr lang="en-US" sz="2000" dirty="0"/>
              <a:t>. </a:t>
            </a:r>
          </a:p>
          <a:p>
            <a:pPr lvl="1"/>
            <a:r>
              <a:rPr lang="en-US" sz="2000" dirty="0"/>
              <a:t>Two matrices are </a:t>
            </a:r>
            <a:r>
              <a:rPr lang="en-US" sz="2000" i="1" dirty="0"/>
              <a:t>equal</a:t>
            </a:r>
            <a:r>
              <a:rPr lang="en-US" sz="2000" dirty="0"/>
              <a:t> if they have the same number of rows and the same number of columns and the corresponding entries in every position are equal. </a:t>
            </a:r>
            <a:endParaRPr lang="en-US" sz="2000"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5" cstate="print"/>
          <a:stretch>
            <a:fillRect/>
          </a:stretch>
        </p:blipFill>
        <p:spPr>
          <a:xfrm>
            <a:off x="5486400" y="5181600"/>
            <a:ext cx="933450" cy="912495"/>
          </a:xfrm>
          <a:prstGeom prst="rect">
            <a:avLst/>
          </a:prstGeom>
        </p:spPr>
      </p:pic>
      <p:sp>
        <p:nvSpPr>
          <p:cNvPr id="6" name="TextBox 5"/>
          <p:cNvSpPr txBox="1"/>
          <p:nvPr/>
        </p:nvSpPr>
        <p:spPr>
          <a:xfrm>
            <a:off x="2514600" y="5486400"/>
            <a:ext cx="2286000" cy="461665"/>
          </a:xfrm>
          <a:prstGeom prst="rect">
            <a:avLst/>
          </a:prstGeom>
          <a:noFill/>
        </p:spPr>
        <p:txBody>
          <a:bodyPr wrap="square" rtlCol="0">
            <a:spAutoFit/>
          </a:bodyPr>
          <a:lstStyle/>
          <a:p>
            <a:r>
              <a:rPr lang="en-US" sz="2400" dirty="0">
                <a:latin typeface="Comic Sans MS" panose="030F0702030302020204" pitchFamily="66" charset="0"/>
              </a:rPr>
              <a:t> </a:t>
            </a:r>
            <a:r>
              <a:rPr lang="en-US" sz="2400" dirty="0">
                <a:latin typeface="Cambria Math" pitchFamily="18" charset="0"/>
                <a:ea typeface="Cambria Math" pitchFamily="18" charset="0"/>
              </a:rPr>
              <a:t>3 </a:t>
            </a:r>
            <a:r>
              <a:rPr lang="en-US" sz="2400" i="1" dirty="0">
                <a:latin typeface="Cambria Math" pitchFamily="18" charset="0"/>
                <a:ea typeface="Cambria Math" pitchFamily="18" charset="0"/>
              </a:rPr>
              <a:t> </a:t>
            </a:r>
            <a:r>
              <a:rPr lang="en-US" sz="2400" i="1" dirty="0">
                <a:latin typeface="Cambria Math" pitchFamily="18" charset="0"/>
                <a:ea typeface="Cambria Math" pitchFamily="18" charset="0"/>
                <a:sym typeface="Symbol"/>
              </a:rPr>
              <a:t>  </a:t>
            </a:r>
            <a:r>
              <a:rPr lang="en-US" sz="2400" dirty="0">
                <a:latin typeface="Cambria Math" pitchFamily="18" charset="0"/>
                <a:ea typeface="Cambria Math" pitchFamily="18" charset="0"/>
                <a:sym typeface="Symbol"/>
              </a:rPr>
              <a:t>2</a:t>
            </a:r>
            <a:r>
              <a:rPr lang="en-US" sz="2400" i="1" dirty="0">
                <a:latin typeface="Cambria Math" pitchFamily="18" charset="0"/>
                <a:ea typeface="Cambria Math" pitchFamily="18" charset="0"/>
                <a:sym typeface="Symbol"/>
              </a:rPr>
              <a:t> </a:t>
            </a:r>
            <a:r>
              <a:rPr lang="en-US" sz="2400" dirty="0">
                <a:latin typeface="Cambria Math" pitchFamily="18" charset="0"/>
                <a:ea typeface="Cambria Math" pitchFamily="18" charset="0"/>
                <a:sym typeface="Symbol"/>
              </a:rPr>
              <a:t>matrix</a:t>
            </a:r>
            <a:endParaRPr lang="en-US" sz="2400" dirty="0">
              <a:latin typeface="Cambria Math" pitchFamily="18" charset="0"/>
              <a:ea typeface="Cambria Math" pitchFamily="18" charset="0"/>
            </a:endParaRPr>
          </a:p>
        </p:txBody>
      </p:sp>
      <p:pic>
        <p:nvPicPr>
          <p:cNvPr id="8" name="Picture 7" descr="addin_tmp.png"/>
          <p:cNvPicPr>
            <a:picLocks noChangeAspect="1"/>
          </p:cNvPicPr>
          <p:nvPr>
            <p:custDataLst>
              <p:tags r:id="rId2"/>
            </p:custDataLst>
          </p:nvPr>
        </p:nvPicPr>
        <p:blipFill>
          <a:blip r:embed="rId6" cstate="print"/>
          <a:stretch>
            <a:fillRect/>
          </a:stretch>
        </p:blipFill>
        <p:spPr>
          <a:xfrm>
            <a:off x="2514600" y="2895600"/>
            <a:ext cx="154781" cy="15240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2895600" y="5638800"/>
            <a:ext cx="154781" cy="1524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normAutofit fontScale="92500" lnSpcReduction="10000"/>
          </a:bodyPr>
          <a:lstStyle/>
          <a:p>
            <a:r>
              <a:rPr lang="en-US" dirty="0"/>
              <a:t>Let </a:t>
            </a:r>
            <a:r>
              <a:rPr lang="en-US" i="1" dirty="0"/>
              <a:t>m</a:t>
            </a:r>
            <a:r>
              <a:rPr lang="en-US" dirty="0"/>
              <a:t> and </a:t>
            </a:r>
            <a:r>
              <a:rPr lang="en-US" i="1" dirty="0"/>
              <a:t>n</a:t>
            </a:r>
            <a:r>
              <a:rPr lang="en-US" dirty="0"/>
              <a:t> be positive integers and let</a:t>
            </a:r>
          </a:p>
          <a:p>
            <a:endParaRPr lang="en-US" dirty="0"/>
          </a:p>
          <a:p>
            <a:endParaRPr lang="en-US" dirty="0"/>
          </a:p>
          <a:p>
            <a:pPr>
              <a:buNone/>
            </a:pPr>
            <a:endParaRPr lang="en-US" dirty="0"/>
          </a:p>
          <a:p>
            <a:r>
              <a:rPr lang="en-US" dirty="0"/>
              <a:t>The </a:t>
            </a:r>
            <a:r>
              <a:rPr lang="en-US" i="1" dirty="0" err="1"/>
              <a:t>i</a:t>
            </a:r>
            <a:r>
              <a:rPr lang="en-US" dirty="0" err="1"/>
              <a:t>th</a:t>
            </a:r>
            <a:r>
              <a:rPr lang="en-US" dirty="0"/>
              <a:t> row of </a:t>
            </a:r>
            <a:r>
              <a:rPr lang="en-US" b="1" dirty="0"/>
              <a:t>A</a:t>
            </a:r>
            <a:r>
              <a:rPr lang="en-US" dirty="0"/>
              <a:t> is the </a:t>
            </a:r>
            <a:r>
              <a:rPr lang="en-US" dirty="0">
                <a:latin typeface="Cambria Math" pitchFamily="18" charset="0"/>
                <a:ea typeface="Cambria Math" pitchFamily="18" charset="0"/>
              </a:rPr>
              <a:t>1 </a:t>
            </a:r>
            <a:r>
              <a:rPr lang="en-US" i="1" dirty="0">
                <a:latin typeface="Cambria Math" pitchFamily="18" charset="0"/>
                <a:ea typeface="Cambria Math" pitchFamily="18" charset="0"/>
              </a:rPr>
              <a:t>  </a:t>
            </a:r>
            <a:r>
              <a:rPr lang="en-US" i="1" dirty="0">
                <a:latin typeface="Cambria Math" pitchFamily="18" charset="0"/>
                <a:ea typeface="Cambria Math" pitchFamily="18" charset="0"/>
                <a:sym typeface="Symbol"/>
              </a:rPr>
              <a:t> n </a:t>
            </a:r>
            <a:r>
              <a:rPr lang="en-US" dirty="0">
                <a:latin typeface="Cambria Math" pitchFamily="18" charset="0"/>
                <a:ea typeface="Cambria Math" pitchFamily="18" charset="0"/>
                <a:sym typeface="Symbol"/>
              </a:rPr>
              <a:t>matrix</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ea typeface="Cambria Math" pitchFamily="18" charset="0"/>
                <a:sym typeface="Symbol"/>
              </a:rPr>
              <a:t>a</a:t>
            </a:r>
            <a:r>
              <a:rPr lang="en-US" i="1" baseline="-25000" dirty="0">
                <a:ea typeface="Cambria Math" pitchFamily="18" charset="0"/>
                <a:sym typeface="Symbol"/>
              </a:rPr>
              <a:t>i</a:t>
            </a:r>
            <a:r>
              <a:rPr lang="en-US" baseline="-25000" dirty="0">
                <a:ea typeface="Cambria Math" pitchFamily="18" charset="0"/>
                <a:sym typeface="Symbol"/>
              </a:rPr>
              <a:t>1</a:t>
            </a:r>
            <a:r>
              <a:rPr lang="en-US" i="1" dirty="0">
                <a:ea typeface="Cambria Math" pitchFamily="18" charset="0"/>
                <a:sym typeface="Symbol"/>
              </a:rPr>
              <a:t>, a</a:t>
            </a:r>
            <a:r>
              <a:rPr lang="en-US" i="1" baseline="-25000" dirty="0">
                <a:ea typeface="Cambria Math" pitchFamily="18" charset="0"/>
                <a:sym typeface="Symbol"/>
              </a:rPr>
              <a:t>i</a:t>
            </a:r>
            <a:r>
              <a:rPr lang="en-US" baseline="-25000" dirty="0">
                <a:ea typeface="Cambria Math" pitchFamily="18" charset="0"/>
                <a:sym typeface="Symbol"/>
              </a:rPr>
              <a:t>2</a:t>
            </a:r>
            <a:r>
              <a:rPr lang="en-US" i="1" dirty="0">
                <a:ea typeface="Cambria Math" pitchFamily="18" charset="0"/>
                <a:sym typeface="Symbol"/>
              </a:rPr>
              <a:t>,…,</a:t>
            </a:r>
            <a:r>
              <a:rPr lang="en-US" i="1" dirty="0" err="1">
                <a:ea typeface="Cambria Math" pitchFamily="18" charset="0"/>
                <a:sym typeface="Symbol"/>
              </a:rPr>
              <a:t>a</a:t>
            </a:r>
            <a:r>
              <a:rPr lang="en-US" i="1" baseline="-25000" dirty="0" err="1">
                <a:ea typeface="Cambria Math" pitchFamily="18" charset="0"/>
                <a:sym typeface="Symbol"/>
              </a:rPr>
              <a:t>in</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The </a:t>
            </a:r>
            <a:r>
              <a:rPr lang="en-US" i="1" dirty="0" err="1">
                <a:ea typeface="Cambria Math" pitchFamily="18" charset="0"/>
                <a:sym typeface="Symbol"/>
              </a:rPr>
              <a:t>j</a:t>
            </a:r>
            <a:r>
              <a:rPr lang="en-US" dirty="0" err="1">
                <a:latin typeface="Cambria Math" pitchFamily="18" charset="0"/>
                <a:ea typeface="Cambria Math" pitchFamily="18" charset="0"/>
                <a:sym typeface="Symbol"/>
              </a:rPr>
              <a:t>th</a:t>
            </a:r>
            <a:r>
              <a:rPr lang="en-US" dirty="0">
                <a:latin typeface="Cambria Math" pitchFamily="18" charset="0"/>
                <a:ea typeface="Cambria Math" pitchFamily="18" charset="0"/>
                <a:sym typeface="Symbol"/>
              </a:rPr>
              <a:t> column of </a:t>
            </a:r>
            <a:r>
              <a:rPr lang="en-US" b="1" dirty="0">
                <a:ea typeface="Cambria Math" pitchFamily="18" charset="0"/>
                <a:sym typeface="Symbol"/>
              </a:rPr>
              <a:t>A</a:t>
            </a:r>
            <a:r>
              <a:rPr lang="en-US" dirty="0">
                <a:latin typeface="Cambria Math" pitchFamily="18" charset="0"/>
                <a:ea typeface="Cambria Math" pitchFamily="18" charset="0"/>
                <a:sym typeface="Symbol"/>
              </a:rPr>
              <a:t> is the </a:t>
            </a:r>
            <a:r>
              <a:rPr lang="en-US" i="1" dirty="0">
                <a:ea typeface="Cambria Math" pitchFamily="18" charset="0"/>
                <a:sym typeface="Symbol"/>
              </a:rPr>
              <a:t>m </a:t>
            </a:r>
            <a:r>
              <a:rPr lang="en-US" i="1" dirty="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1</a:t>
            </a:r>
            <a:r>
              <a:rPr lang="en-US" i="1" dirty="0">
                <a:latin typeface="Cambria Math" pitchFamily="18" charset="0"/>
                <a:ea typeface="Cambria Math" pitchFamily="18" charset="0"/>
                <a:sym typeface="Symbol"/>
              </a:rPr>
              <a:t> matrix:</a:t>
            </a:r>
          </a:p>
          <a:p>
            <a:endParaRPr lang="en-US" i="1" dirty="0">
              <a:latin typeface="Cambria Math" pitchFamily="18" charset="0"/>
              <a:ea typeface="Cambria Math" pitchFamily="18" charset="0"/>
              <a:sym typeface="Symbol"/>
            </a:endParaRPr>
          </a:p>
          <a:p>
            <a:endParaRPr lang="en-US" dirty="0"/>
          </a:p>
          <a:p>
            <a:r>
              <a:rPr lang="en-US" dirty="0"/>
              <a:t>The (</a:t>
            </a:r>
            <a:r>
              <a:rPr lang="en-US" i="1" dirty="0" err="1"/>
              <a:t>i,j</a:t>
            </a:r>
            <a:r>
              <a:rPr lang="en-US" dirty="0"/>
              <a:t>)</a:t>
            </a:r>
            <a:r>
              <a:rPr lang="en-US" dirty="0" err="1"/>
              <a:t>th</a:t>
            </a:r>
            <a:r>
              <a:rPr lang="en-US" i="1" dirty="0"/>
              <a:t>  element </a:t>
            </a:r>
            <a:r>
              <a:rPr lang="en-US" dirty="0"/>
              <a:t>or</a:t>
            </a:r>
            <a:r>
              <a:rPr lang="en-US" i="1" dirty="0"/>
              <a:t> entry </a:t>
            </a:r>
            <a:r>
              <a:rPr lang="en-US" dirty="0"/>
              <a:t>of </a:t>
            </a:r>
            <a:r>
              <a:rPr lang="en-US" b="1" dirty="0"/>
              <a:t>A </a:t>
            </a:r>
            <a:r>
              <a:rPr lang="en-US" dirty="0"/>
              <a:t>is the </a:t>
            </a:r>
          </a:p>
          <a:p>
            <a:pPr>
              <a:buNone/>
            </a:pPr>
            <a:r>
              <a:rPr lang="en-US" b="1" dirty="0"/>
              <a:t>    </a:t>
            </a:r>
            <a:r>
              <a:rPr lang="en-US" dirty="0"/>
              <a:t>element </a:t>
            </a:r>
            <a:r>
              <a:rPr lang="en-US" i="1" dirty="0" err="1"/>
              <a:t>a</a:t>
            </a:r>
            <a:r>
              <a:rPr lang="en-US" i="1" baseline="-25000" dirty="0" err="1"/>
              <a:t>ij</a:t>
            </a:r>
            <a:r>
              <a:rPr lang="en-US" dirty="0"/>
              <a:t>. We can use </a:t>
            </a:r>
            <a:r>
              <a:rPr lang="en-US" b="1" dirty="0"/>
              <a:t>A</a:t>
            </a:r>
            <a:r>
              <a:rPr lang="en-US" dirty="0"/>
              <a:t> = [</a:t>
            </a:r>
            <a:r>
              <a:rPr lang="en-US" i="1" dirty="0" err="1"/>
              <a:t>a</a:t>
            </a:r>
            <a:r>
              <a:rPr lang="en-US" i="1" baseline="-25000" dirty="0" err="1"/>
              <a:t>ij</a:t>
            </a:r>
            <a:r>
              <a:rPr lang="en-US" i="1" baseline="-25000" dirty="0"/>
              <a:t> </a:t>
            </a:r>
            <a:r>
              <a:rPr lang="en-US" dirty="0"/>
              <a:t>] to denote the matrix  with its (</a:t>
            </a:r>
            <a:r>
              <a:rPr lang="en-US" i="1" dirty="0" err="1"/>
              <a:t>i,j</a:t>
            </a:r>
            <a:r>
              <a:rPr lang="en-US" dirty="0"/>
              <a:t>)</a:t>
            </a:r>
            <a:r>
              <a:rPr lang="en-US" dirty="0" err="1"/>
              <a:t>th</a:t>
            </a:r>
            <a:r>
              <a:rPr lang="en-US" i="1" dirty="0"/>
              <a:t> </a:t>
            </a:r>
            <a:r>
              <a:rPr lang="en-US" dirty="0"/>
              <a:t>element equal to </a:t>
            </a:r>
            <a:r>
              <a:rPr lang="en-US" i="1" dirty="0" err="1"/>
              <a:t>a</a:t>
            </a:r>
            <a:r>
              <a:rPr lang="en-US" i="1" baseline="-25000" dirty="0" err="1"/>
              <a:t>ij</a:t>
            </a:r>
            <a:r>
              <a:rPr lang="en-US" dirty="0"/>
              <a:t>.</a:t>
            </a:r>
            <a:endParaRPr lang="en-US" b="1"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1828800" y="2362200"/>
            <a:ext cx="2668905" cy="1140143"/>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5715000" y="4038600"/>
            <a:ext cx="635794" cy="1140143"/>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4038600" y="3657600"/>
            <a:ext cx="154781" cy="152400"/>
          </a:xfrm>
          <a:prstGeom prst="rect">
            <a:avLst/>
          </a:prstGeom>
        </p:spPr>
      </p:pic>
      <p:pic>
        <p:nvPicPr>
          <p:cNvPr id="7" name="Picture 6" descr="addin_tmp.png"/>
          <p:cNvPicPr>
            <a:picLocks noChangeAspect="1"/>
          </p:cNvPicPr>
          <p:nvPr>
            <p:custDataLst>
              <p:tags r:id="rId4"/>
            </p:custDataLst>
          </p:nvPr>
        </p:nvPicPr>
        <p:blipFill>
          <a:blip r:embed="rId8" cstate="print"/>
          <a:stretch>
            <a:fillRect/>
          </a:stretch>
        </p:blipFill>
        <p:spPr>
          <a:xfrm>
            <a:off x="3581400" y="4038600"/>
            <a:ext cx="154781" cy="15240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Matrix Arithmetic: Addition</a:t>
            </a:r>
          </a:p>
        </p:txBody>
      </p:sp>
      <p:sp>
        <p:nvSpPr>
          <p:cNvPr id="3" name="Content Placeholder 2"/>
          <p:cNvSpPr>
            <a:spLocks noGrp="1"/>
          </p:cNvSpPr>
          <p:nvPr>
            <p:ph idx="1"/>
          </p:nvPr>
        </p:nvSpPr>
        <p:spPr/>
        <p:txBody>
          <a:bodyPr/>
          <a:lstStyle/>
          <a:p>
            <a:pPr>
              <a:buNone/>
            </a:pPr>
            <a:r>
              <a:rPr lang="en-US" b="1" dirty="0"/>
              <a:t>   </a:t>
            </a:r>
            <a:r>
              <a:rPr lang="en-US" b="1" dirty="0" err="1"/>
              <a:t>Defintion</a:t>
            </a:r>
            <a:r>
              <a:rPr lang="en-US" dirty="0"/>
              <a:t>: Let </a:t>
            </a:r>
            <a:r>
              <a:rPr lang="en-US" b="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a:t>
            </a:r>
            <a:r>
              <a:rPr lang="en-US" baseline="-25000" dirty="0" err="1">
                <a:latin typeface="Cambria Math" pitchFamily="18" charset="0"/>
                <a:ea typeface="Cambria Math" pitchFamily="18" charset="0"/>
              </a:rPr>
              <a:t>ij</a:t>
            </a:r>
            <a:r>
              <a:rPr lang="en-US" dirty="0">
                <a:latin typeface="Cambria Math" pitchFamily="18" charset="0"/>
                <a:ea typeface="Cambria Math" pitchFamily="18" charset="0"/>
              </a:rPr>
              <a:t>] </a:t>
            </a:r>
            <a:r>
              <a:rPr lang="en-US" dirty="0"/>
              <a:t>and</a:t>
            </a:r>
            <a:r>
              <a:rPr lang="en-US" dirty="0">
                <a:latin typeface="Cambria Math" pitchFamily="18" charset="0"/>
                <a:ea typeface="Cambria Math" pitchFamily="18" charset="0"/>
              </a:rPr>
              <a:t> </a:t>
            </a:r>
            <a:r>
              <a:rPr lang="en-US" b="1" dirty="0">
                <a:latin typeface="Cambria Math" pitchFamily="18" charset="0"/>
                <a:ea typeface="Cambria Math" pitchFamily="18" charset="0"/>
              </a:rPr>
              <a:t>B</a:t>
            </a:r>
            <a:r>
              <a:rPr lang="en-US" dirty="0">
                <a:latin typeface="Cambria Math" pitchFamily="18" charset="0"/>
                <a:ea typeface="Cambria Math" pitchFamily="18" charset="0"/>
              </a:rPr>
              <a:t> = [</a:t>
            </a:r>
            <a:r>
              <a:rPr lang="en-US" dirty="0" err="1">
                <a:latin typeface="Cambria Math" pitchFamily="18" charset="0"/>
                <a:ea typeface="Cambria Math" pitchFamily="18" charset="0"/>
              </a:rPr>
              <a:t>b</a:t>
            </a:r>
            <a:r>
              <a:rPr lang="en-US" baseline="-25000" dirty="0" err="1">
                <a:latin typeface="Cambria Math" pitchFamily="18" charset="0"/>
                <a:ea typeface="Cambria Math" pitchFamily="18" charset="0"/>
              </a:rPr>
              <a:t>ij</a:t>
            </a:r>
            <a:r>
              <a:rPr lang="en-US" dirty="0">
                <a:latin typeface="Cambria Math" pitchFamily="18" charset="0"/>
                <a:ea typeface="Cambria Math" pitchFamily="18" charset="0"/>
              </a:rPr>
              <a:t>]</a:t>
            </a:r>
            <a:r>
              <a:rPr lang="en-US" i="1" dirty="0"/>
              <a:t>  </a:t>
            </a:r>
            <a:r>
              <a:rPr lang="en-US" dirty="0"/>
              <a:t>be </a:t>
            </a:r>
            <a:r>
              <a:rPr lang="en-US" i="1" dirty="0">
                <a:latin typeface="Cambria Math" pitchFamily="18" charset="0"/>
                <a:ea typeface="Cambria Math" pitchFamily="18" charset="0"/>
              </a:rPr>
              <a:t>m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n</a:t>
            </a:r>
            <a:r>
              <a:rPr lang="en-US" i="1" dirty="0">
                <a:latin typeface="Cambria Math" pitchFamily="18" charset="0"/>
                <a:ea typeface="Cambria Math" pitchFamily="18" charset="0"/>
              </a:rPr>
              <a:t> </a:t>
            </a:r>
            <a:r>
              <a:rPr lang="en-US" dirty="0"/>
              <a:t>matrices. The sum of </a:t>
            </a:r>
            <a:r>
              <a:rPr lang="en-US" b="1" dirty="0"/>
              <a:t>A</a:t>
            </a:r>
            <a:r>
              <a:rPr lang="en-US" dirty="0"/>
              <a:t> and </a:t>
            </a:r>
            <a:r>
              <a:rPr lang="en-US" b="1" dirty="0"/>
              <a:t>B</a:t>
            </a:r>
            <a:r>
              <a:rPr lang="en-US" dirty="0"/>
              <a:t>, denoted by </a:t>
            </a:r>
            <a:r>
              <a:rPr lang="en-US" b="1" dirty="0"/>
              <a:t>A</a:t>
            </a:r>
            <a:r>
              <a:rPr lang="en-US" dirty="0"/>
              <a:t> + </a:t>
            </a:r>
            <a:r>
              <a:rPr lang="en-US" b="1" dirty="0"/>
              <a:t>B</a:t>
            </a:r>
            <a:r>
              <a:rPr lang="en-US" dirty="0"/>
              <a:t>, is the </a:t>
            </a:r>
            <a:r>
              <a:rPr lang="en-US" i="1" dirty="0">
                <a:latin typeface="Cambria Math" pitchFamily="18" charset="0"/>
                <a:ea typeface="Cambria Math" pitchFamily="18" charset="0"/>
              </a:rPr>
              <a:t>m  </a:t>
            </a:r>
            <a:r>
              <a:rPr lang="en-US" i="1" dirty="0">
                <a:latin typeface="Cambria Math" pitchFamily="18" charset="0"/>
                <a:ea typeface="Cambria Math" pitchFamily="18" charset="0"/>
                <a:sym typeface="Symbol"/>
              </a:rPr>
              <a:t>  n</a:t>
            </a:r>
            <a:r>
              <a:rPr lang="en-US" i="1" dirty="0">
                <a:latin typeface="Cambria Math" pitchFamily="18" charset="0"/>
                <a:ea typeface="Cambria Math" pitchFamily="18" charset="0"/>
              </a:rPr>
              <a:t> </a:t>
            </a:r>
            <a:r>
              <a:rPr lang="en-US" dirty="0">
                <a:latin typeface="Cambria Math" pitchFamily="18" charset="0"/>
                <a:ea typeface="Cambria Math" pitchFamily="18" charset="0"/>
              </a:rPr>
              <a:t>matrix that has </a:t>
            </a:r>
            <a:r>
              <a:rPr lang="en-US" i="1" dirty="0" err="1">
                <a:ea typeface="Cambria Math" pitchFamily="18" charset="0"/>
              </a:rPr>
              <a:t>a</a:t>
            </a:r>
            <a:r>
              <a:rPr lang="en-US" baseline="-25000" dirty="0" err="1">
                <a:latin typeface="Cambria Math" pitchFamily="18" charset="0"/>
                <a:ea typeface="Cambria Math" pitchFamily="18" charset="0"/>
              </a:rPr>
              <a:t>ij</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err="1">
                <a:ea typeface="Cambria Math" pitchFamily="18" charset="0"/>
              </a:rPr>
              <a:t>b</a:t>
            </a:r>
            <a:r>
              <a:rPr lang="en-US" baseline="-25000" dirty="0" err="1">
                <a:latin typeface="Cambria Math" pitchFamily="18" charset="0"/>
                <a:ea typeface="Cambria Math" pitchFamily="18" charset="0"/>
              </a:rPr>
              <a:t>ij</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as its (</a:t>
            </a:r>
            <a:r>
              <a:rPr lang="en-US" i="1" dirty="0" err="1">
                <a:latin typeface="Cambria Math" pitchFamily="18" charset="0"/>
                <a:ea typeface="Cambria Math" pitchFamily="18" charset="0"/>
              </a:rPr>
              <a:t>i,j</a:t>
            </a:r>
            <a:r>
              <a:rPr lang="en-US" dirty="0">
                <a:latin typeface="Cambria Math" pitchFamily="18" charset="0"/>
                <a:ea typeface="Cambria Math" pitchFamily="18" charset="0"/>
              </a:rPr>
              <a:t>)</a:t>
            </a:r>
            <a:r>
              <a:rPr lang="en-US" dirty="0" err="1">
                <a:latin typeface="Cambria Math" pitchFamily="18" charset="0"/>
                <a:ea typeface="Cambria Math" pitchFamily="18" charset="0"/>
              </a:rPr>
              <a:t>th</a:t>
            </a:r>
            <a:r>
              <a:rPr lang="en-US" dirty="0">
                <a:latin typeface="Cambria Math" pitchFamily="18" charset="0"/>
                <a:ea typeface="Cambria Math" pitchFamily="18" charset="0"/>
              </a:rPr>
              <a:t> element. In other words, </a:t>
            </a:r>
            <a:r>
              <a:rPr lang="en-US" b="1" dirty="0"/>
              <a:t>A</a:t>
            </a:r>
            <a:r>
              <a:rPr lang="en-US" dirty="0"/>
              <a:t> + </a:t>
            </a:r>
            <a:r>
              <a:rPr lang="en-US" b="1" dirty="0"/>
              <a:t>B</a:t>
            </a:r>
            <a:r>
              <a:rPr lang="en-US" dirty="0"/>
              <a:t> = [</a:t>
            </a:r>
            <a:r>
              <a:rPr lang="en-US" i="1" dirty="0" err="1">
                <a:ea typeface="Cambria Math" pitchFamily="18" charset="0"/>
              </a:rPr>
              <a:t>a</a:t>
            </a:r>
            <a:r>
              <a:rPr lang="en-US" i="1" baseline="-25000" dirty="0" err="1">
                <a:ea typeface="Cambria Math" pitchFamily="18" charset="0"/>
              </a:rPr>
              <a:t>ij</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err="1">
                <a:ea typeface="Cambria Math" pitchFamily="18" charset="0"/>
              </a:rPr>
              <a:t>b</a:t>
            </a:r>
            <a:r>
              <a:rPr lang="en-US" i="1" baseline="-25000" dirty="0" err="1">
                <a:ea typeface="Cambria Math" pitchFamily="18" charset="0"/>
              </a:rPr>
              <a:t>ij</a:t>
            </a:r>
            <a:r>
              <a:rPr lang="en-US" dirty="0">
                <a:latin typeface="Cambria Math" pitchFamily="18" charset="0"/>
                <a:ea typeface="Cambria Math" pitchFamily="18" charset="0"/>
              </a:rPr>
              <a:t>].</a:t>
            </a:r>
          </a:p>
          <a:p>
            <a:pPr>
              <a:buNone/>
            </a:pPr>
            <a:r>
              <a:rPr lang="en-US" b="1" dirty="0">
                <a:ea typeface="Cambria Math" pitchFamily="18" charset="0"/>
              </a:rPr>
              <a:t>   Example</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Note that matrices of different sizes can not be added.</a:t>
            </a:r>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1219200" y="4191000"/>
            <a:ext cx="6376035" cy="91249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7620000" y="2514600"/>
            <a:ext cx="155972" cy="153572"/>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6858000" y="2133600"/>
            <a:ext cx="154781" cy="15240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p>
        </p:txBody>
      </p:sp>
      <p:sp>
        <p:nvSpPr>
          <p:cNvPr id="3" name="Content Placeholder 2"/>
          <p:cNvSpPr>
            <a:spLocks noGrp="1"/>
          </p:cNvSpPr>
          <p:nvPr>
            <p:ph idx="1"/>
          </p:nvPr>
        </p:nvSpPr>
        <p:spPr/>
        <p:txBody>
          <a:bodyPr>
            <a:normAutofit lnSpcReduction="10000"/>
          </a:bodyPr>
          <a:lstStyle/>
          <a:p>
            <a:pPr>
              <a:buNone/>
            </a:pPr>
            <a:r>
              <a:rPr lang="en-US" sz="2400" b="1" dirty="0"/>
              <a:t>    Definition</a:t>
            </a:r>
            <a:r>
              <a:rPr lang="en-US" sz="2400" dirty="0"/>
              <a:t>: Let </a:t>
            </a:r>
            <a:r>
              <a:rPr lang="en-US" sz="2400" b="1" dirty="0">
                <a:ea typeface="Cambria Math" pitchFamily="18" charset="0"/>
              </a:rPr>
              <a:t>A</a:t>
            </a:r>
            <a:r>
              <a:rPr lang="en-US" sz="2400" dirty="0">
                <a:latin typeface="Cambria Math" pitchFamily="18" charset="0"/>
                <a:ea typeface="Cambria Math" pitchFamily="18" charset="0"/>
              </a:rPr>
              <a:t> </a:t>
            </a:r>
            <a:r>
              <a:rPr lang="en-US" sz="2400" dirty="0"/>
              <a:t>be an </a:t>
            </a:r>
            <a:r>
              <a:rPr lang="en-US" sz="2400" i="1" dirty="0">
                <a:latin typeface="Cambria Math" pitchFamily="18" charset="0"/>
                <a:ea typeface="Cambria Math" pitchFamily="18" charset="0"/>
              </a:rPr>
              <a:t>m   </a:t>
            </a:r>
            <a:r>
              <a:rPr lang="en-US" sz="2400"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  k</a:t>
            </a:r>
            <a:r>
              <a:rPr lang="en-US" sz="2400" i="1" dirty="0">
                <a:latin typeface="Cambria Math" pitchFamily="18" charset="0"/>
                <a:ea typeface="Cambria Math" pitchFamily="18" charset="0"/>
              </a:rPr>
              <a:t> </a:t>
            </a:r>
            <a:r>
              <a:rPr lang="en-US" sz="2400" dirty="0"/>
              <a:t>matrix and </a:t>
            </a:r>
            <a:r>
              <a:rPr lang="en-US" sz="2400" b="1" dirty="0"/>
              <a:t>B </a:t>
            </a:r>
            <a:r>
              <a:rPr lang="en-US" sz="2400" dirty="0"/>
              <a:t>be a </a:t>
            </a:r>
            <a:r>
              <a:rPr lang="en-US" sz="2400" i="1" dirty="0">
                <a:latin typeface="Cambria Math" pitchFamily="18" charset="0"/>
                <a:ea typeface="Cambria Math" pitchFamily="18" charset="0"/>
              </a:rPr>
              <a:t>k  </a:t>
            </a:r>
            <a:r>
              <a:rPr lang="en-US" sz="2400"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 n</a:t>
            </a:r>
            <a:r>
              <a:rPr lang="en-US" sz="2400" i="1" dirty="0">
                <a:latin typeface="Cambria Math" pitchFamily="18" charset="0"/>
                <a:ea typeface="Cambria Math" pitchFamily="18" charset="0"/>
              </a:rPr>
              <a:t> </a:t>
            </a:r>
            <a:r>
              <a:rPr lang="en-US" sz="2400" dirty="0">
                <a:latin typeface="Cambria Math" pitchFamily="18" charset="0"/>
                <a:ea typeface="Cambria Math" pitchFamily="18" charset="0"/>
              </a:rPr>
              <a:t>matrix</a:t>
            </a:r>
            <a:r>
              <a:rPr lang="en-US" sz="2400" dirty="0"/>
              <a:t>. The </a:t>
            </a:r>
            <a:r>
              <a:rPr lang="en-US" sz="2400" i="1" dirty="0"/>
              <a:t>product</a:t>
            </a:r>
            <a:r>
              <a:rPr lang="en-US" sz="2400" dirty="0"/>
              <a:t> of </a:t>
            </a:r>
            <a:r>
              <a:rPr lang="en-US" sz="2400" b="1" dirty="0"/>
              <a:t>A</a:t>
            </a:r>
            <a:r>
              <a:rPr lang="en-US" sz="2400" dirty="0"/>
              <a:t> and </a:t>
            </a:r>
            <a:r>
              <a:rPr lang="en-US" sz="2400" b="1" dirty="0"/>
              <a:t>B</a:t>
            </a:r>
            <a:r>
              <a:rPr lang="en-US" sz="2400" dirty="0"/>
              <a:t>, denoted by </a:t>
            </a:r>
            <a:r>
              <a:rPr lang="en-US" sz="2400" b="1" dirty="0"/>
              <a:t>AB</a:t>
            </a:r>
            <a:r>
              <a:rPr lang="en-US" sz="2400" dirty="0"/>
              <a:t>, is the        </a:t>
            </a:r>
            <a:r>
              <a:rPr lang="en-US" sz="2400" i="1" dirty="0">
                <a:latin typeface="Cambria Math" pitchFamily="18" charset="0"/>
                <a:ea typeface="Cambria Math" pitchFamily="18" charset="0"/>
              </a:rPr>
              <a:t>m </a:t>
            </a:r>
            <a:r>
              <a:rPr lang="en-US" sz="2400"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 n</a:t>
            </a:r>
            <a:r>
              <a:rPr lang="en-US" sz="2400" i="1" dirty="0">
                <a:latin typeface="Cambria Math" pitchFamily="18" charset="0"/>
                <a:ea typeface="Cambria Math" pitchFamily="18" charset="0"/>
              </a:rPr>
              <a:t> </a:t>
            </a:r>
            <a:r>
              <a:rPr lang="en-US" sz="2400" dirty="0">
                <a:latin typeface="Cambria Math" pitchFamily="18" charset="0"/>
                <a:ea typeface="Cambria Math" pitchFamily="18" charset="0"/>
              </a:rPr>
              <a:t>matrix that has its (</a:t>
            </a:r>
            <a:r>
              <a:rPr lang="en-US" sz="2400" i="1" dirty="0" err="1">
                <a:ea typeface="Cambria Math" pitchFamily="18" charset="0"/>
              </a:rPr>
              <a:t>i,j</a:t>
            </a:r>
            <a:r>
              <a:rPr lang="en-US" sz="2400" dirty="0">
                <a:latin typeface="Cambria Math" pitchFamily="18" charset="0"/>
                <a:ea typeface="Cambria Math" pitchFamily="18" charset="0"/>
              </a:rPr>
              <a:t>)</a:t>
            </a:r>
            <a:r>
              <a:rPr lang="en-US" sz="2400" dirty="0" err="1">
                <a:latin typeface="Cambria Math" pitchFamily="18" charset="0"/>
                <a:ea typeface="Cambria Math" pitchFamily="18" charset="0"/>
              </a:rPr>
              <a:t>th</a:t>
            </a:r>
            <a:r>
              <a:rPr lang="en-US" sz="2400" dirty="0">
                <a:latin typeface="Cambria Math" pitchFamily="18" charset="0"/>
                <a:ea typeface="Cambria Math" pitchFamily="18" charset="0"/>
              </a:rPr>
              <a:t> element equal to the sum of the products of the corresponding elements from the </a:t>
            </a:r>
            <a:r>
              <a:rPr lang="en-US" sz="2400" i="1" dirty="0" err="1">
                <a:ea typeface="Cambria Math" pitchFamily="18" charset="0"/>
              </a:rPr>
              <a:t>i</a:t>
            </a:r>
            <a:r>
              <a:rPr lang="en-US" sz="2400" dirty="0" err="1">
                <a:latin typeface="Cambria Math" pitchFamily="18" charset="0"/>
                <a:ea typeface="Cambria Math" pitchFamily="18" charset="0"/>
              </a:rPr>
              <a:t>th</a:t>
            </a:r>
            <a:r>
              <a:rPr lang="en-US" sz="2400" dirty="0">
                <a:latin typeface="Cambria Math" pitchFamily="18" charset="0"/>
                <a:ea typeface="Cambria Math" pitchFamily="18" charset="0"/>
              </a:rPr>
              <a:t> row of </a:t>
            </a:r>
            <a:r>
              <a:rPr lang="en-US" sz="2400" b="1" dirty="0">
                <a:latin typeface="Cambria Math" pitchFamily="18" charset="0"/>
                <a:ea typeface="Cambria Math" pitchFamily="18" charset="0"/>
              </a:rPr>
              <a:t>A</a:t>
            </a:r>
            <a:r>
              <a:rPr lang="en-US" sz="2400" dirty="0">
                <a:latin typeface="Cambria Math" pitchFamily="18" charset="0"/>
                <a:ea typeface="Cambria Math" pitchFamily="18" charset="0"/>
              </a:rPr>
              <a:t> and the </a:t>
            </a:r>
            <a:r>
              <a:rPr lang="en-US" sz="2400" i="1" dirty="0" err="1">
                <a:ea typeface="Cambria Math" pitchFamily="18" charset="0"/>
              </a:rPr>
              <a:t>j</a:t>
            </a:r>
            <a:r>
              <a:rPr lang="en-US" sz="2400" dirty="0" err="1">
                <a:latin typeface="Cambria Math" pitchFamily="18" charset="0"/>
                <a:ea typeface="Cambria Math" pitchFamily="18" charset="0"/>
              </a:rPr>
              <a:t>th</a:t>
            </a:r>
            <a:r>
              <a:rPr lang="en-US" sz="2400" dirty="0">
                <a:latin typeface="Cambria Math" pitchFamily="18" charset="0"/>
                <a:ea typeface="Cambria Math" pitchFamily="18" charset="0"/>
              </a:rPr>
              <a:t> column of </a:t>
            </a:r>
            <a:r>
              <a:rPr lang="en-US" sz="2400" b="1" dirty="0">
                <a:latin typeface="Cambria Math" pitchFamily="18" charset="0"/>
                <a:ea typeface="Cambria Math" pitchFamily="18" charset="0"/>
              </a:rPr>
              <a:t>B</a:t>
            </a:r>
            <a:r>
              <a:rPr lang="en-US" sz="2400" dirty="0">
                <a:latin typeface="Cambria Math" pitchFamily="18" charset="0"/>
                <a:ea typeface="Cambria Math" pitchFamily="18" charset="0"/>
              </a:rPr>
              <a:t>. In other words,  if </a:t>
            </a:r>
            <a:r>
              <a:rPr lang="en-US" sz="2400" b="1" dirty="0"/>
              <a:t>AB</a:t>
            </a:r>
            <a:r>
              <a:rPr lang="en-US" sz="2400" dirty="0"/>
              <a:t> = [</a:t>
            </a:r>
            <a:r>
              <a:rPr lang="en-US" sz="2400" i="1" dirty="0" err="1">
                <a:ea typeface="Cambria Math" pitchFamily="18" charset="0"/>
              </a:rPr>
              <a:t>c</a:t>
            </a:r>
            <a:r>
              <a:rPr lang="en-US" sz="2400" i="1" baseline="-25000" dirty="0" err="1">
                <a:ea typeface="Cambria Math" pitchFamily="18" charset="0"/>
              </a:rPr>
              <a:t>ij</a:t>
            </a:r>
            <a:r>
              <a:rPr lang="en-US" sz="2400" dirty="0">
                <a:latin typeface="Cambria Math" pitchFamily="18" charset="0"/>
                <a:ea typeface="Cambria Math" pitchFamily="18" charset="0"/>
              </a:rPr>
              <a:t>] then </a:t>
            </a:r>
            <a:r>
              <a:rPr lang="en-US" sz="2400" i="1" dirty="0" err="1">
                <a:ea typeface="Cambria Math" pitchFamily="18" charset="0"/>
              </a:rPr>
              <a:t>c</a:t>
            </a:r>
            <a:r>
              <a:rPr lang="en-US" sz="2400" i="1" baseline="-25000" dirty="0" err="1">
                <a:ea typeface="Cambria Math" pitchFamily="18" charset="0"/>
              </a:rPr>
              <a:t>ij</a:t>
            </a:r>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latin typeface="Cambria Math" pitchFamily="18" charset="0"/>
                <a:ea typeface="Cambria Math" pitchFamily="18" charset="0"/>
              </a:rPr>
              <a:t>1</a:t>
            </a:r>
            <a:r>
              <a:rPr lang="en-US" sz="2400" i="1" dirty="0">
                <a:ea typeface="Cambria Math" pitchFamily="18" charset="0"/>
              </a:rPr>
              <a:t>b</a:t>
            </a:r>
            <a:r>
              <a:rPr lang="en-US" sz="2400" baseline="-25000" dirty="0">
                <a:latin typeface="Cambria Math" pitchFamily="18" charset="0"/>
                <a:ea typeface="Cambria Math" pitchFamily="18" charset="0"/>
              </a:rPr>
              <a:t>1j </a:t>
            </a:r>
            <a:r>
              <a:rPr lang="en-US" sz="2400" dirty="0">
                <a:latin typeface="Cambria Math" pitchFamily="18" charset="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latin typeface="Cambria Math" pitchFamily="18" charset="0"/>
                <a:ea typeface="Cambria Math" pitchFamily="18" charset="0"/>
              </a:rPr>
              <a:t>2</a:t>
            </a:r>
            <a:r>
              <a:rPr lang="en-US" sz="2400" i="1" dirty="0">
                <a:ea typeface="Cambria Math" pitchFamily="18" charset="0"/>
              </a:rPr>
              <a:t>b</a:t>
            </a:r>
            <a:r>
              <a:rPr lang="en-US" sz="2400" baseline="-25000" dirty="0">
                <a:latin typeface="Cambria Math" pitchFamily="18" charset="0"/>
                <a:ea typeface="Cambria Math" pitchFamily="18" charset="0"/>
              </a:rPr>
              <a:t>2</a:t>
            </a:r>
            <a:r>
              <a:rPr lang="en-US" sz="2400" i="1" baseline="-25000" dirty="0">
                <a:ea typeface="Cambria Math" pitchFamily="18" charset="0"/>
              </a:rPr>
              <a:t>j</a:t>
            </a:r>
            <a:r>
              <a:rPr lang="en-US" sz="2400" dirty="0">
                <a:latin typeface="Cambria Math" pitchFamily="18" charset="0"/>
                <a:ea typeface="Cambria Math" pitchFamily="18" charset="0"/>
              </a:rPr>
              <a:t> + … + </a:t>
            </a:r>
            <a:r>
              <a:rPr lang="en-US" sz="2400" i="1" dirty="0">
                <a:ea typeface="Cambria Math" pitchFamily="18" charset="0"/>
              </a:rPr>
              <a:t>a</a:t>
            </a:r>
            <a:r>
              <a:rPr lang="en-US" sz="2400" i="1" baseline="-25000" dirty="0">
                <a:ea typeface="Cambria Math" pitchFamily="18" charset="0"/>
              </a:rPr>
              <a:t>kj</a:t>
            </a:r>
            <a:r>
              <a:rPr lang="en-US" sz="2400" i="1" dirty="0">
                <a:ea typeface="Cambria Math" pitchFamily="18" charset="0"/>
              </a:rPr>
              <a:t>b</a:t>
            </a:r>
            <a:r>
              <a:rPr lang="en-US" sz="2400" baseline="-25000" dirty="0">
                <a:latin typeface="Cambria Math" pitchFamily="18" charset="0"/>
                <a:ea typeface="Cambria Math" pitchFamily="18" charset="0"/>
              </a:rPr>
              <a:t>2</a:t>
            </a:r>
            <a:r>
              <a:rPr lang="en-US" sz="2400" i="1" baseline="-25000" dirty="0">
                <a:ea typeface="Cambria Math" pitchFamily="18" charset="0"/>
              </a:rPr>
              <a:t>j</a:t>
            </a:r>
            <a:r>
              <a:rPr lang="en-US" sz="2400" dirty="0">
                <a:latin typeface="Cambria Math" pitchFamily="18" charset="0"/>
                <a:ea typeface="Cambria Math" pitchFamily="18" charset="0"/>
              </a:rPr>
              <a:t>.</a:t>
            </a:r>
          </a:p>
          <a:p>
            <a:pPr>
              <a:buNone/>
            </a:pPr>
            <a:r>
              <a:rPr lang="en-US" sz="2400" b="1" dirty="0">
                <a:ea typeface="Cambria Math" pitchFamily="18" charset="0"/>
              </a:rPr>
              <a:t>    Example</a:t>
            </a:r>
            <a:r>
              <a:rPr lang="en-US" sz="2400" dirty="0">
                <a:latin typeface="Cambria Math" pitchFamily="18" charset="0"/>
                <a:ea typeface="Cambria Math" pitchFamily="18" charset="0"/>
              </a:rPr>
              <a:t>:</a:t>
            </a: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The product of two matrices is undefined when the number of columns in the first matrix is not the same as the number of rows in the second</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438400" y="4191000"/>
            <a:ext cx="3263265" cy="91154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419600" y="2057400"/>
            <a:ext cx="154781" cy="152400"/>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7543800" y="2057400"/>
            <a:ext cx="154781" cy="152400"/>
          </a:xfrm>
          <a:prstGeom prst="rect">
            <a:avLst/>
          </a:prstGeom>
        </p:spPr>
      </p:pic>
      <p:pic>
        <p:nvPicPr>
          <p:cNvPr id="8" name="Picture 7" descr="addin_tmp.png"/>
          <p:cNvPicPr>
            <a:picLocks noChangeAspect="1"/>
          </p:cNvPicPr>
          <p:nvPr>
            <p:custDataLst>
              <p:tags r:id="rId4"/>
            </p:custDataLst>
          </p:nvPr>
        </p:nvPicPr>
        <p:blipFill>
          <a:blip r:embed="rId7" cstate="print"/>
          <a:stretch>
            <a:fillRect/>
          </a:stretch>
        </p:blipFill>
        <p:spPr>
          <a:xfrm>
            <a:off x="1143000" y="2743200"/>
            <a:ext cx="154781" cy="1524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Matrix Multiplication </a:t>
            </a:r>
          </a:p>
        </p:txBody>
      </p:sp>
      <p:sp>
        <p:nvSpPr>
          <p:cNvPr id="3" name="Content Placeholder 2"/>
          <p:cNvSpPr>
            <a:spLocks noGrp="1"/>
          </p:cNvSpPr>
          <p:nvPr>
            <p:ph idx="1"/>
          </p:nvPr>
        </p:nvSpPr>
        <p:spPr/>
        <p:txBody>
          <a:bodyPr/>
          <a:lstStyle/>
          <a:p>
            <a:r>
              <a:rPr lang="en-US" dirty="0"/>
              <a:t>The Product of </a:t>
            </a:r>
            <a:r>
              <a:rPr lang="en-US" sz="2800" b="1" dirty="0"/>
              <a:t>A</a:t>
            </a:r>
            <a:r>
              <a:rPr lang="en-US" sz="2800" dirty="0"/>
              <a:t> = [</a:t>
            </a:r>
            <a:r>
              <a:rPr lang="en-US" sz="2800" dirty="0" err="1">
                <a:latin typeface="Cambria Math" pitchFamily="18" charset="0"/>
                <a:ea typeface="Cambria Math" pitchFamily="18" charset="0"/>
              </a:rPr>
              <a:t>a</a:t>
            </a:r>
            <a:r>
              <a:rPr lang="en-US" sz="2800" i="1" baseline="-25000" dirty="0" err="1">
                <a:ea typeface="Cambria Math" pitchFamily="18" charset="0"/>
              </a:rPr>
              <a:t>ij</a:t>
            </a:r>
            <a:r>
              <a:rPr lang="en-US" sz="2800" dirty="0">
                <a:latin typeface="Cambria Math" pitchFamily="18" charset="0"/>
                <a:ea typeface="Cambria Math" pitchFamily="18" charset="0"/>
              </a:rPr>
              <a:t>] and </a:t>
            </a:r>
            <a:r>
              <a:rPr lang="en-US" sz="2800" b="1" dirty="0"/>
              <a:t>B</a:t>
            </a:r>
            <a:r>
              <a:rPr lang="en-US" sz="2800" dirty="0"/>
              <a:t> = [</a:t>
            </a:r>
            <a:r>
              <a:rPr lang="en-US" sz="2800" dirty="0" err="1">
                <a:latin typeface="Cambria Math" pitchFamily="18" charset="0"/>
                <a:ea typeface="Cambria Math" pitchFamily="18" charset="0"/>
              </a:rPr>
              <a:t>b</a:t>
            </a:r>
            <a:r>
              <a:rPr lang="en-US" sz="2800" i="1" baseline="-25000" dirty="0" err="1">
                <a:ea typeface="Cambria Math" pitchFamily="18" charset="0"/>
              </a:rPr>
              <a:t>ij</a:t>
            </a:r>
            <a:r>
              <a:rPr lang="en-US" sz="2800" dirty="0">
                <a:latin typeface="Cambria Math" pitchFamily="18" charset="0"/>
                <a:ea typeface="Cambria Math" pitchFamily="18" charset="0"/>
              </a:rPr>
              <a:t>] </a:t>
            </a:r>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1143000" y="2514601"/>
            <a:ext cx="2658904" cy="182308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4114800" y="2667001"/>
            <a:ext cx="3307556" cy="1140143"/>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3810000" y="4419600"/>
            <a:ext cx="2768918" cy="1367314"/>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1143000" y="6019800"/>
            <a:ext cx="3737610" cy="25146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Matrix Multiplication is not Commutative</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Let</a:t>
            </a:r>
          </a:p>
          <a:p>
            <a:pPr>
              <a:buNone/>
            </a:pPr>
            <a:endParaRPr lang="en-US" dirty="0"/>
          </a:p>
          <a:p>
            <a:pPr>
              <a:buNone/>
            </a:pPr>
            <a:r>
              <a:rPr lang="en-US" dirty="0"/>
              <a:t>    Does </a:t>
            </a:r>
            <a:r>
              <a:rPr lang="en-US" b="1" dirty="0"/>
              <a:t>AB</a:t>
            </a:r>
            <a:r>
              <a:rPr lang="en-US" dirty="0"/>
              <a:t> = </a:t>
            </a:r>
            <a:r>
              <a:rPr lang="en-US" b="1" dirty="0"/>
              <a:t>BA</a:t>
            </a:r>
            <a:r>
              <a:rPr lang="en-US" dirty="0"/>
              <a:t>?</a:t>
            </a:r>
            <a:endParaRPr lang="en-US" b="1" dirty="0"/>
          </a:p>
          <a:p>
            <a:pPr>
              <a:buNone/>
            </a:pPr>
            <a:r>
              <a:rPr lang="en-US" b="1" dirty="0"/>
              <a:t>    Solution:</a:t>
            </a:r>
          </a:p>
          <a:p>
            <a:pPr>
              <a:buNone/>
            </a:pPr>
            <a:r>
              <a:rPr lang="en-US" b="1" dirty="0"/>
              <a:t>      </a:t>
            </a:r>
          </a:p>
          <a:p>
            <a:pPr>
              <a:buNone/>
            </a:pPr>
            <a:endParaRPr lang="en-US" b="1" dirty="0"/>
          </a:p>
          <a:p>
            <a:pPr>
              <a:buNone/>
            </a:pPr>
            <a:endParaRPr lang="en-US" b="1" dirty="0"/>
          </a:p>
          <a:p>
            <a:pPr>
              <a:buNone/>
            </a:pPr>
            <a:r>
              <a:rPr lang="en-US" b="1" dirty="0"/>
              <a:t>         AB</a:t>
            </a:r>
            <a:r>
              <a:rPr lang="en-US" dirty="0"/>
              <a:t> </a:t>
            </a:r>
            <a:r>
              <a:rPr lang="en-US" dirty="0">
                <a:latin typeface="Cambria Math" pitchFamily="18" charset="0"/>
                <a:ea typeface="Cambria Math" pitchFamily="18" charset="0"/>
              </a:rPr>
              <a:t>≠</a:t>
            </a:r>
            <a:r>
              <a:rPr lang="en-US" dirty="0"/>
              <a:t> </a:t>
            </a:r>
            <a:r>
              <a:rPr lang="en-US" b="1" dirty="0"/>
              <a:t>BA</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048000" y="2209800"/>
            <a:ext cx="1512570" cy="609600"/>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5638800" y="2133600"/>
            <a:ext cx="1497330" cy="609600"/>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276600" y="4114800"/>
            <a:ext cx="1718310" cy="60960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5715000" y="4114800"/>
            <a:ext cx="1718310" cy="60960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Identity Matrix and Powers of Matrices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a:t>
            </a:r>
            <a:r>
              <a:rPr lang="en-US" i="1" dirty="0"/>
              <a:t>identity matrix of order n </a:t>
            </a:r>
            <a:r>
              <a:rPr lang="en-US" dirty="0"/>
              <a:t>is the </a:t>
            </a:r>
            <a:r>
              <a:rPr lang="en-US" i="1" dirty="0">
                <a:ea typeface="Cambria Math" pitchFamily="18" charset="0"/>
              </a:rPr>
              <a:t>m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t> matrix </a:t>
            </a:r>
            <a:r>
              <a:rPr lang="en-US" b="1" dirty="0"/>
              <a:t>I</a:t>
            </a:r>
            <a:r>
              <a:rPr lang="en-US" i="1" baseline="-25000" dirty="0"/>
              <a:t>n</a:t>
            </a:r>
            <a:r>
              <a:rPr lang="en-US" baseline="-25000" dirty="0"/>
              <a:t> </a:t>
            </a:r>
            <a:r>
              <a:rPr lang="en-US" dirty="0"/>
              <a:t> = [</a:t>
            </a:r>
            <a:r>
              <a:rPr lang="en-US" dirty="0">
                <a:latin typeface="Cambria Math" pitchFamily="18" charset="0"/>
                <a:ea typeface="Cambria Math" pitchFamily="18" charset="0"/>
                <a:sym typeface="Symbol"/>
              </a:rPr>
              <a:t></a:t>
            </a:r>
            <a:r>
              <a:rPr lang="en-US" i="1" baseline="-25000" dirty="0" err="1">
                <a:ea typeface="Cambria Math" pitchFamily="18" charset="0"/>
                <a:sym typeface="Symbol"/>
              </a:rPr>
              <a:t>ij</a:t>
            </a:r>
            <a:r>
              <a:rPr lang="en-US" dirty="0"/>
              <a:t>], where </a:t>
            </a:r>
            <a:r>
              <a:rPr lang="en-US" dirty="0">
                <a:latin typeface="Cambria Math" pitchFamily="18" charset="0"/>
                <a:ea typeface="Cambria Math" pitchFamily="18" charset="0"/>
                <a:sym typeface="Symbol"/>
              </a:rPr>
              <a:t></a:t>
            </a:r>
            <a:r>
              <a:rPr lang="en-US" i="1" baseline="-25000" dirty="0" err="1">
                <a:ea typeface="Cambria Math" pitchFamily="18" charset="0"/>
                <a:sym typeface="Symbol"/>
              </a:rPr>
              <a:t>ij</a:t>
            </a:r>
            <a:r>
              <a:rPr lang="en-US" baseline="-25000"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1 if </a:t>
            </a:r>
            <a:r>
              <a:rPr lang="en-US" i="1" dirty="0" err="1">
                <a:ea typeface="Cambria Math" pitchFamily="18" charset="0"/>
                <a:sym typeface="Symbol"/>
              </a:rPr>
              <a:t>i</a:t>
            </a:r>
            <a:r>
              <a:rPr lang="en-US" dirty="0">
                <a:latin typeface="Cambria Math" pitchFamily="18" charset="0"/>
                <a:ea typeface="Cambria Math" pitchFamily="18" charset="0"/>
                <a:sym typeface="Symbol"/>
              </a:rPr>
              <a:t> = </a:t>
            </a:r>
            <a:r>
              <a:rPr lang="en-US" i="1" dirty="0">
                <a:ea typeface="Cambria Math" pitchFamily="18" charset="0"/>
                <a:sym typeface="Symbol"/>
              </a:rPr>
              <a:t>j</a:t>
            </a:r>
            <a:r>
              <a:rPr lang="en-US" dirty="0">
                <a:latin typeface="Cambria Math" pitchFamily="18" charset="0"/>
                <a:ea typeface="Cambria Math" pitchFamily="18" charset="0"/>
                <a:sym typeface="Symbol"/>
              </a:rPr>
              <a:t> and </a:t>
            </a:r>
            <a:r>
              <a:rPr lang="en-US" i="1" baseline="-25000" dirty="0" err="1">
                <a:ea typeface="Cambria Math" pitchFamily="18" charset="0"/>
                <a:sym typeface="Symbol"/>
              </a:rPr>
              <a:t>ij</a:t>
            </a:r>
            <a:r>
              <a:rPr lang="en-US" baseline="-25000"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0 if </a:t>
            </a:r>
            <a:r>
              <a:rPr lang="en-US" i="1" dirty="0" err="1">
                <a:ea typeface="Cambria Math" pitchFamily="18" charset="0"/>
                <a:sym typeface="Symbol"/>
              </a:rPr>
              <a:t>i</a:t>
            </a:r>
            <a:r>
              <a:rPr lang="en-US" dirty="0" err="1">
                <a:latin typeface="Cambria Math"/>
                <a:ea typeface="Cambria Math"/>
                <a:sym typeface="Symbol"/>
              </a:rPr>
              <a:t>≠</a:t>
            </a:r>
            <a:r>
              <a:rPr lang="en-US" i="1" dirty="0" err="1">
                <a:ea typeface="Cambria Math"/>
                <a:sym typeface="Symbol"/>
              </a:rPr>
              <a:t>j</a:t>
            </a:r>
            <a:r>
              <a:rPr lang="en-US" dirty="0">
                <a:latin typeface="Cambria Math"/>
                <a:ea typeface="Cambria Math"/>
                <a:sym typeface="Symbol"/>
              </a:rPr>
              <a:t>.</a:t>
            </a:r>
          </a:p>
          <a:p>
            <a:endParaRPr lang="en-US" dirty="0">
              <a:latin typeface="Cambria Math"/>
              <a:ea typeface="Cambria Math"/>
              <a:sym typeface="Symbol"/>
            </a:endParaRPr>
          </a:p>
          <a:p>
            <a:pPr>
              <a:buNone/>
            </a:pPr>
            <a:r>
              <a:rPr lang="en-US" b="1" dirty="0">
                <a:ea typeface="Cambria Math"/>
                <a:sym typeface="Symbol"/>
              </a:rPr>
              <a:t>                                                              </a:t>
            </a:r>
            <a:r>
              <a:rPr lang="en-US" b="1" dirty="0" err="1">
                <a:ea typeface="Cambria Math"/>
                <a:sym typeface="Symbol"/>
              </a:rPr>
              <a:t>A</a:t>
            </a:r>
            <a:r>
              <a:rPr lang="en-US" b="1" dirty="0" err="1"/>
              <a:t>I</a:t>
            </a:r>
            <a:r>
              <a:rPr lang="en-US" i="1" baseline="-25000" dirty="0" err="1"/>
              <a:t>n</a:t>
            </a:r>
            <a:r>
              <a:rPr lang="en-US" baseline="-25000" dirty="0"/>
              <a:t> </a:t>
            </a:r>
            <a:r>
              <a:rPr lang="en-US" dirty="0"/>
              <a:t> = </a:t>
            </a:r>
            <a:r>
              <a:rPr lang="en-US" b="1" dirty="0" err="1"/>
              <a:t>I</a:t>
            </a:r>
            <a:r>
              <a:rPr lang="en-US" i="1" baseline="-25000" dirty="0" err="1"/>
              <a:t>m</a:t>
            </a:r>
            <a:r>
              <a:rPr lang="en-US" b="1" dirty="0" err="1">
                <a:latin typeface="Cambria Math"/>
                <a:ea typeface="Cambria Math"/>
                <a:sym typeface="Symbol"/>
              </a:rPr>
              <a:t>A</a:t>
            </a:r>
            <a:r>
              <a:rPr lang="en-US" b="1" dirty="0">
                <a:latin typeface="Cambria Math"/>
                <a:ea typeface="Cambria Math"/>
                <a:sym typeface="Symbol"/>
              </a:rPr>
              <a:t> = </a:t>
            </a:r>
            <a:r>
              <a:rPr lang="en-US" b="1" dirty="0">
                <a:ea typeface="Cambria Math"/>
                <a:sym typeface="Symbol"/>
              </a:rPr>
              <a:t>A</a:t>
            </a:r>
            <a:r>
              <a:rPr lang="en-US" b="1" dirty="0">
                <a:latin typeface="Cambria Math"/>
                <a:ea typeface="Cambria Math"/>
                <a:sym typeface="Symbol"/>
              </a:rPr>
              <a:t> </a:t>
            </a:r>
          </a:p>
          <a:p>
            <a:pPr>
              <a:buNone/>
            </a:pPr>
            <a:r>
              <a:rPr lang="en-US" dirty="0">
                <a:latin typeface="Cambria Math"/>
                <a:ea typeface="Cambria Math"/>
                <a:sym typeface="Symbol"/>
              </a:rPr>
              <a:t>                                                    when </a:t>
            </a:r>
            <a:r>
              <a:rPr lang="en-US" b="1" dirty="0">
                <a:ea typeface="Cambria Math"/>
                <a:sym typeface="Symbol"/>
              </a:rPr>
              <a:t>A</a:t>
            </a:r>
            <a:r>
              <a:rPr lang="en-US" dirty="0">
                <a:latin typeface="Cambria Math"/>
                <a:ea typeface="Cambria Math"/>
                <a:sym typeface="Symbol"/>
              </a:rPr>
              <a:t> is an </a:t>
            </a:r>
            <a:r>
              <a:rPr lang="en-US" i="1" dirty="0">
                <a:ea typeface="Cambria Math" pitchFamily="18" charset="0"/>
              </a:rPr>
              <a:t>m</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latin typeface="Cambria Math"/>
                <a:ea typeface="Cambria Math"/>
                <a:sym typeface="Symbol"/>
              </a:rPr>
              <a:t>  matrix</a:t>
            </a:r>
          </a:p>
          <a:p>
            <a:endParaRPr lang="en-US" dirty="0">
              <a:latin typeface="Cambria Math"/>
              <a:ea typeface="Cambria Math"/>
              <a:sym typeface="Symbol"/>
            </a:endParaRPr>
          </a:p>
          <a:p>
            <a:pPr>
              <a:buNone/>
            </a:pPr>
            <a:r>
              <a:rPr lang="en-US" dirty="0">
                <a:latin typeface="Cambria Math"/>
                <a:ea typeface="Cambria Math"/>
                <a:sym typeface="Symbol"/>
              </a:rPr>
              <a:t>   Powers of square matrices can be defined. When A is an </a:t>
            </a:r>
            <a:r>
              <a:rPr lang="en-US" i="1" dirty="0">
                <a:ea typeface="Cambria Math" pitchFamily="18" charset="0"/>
                <a:sym typeface="Symbol"/>
              </a:rPr>
              <a:t>n</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t>  matrix, we have:</a:t>
            </a:r>
            <a:endParaRPr lang="en-US" dirty="0">
              <a:latin typeface="Cambria Math"/>
              <a:ea typeface="Cambria Math"/>
              <a:sym typeface="Symbol"/>
            </a:endParaRPr>
          </a:p>
          <a:p>
            <a:pPr>
              <a:buNone/>
            </a:pPr>
            <a:r>
              <a:rPr lang="en-US" dirty="0">
                <a:latin typeface="Cambria Math"/>
                <a:ea typeface="Cambria Math"/>
                <a:sym typeface="Symbol"/>
              </a:rPr>
              <a:t>            </a:t>
            </a:r>
            <a:r>
              <a:rPr lang="en-US" b="1" dirty="0">
                <a:ea typeface="Cambria Math"/>
                <a:sym typeface="Symbol"/>
              </a:rPr>
              <a:t>A</a:t>
            </a:r>
            <a:r>
              <a:rPr lang="en-US" baseline="30000" dirty="0">
                <a:latin typeface="Cambria Math"/>
                <a:ea typeface="Cambria Math"/>
                <a:sym typeface="Symbol"/>
              </a:rPr>
              <a:t>0  </a:t>
            </a:r>
            <a:r>
              <a:rPr lang="en-US" dirty="0">
                <a:latin typeface="Cambria Math"/>
                <a:ea typeface="Cambria Math"/>
                <a:sym typeface="Symbol"/>
              </a:rPr>
              <a:t>= </a:t>
            </a:r>
            <a:r>
              <a:rPr lang="en-US" b="1" dirty="0"/>
              <a:t>I</a:t>
            </a:r>
            <a:r>
              <a:rPr lang="en-US" i="1" baseline="-25000" dirty="0"/>
              <a:t>n</a:t>
            </a:r>
            <a:r>
              <a:rPr lang="en-US" baseline="-25000" dirty="0"/>
              <a:t>         </a:t>
            </a:r>
            <a:r>
              <a:rPr lang="en-US" b="1" dirty="0" err="1">
                <a:ea typeface="Cambria Math"/>
                <a:sym typeface="Symbol"/>
              </a:rPr>
              <a:t>A</a:t>
            </a:r>
            <a:r>
              <a:rPr lang="en-US" i="1" baseline="30000" dirty="0" err="1">
                <a:ea typeface="Cambria Math"/>
                <a:sym typeface="Symbol"/>
              </a:rPr>
              <a:t>r</a:t>
            </a:r>
            <a:r>
              <a:rPr lang="en-US" dirty="0">
                <a:latin typeface="Cambria Math"/>
                <a:ea typeface="Cambria Math"/>
                <a:sym typeface="Symbol"/>
              </a:rPr>
              <a:t> = </a:t>
            </a:r>
            <a:r>
              <a:rPr lang="en-US" b="1" dirty="0">
                <a:ea typeface="Cambria Math"/>
                <a:sym typeface="Symbol"/>
              </a:rPr>
              <a:t>AAA</a:t>
            </a:r>
            <a:r>
              <a:rPr lang="en-US" dirty="0">
                <a:ea typeface="Cambria Math"/>
                <a:sym typeface="Symbol"/>
              </a:rPr>
              <a:t>∙∙∙</a:t>
            </a:r>
            <a:r>
              <a:rPr lang="en-US" b="1" dirty="0">
                <a:ea typeface="Cambria Math"/>
                <a:sym typeface="Symbol"/>
              </a:rPr>
              <a:t>A</a:t>
            </a:r>
            <a:endParaRPr lang="en-US" b="1" dirty="0"/>
          </a:p>
          <a:p>
            <a:endParaRPr lang="en-US" dirty="0">
              <a:latin typeface="Cambria Math"/>
              <a:ea typeface="Cambria Math"/>
              <a:sym typeface="Symbol"/>
            </a:endParaRPr>
          </a:p>
        </p:txBody>
      </p:sp>
      <p:pic>
        <p:nvPicPr>
          <p:cNvPr id="9" name="Picture 8" descr="addin_tmp.png"/>
          <p:cNvPicPr>
            <a:picLocks noChangeAspect="1"/>
          </p:cNvPicPr>
          <p:nvPr>
            <p:custDataLst>
              <p:tags r:id="rId1"/>
            </p:custDataLst>
          </p:nvPr>
        </p:nvPicPr>
        <p:blipFill>
          <a:blip r:embed="rId5" cstate="print"/>
          <a:stretch>
            <a:fillRect/>
          </a:stretch>
        </p:blipFill>
        <p:spPr>
          <a:xfrm>
            <a:off x="1524000" y="2971800"/>
            <a:ext cx="1998821" cy="1367314"/>
          </a:xfrm>
          <a:prstGeom prst="rect">
            <a:avLst/>
          </a:prstGeom>
        </p:spPr>
      </p:pic>
      <p:sp>
        <p:nvSpPr>
          <p:cNvPr id="10" name="Left Brace 9"/>
          <p:cNvSpPr/>
          <p:nvPr/>
        </p:nvSpPr>
        <p:spPr>
          <a:xfrm rot="16200000">
            <a:off x="4038600" y="5486400"/>
            <a:ext cx="381000" cy="1295400"/>
          </a:xfrm>
          <a:prstGeom prst="leftBrace">
            <a:avLst>
              <a:gd name="adj1" fmla="val 8333"/>
              <a:gd name="adj2" fmla="val 47350"/>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mic Sans MS" panose="030F0702030302020204" pitchFamily="66" charset="0"/>
            </a:endParaRPr>
          </a:p>
        </p:txBody>
      </p:sp>
      <p:sp>
        <p:nvSpPr>
          <p:cNvPr id="11" name="TextBox 10"/>
          <p:cNvSpPr txBox="1"/>
          <p:nvPr/>
        </p:nvSpPr>
        <p:spPr>
          <a:xfrm>
            <a:off x="3505200" y="6324600"/>
            <a:ext cx="1371600" cy="369332"/>
          </a:xfrm>
          <a:prstGeom prst="rect">
            <a:avLst/>
          </a:prstGeom>
          <a:noFill/>
        </p:spPr>
        <p:txBody>
          <a:bodyPr wrap="square" rtlCol="0">
            <a:spAutoFit/>
          </a:bodyPr>
          <a:lstStyle/>
          <a:p>
            <a:r>
              <a:rPr lang="en-US" dirty="0">
                <a:latin typeface="Comic Sans MS" panose="030F0702030302020204" pitchFamily="66" charset="0"/>
              </a:rPr>
              <a:t>    r times</a:t>
            </a:r>
          </a:p>
        </p:txBody>
      </p:sp>
      <p:pic>
        <p:nvPicPr>
          <p:cNvPr id="7" name="Picture 6" descr="addin_tmp.png"/>
          <p:cNvPicPr>
            <a:picLocks noChangeAspect="1"/>
          </p:cNvPicPr>
          <p:nvPr>
            <p:custDataLst>
              <p:tags r:id="rId2"/>
            </p:custDataLst>
          </p:nvPr>
        </p:nvPicPr>
        <p:blipFill>
          <a:blip r:embed="rId6" cstate="print"/>
          <a:stretch>
            <a:fillRect/>
          </a:stretch>
        </p:blipFill>
        <p:spPr>
          <a:xfrm>
            <a:off x="8001000" y="2133600"/>
            <a:ext cx="154781" cy="152400"/>
          </a:xfrm>
          <a:prstGeom prst="rect">
            <a:avLst/>
          </a:prstGeom>
        </p:spPr>
      </p:pic>
      <p:pic>
        <p:nvPicPr>
          <p:cNvPr id="8" name="Picture 7" descr="addin_tmp.png"/>
          <p:cNvPicPr>
            <a:picLocks noChangeAspect="1"/>
          </p:cNvPicPr>
          <p:nvPr>
            <p:custDataLst>
              <p:tags r:id="rId3"/>
            </p:custDataLst>
          </p:nvPr>
        </p:nvPicPr>
        <p:blipFill>
          <a:blip r:embed="rId6" cstate="print"/>
          <a:stretch>
            <a:fillRect/>
          </a:stretch>
        </p:blipFill>
        <p:spPr>
          <a:xfrm>
            <a:off x="6553200" y="3962400"/>
            <a:ext cx="154781" cy="1524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Transposes of Matrices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Let </a:t>
            </a:r>
            <a:r>
              <a:rPr lang="en-US" sz="2800" b="1" dirty="0"/>
              <a:t>A</a:t>
            </a:r>
            <a:r>
              <a:rPr lang="en-US" sz="2800" dirty="0"/>
              <a:t> = [</a:t>
            </a:r>
            <a:r>
              <a:rPr lang="en-US" sz="2800" i="1" dirty="0" err="1">
                <a:ea typeface="Cambria Math" pitchFamily="18" charset="0"/>
              </a:rPr>
              <a:t>a</a:t>
            </a:r>
            <a:r>
              <a:rPr lang="en-US" sz="2800" i="1" baseline="-25000" dirty="0" err="1">
                <a:ea typeface="Cambria Math" pitchFamily="18" charset="0"/>
              </a:rPr>
              <a:t>ij</a:t>
            </a:r>
            <a:r>
              <a:rPr lang="en-US" sz="2800" dirty="0">
                <a:latin typeface="Cambria Math" pitchFamily="18" charset="0"/>
                <a:ea typeface="Cambria Math" pitchFamily="18" charset="0"/>
              </a:rPr>
              <a:t>] be an </a:t>
            </a:r>
            <a:r>
              <a:rPr lang="en-US" i="1" dirty="0">
                <a:ea typeface="Cambria Math" pitchFamily="18" charset="0"/>
              </a:rPr>
              <a:t>m</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latin typeface="Cambria Math"/>
                <a:ea typeface="Cambria Math"/>
                <a:sym typeface="Symbol"/>
              </a:rPr>
              <a:t> matrix. The </a:t>
            </a:r>
            <a:r>
              <a:rPr lang="en-US" i="1" dirty="0">
                <a:latin typeface="Cambria Math"/>
                <a:ea typeface="Cambria Math"/>
                <a:sym typeface="Symbol"/>
              </a:rPr>
              <a:t>transpose</a:t>
            </a:r>
            <a:r>
              <a:rPr lang="en-US" dirty="0">
                <a:latin typeface="Cambria Math"/>
                <a:ea typeface="Cambria Math"/>
                <a:sym typeface="Symbol"/>
              </a:rPr>
              <a:t> of </a:t>
            </a:r>
            <a:r>
              <a:rPr lang="en-US" b="1" dirty="0">
                <a:ea typeface="Cambria Math"/>
                <a:sym typeface="Symbol"/>
              </a:rPr>
              <a:t>A</a:t>
            </a:r>
            <a:r>
              <a:rPr lang="en-US" dirty="0">
                <a:latin typeface="Cambria Math"/>
                <a:ea typeface="Cambria Math"/>
                <a:sym typeface="Symbol"/>
              </a:rPr>
              <a:t>, denoted by </a:t>
            </a:r>
            <a:r>
              <a:rPr lang="en-US" sz="2400" b="1" dirty="0"/>
              <a:t>A</a:t>
            </a:r>
            <a:r>
              <a:rPr lang="en-US" baseline="30000" dirty="0">
                <a:latin typeface="Cambria Math"/>
                <a:ea typeface="Cambria Math"/>
                <a:sym typeface="Symbol"/>
              </a:rPr>
              <a:t>t</a:t>
            </a:r>
            <a:r>
              <a:rPr lang="en-US" dirty="0">
                <a:sym typeface="Symbol"/>
              </a:rPr>
              <a:t> ,</a:t>
            </a:r>
            <a:r>
              <a:rPr lang="en-US" dirty="0"/>
              <a:t>is the </a:t>
            </a:r>
            <a:r>
              <a:rPr lang="en-US" i="1"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m</a:t>
            </a:r>
            <a:r>
              <a:rPr lang="en-US" dirty="0"/>
              <a:t> matrix obtained by interchanging the rows and columns of </a:t>
            </a:r>
            <a:r>
              <a:rPr lang="en-US" b="1" dirty="0"/>
              <a:t>A</a:t>
            </a:r>
            <a:r>
              <a:rPr lang="en-US" dirty="0"/>
              <a:t>.  </a:t>
            </a:r>
          </a:p>
          <a:p>
            <a:pPr lvl="1">
              <a:buNone/>
            </a:pPr>
            <a:endParaRPr lang="en-US" dirty="0"/>
          </a:p>
          <a:p>
            <a:pPr lvl="1">
              <a:buNone/>
            </a:pPr>
            <a:r>
              <a:rPr lang="en-US" dirty="0"/>
              <a:t>If </a:t>
            </a:r>
            <a:r>
              <a:rPr lang="en-US" sz="2200" b="1" dirty="0"/>
              <a:t>A</a:t>
            </a:r>
            <a:r>
              <a:rPr lang="en-US" baseline="30000" dirty="0">
                <a:latin typeface="Cambria Math"/>
                <a:ea typeface="Cambria Math"/>
                <a:sym typeface="Symbol"/>
              </a:rPr>
              <a:t>t</a:t>
            </a:r>
            <a:r>
              <a:rPr lang="en-US" dirty="0">
                <a:sym typeface="Symbol"/>
              </a:rPr>
              <a:t> =</a:t>
            </a:r>
            <a:r>
              <a:rPr lang="en-US" dirty="0"/>
              <a:t> [</a:t>
            </a:r>
            <a:r>
              <a:rPr lang="en-US" i="1" dirty="0" err="1">
                <a:ea typeface="Cambria Math" pitchFamily="18" charset="0"/>
                <a:sym typeface="Symbol"/>
              </a:rPr>
              <a:t>b</a:t>
            </a:r>
            <a:r>
              <a:rPr lang="en-US" i="1" baseline="-25000" dirty="0" err="1">
                <a:ea typeface="Cambria Math" pitchFamily="18" charset="0"/>
                <a:sym typeface="Symbol"/>
              </a:rPr>
              <a:t>ij</a:t>
            </a:r>
            <a:r>
              <a:rPr lang="en-US" dirty="0"/>
              <a:t>], then  </a:t>
            </a:r>
            <a:r>
              <a:rPr lang="en-US" dirty="0" err="1">
                <a:latin typeface="Cambria Math" pitchFamily="18" charset="0"/>
                <a:ea typeface="Cambria Math" pitchFamily="18" charset="0"/>
                <a:sym typeface="Symbol"/>
              </a:rPr>
              <a:t>b</a:t>
            </a:r>
            <a:r>
              <a:rPr lang="en-US" baseline="-25000" dirty="0" err="1">
                <a:latin typeface="Cambria Math" pitchFamily="18" charset="0"/>
                <a:ea typeface="Cambria Math" pitchFamily="18" charset="0"/>
                <a:sym typeface="Symbol"/>
              </a:rPr>
              <a:t>ij</a:t>
            </a:r>
            <a:r>
              <a:rPr lang="en-US" baseline="-25000"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dirty="0" err="1">
                <a:latin typeface="Cambria Math" pitchFamily="18" charset="0"/>
                <a:ea typeface="Cambria Math" pitchFamily="18" charset="0"/>
                <a:sym typeface="Symbol"/>
              </a:rPr>
              <a:t>a</a:t>
            </a:r>
            <a:r>
              <a:rPr lang="en-US" baseline="-25000" dirty="0" err="1">
                <a:latin typeface="Cambria Math" pitchFamily="18" charset="0"/>
                <a:ea typeface="Cambria Math" pitchFamily="18" charset="0"/>
                <a:sym typeface="Symbol"/>
              </a:rPr>
              <a:t>ji</a:t>
            </a:r>
            <a:r>
              <a:rPr lang="en-US" dirty="0">
                <a:latin typeface="Cambria Math" pitchFamily="18" charset="0"/>
                <a:ea typeface="Cambria Math" pitchFamily="18" charset="0"/>
                <a:sym typeface="Symbol"/>
              </a:rPr>
              <a:t> for </a:t>
            </a:r>
            <a:r>
              <a:rPr lang="en-US" i="1" dirty="0" err="1">
                <a:ea typeface="Cambria Math" pitchFamily="18" charset="0"/>
                <a:sym typeface="Symbol"/>
              </a:rPr>
              <a:t>i</a:t>
            </a:r>
            <a:r>
              <a:rPr lang="en-US" dirty="0">
                <a:latin typeface="Cambria Math" pitchFamily="18" charset="0"/>
                <a:ea typeface="Cambria Math" pitchFamily="18" charset="0"/>
                <a:sym typeface="Symbol"/>
              </a:rPr>
              <a:t> =1,2,</a:t>
            </a:r>
            <a:r>
              <a:rPr lang="en-US" dirty="0">
                <a:ea typeface="Cambria Math" pitchFamily="18" charset="0"/>
                <a:sym typeface="Symbol"/>
              </a:rPr>
              <a:t>…,</a:t>
            </a:r>
            <a:r>
              <a:rPr lang="en-US" i="1" dirty="0">
                <a:ea typeface="Cambria Math" pitchFamily="18" charset="0"/>
                <a:sym typeface="Symbol"/>
              </a:rPr>
              <a:t>n</a:t>
            </a:r>
            <a:r>
              <a:rPr lang="en-US" dirty="0">
                <a:latin typeface="Cambria Math" pitchFamily="18" charset="0"/>
                <a:ea typeface="Cambria Math" pitchFamily="18" charset="0"/>
                <a:sym typeface="Symbol"/>
              </a:rPr>
              <a:t>                                  and </a:t>
            </a:r>
            <a:r>
              <a:rPr lang="en-US" i="1" dirty="0">
                <a:ea typeface="Cambria Math" pitchFamily="18" charset="0"/>
                <a:sym typeface="Symbol"/>
              </a:rPr>
              <a:t>j</a:t>
            </a:r>
            <a:r>
              <a:rPr lang="en-US" dirty="0">
                <a:latin typeface="Cambria Math" pitchFamily="18" charset="0"/>
                <a:ea typeface="Cambria Math" pitchFamily="18" charset="0"/>
                <a:sym typeface="Symbol"/>
              </a:rPr>
              <a:t> = 1,2, </a:t>
            </a:r>
            <a:r>
              <a:rPr lang="en-US" dirty="0">
                <a:ea typeface="Cambria Math" pitchFamily="18" charset="0"/>
                <a:sym typeface="Symbol"/>
              </a:rPr>
              <a:t>...</a:t>
            </a:r>
            <a:r>
              <a:rPr lang="en-US" dirty="0">
                <a:latin typeface="Cambria Math" pitchFamily="18" charset="0"/>
                <a:ea typeface="Cambria Math" pitchFamily="18" charset="0"/>
                <a:sym typeface="Symbol"/>
              </a:rPr>
              <a:t>,</a:t>
            </a:r>
            <a:r>
              <a:rPr lang="en-US" i="1" dirty="0">
                <a:ea typeface="Cambria Math" pitchFamily="18" charset="0"/>
                <a:sym typeface="Symbol"/>
              </a:rPr>
              <a:t>m</a:t>
            </a:r>
            <a:r>
              <a:rPr lang="en-US" dirty="0">
                <a:latin typeface="Cambria Math" pitchFamily="18" charset="0"/>
                <a:ea typeface="Cambria Math" pitchFamily="18" charset="0"/>
                <a:sym typeface="Symbol"/>
              </a:rPr>
              <a:t>. </a:t>
            </a:r>
            <a:endParaRPr lang="en-US" dirty="0">
              <a:latin typeface="Cambria Math"/>
              <a:ea typeface="Cambria Math"/>
              <a:sym typeface="Symbol"/>
            </a:endParaRPr>
          </a:p>
          <a:p>
            <a:endParaRPr lang="en-US" dirty="0">
              <a:latin typeface="Cambria Math"/>
              <a:ea typeface="Cambria Math"/>
              <a:sym typeface="Symbol"/>
            </a:endParaRPr>
          </a:p>
          <a:p>
            <a:endParaRPr lang="en-US" dirty="0">
              <a:latin typeface="Cambria Math"/>
              <a:ea typeface="Cambria Math"/>
              <a:sym typeface="Symbol"/>
            </a:endParaRPr>
          </a:p>
          <a:p>
            <a:endParaRPr lang="en-US" dirty="0">
              <a:latin typeface="Cambria Math"/>
              <a:ea typeface="Cambria Math"/>
              <a:sym typeface="Symbol"/>
            </a:endParaRPr>
          </a:p>
        </p:txBody>
      </p:sp>
      <p:pic>
        <p:nvPicPr>
          <p:cNvPr id="5" name="Picture 4" descr="addin_tmp.png"/>
          <p:cNvPicPr>
            <a:picLocks noChangeAspect="1"/>
          </p:cNvPicPr>
          <p:nvPr>
            <p:custDataLst>
              <p:tags r:id="rId1"/>
            </p:custDataLst>
          </p:nvPr>
        </p:nvPicPr>
        <p:blipFill>
          <a:blip r:embed="rId5" cstate="print"/>
          <a:stretch>
            <a:fillRect/>
          </a:stretch>
        </p:blipFill>
        <p:spPr>
          <a:xfrm>
            <a:off x="1143000" y="4800600"/>
            <a:ext cx="7473315" cy="912495"/>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172200" y="25908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5638800" y="2133600"/>
            <a:ext cx="154781" cy="152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1200329"/>
          </a:xfrm>
          <a:prstGeom prst="rect">
            <a:avLst/>
          </a:prstGeom>
          <a:noFill/>
        </p:spPr>
        <p:txBody>
          <a:bodyPr wrap="square" rtlCol="0">
            <a:spAutoFit/>
          </a:bodyPr>
          <a:lstStyle/>
          <a:p>
            <a:r>
              <a:rPr lang="en-US" dirty="0">
                <a:latin typeface="Comic Sans MS" panose="030F0702030302020204" pitchFamily="66" charset="0"/>
              </a:rPr>
              <a:t>Bertrand Russell (1872-1970)</a:t>
            </a:r>
          </a:p>
          <a:p>
            <a:r>
              <a:rPr lang="en-US" dirty="0">
                <a:latin typeface="Comic Sans MS" panose="030F0702030302020204" pitchFamily="66" charset="0"/>
              </a:rPr>
              <a:t>Cambridge, UK</a:t>
            </a:r>
          </a:p>
          <a:p>
            <a:r>
              <a:rPr lang="en-US" dirty="0">
                <a:latin typeface="Comic Sans MS" panose="030F0702030302020204" pitchFamily="66" charset="0"/>
              </a:rPr>
              <a:t>Nobel Prize Winner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Transposes of Matrices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square matrix </a:t>
            </a:r>
            <a:r>
              <a:rPr lang="en-US" sz="2800" b="1" dirty="0"/>
              <a:t>A</a:t>
            </a:r>
            <a:r>
              <a:rPr lang="en-US" sz="2800" dirty="0"/>
              <a:t> </a:t>
            </a:r>
            <a:r>
              <a:rPr lang="en-US" sz="2800" dirty="0">
                <a:latin typeface="Cambria Math" pitchFamily="18" charset="0"/>
                <a:ea typeface="Cambria Math" pitchFamily="18" charset="0"/>
              </a:rPr>
              <a:t> is called symmetric if  </a:t>
            </a:r>
            <a:r>
              <a:rPr lang="en-US" b="1" dirty="0">
                <a:ea typeface="Cambria Math"/>
                <a:sym typeface="Symbol"/>
              </a:rPr>
              <a:t>A</a:t>
            </a:r>
            <a:r>
              <a:rPr lang="en-US" dirty="0">
                <a:latin typeface="Cambria Math"/>
                <a:ea typeface="Cambria Math"/>
                <a:sym typeface="Symbol"/>
              </a:rPr>
              <a:t> =</a:t>
            </a:r>
            <a:r>
              <a:rPr lang="en-US" b="1" dirty="0">
                <a:ea typeface="Cambria Math"/>
                <a:sym typeface="Symbol"/>
              </a:rPr>
              <a:t> A</a:t>
            </a:r>
            <a:r>
              <a:rPr lang="en-US" baseline="30000" dirty="0">
                <a:ea typeface="Cambria Math"/>
                <a:sym typeface="Symbol"/>
              </a:rPr>
              <a:t>t</a:t>
            </a:r>
            <a:r>
              <a:rPr lang="en-US" dirty="0">
                <a:sym typeface="Symbol"/>
              </a:rPr>
              <a:t>. Thus </a:t>
            </a:r>
            <a:r>
              <a:rPr lang="en-US" sz="2400" b="1" dirty="0"/>
              <a:t>A</a:t>
            </a:r>
            <a:r>
              <a:rPr lang="en-US" dirty="0">
                <a:sym typeface="Symbol"/>
              </a:rPr>
              <a:t> =</a:t>
            </a:r>
            <a:r>
              <a:rPr lang="en-US" dirty="0"/>
              <a:t> [</a:t>
            </a:r>
            <a:r>
              <a:rPr lang="en-US" i="1" dirty="0" err="1">
                <a:ea typeface="Cambria Math" pitchFamily="18" charset="0"/>
                <a:sym typeface="Symbol"/>
              </a:rPr>
              <a:t>a</a:t>
            </a:r>
            <a:r>
              <a:rPr lang="en-US" i="1" baseline="-25000" dirty="0" err="1">
                <a:ea typeface="Cambria Math" pitchFamily="18" charset="0"/>
                <a:sym typeface="Symbol"/>
              </a:rPr>
              <a:t>ij</a:t>
            </a:r>
            <a:r>
              <a:rPr lang="en-US" dirty="0"/>
              <a:t>] is symmetric if  </a:t>
            </a:r>
            <a:r>
              <a:rPr lang="en-US" i="1" dirty="0" err="1">
                <a:ea typeface="Cambria Math" pitchFamily="18" charset="0"/>
                <a:sym typeface="Symbol"/>
              </a:rPr>
              <a:t>a</a:t>
            </a:r>
            <a:r>
              <a:rPr lang="en-US" i="1" baseline="-25000" dirty="0" err="1">
                <a:ea typeface="Cambria Math" pitchFamily="18" charset="0"/>
                <a:sym typeface="Symbol"/>
              </a:rPr>
              <a:t>ij</a:t>
            </a:r>
            <a:r>
              <a:rPr lang="en-US" baseline="-25000"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err="1">
                <a:ea typeface="Cambria Math" pitchFamily="18" charset="0"/>
                <a:sym typeface="Symbol"/>
              </a:rPr>
              <a:t>a</a:t>
            </a:r>
            <a:r>
              <a:rPr lang="en-US" i="1" baseline="-25000" dirty="0" err="1">
                <a:ea typeface="Cambria Math" pitchFamily="18" charset="0"/>
                <a:sym typeface="Symbol"/>
              </a:rPr>
              <a:t>ji</a:t>
            </a:r>
            <a:r>
              <a:rPr lang="en-US" dirty="0">
                <a:latin typeface="Cambria Math" pitchFamily="18" charset="0"/>
                <a:ea typeface="Cambria Math" pitchFamily="18" charset="0"/>
                <a:sym typeface="Symbol"/>
              </a:rPr>
              <a:t> for </a:t>
            </a:r>
            <a:r>
              <a:rPr lang="en-US" i="1" dirty="0" err="1">
                <a:ea typeface="Cambria Math" pitchFamily="18" charset="0"/>
                <a:sym typeface="Symbol"/>
              </a:rPr>
              <a:t>i</a:t>
            </a:r>
            <a:r>
              <a:rPr lang="en-US" dirty="0">
                <a:latin typeface="Cambria Math" pitchFamily="18" charset="0"/>
                <a:ea typeface="Cambria Math" pitchFamily="18" charset="0"/>
                <a:sym typeface="Symbol"/>
              </a:rPr>
              <a:t> and </a:t>
            </a:r>
            <a:r>
              <a:rPr lang="en-US" i="1" dirty="0">
                <a:ea typeface="Cambria Math" pitchFamily="18" charset="0"/>
                <a:sym typeface="Symbol"/>
              </a:rPr>
              <a:t>j</a:t>
            </a:r>
            <a:r>
              <a:rPr lang="en-US" dirty="0">
                <a:latin typeface="Cambria Math" pitchFamily="18" charset="0"/>
                <a:ea typeface="Cambria Math" pitchFamily="18" charset="0"/>
                <a:sym typeface="Symbol"/>
              </a:rPr>
              <a:t> with  1</a:t>
            </a:r>
            <a:r>
              <a:rPr lang="en-US" dirty="0">
                <a:latin typeface="Cambria Math"/>
                <a:ea typeface="Cambria Math"/>
                <a:sym typeface="Symbol"/>
              </a:rPr>
              <a:t>≤ </a:t>
            </a:r>
            <a:r>
              <a:rPr lang="en-US" i="1" dirty="0" err="1">
                <a:ea typeface="Cambria Math"/>
                <a:sym typeface="Symbol"/>
              </a:rPr>
              <a:t>i</a:t>
            </a:r>
            <a:r>
              <a:rPr lang="en-US" dirty="0">
                <a:latin typeface="Cambria Math"/>
                <a:ea typeface="Cambria Math"/>
                <a:sym typeface="Symbol"/>
              </a:rPr>
              <a:t>≤ </a:t>
            </a:r>
            <a:r>
              <a:rPr lang="en-US" i="1" dirty="0">
                <a:latin typeface="Cambria Math"/>
                <a:ea typeface="Cambria Math"/>
                <a:sym typeface="Symbol"/>
              </a:rPr>
              <a:t>n</a:t>
            </a:r>
            <a:r>
              <a:rPr lang="en-US" dirty="0">
                <a:latin typeface="Cambria Math"/>
                <a:ea typeface="Cambria Math"/>
                <a:sym typeface="Symbol"/>
              </a:rPr>
              <a:t>  and </a:t>
            </a:r>
            <a:r>
              <a:rPr lang="en-US" dirty="0">
                <a:latin typeface="Cambria Math" pitchFamily="18" charset="0"/>
                <a:ea typeface="Cambria Math" pitchFamily="18" charset="0"/>
                <a:sym typeface="Symbol"/>
              </a:rPr>
              <a:t>1</a:t>
            </a:r>
            <a:r>
              <a:rPr lang="en-US" dirty="0">
                <a:latin typeface="Cambria Math"/>
                <a:ea typeface="Cambria Math"/>
                <a:sym typeface="Symbol"/>
              </a:rPr>
              <a:t>≤ </a:t>
            </a:r>
            <a:r>
              <a:rPr lang="en-US" i="1" dirty="0">
                <a:ea typeface="Cambria Math"/>
                <a:sym typeface="Symbol"/>
              </a:rPr>
              <a:t>j</a:t>
            </a:r>
            <a:r>
              <a:rPr lang="en-US" dirty="0">
                <a:latin typeface="Cambria Math"/>
                <a:ea typeface="Cambria Math"/>
                <a:sym typeface="Symbol"/>
              </a:rPr>
              <a:t>≤ </a:t>
            </a:r>
            <a:r>
              <a:rPr lang="en-US" i="1" dirty="0">
                <a:latin typeface="Cambria Math"/>
                <a:ea typeface="Cambria Math"/>
                <a:sym typeface="Symbol"/>
              </a:rPr>
              <a:t>n</a:t>
            </a:r>
            <a:r>
              <a:rPr lang="en-US" dirty="0">
                <a:latin typeface="Cambria Math" pitchFamily="18" charset="0"/>
                <a:ea typeface="Cambria Math" pitchFamily="18" charset="0"/>
                <a:sym typeface="Symbol"/>
              </a:rPr>
              <a:t>. </a:t>
            </a:r>
          </a:p>
          <a:p>
            <a:pPr>
              <a:buNone/>
            </a:pPr>
            <a:endParaRPr lang="en-US" dirty="0">
              <a:latin typeface="Cambria Math" pitchFamily="18" charset="0"/>
              <a:ea typeface="Cambria Math" pitchFamily="18" charset="0"/>
              <a:sym typeface="Symbol"/>
            </a:endParaRPr>
          </a:p>
          <a:p>
            <a:pPr>
              <a:buNone/>
            </a:pPr>
            <a:endParaRPr lang="en-US" dirty="0">
              <a:latin typeface="Cambria Math" pitchFamily="18" charset="0"/>
              <a:ea typeface="Cambria Math" pitchFamily="18" charset="0"/>
              <a:sym typeface="Symbol"/>
            </a:endParaRPr>
          </a:p>
          <a:p>
            <a:pPr>
              <a:buNone/>
            </a:pPr>
            <a:endParaRPr lang="en-US" dirty="0">
              <a:latin typeface="Cambria Math" pitchFamily="18" charset="0"/>
              <a:ea typeface="Cambria Math" pitchFamily="18" charset="0"/>
              <a:sym typeface="Symbol"/>
            </a:endParaRPr>
          </a:p>
          <a:p>
            <a:pPr>
              <a:buNone/>
            </a:pPr>
            <a:r>
              <a:rPr lang="en-US" dirty="0">
                <a:ea typeface="Cambria Math" pitchFamily="18" charset="0"/>
                <a:sym typeface="Symbol"/>
              </a:rPr>
              <a:t>    Square</a:t>
            </a:r>
            <a:r>
              <a:rPr lang="en-US" dirty="0">
                <a:latin typeface="Cambria Math" pitchFamily="18" charset="0"/>
                <a:ea typeface="Cambria Math" pitchFamily="18" charset="0"/>
                <a:sym typeface="Symbol"/>
              </a:rPr>
              <a:t>  matrices do not change when their rows and columns are interchanged.</a:t>
            </a:r>
            <a:endParaRPr lang="en-US" dirty="0">
              <a:latin typeface="Cambria Math"/>
              <a:ea typeface="Cambria Math"/>
              <a:sym typeface="Symbol"/>
            </a:endParaRPr>
          </a:p>
          <a:p>
            <a:endParaRPr lang="en-US" dirty="0">
              <a:latin typeface="Cambria Math"/>
              <a:ea typeface="Cambria Math"/>
              <a:sym typeface="Symbol"/>
            </a:endParaRPr>
          </a:p>
          <a:p>
            <a:endParaRPr lang="en-US" dirty="0">
              <a:latin typeface="Cambria Math"/>
              <a:ea typeface="Cambria Math"/>
              <a:sym typeface="Symbol"/>
            </a:endParaRPr>
          </a:p>
          <a:p>
            <a:endParaRPr lang="en-US" dirty="0">
              <a:latin typeface="Cambria Math"/>
              <a:ea typeface="Cambria Math"/>
              <a:sym typeface="Symbo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2133601" y="3505200"/>
            <a:ext cx="3968115" cy="912495"/>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p>
        </p:txBody>
      </p:sp>
      <p:sp>
        <p:nvSpPr>
          <p:cNvPr id="3" name="Content Placeholder 2"/>
          <p:cNvSpPr>
            <a:spLocks noGrp="1"/>
          </p:cNvSpPr>
          <p:nvPr>
            <p:ph idx="1"/>
          </p:nvPr>
        </p:nvSpPr>
        <p:spPr/>
        <p:txBody>
          <a:bodyPr/>
          <a:lstStyle/>
          <a:p>
            <a:pPr>
              <a:buNone/>
            </a:pPr>
            <a:r>
              <a:rPr lang="en-US" b="1" dirty="0"/>
              <a:t>   Definition</a:t>
            </a:r>
            <a:r>
              <a:rPr lang="en-US" dirty="0"/>
              <a:t>: A matrix all of whose entries are either </a:t>
            </a:r>
            <a:r>
              <a:rPr lang="en-US" dirty="0">
                <a:latin typeface="Cambria Math" pitchFamily="18" charset="0"/>
                <a:ea typeface="Cambria Math" pitchFamily="18" charset="0"/>
              </a:rPr>
              <a:t>0</a:t>
            </a:r>
            <a:r>
              <a:rPr lang="en-US" dirty="0"/>
              <a:t> or </a:t>
            </a:r>
            <a:r>
              <a:rPr lang="en-US" dirty="0">
                <a:latin typeface="Cambria Math" pitchFamily="18" charset="0"/>
                <a:ea typeface="Cambria Math" pitchFamily="18" charset="0"/>
              </a:rPr>
              <a:t>1</a:t>
            </a:r>
            <a:r>
              <a:rPr lang="en-US" dirty="0"/>
              <a:t> is called a </a:t>
            </a:r>
            <a:r>
              <a:rPr lang="en-US" i="1" dirty="0"/>
              <a:t>zero-one matrix</a:t>
            </a:r>
            <a:r>
              <a:rPr lang="en-US" dirty="0"/>
              <a:t>. (These will be used in Chapters 9 and </a:t>
            </a:r>
            <a:r>
              <a:rPr lang="en-US" dirty="0">
                <a:latin typeface="Cambria Math" pitchFamily="18" charset="0"/>
                <a:ea typeface="Cambria Math" pitchFamily="18" charset="0"/>
              </a:rPr>
              <a:t>10.)</a:t>
            </a:r>
            <a:r>
              <a:rPr lang="en-US" dirty="0"/>
              <a:t> </a:t>
            </a:r>
          </a:p>
          <a:p>
            <a:pPr>
              <a:buNone/>
            </a:pPr>
            <a:r>
              <a:rPr lang="en-US" dirty="0"/>
              <a:t>   Algorithms operating on discrete structures represented by zero-one matrices are based on Boolean arithmetic defined by the following Boolean operations:</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914400" y="5029200"/>
            <a:ext cx="3190875" cy="60960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572001" y="5029200"/>
            <a:ext cx="3686175" cy="60960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sz="2800" b="1" dirty="0"/>
              <a:t>A</a:t>
            </a:r>
            <a:r>
              <a:rPr lang="en-US" sz="2800" dirty="0"/>
              <a:t> = [</a:t>
            </a:r>
            <a:r>
              <a:rPr lang="en-US" sz="2800" i="1" dirty="0" err="1">
                <a:ea typeface="Cambria Math" pitchFamily="18" charset="0"/>
              </a:rPr>
              <a:t>a</a:t>
            </a:r>
            <a:r>
              <a:rPr lang="en-US" sz="2800" i="1" baseline="-25000" dirty="0" err="1">
                <a:ea typeface="Cambria Math" pitchFamily="18" charset="0"/>
              </a:rPr>
              <a:t>ij</a:t>
            </a:r>
            <a:r>
              <a:rPr lang="en-US" sz="2800" dirty="0">
                <a:latin typeface="Cambria Math" pitchFamily="18" charset="0"/>
                <a:ea typeface="Cambria Math" pitchFamily="18" charset="0"/>
              </a:rPr>
              <a:t>]  and </a:t>
            </a:r>
            <a:r>
              <a:rPr lang="en-US" sz="2800" b="1" dirty="0"/>
              <a:t>B</a:t>
            </a:r>
            <a:r>
              <a:rPr lang="en-US" sz="2800" dirty="0"/>
              <a:t> = [</a:t>
            </a:r>
            <a:r>
              <a:rPr lang="en-US" sz="2800" i="1" dirty="0" err="1">
                <a:ea typeface="Cambria Math" pitchFamily="18" charset="0"/>
              </a:rPr>
              <a:t>b</a:t>
            </a:r>
            <a:r>
              <a:rPr lang="en-US" sz="2800" i="1" baseline="-25000" dirty="0" err="1">
                <a:ea typeface="Cambria Math" pitchFamily="18" charset="0"/>
              </a:rPr>
              <a:t>ij</a:t>
            </a:r>
            <a:r>
              <a:rPr lang="en-US" sz="2800" dirty="0">
                <a:latin typeface="Cambria Math" pitchFamily="18" charset="0"/>
                <a:ea typeface="Cambria Math" pitchFamily="18" charset="0"/>
              </a:rPr>
              <a:t>] be an </a:t>
            </a:r>
            <a:r>
              <a:rPr lang="en-US" i="1" dirty="0">
                <a:ea typeface="Cambria Math" pitchFamily="18" charset="0"/>
              </a:rPr>
              <a:t>m</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latin typeface="Cambria Math"/>
                <a:ea typeface="Cambria Math"/>
                <a:sym typeface="Symbol"/>
              </a:rPr>
              <a:t> zero-one matrices. </a:t>
            </a:r>
          </a:p>
          <a:p>
            <a:pPr lvl="1"/>
            <a:r>
              <a:rPr lang="en-US" dirty="0">
                <a:latin typeface="Cambria Math"/>
                <a:ea typeface="Cambria Math"/>
                <a:sym typeface="Symbol"/>
              </a:rPr>
              <a:t>The </a:t>
            </a:r>
            <a:r>
              <a:rPr lang="en-US" i="1" dirty="0">
                <a:ea typeface="Cambria Math"/>
                <a:sym typeface="Symbol"/>
              </a:rPr>
              <a:t>join</a:t>
            </a:r>
            <a:r>
              <a:rPr lang="en-US" dirty="0">
                <a:ea typeface="Cambria Math"/>
                <a:sym typeface="Symbol"/>
              </a:rPr>
              <a:t> </a:t>
            </a:r>
            <a:r>
              <a:rPr lang="en-US" dirty="0">
                <a:latin typeface="Cambria Math"/>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ea typeface="Cambria Math"/>
                <a:sym typeface="Symbol"/>
              </a:rPr>
              <a:t>is the zero-one matrix with (</a:t>
            </a:r>
            <a:r>
              <a:rPr lang="en-US" i="1" dirty="0" err="1">
                <a:ea typeface="Cambria Math"/>
                <a:sym typeface="Symbol"/>
              </a:rPr>
              <a:t>i,j</a:t>
            </a:r>
            <a:r>
              <a:rPr lang="en-US" dirty="0">
                <a:ea typeface="Cambria Math"/>
                <a:sym typeface="Symbol"/>
              </a:rPr>
              <a:t>)</a:t>
            </a:r>
            <a:r>
              <a:rPr lang="en-US" dirty="0" err="1">
                <a:ea typeface="Cambria Math"/>
                <a:sym typeface="Symbol"/>
              </a:rPr>
              <a:t>th</a:t>
            </a:r>
            <a:r>
              <a:rPr lang="en-US" dirty="0">
                <a:ea typeface="Cambria Math"/>
                <a:sym typeface="Symbol"/>
              </a:rPr>
              <a:t>  entry  </a:t>
            </a:r>
            <a:r>
              <a:rPr lang="en-US" i="1" dirty="0" err="1">
                <a:ea typeface="Cambria Math"/>
                <a:sym typeface="Symbol"/>
              </a:rPr>
              <a:t>a</a:t>
            </a:r>
            <a:r>
              <a:rPr lang="en-US" baseline="-25000" dirty="0" err="1">
                <a:ea typeface="Cambria Math"/>
                <a:sym typeface="Symbol"/>
              </a:rPr>
              <a:t>ij</a:t>
            </a:r>
            <a:r>
              <a:rPr lang="en-US" dirty="0">
                <a:latin typeface="Cambria Math"/>
                <a:ea typeface="Cambria Math"/>
                <a:sym typeface="Symbol"/>
              </a:rPr>
              <a:t> ∨ </a:t>
            </a:r>
            <a:r>
              <a:rPr lang="en-US" i="1" dirty="0" err="1">
                <a:ea typeface="Cambria Math"/>
                <a:sym typeface="Symbol"/>
              </a:rPr>
              <a:t>b</a:t>
            </a:r>
            <a:r>
              <a:rPr lang="en-US" baseline="-25000" dirty="0" err="1">
                <a:ea typeface="Cambria Math"/>
                <a:sym typeface="Symbol"/>
              </a:rPr>
              <a:t>ij</a:t>
            </a:r>
            <a:r>
              <a:rPr lang="en-US" dirty="0">
                <a:ea typeface="Cambria Math"/>
                <a:sym typeface="Symbol"/>
              </a:rPr>
              <a:t>. </a:t>
            </a:r>
            <a:r>
              <a:rPr lang="en-US" dirty="0">
                <a:latin typeface="Cambria Math"/>
                <a:ea typeface="Cambria Math"/>
                <a:sym typeface="Symbol"/>
              </a:rPr>
              <a:t>The </a:t>
            </a:r>
            <a:r>
              <a:rPr lang="en-US" i="1" dirty="0">
                <a:ea typeface="Cambria Math"/>
                <a:sym typeface="Symbol"/>
              </a:rPr>
              <a:t>join</a:t>
            </a:r>
            <a:r>
              <a:rPr lang="en-US" dirty="0">
                <a:ea typeface="Cambria Math"/>
                <a:sym typeface="Symbol"/>
              </a:rPr>
              <a:t> </a:t>
            </a:r>
            <a:r>
              <a:rPr lang="en-US" dirty="0">
                <a:latin typeface="Cambria Math"/>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 </a:t>
            </a:r>
          </a:p>
          <a:p>
            <a:pPr lvl="1"/>
            <a:r>
              <a:rPr lang="en-US" dirty="0">
                <a:sym typeface="Symbol"/>
              </a:rPr>
              <a:t> T</a:t>
            </a:r>
            <a:r>
              <a:rPr lang="en-US" dirty="0"/>
              <a:t>he meet of </a:t>
            </a:r>
            <a:r>
              <a:rPr lang="en-US" dirty="0" err="1">
                <a:latin typeface="Cambria Math"/>
                <a:ea typeface="Cambria Math"/>
                <a:sym typeface="Symbol"/>
              </a:rPr>
              <a:t>of</a:t>
            </a:r>
            <a:r>
              <a:rPr lang="en-US" dirty="0">
                <a:latin typeface="Cambria Math"/>
                <a:ea typeface="Cambria Math"/>
                <a:sym typeface="Symbol"/>
              </a:rPr>
              <a:t>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the zero-one matrix with </a:t>
            </a:r>
            <a:r>
              <a:rPr lang="en-US" dirty="0">
                <a:ea typeface="Cambria Math"/>
                <a:sym typeface="Symbol"/>
              </a:rPr>
              <a:t>(</a:t>
            </a:r>
            <a:r>
              <a:rPr lang="en-US" i="1" dirty="0" err="1">
                <a:ea typeface="Cambria Math"/>
                <a:sym typeface="Symbol"/>
              </a:rPr>
              <a:t>i,j</a:t>
            </a:r>
            <a:r>
              <a:rPr lang="en-US" dirty="0">
                <a:ea typeface="Cambria Math"/>
                <a:sym typeface="Symbol"/>
              </a:rPr>
              <a:t>)</a:t>
            </a:r>
            <a:r>
              <a:rPr lang="en-US" dirty="0" err="1">
                <a:ea typeface="Cambria Math"/>
                <a:sym typeface="Symbol"/>
              </a:rPr>
              <a:t>th</a:t>
            </a:r>
            <a:r>
              <a:rPr lang="en-US" dirty="0"/>
              <a:t> </a:t>
            </a:r>
            <a:r>
              <a:rPr lang="en-US" dirty="0">
                <a:ea typeface="Cambria Math" pitchFamily="18" charset="0"/>
              </a:rPr>
              <a:t>entry</a:t>
            </a:r>
            <a:r>
              <a:rPr lang="en-US" i="1" dirty="0">
                <a:ea typeface="Cambria Math" pitchFamily="18" charset="0"/>
              </a:rPr>
              <a:t> </a:t>
            </a:r>
            <a:r>
              <a:rPr lang="en-US" i="1" dirty="0" err="1">
                <a:ea typeface="Cambria Math"/>
                <a:sym typeface="Symbol"/>
              </a:rPr>
              <a:t>a</a:t>
            </a:r>
            <a:r>
              <a:rPr lang="en-US" baseline="-25000" dirty="0" err="1">
                <a:ea typeface="Cambria Math"/>
                <a:sym typeface="Symbol"/>
              </a:rPr>
              <a:t>ij</a:t>
            </a:r>
            <a:r>
              <a:rPr lang="en-US" dirty="0">
                <a:latin typeface="Cambria Math"/>
                <a:ea typeface="Cambria Math"/>
                <a:sym typeface="Symbol"/>
              </a:rPr>
              <a:t> ∧ </a:t>
            </a:r>
            <a:r>
              <a:rPr lang="en-US" i="1" dirty="0" err="1">
                <a:ea typeface="Cambria Math"/>
                <a:sym typeface="Symbol"/>
              </a:rPr>
              <a:t>b</a:t>
            </a:r>
            <a:r>
              <a:rPr lang="en-US" baseline="-25000" dirty="0" err="1">
                <a:ea typeface="Cambria Math"/>
                <a:sym typeface="Symbol"/>
              </a:rPr>
              <a:t>ij</a:t>
            </a:r>
            <a:r>
              <a:rPr lang="en-US" dirty="0">
                <a:sym typeface="Symbol"/>
              </a:rPr>
              <a:t>.</a:t>
            </a:r>
            <a:r>
              <a:rPr lang="en-US" dirty="0"/>
              <a:t> </a:t>
            </a:r>
            <a:r>
              <a:rPr lang="en-US" dirty="0">
                <a:latin typeface="Cambria Math"/>
                <a:ea typeface="Cambria Math"/>
                <a:sym typeface="Symbol"/>
              </a:rPr>
              <a:t> The </a:t>
            </a:r>
            <a:r>
              <a:rPr lang="en-US" i="1" dirty="0">
                <a:ea typeface="Cambria Math"/>
                <a:sym typeface="Symbol"/>
              </a:rPr>
              <a:t>meet</a:t>
            </a:r>
            <a:r>
              <a:rPr lang="en-US" dirty="0">
                <a:ea typeface="Cambria Math"/>
                <a:sym typeface="Symbol"/>
              </a:rPr>
              <a:t> </a:t>
            </a:r>
            <a:r>
              <a:rPr lang="en-US" dirty="0">
                <a:latin typeface="Cambria Math"/>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 </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Joins and Meets of Zero-One Matrices</a:t>
            </a:r>
          </a:p>
        </p:txBody>
      </p:sp>
      <p:sp>
        <p:nvSpPr>
          <p:cNvPr id="3" name="Content Placeholder 2"/>
          <p:cNvSpPr>
            <a:spLocks noGrp="1"/>
          </p:cNvSpPr>
          <p:nvPr>
            <p:ph idx="1"/>
          </p:nvPr>
        </p:nvSpPr>
        <p:spPr/>
        <p:txBody>
          <a:bodyPr/>
          <a:lstStyle/>
          <a:p>
            <a:pPr>
              <a:buNone/>
            </a:pPr>
            <a:r>
              <a:rPr lang="en-US" b="1" dirty="0"/>
              <a:t>   Example</a:t>
            </a:r>
            <a:r>
              <a:rPr lang="en-US" dirty="0"/>
              <a:t>: Find the join and meet of the zero-one matrices</a:t>
            </a:r>
          </a:p>
          <a:p>
            <a:pPr>
              <a:buNone/>
            </a:pPr>
            <a:endParaRPr lang="en-US" dirty="0"/>
          </a:p>
          <a:p>
            <a:pPr>
              <a:buNone/>
            </a:pPr>
            <a:endParaRPr lang="en-US" dirty="0"/>
          </a:p>
          <a:p>
            <a:pPr>
              <a:buNone/>
            </a:pPr>
            <a:r>
              <a:rPr lang="en-US" dirty="0"/>
              <a:t>   </a:t>
            </a:r>
            <a:r>
              <a:rPr lang="en-US" b="1" dirty="0"/>
              <a:t>Solution</a:t>
            </a:r>
            <a:r>
              <a:rPr lang="en-US" dirty="0"/>
              <a:t>: The join of  </a:t>
            </a:r>
            <a:r>
              <a:rPr lang="en-US" b="1" dirty="0"/>
              <a:t>A</a:t>
            </a:r>
            <a:r>
              <a:rPr lang="en-US" dirty="0"/>
              <a:t> and </a:t>
            </a:r>
            <a:r>
              <a:rPr lang="en-US" b="1" dirty="0"/>
              <a:t>B</a:t>
            </a:r>
            <a:r>
              <a:rPr lang="en-US" dirty="0"/>
              <a:t> is</a:t>
            </a:r>
          </a:p>
          <a:p>
            <a:pPr>
              <a:buNone/>
            </a:pPr>
            <a:endParaRPr lang="en-US" dirty="0"/>
          </a:p>
          <a:p>
            <a:pPr>
              <a:buNone/>
            </a:pPr>
            <a:endParaRPr lang="en-US" dirty="0"/>
          </a:p>
          <a:p>
            <a:pPr>
              <a:buNone/>
            </a:pPr>
            <a:r>
              <a:rPr lang="en-US" dirty="0"/>
              <a:t>                   The meet of </a:t>
            </a:r>
            <a:r>
              <a:rPr lang="en-US" b="1" dirty="0"/>
              <a:t>A</a:t>
            </a:r>
            <a:r>
              <a:rPr lang="en-US" dirty="0"/>
              <a:t> and </a:t>
            </a:r>
            <a:r>
              <a:rPr lang="en-US" b="1" dirty="0"/>
              <a:t>B</a:t>
            </a:r>
            <a:r>
              <a:rPr lang="en-US" dirty="0"/>
              <a:t> is</a:t>
            </a:r>
          </a:p>
        </p:txBody>
      </p:sp>
      <p:pic>
        <p:nvPicPr>
          <p:cNvPr id="7" name="Picture 6" descr="addin_tmp.png"/>
          <p:cNvPicPr>
            <a:picLocks noChangeAspect="1"/>
          </p:cNvPicPr>
          <p:nvPr>
            <p:custDataLst>
              <p:tags r:id="rId1"/>
            </p:custDataLst>
          </p:nvPr>
        </p:nvPicPr>
        <p:blipFill>
          <a:blip r:embed="rId6" cstate="print"/>
          <a:stretch>
            <a:fillRect/>
          </a:stretch>
        </p:blipFill>
        <p:spPr>
          <a:xfrm>
            <a:off x="1828801" y="2895600"/>
            <a:ext cx="2047875" cy="609600"/>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4419600" y="2895600"/>
            <a:ext cx="2034540" cy="60960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438400" y="4419600"/>
            <a:ext cx="5501640" cy="609600"/>
          </a:xfrm>
          <a:prstGeom prst="rect">
            <a:avLst/>
          </a:prstGeom>
        </p:spPr>
      </p:pic>
      <p:pic>
        <p:nvPicPr>
          <p:cNvPr id="15" name="Picture 14" descr="addin_tmp.png"/>
          <p:cNvPicPr>
            <a:picLocks noChangeAspect="1"/>
          </p:cNvPicPr>
          <p:nvPr>
            <p:custDataLst>
              <p:tags r:id="rId4"/>
            </p:custDataLst>
          </p:nvPr>
        </p:nvPicPr>
        <p:blipFill>
          <a:blip r:embed="rId9" cstate="print"/>
          <a:stretch>
            <a:fillRect/>
          </a:stretch>
        </p:blipFill>
        <p:spPr>
          <a:xfrm>
            <a:off x="2514600" y="5715000"/>
            <a:ext cx="5501640" cy="60960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Boolean Product of Zero-One Matrices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sz="2800" b="1" dirty="0"/>
              <a:t>A</a:t>
            </a:r>
            <a:r>
              <a:rPr lang="en-US" sz="2800" dirty="0"/>
              <a:t> = [</a:t>
            </a:r>
            <a:r>
              <a:rPr lang="en-US" sz="2800" i="1" dirty="0" err="1">
                <a:ea typeface="Cambria Math" pitchFamily="18" charset="0"/>
              </a:rPr>
              <a:t>a</a:t>
            </a:r>
            <a:r>
              <a:rPr lang="en-US" sz="2800" i="1" baseline="-25000" dirty="0" err="1">
                <a:ea typeface="Cambria Math" pitchFamily="18" charset="0"/>
              </a:rPr>
              <a:t>ij</a:t>
            </a:r>
            <a:r>
              <a:rPr lang="en-US" sz="2800" dirty="0">
                <a:latin typeface="Cambria Math" pitchFamily="18" charset="0"/>
                <a:ea typeface="Cambria Math" pitchFamily="18" charset="0"/>
              </a:rPr>
              <a:t>]  be an </a:t>
            </a:r>
            <a:r>
              <a:rPr lang="en-US" sz="2800" i="1" dirty="0">
                <a:ea typeface="Cambria Math" pitchFamily="18" charset="0"/>
              </a:rPr>
              <a:t>m</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sym typeface="Symbol"/>
              </a:rPr>
              <a:t>  </a:t>
            </a:r>
            <a:r>
              <a:rPr lang="en-US" sz="2800" i="1" dirty="0">
                <a:latin typeface="Cambria Math" pitchFamily="18" charset="0"/>
                <a:ea typeface="Cambria Math" pitchFamily="18" charset="0"/>
                <a:sym typeface="Symbol"/>
              </a:rPr>
              <a:t> </a:t>
            </a:r>
            <a:r>
              <a:rPr lang="en-US" sz="2800" i="1" dirty="0">
                <a:ea typeface="Cambria Math" pitchFamily="18" charset="0"/>
                <a:sym typeface="Symbol"/>
              </a:rPr>
              <a:t>k</a:t>
            </a:r>
            <a:r>
              <a:rPr lang="en-US" sz="2800" dirty="0">
                <a:latin typeface="Cambria Math"/>
                <a:ea typeface="Cambria Math"/>
                <a:sym typeface="Symbol"/>
              </a:rPr>
              <a:t> zero-one matrix </a:t>
            </a:r>
            <a:r>
              <a:rPr lang="en-US" sz="2800" dirty="0">
                <a:latin typeface="Cambria Math" pitchFamily="18" charset="0"/>
                <a:ea typeface="Cambria Math" pitchFamily="18" charset="0"/>
              </a:rPr>
              <a:t>and </a:t>
            </a:r>
            <a:r>
              <a:rPr lang="en-US" sz="2800" b="1" dirty="0"/>
              <a:t>B</a:t>
            </a:r>
            <a:r>
              <a:rPr lang="en-US" sz="2800" dirty="0"/>
              <a:t> = [</a:t>
            </a:r>
            <a:r>
              <a:rPr lang="en-US" sz="2800" i="1" dirty="0" err="1">
                <a:ea typeface="Cambria Math" pitchFamily="18" charset="0"/>
              </a:rPr>
              <a:t>b</a:t>
            </a:r>
            <a:r>
              <a:rPr lang="en-US" sz="2800" i="1" baseline="-25000" dirty="0" err="1">
                <a:ea typeface="Cambria Math" pitchFamily="18" charset="0"/>
              </a:rPr>
              <a:t>ij</a:t>
            </a:r>
            <a:r>
              <a:rPr lang="en-US" sz="2800" dirty="0">
                <a:latin typeface="Cambria Math" pitchFamily="18" charset="0"/>
                <a:ea typeface="Cambria Math" pitchFamily="18" charset="0"/>
              </a:rPr>
              <a:t>] be a </a:t>
            </a:r>
            <a:r>
              <a:rPr lang="en-US" i="1" dirty="0">
                <a:ea typeface="Cambria Math" pitchFamily="18" charset="0"/>
              </a:rPr>
              <a:t>k</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latin typeface="Cambria Math"/>
                <a:ea typeface="Cambria Math"/>
                <a:sym typeface="Symbol"/>
              </a:rPr>
              <a:t> zero-one matrix. The </a:t>
            </a:r>
            <a:r>
              <a:rPr lang="en-US" i="1" dirty="0">
                <a:ea typeface="Cambria Math"/>
                <a:sym typeface="Symbol"/>
              </a:rPr>
              <a:t>Boolean product</a:t>
            </a:r>
            <a:r>
              <a:rPr lang="en-US" dirty="0">
                <a:ea typeface="Cambria Math"/>
                <a:sym typeface="Symbol"/>
              </a:rPr>
              <a:t> </a:t>
            </a:r>
            <a:r>
              <a:rPr lang="en-US" dirty="0">
                <a:latin typeface="Cambria Math"/>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t>denoted by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 is the </a:t>
            </a:r>
            <a:r>
              <a:rPr lang="en-US" i="1" dirty="0">
                <a:ea typeface="Cambria Math" pitchFamily="18" charset="0"/>
              </a:rPr>
              <a:t>m</a:t>
            </a:r>
            <a:r>
              <a:rPr lang="en-US" i="1" dirty="0">
                <a:latin typeface="Cambria Math" pitchFamily="18" charset="0"/>
                <a:ea typeface="Cambria Math" pitchFamily="18" charset="0"/>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 </a:t>
            </a:r>
            <a:r>
              <a:rPr lang="en-US" i="1" dirty="0">
                <a:ea typeface="Cambria Math" pitchFamily="18" charset="0"/>
                <a:sym typeface="Symbol"/>
              </a:rPr>
              <a:t>n</a:t>
            </a:r>
            <a:r>
              <a:rPr lang="en-US" dirty="0">
                <a:latin typeface="Cambria Math"/>
                <a:ea typeface="Cambria Math"/>
                <a:sym typeface="Symbol"/>
              </a:rPr>
              <a:t> </a:t>
            </a:r>
            <a:r>
              <a:rPr lang="en-US" dirty="0">
                <a:ea typeface="Cambria Math"/>
                <a:sym typeface="Symbol"/>
              </a:rPr>
              <a:t>zero-one matrix with(</a:t>
            </a:r>
            <a:r>
              <a:rPr lang="en-US" i="1" dirty="0" err="1">
                <a:ea typeface="Cambria Math"/>
                <a:sym typeface="Symbol"/>
              </a:rPr>
              <a:t>i,j</a:t>
            </a:r>
            <a:r>
              <a:rPr lang="en-US" dirty="0">
                <a:ea typeface="Cambria Math"/>
                <a:sym typeface="Symbol"/>
              </a:rPr>
              <a:t>)</a:t>
            </a:r>
            <a:r>
              <a:rPr lang="en-US" dirty="0" err="1">
                <a:ea typeface="Cambria Math"/>
                <a:sym typeface="Symbol"/>
              </a:rPr>
              <a:t>th</a:t>
            </a:r>
            <a:r>
              <a:rPr lang="en-US" dirty="0">
                <a:ea typeface="Cambria Math"/>
                <a:sym typeface="Symbol"/>
              </a:rPr>
              <a:t> entry</a:t>
            </a:r>
            <a:endParaRPr lang="en-US" dirty="0">
              <a:latin typeface="Cambria Math"/>
              <a:ea typeface="Cambria Math"/>
              <a:sym typeface="Symbol"/>
            </a:endParaRPr>
          </a:p>
          <a:p>
            <a:pPr lvl="1">
              <a:buNone/>
            </a:pPr>
            <a:r>
              <a:rPr lang="en-US" dirty="0">
                <a:latin typeface="Cambria Math"/>
                <a:ea typeface="Cambria Math"/>
                <a:sym typeface="Symbol"/>
              </a:rPr>
              <a:t>           </a:t>
            </a:r>
            <a:r>
              <a:rPr lang="en-US" i="1" dirty="0" err="1">
                <a:ea typeface="Cambria Math"/>
                <a:sym typeface="Symbol"/>
              </a:rPr>
              <a:t>c</a:t>
            </a:r>
            <a:r>
              <a:rPr lang="en-US" i="1" baseline="-25000" dirty="0" err="1">
                <a:ea typeface="Cambria Math"/>
                <a:sym typeface="Symbol"/>
              </a:rPr>
              <a:t>ij</a:t>
            </a:r>
            <a:r>
              <a:rPr lang="en-US" baseline="-25000" dirty="0">
                <a:ea typeface="Cambria Math"/>
                <a:sym typeface="Symbol"/>
              </a:rPr>
              <a:t> </a:t>
            </a:r>
            <a:r>
              <a:rPr lang="en-US" dirty="0">
                <a:ea typeface="Cambria Math"/>
                <a:sym typeface="Symbol"/>
              </a:rPr>
              <a:t>= (</a:t>
            </a:r>
            <a:r>
              <a:rPr lang="en-US" i="1" dirty="0">
                <a:ea typeface="Cambria Math"/>
                <a:sym typeface="Symbol"/>
              </a:rPr>
              <a:t>a</a:t>
            </a:r>
            <a:r>
              <a:rPr lang="en-US" i="1" baseline="-25000" dirty="0">
                <a:ea typeface="Cambria Math"/>
                <a:sym typeface="Symbol"/>
              </a:rPr>
              <a:t>i</a:t>
            </a:r>
            <a:r>
              <a:rPr lang="en-US" baseline="-25000" dirty="0">
                <a:ea typeface="Cambria Math"/>
                <a:sym typeface="Symbol"/>
              </a:rPr>
              <a:t>1</a:t>
            </a:r>
            <a:r>
              <a:rPr lang="en-US" dirty="0">
                <a:latin typeface="Cambria Math"/>
                <a:ea typeface="Cambria Math"/>
                <a:sym typeface="Symbol"/>
              </a:rPr>
              <a:t> ∧ </a:t>
            </a:r>
            <a:r>
              <a:rPr lang="en-US" i="1" dirty="0">
                <a:ea typeface="Cambria Math"/>
                <a:sym typeface="Symbol"/>
              </a:rPr>
              <a:t>b</a:t>
            </a:r>
            <a:r>
              <a:rPr lang="en-US" baseline="-25000" dirty="0">
                <a:ea typeface="Cambria Math"/>
                <a:sym typeface="Symbol"/>
              </a:rPr>
              <a:t>1</a:t>
            </a:r>
            <a:r>
              <a:rPr lang="en-US" i="1" baseline="-25000" dirty="0">
                <a:ea typeface="Cambria Math"/>
                <a:sym typeface="Symbol"/>
              </a:rPr>
              <a:t>j</a:t>
            </a:r>
            <a:r>
              <a:rPr lang="en-US" dirty="0">
                <a:ea typeface="Cambria Math"/>
                <a:sym typeface="Symbol"/>
              </a:rPr>
              <a:t>)</a:t>
            </a:r>
            <a:r>
              <a:rPr lang="en-US" dirty="0">
                <a:latin typeface="Cambria Math"/>
                <a:ea typeface="Cambria Math"/>
                <a:sym typeface="Symbol"/>
              </a:rPr>
              <a:t>∨</a:t>
            </a:r>
            <a:r>
              <a:rPr lang="en-US" dirty="0">
                <a:ea typeface="Cambria Math"/>
                <a:sym typeface="Symbol"/>
              </a:rPr>
              <a:t> (</a:t>
            </a:r>
            <a:r>
              <a:rPr lang="en-US" i="1" dirty="0">
                <a:ea typeface="Cambria Math"/>
                <a:sym typeface="Symbol"/>
              </a:rPr>
              <a:t>a</a:t>
            </a:r>
            <a:r>
              <a:rPr lang="en-US" baseline="-25000" dirty="0">
                <a:ea typeface="Cambria Math"/>
                <a:sym typeface="Symbol"/>
              </a:rPr>
              <a:t>i2</a:t>
            </a:r>
            <a:r>
              <a:rPr lang="en-US" dirty="0">
                <a:latin typeface="Cambria Math"/>
                <a:ea typeface="Cambria Math"/>
                <a:sym typeface="Symbol"/>
              </a:rPr>
              <a:t> ∧ </a:t>
            </a:r>
            <a:r>
              <a:rPr lang="en-US" i="1" dirty="0">
                <a:ea typeface="Cambria Math"/>
                <a:sym typeface="Symbol"/>
              </a:rPr>
              <a:t>b</a:t>
            </a:r>
            <a:r>
              <a:rPr lang="en-US" baseline="-25000" dirty="0">
                <a:ea typeface="Cambria Math"/>
                <a:sym typeface="Symbol"/>
              </a:rPr>
              <a:t>2j</a:t>
            </a:r>
            <a:r>
              <a:rPr lang="en-US" dirty="0">
                <a:ea typeface="Cambria Math"/>
                <a:sym typeface="Symbol"/>
              </a:rPr>
              <a:t>)</a:t>
            </a:r>
            <a:r>
              <a:rPr lang="en-US" dirty="0">
                <a:latin typeface="Cambria Math"/>
                <a:ea typeface="Cambria Math"/>
                <a:sym typeface="Symbol"/>
              </a:rPr>
              <a:t> ∨ … ∨ </a:t>
            </a:r>
            <a:r>
              <a:rPr lang="en-US" dirty="0">
                <a:ea typeface="Cambria Math"/>
                <a:sym typeface="Symbol"/>
              </a:rPr>
              <a:t>(</a:t>
            </a:r>
            <a:r>
              <a:rPr lang="en-US" i="1" dirty="0" err="1">
                <a:ea typeface="Cambria Math"/>
                <a:sym typeface="Symbol"/>
              </a:rPr>
              <a:t>a</a:t>
            </a:r>
            <a:r>
              <a:rPr lang="en-US" i="1" baseline="-25000" dirty="0" err="1">
                <a:ea typeface="Cambria Math"/>
                <a:sym typeface="Symbol"/>
              </a:rPr>
              <a:t>ik</a:t>
            </a:r>
            <a:r>
              <a:rPr lang="en-US" dirty="0">
                <a:latin typeface="Cambria Math"/>
                <a:ea typeface="Cambria Math"/>
                <a:sym typeface="Symbol"/>
              </a:rPr>
              <a:t> ∧ </a:t>
            </a:r>
            <a:r>
              <a:rPr lang="en-US" i="1" dirty="0" err="1">
                <a:ea typeface="Cambria Math"/>
                <a:sym typeface="Symbol"/>
              </a:rPr>
              <a:t>b</a:t>
            </a:r>
            <a:r>
              <a:rPr lang="en-US" i="1" baseline="-25000" dirty="0" err="1">
                <a:ea typeface="Cambria Math"/>
                <a:sym typeface="Symbol"/>
              </a:rPr>
              <a:t>kj</a:t>
            </a:r>
            <a:r>
              <a:rPr lang="en-US" dirty="0">
                <a:ea typeface="Cambria Math"/>
                <a:sym typeface="Symbol"/>
              </a:rPr>
              <a:t>)</a:t>
            </a:r>
            <a:r>
              <a:rPr lang="en-US" dirty="0">
                <a:latin typeface="Cambria Math"/>
                <a:ea typeface="Cambria Math"/>
                <a:sym typeface="Symbol"/>
              </a:rPr>
              <a:t>.</a:t>
            </a:r>
          </a:p>
          <a:p>
            <a:pPr>
              <a:buNone/>
            </a:pPr>
            <a:r>
              <a:rPr lang="en-US" b="1" dirty="0">
                <a:latin typeface="Cambria Math"/>
                <a:ea typeface="Cambria Math"/>
                <a:sym typeface="Symbol"/>
              </a:rPr>
              <a:t>    </a:t>
            </a:r>
            <a:r>
              <a:rPr lang="en-US" b="1" dirty="0">
                <a:ea typeface="Cambria Math"/>
                <a:sym typeface="Symbol"/>
              </a:rPr>
              <a:t>Example</a:t>
            </a:r>
            <a:r>
              <a:rPr lang="en-US" dirty="0">
                <a:latin typeface="Cambria Math"/>
                <a:ea typeface="Cambria Math"/>
                <a:sym typeface="Symbol"/>
              </a:rPr>
              <a:t>: </a:t>
            </a:r>
            <a:r>
              <a:rPr lang="en-US" dirty="0">
                <a:ea typeface="Cambria Math"/>
                <a:sym typeface="Symbol"/>
              </a:rPr>
              <a:t>Find the Boolean product of </a:t>
            </a:r>
            <a:r>
              <a:rPr lang="en-US" b="1" dirty="0">
                <a:ea typeface="Cambria Math"/>
                <a:sym typeface="Symbol"/>
              </a:rPr>
              <a:t>A</a:t>
            </a:r>
            <a:r>
              <a:rPr lang="en-US" dirty="0">
                <a:ea typeface="Cambria Math"/>
                <a:sym typeface="Symbol"/>
              </a:rPr>
              <a:t> and </a:t>
            </a:r>
            <a:r>
              <a:rPr lang="en-US" b="1" dirty="0">
                <a:ea typeface="Cambria Math"/>
                <a:sym typeface="Symbol"/>
              </a:rPr>
              <a:t>B</a:t>
            </a:r>
            <a:r>
              <a:rPr lang="en-US" dirty="0">
                <a:ea typeface="Cambria Math"/>
                <a:sym typeface="Symbol"/>
              </a:rPr>
              <a:t>, where</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600200" y="4953000"/>
            <a:ext cx="1739265" cy="912495"/>
          </a:xfrm>
          <a:prstGeom prst="rect">
            <a:avLst/>
          </a:prstGeom>
        </p:spPr>
      </p:pic>
      <p:pic>
        <p:nvPicPr>
          <p:cNvPr id="7" name="Picture 6" descr="addin_tmp.png"/>
          <p:cNvPicPr>
            <a:picLocks noChangeAspect="1"/>
          </p:cNvPicPr>
          <p:nvPr>
            <p:custDataLst>
              <p:tags r:id="rId2"/>
            </p:custDataLst>
          </p:nvPr>
        </p:nvPicPr>
        <p:blipFill>
          <a:blip r:embed="rId8" cstate="print"/>
          <a:stretch>
            <a:fillRect/>
          </a:stretch>
        </p:blipFill>
        <p:spPr>
          <a:xfrm>
            <a:off x="4572000" y="5181600"/>
            <a:ext cx="2034540" cy="609600"/>
          </a:xfrm>
          <a:prstGeom prst="rect">
            <a:avLst/>
          </a:prstGeom>
        </p:spPr>
      </p:pic>
      <p:sp>
        <p:nvSpPr>
          <p:cNvPr id="8" name="TextBox 7"/>
          <p:cNvSpPr txBox="1"/>
          <p:nvPr/>
        </p:nvSpPr>
        <p:spPr>
          <a:xfrm>
            <a:off x="4419600" y="60198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pic>
        <p:nvPicPr>
          <p:cNvPr id="9" name="Picture 8" descr="addin_tmp.png"/>
          <p:cNvPicPr>
            <a:picLocks noChangeAspect="1"/>
          </p:cNvPicPr>
          <p:nvPr>
            <p:custDataLst>
              <p:tags r:id="rId3"/>
            </p:custDataLst>
          </p:nvPr>
        </p:nvPicPr>
        <p:blipFill>
          <a:blip r:embed="rId9" cstate="print"/>
          <a:stretch>
            <a:fillRect/>
          </a:stretch>
        </p:blipFill>
        <p:spPr>
          <a:xfrm>
            <a:off x="5715000" y="2133600"/>
            <a:ext cx="154781" cy="152400"/>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4724400" y="2590800"/>
            <a:ext cx="154781" cy="152400"/>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1143000" y="3352800"/>
            <a:ext cx="154781" cy="15240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Boolean Product of Zero-One Matrices</a:t>
            </a:r>
          </a:p>
        </p:txBody>
      </p:sp>
      <p:sp>
        <p:nvSpPr>
          <p:cNvPr id="3" name="Content Placeholder 2"/>
          <p:cNvSpPr>
            <a:spLocks noGrp="1"/>
          </p:cNvSpPr>
          <p:nvPr>
            <p:ph idx="1"/>
          </p:nvPr>
        </p:nvSpPr>
        <p:spPr/>
        <p:txBody>
          <a:bodyPr/>
          <a:lstStyle/>
          <a:p>
            <a:pPr>
              <a:buNone/>
            </a:pPr>
            <a:r>
              <a:rPr lang="en-US" dirty="0"/>
              <a:t>   S</a:t>
            </a:r>
            <a:r>
              <a:rPr lang="en-US" b="1" dirty="0"/>
              <a:t>olution</a:t>
            </a:r>
            <a:r>
              <a:rPr lang="en-US" dirty="0"/>
              <a:t>: The Boolean product </a:t>
            </a:r>
            <a:r>
              <a:rPr lang="en-US" b="1" dirty="0"/>
              <a:t>A</a:t>
            </a:r>
            <a:r>
              <a:rPr lang="en-US" dirty="0"/>
              <a:t> </a:t>
            </a:r>
            <a:r>
              <a:rPr lang="en-US" dirty="0">
                <a:latin typeface="Cambria Math"/>
                <a:ea typeface="Cambria Math"/>
              </a:rPr>
              <a:t>⊙</a:t>
            </a:r>
            <a:r>
              <a:rPr lang="en-US" dirty="0"/>
              <a:t> </a:t>
            </a:r>
            <a:r>
              <a:rPr lang="en-US" b="1" dirty="0"/>
              <a:t>B</a:t>
            </a:r>
            <a:r>
              <a:rPr lang="en-US" dirty="0"/>
              <a:t> is given by</a:t>
            </a:r>
          </a:p>
        </p:txBody>
      </p:sp>
      <p:pic>
        <p:nvPicPr>
          <p:cNvPr id="12" name="Picture 11" descr="addin_tmp.png"/>
          <p:cNvPicPr>
            <a:picLocks noChangeAspect="1"/>
          </p:cNvPicPr>
          <p:nvPr>
            <p:custDataLst>
              <p:tags r:id="rId1"/>
            </p:custDataLst>
          </p:nvPr>
        </p:nvPicPr>
        <p:blipFill>
          <a:blip r:embed="rId6" cstate="print"/>
          <a:stretch>
            <a:fillRect/>
          </a:stretch>
        </p:blipFill>
        <p:spPr>
          <a:xfrm>
            <a:off x="2133600" y="5029200"/>
            <a:ext cx="1821180" cy="912495"/>
          </a:xfrm>
          <a:prstGeom prst="rect">
            <a:avLst/>
          </a:prstGeom>
        </p:spPr>
      </p:pic>
      <p:pic>
        <p:nvPicPr>
          <p:cNvPr id="17" name="Picture 16" descr="addin_tmp.png"/>
          <p:cNvPicPr>
            <a:picLocks noChangeAspect="1"/>
          </p:cNvPicPr>
          <p:nvPr>
            <p:custDataLst>
              <p:tags r:id="rId2"/>
            </p:custDataLst>
          </p:nvPr>
        </p:nvPicPr>
        <p:blipFill>
          <a:blip r:embed="rId7" cstate="print"/>
          <a:stretch>
            <a:fillRect/>
          </a:stretch>
        </p:blipFill>
        <p:spPr>
          <a:xfrm>
            <a:off x="2133600" y="3886200"/>
            <a:ext cx="2872740" cy="912495"/>
          </a:xfrm>
          <a:prstGeom prst="rect">
            <a:avLst/>
          </a:prstGeom>
        </p:spPr>
      </p:pic>
      <p:pic>
        <p:nvPicPr>
          <p:cNvPr id="20" name="Picture 19" descr="addin_tmp.png"/>
          <p:cNvPicPr>
            <a:picLocks noChangeAspect="1"/>
          </p:cNvPicPr>
          <p:nvPr>
            <p:custDataLst>
              <p:tags r:id="rId3"/>
            </p:custDataLst>
          </p:nvPr>
        </p:nvPicPr>
        <p:blipFill>
          <a:blip r:embed="rId8" cstate="print"/>
          <a:stretch>
            <a:fillRect/>
          </a:stretch>
        </p:blipFill>
        <p:spPr>
          <a:xfrm>
            <a:off x="1295400" y="2590800"/>
            <a:ext cx="7311390" cy="91249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Boolean Powers of Zero-One Matrices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sz="2800" b="1" dirty="0"/>
              <a:t>A</a:t>
            </a:r>
            <a:r>
              <a:rPr lang="en-US" sz="2800" dirty="0"/>
              <a:t> be a square </a:t>
            </a:r>
            <a:r>
              <a:rPr lang="en-US" sz="2800" dirty="0">
                <a:ea typeface="Cambria Math"/>
                <a:sym typeface="Symbol"/>
              </a:rPr>
              <a:t>zero-one matrix </a:t>
            </a:r>
            <a:r>
              <a:rPr lang="en-US" sz="2800" dirty="0">
                <a:ea typeface="Cambria Math" pitchFamily="18" charset="0"/>
              </a:rPr>
              <a:t>and let </a:t>
            </a:r>
            <a:r>
              <a:rPr lang="en-US" sz="2800" i="1" dirty="0">
                <a:ea typeface="Cambria Math" pitchFamily="18" charset="0"/>
              </a:rPr>
              <a:t>r</a:t>
            </a:r>
            <a:r>
              <a:rPr lang="en-US" sz="2800" dirty="0">
                <a:ea typeface="Cambria Math" pitchFamily="18" charset="0"/>
              </a:rPr>
              <a:t> be a positive integer. The </a:t>
            </a:r>
            <a:r>
              <a:rPr lang="en-US" sz="2800" i="1" dirty="0" err="1">
                <a:ea typeface="Cambria Math" pitchFamily="18" charset="0"/>
              </a:rPr>
              <a:t>r</a:t>
            </a:r>
            <a:r>
              <a:rPr lang="en-US" sz="2800" dirty="0" err="1">
                <a:ea typeface="Cambria Math" pitchFamily="18" charset="0"/>
              </a:rPr>
              <a:t>th</a:t>
            </a:r>
            <a:r>
              <a:rPr lang="en-US" sz="2800" dirty="0">
                <a:ea typeface="Cambria Math" pitchFamily="18" charset="0"/>
              </a:rPr>
              <a:t> Boolean power of  </a:t>
            </a:r>
            <a:r>
              <a:rPr lang="en-US" sz="2800" b="1" dirty="0"/>
              <a:t>A</a:t>
            </a:r>
            <a:r>
              <a:rPr lang="en-US" sz="2800" dirty="0"/>
              <a:t> </a:t>
            </a:r>
            <a:r>
              <a:rPr lang="en-US" sz="2800" dirty="0">
                <a:ea typeface="Cambria Math" pitchFamily="18" charset="0"/>
              </a:rPr>
              <a:t>is the Boolean product of </a:t>
            </a:r>
            <a:r>
              <a:rPr lang="en-US" sz="2800" i="1" dirty="0">
                <a:ea typeface="Cambria Math" pitchFamily="18" charset="0"/>
              </a:rPr>
              <a:t>r</a:t>
            </a:r>
            <a:r>
              <a:rPr lang="en-US" sz="2800" dirty="0">
                <a:ea typeface="Cambria Math" pitchFamily="18" charset="0"/>
              </a:rPr>
              <a:t> factors of </a:t>
            </a:r>
            <a:r>
              <a:rPr lang="en-US" sz="2800" b="1" dirty="0"/>
              <a:t>A</a:t>
            </a:r>
            <a:r>
              <a:rPr lang="en-US" sz="2800" dirty="0"/>
              <a:t>, denoted by </a:t>
            </a:r>
            <a:r>
              <a:rPr lang="en-US" sz="2800" b="1" dirty="0"/>
              <a:t>A</a:t>
            </a:r>
            <a:r>
              <a:rPr lang="en-US" sz="2800" b="1" baseline="30000" dirty="0"/>
              <a:t>[</a:t>
            </a:r>
            <a:r>
              <a:rPr lang="en-US" sz="2800" i="1" baseline="30000" dirty="0"/>
              <a:t>r</a:t>
            </a:r>
            <a:r>
              <a:rPr lang="en-US" sz="2800" b="1" baseline="30000" dirty="0"/>
              <a:t>] </a:t>
            </a:r>
            <a:r>
              <a:rPr lang="en-US" sz="2800" dirty="0"/>
              <a:t>.  Hence,</a:t>
            </a:r>
            <a:endParaRPr lang="en-US" sz="2800" dirty="0">
              <a:ea typeface="Cambria Math" pitchFamily="18" charset="0"/>
            </a:endParaRPr>
          </a:p>
          <a:p>
            <a:pPr>
              <a:buNone/>
            </a:pPr>
            <a:endParaRPr lang="en-US" sz="2800" i="1" dirty="0">
              <a:latin typeface="Cambria Math" pitchFamily="18" charset="0"/>
              <a:ea typeface="Cambria Math" pitchFamily="18" charset="0"/>
              <a:sym typeface="Symbol"/>
            </a:endParaRPr>
          </a:p>
          <a:p>
            <a:pPr>
              <a:buNone/>
            </a:pPr>
            <a:r>
              <a:rPr lang="en-US" sz="2800" i="1" dirty="0">
                <a:latin typeface="Cambria Math" pitchFamily="18" charset="0"/>
                <a:ea typeface="Cambria Math" pitchFamily="18" charset="0"/>
                <a:sym typeface="Symbol"/>
              </a:rPr>
              <a:t>   </a:t>
            </a:r>
            <a:r>
              <a:rPr lang="en-US" sz="2800" dirty="0">
                <a:ea typeface="Cambria Math"/>
                <a:sym typeface="Symbol"/>
              </a:rPr>
              <a:t>We define </a:t>
            </a:r>
            <a:r>
              <a:rPr lang="en-US" sz="2800" b="1" dirty="0"/>
              <a:t>A</a:t>
            </a:r>
            <a:r>
              <a:rPr lang="en-US" sz="2800" b="1" baseline="30000" dirty="0"/>
              <a:t>[</a:t>
            </a:r>
            <a:r>
              <a:rPr lang="en-US" sz="2800" i="1" baseline="30000" dirty="0"/>
              <a:t>r</a:t>
            </a:r>
            <a:r>
              <a:rPr lang="en-US" sz="2800" b="1" baseline="30000" dirty="0"/>
              <a:t>] </a:t>
            </a:r>
            <a:r>
              <a:rPr lang="en-US" sz="2800" b="1" dirty="0"/>
              <a:t> </a:t>
            </a:r>
            <a:r>
              <a:rPr lang="en-US" sz="2800" dirty="0">
                <a:ea typeface="Cambria Math"/>
                <a:sym typeface="Symbol"/>
              </a:rPr>
              <a:t>to be  </a:t>
            </a:r>
            <a:r>
              <a:rPr lang="en-US" sz="3200" b="1" dirty="0">
                <a:sym typeface="Symbol"/>
              </a:rPr>
              <a:t>I</a:t>
            </a:r>
            <a:r>
              <a:rPr lang="en-US" sz="3200" i="1" baseline="-25000" dirty="0">
                <a:sym typeface="Symbol"/>
              </a:rPr>
              <a:t>n</a:t>
            </a:r>
            <a:r>
              <a:rPr lang="en-US" sz="3200" dirty="0">
                <a:sym typeface="Symbol"/>
              </a:rPr>
              <a:t>.</a:t>
            </a:r>
            <a:endParaRPr lang="en-US" sz="2800" i="1" dirty="0">
              <a:latin typeface="Cambria Math" pitchFamily="18" charset="0"/>
              <a:ea typeface="Cambria Math" pitchFamily="18" charset="0"/>
              <a:sym typeface="Symbol"/>
            </a:endParaRPr>
          </a:p>
          <a:p>
            <a:pPr>
              <a:buNone/>
            </a:pPr>
            <a:r>
              <a:rPr lang="en-US" sz="2800" dirty="0">
                <a:latin typeface="Cambria Math" pitchFamily="18" charset="0"/>
                <a:ea typeface="Cambria Math" pitchFamily="18" charset="0"/>
                <a:sym typeface="Symbol"/>
              </a:rPr>
              <a:t>   (</a:t>
            </a:r>
            <a:r>
              <a:rPr lang="en-US" dirty="0">
                <a:latin typeface="Cambria Math"/>
                <a:ea typeface="Cambria Math"/>
                <a:sym typeface="Symbol"/>
              </a:rPr>
              <a:t>The Boolean product is  well defined because the     </a:t>
            </a:r>
            <a:r>
              <a:rPr lang="en-US" dirty="0">
                <a:ea typeface="Cambria Math"/>
                <a:sym typeface="Symbol"/>
              </a:rPr>
              <a:t>Boolean product of matrices is associative.)</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733801" y="3429001"/>
            <a:ext cx="2667000" cy="62865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Boolean Powers of Zero-One Matrices</a:t>
            </a:r>
          </a:p>
        </p:txBody>
      </p:sp>
      <p:sp>
        <p:nvSpPr>
          <p:cNvPr id="3" name="Content Placeholder 2"/>
          <p:cNvSpPr>
            <a:spLocks noGrp="1"/>
          </p:cNvSpPr>
          <p:nvPr>
            <p:ph idx="1"/>
          </p:nvPr>
        </p:nvSpPr>
        <p:spPr/>
        <p:txBody>
          <a:bodyPr/>
          <a:lstStyle/>
          <a:p>
            <a:pPr>
              <a:buNone/>
            </a:pPr>
            <a:r>
              <a:rPr lang="en-US" b="1" dirty="0"/>
              <a:t>  Example</a:t>
            </a:r>
            <a:r>
              <a:rPr lang="en-US" dirty="0"/>
              <a:t>: Let</a:t>
            </a:r>
          </a:p>
          <a:p>
            <a:pPr>
              <a:buNone/>
            </a:pPr>
            <a:endParaRPr lang="en-US" dirty="0"/>
          </a:p>
          <a:p>
            <a:pPr>
              <a:buNone/>
            </a:pPr>
            <a:r>
              <a:rPr lang="en-US" dirty="0"/>
              <a:t>    Find </a:t>
            </a:r>
            <a:r>
              <a:rPr lang="en-US" b="1" dirty="0"/>
              <a:t>A</a:t>
            </a:r>
            <a:r>
              <a:rPr lang="en-US" i="1" baseline="30000" dirty="0"/>
              <a:t>n</a:t>
            </a:r>
            <a:r>
              <a:rPr lang="en-US" baseline="30000" dirty="0"/>
              <a:t> </a:t>
            </a:r>
            <a:r>
              <a:rPr lang="en-US" dirty="0"/>
              <a:t>  for all positive integers </a:t>
            </a:r>
            <a:r>
              <a:rPr lang="en-US" i="1" dirty="0"/>
              <a:t>n</a:t>
            </a:r>
            <a:r>
              <a:rPr lang="en-US" dirty="0"/>
              <a:t>.</a:t>
            </a:r>
          </a:p>
          <a:p>
            <a:pPr>
              <a:buNone/>
            </a:pPr>
            <a:r>
              <a:rPr lang="en-US" dirty="0"/>
              <a:t>    </a:t>
            </a:r>
            <a:r>
              <a:rPr lang="en-US" b="1" dirty="0"/>
              <a:t>Solution</a:t>
            </a:r>
            <a:r>
              <a:rPr lang="en-US" dirty="0"/>
              <a:t>: </a:t>
            </a:r>
          </a:p>
        </p:txBody>
      </p:sp>
      <p:pic>
        <p:nvPicPr>
          <p:cNvPr id="20" name="Picture 19" descr="addin_tmp.png"/>
          <p:cNvPicPr>
            <a:picLocks noChangeAspect="1"/>
          </p:cNvPicPr>
          <p:nvPr>
            <p:custDataLst>
              <p:tags r:id="rId1"/>
            </p:custDataLst>
          </p:nvPr>
        </p:nvPicPr>
        <p:blipFill>
          <a:blip r:embed="rId7" cstate="print"/>
          <a:stretch>
            <a:fillRect/>
          </a:stretch>
        </p:blipFill>
        <p:spPr>
          <a:xfrm>
            <a:off x="2971800" y="1905000"/>
            <a:ext cx="1481519" cy="638747"/>
          </a:xfrm>
          <a:prstGeom prst="rect">
            <a:avLst/>
          </a:prstGeom>
        </p:spPr>
      </p:pic>
      <p:pic>
        <p:nvPicPr>
          <p:cNvPr id="17" name="Picture 16" descr="addin_tmp.png"/>
          <p:cNvPicPr>
            <a:picLocks noChangeAspect="1"/>
          </p:cNvPicPr>
          <p:nvPr>
            <p:custDataLst>
              <p:tags r:id="rId2"/>
            </p:custDataLst>
          </p:nvPr>
        </p:nvPicPr>
        <p:blipFill>
          <a:blip r:embed="rId8" cstate="print"/>
          <a:stretch>
            <a:fillRect/>
          </a:stretch>
        </p:blipFill>
        <p:spPr>
          <a:xfrm>
            <a:off x="762001" y="3886201"/>
            <a:ext cx="2444591" cy="684371"/>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4038601" y="3733801"/>
            <a:ext cx="2614613" cy="684371"/>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895601" y="4876802"/>
            <a:ext cx="2614613" cy="684371"/>
          </a:xfrm>
          <a:prstGeom prst="rect">
            <a:avLst/>
          </a:prstGeom>
        </p:spPr>
      </p:pic>
      <p:pic>
        <p:nvPicPr>
          <p:cNvPr id="19" name="Picture 18" descr="addin_tmp.png"/>
          <p:cNvPicPr>
            <a:picLocks noChangeAspect="1"/>
          </p:cNvPicPr>
          <p:nvPr>
            <p:custDataLst>
              <p:tags r:id="rId5"/>
            </p:custDataLst>
          </p:nvPr>
        </p:nvPicPr>
        <p:blipFill>
          <a:blip r:embed="rId11" cstate="print"/>
          <a:stretch>
            <a:fillRect/>
          </a:stretch>
        </p:blipFill>
        <p:spPr>
          <a:xfrm>
            <a:off x="1143001" y="5715001"/>
            <a:ext cx="5975033" cy="684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latin typeface="Cambria Math"/>
                <a:ea typeface="Cambria Math"/>
              </a:rPr>
              <a:t>∅</a:t>
            </a:r>
            <a:r>
              <a:rPr lang="en-US" dirty="0"/>
              <a:t>  </a:t>
            </a:r>
            <a:r>
              <a:rPr lang="en-US" dirty="0">
                <a:latin typeface="Cambria Math"/>
                <a:ea typeface="Cambria Math"/>
              </a:rPr>
              <a:t>≠ { ∅ }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fontScale="925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latin typeface="Comic Sans MS" panose="030F0702030302020204" pitchFamily="66" charset="0"/>
              </a:rPr>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latin typeface="Comic Sans MS" panose="030F0702030302020204" pitchFamily="66" charset="0"/>
              </a:rPr>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latin typeface="Comic Sans MS" panose="030F0702030302020204" pitchFamily="66" charset="0"/>
              </a:rPr>
              <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fontScale="70000" lnSpcReduction="20000"/>
          </a:bodyPr>
          <a:lstStyle/>
          <a:p>
            <a:r>
              <a:rPr lang="en-US" dirty="0"/>
              <a:t>Sets </a:t>
            </a:r>
          </a:p>
          <a:p>
            <a:pPr lvl="1"/>
            <a:r>
              <a:rPr lang="en-US" dirty="0"/>
              <a:t>The Language of Sets</a:t>
            </a:r>
          </a:p>
          <a:p>
            <a:pPr lvl="1"/>
            <a:r>
              <a:rPr lang="en-US" dirty="0"/>
              <a:t>Set Operations</a:t>
            </a:r>
          </a:p>
          <a:p>
            <a:pPr lvl="1"/>
            <a:r>
              <a:rPr lang="en-US" dirty="0"/>
              <a:t>Set Identities</a:t>
            </a:r>
          </a:p>
          <a:p>
            <a:r>
              <a:rPr lang="en-US" dirty="0"/>
              <a:t>Functions</a:t>
            </a:r>
          </a:p>
          <a:p>
            <a:pPr lvl="1"/>
            <a:r>
              <a:rPr lang="en-US" dirty="0"/>
              <a:t>Types of Functions</a:t>
            </a:r>
          </a:p>
          <a:p>
            <a:pPr lvl="1"/>
            <a:r>
              <a:rPr lang="en-US" dirty="0"/>
              <a:t>Operations on Functions</a:t>
            </a:r>
          </a:p>
          <a:p>
            <a:pPr lvl="1"/>
            <a:r>
              <a:rPr lang="en-US" dirty="0"/>
              <a:t>Computability</a:t>
            </a:r>
          </a:p>
          <a:p>
            <a:r>
              <a:rPr lang="en-US" dirty="0"/>
              <a:t>Sequences and Summations</a:t>
            </a:r>
          </a:p>
          <a:p>
            <a:pPr lvl="1"/>
            <a:r>
              <a:rPr lang="en-US" dirty="0"/>
              <a:t>Types of Sequences</a:t>
            </a:r>
          </a:p>
          <a:p>
            <a:pPr lvl="1"/>
            <a:r>
              <a:rPr lang="en-US" dirty="0"/>
              <a:t>Summation Formulae</a:t>
            </a:r>
          </a:p>
          <a:p>
            <a:r>
              <a:rPr lang="en-US" dirty="0"/>
              <a:t>Set Cardinality</a:t>
            </a:r>
          </a:p>
          <a:p>
            <a:pPr lvl="1"/>
            <a:r>
              <a:rPr lang="en-US" dirty="0"/>
              <a:t>Countable Sets</a:t>
            </a:r>
          </a:p>
          <a:p>
            <a:r>
              <a:rPr lang="en-US" dirty="0"/>
              <a:t>Matrices</a:t>
            </a:r>
          </a:p>
          <a:p>
            <a:pPr lvl="1"/>
            <a:r>
              <a:rPr lang="en-US" dirty="0"/>
              <a:t>Matrix Arithmetic</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850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a:t>
            </a:r>
            <a:r>
              <a:rPr lang="en-US" dirty="0">
                <a:latin typeface="Brush Script MT" pitchFamily="66" charset="0"/>
              </a:rPr>
              <a:t>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t>ordered n-</a:t>
            </a:r>
            <a:r>
              <a:rPr lang="en-US" i="1" dirty="0" err="1"/>
              <a:t>tuple</a:t>
            </a:r>
            <a:r>
              <a:rPr lang="en-US" i="1" dirty="0"/>
              <a:t> </a:t>
            </a:r>
            <a:r>
              <a:rPr lang="en-US" dirty="0"/>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ordered collection 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latin typeface="Cambria Math" pitchFamily="18" charset="0"/>
                <a:ea typeface="Cambria Math" pitchFamily="18" charset="0"/>
              </a:rPr>
              <a:t>2</a:t>
            </a:r>
            <a:r>
              <a:rPr lang="en-US" dirty="0"/>
              <a:t>-tuples are called </a:t>
            </a:r>
            <a:r>
              <a:rPr lang="en-US" i="1" dirty="0"/>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ordered pairs (</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a:t>
            </a:r>
            <a:r>
              <a:rPr lang="en-US" sz="4500" dirty="0">
                <a:latin typeface="Cambria Math" pitchFamily="18" charset="0"/>
                <a:ea typeface="Cambria Math" pitchFamily="18" charset="0"/>
              </a:rPr>
              <a:t>1</a:t>
            </a:r>
            <a:r>
              <a:rPr lang="en-US" sz="4500" dirty="0">
                <a:ea typeface="Cambria Math" pitchFamily="18" charset="0"/>
              </a:rPr>
              <a:t>,</a:t>
            </a:r>
            <a:r>
              <a:rPr lang="en-US" sz="4500" dirty="0">
                <a:latin typeface="Cambria Math" pitchFamily="18" charset="0"/>
                <a:ea typeface="Cambria Math" pitchFamily="18" charset="0"/>
              </a:rPr>
              <a:t>2</a:t>
            </a:r>
            <a:r>
              <a:rPr lang="en-US" sz="4500" dirty="0">
                <a:ea typeface="Cambria Math" pitchFamily="18" charset="0"/>
              </a:rPr>
              <a:t>,</a:t>
            </a:r>
            <a:r>
              <a:rPr lang="en-US" sz="4500" dirty="0">
                <a:latin typeface="Cambria Math" pitchFamily="18" charset="0"/>
                <a:ea typeface="Cambria Math" pitchFamily="18" charset="0"/>
              </a:rPr>
              <a:t>3</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a:t>
            </a:r>
            <a:r>
              <a:rPr lang="en-US" sz="4500" dirty="0">
                <a:latin typeface="Cambria Math" pitchFamily="18" charset="0"/>
                <a:ea typeface="Cambria Math" pitchFamily="18" charset="0"/>
              </a:rPr>
              <a:t>1</a:t>
            </a:r>
            <a:r>
              <a:rPr lang="en-US" sz="4500" dirty="0">
                <a:ea typeface="Cambria Math" pitchFamily="18" charset="0"/>
              </a:rPr>
              <a:t>),(</a:t>
            </a:r>
            <a:r>
              <a:rPr lang="en-US" sz="4500" i="1" dirty="0">
                <a:ea typeface="Cambria Math" pitchFamily="18" charset="0"/>
              </a:rPr>
              <a:t>a</a:t>
            </a:r>
            <a:r>
              <a:rPr lang="en-US" sz="4500" dirty="0">
                <a:ea typeface="Cambria Math" pitchFamily="18" charset="0"/>
              </a:rPr>
              <a:t>,</a:t>
            </a:r>
            <a:r>
              <a:rPr lang="en-US" sz="4500" dirty="0">
                <a:latin typeface="Cambria Math" pitchFamily="18" charset="0"/>
                <a:ea typeface="Cambria Math" pitchFamily="18" charset="0"/>
              </a:rPr>
              <a:t>2</a:t>
            </a:r>
            <a:r>
              <a:rPr lang="en-US" sz="4500" dirty="0">
                <a:ea typeface="Cambria Math" pitchFamily="18" charset="0"/>
              </a:rPr>
              <a:t>),(</a:t>
            </a:r>
            <a:r>
              <a:rPr lang="en-US" sz="4500" i="1" dirty="0">
                <a:ea typeface="Cambria Math" pitchFamily="18" charset="0"/>
              </a:rPr>
              <a:t>a</a:t>
            </a:r>
            <a:r>
              <a:rPr lang="en-US" sz="4500" dirty="0">
                <a:ea typeface="Cambria Math" pitchFamily="18" charset="0"/>
              </a:rPr>
              <a:t>,</a:t>
            </a:r>
            <a:r>
              <a:rPr lang="en-US" sz="4500" dirty="0">
                <a:latin typeface="Cambria Math" pitchFamily="18" charset="0"/>
                <a:ea typeface="Cambria Math" pitchFamily="18" charset="0"/>
              </a:rPr>
              <a:t>3</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a:t>
            </a:r>
            <a:r>
              <a:rPr lang="en-US" sz="4500" dirty="0">
                <a:latin typeface="Cambria Math" pitchFamily="18" charset="0"/>
                <a:ea typeface="Cambria Math" pitchFamily="18" charset="0"/>
              </a:rPr>
              <a:t>1</a:t>
            </a:r>
            <a:r>
              <a:rPr lang="en-US" sz="4500" dirty="0">
                <a:ea typeface="Cambria Math" pitchFamily="18" charset="0"/>
              </a:rPr>
              <a:t>),(</a:t>
            </a:r>
            <a:r>
              <a:rPr lang="en-US" sz="4500" i="1" dirty="0">
                <a:ea typeface="Cambria Math" pitchFamily="18" charset="0"/>
              </a:rPr>
              <a:t>b,</a:t>
            </a:r>
            <a:r>
              <a:rPr lang="en-US" sz="4500" dirty="0">
                <a:latin typeface="Cambria Math" pitchFamily="18" charset="0"/>
                <a:ea typeface="Cambria Math" pitchFamily="18" charset="0"/>
              </a:rPr>
              <a:t>2</a:t>
            </a:r>
            <a:r>
              <a:rPr lang="en-US" sz="4500" dirty="0">
                <a:ea typeface="Cambria Math" pitchFamily="18" charset="0"/>
              </a:rPr>
              <a:t>),(</a:t>
            </a:r>
            <a:r>
              <a:rPr lang="en-US" sz="4500" i="1" dirty="0">
                <a:ea typeface="Cambria Math" pitchFamily="18" charset="0"/>
              </a:rPr>
              <a:t>b,</a:t>
            </a:r>
            <a:r>
              <a:rPr lang="en-US" sz="4500" dirty="0">
                <a:latin typeface="Cambria Math" pitchFamily="18" charset="0"/>
                <a:ea typeface="Cambria Math" pitchFamily="18" charset="0"/>
              </a:rPr>
              <a:t>3</a:t>
            </a:r>
            <a:r>
              <a:rPr lang="en-US" sz="4500" dirty="0">
                <a:ea typeface="Cambria Math" pitchFamily="18" charset="0"/>
              </a:rPr>
              <a:t>)}</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latin typeface="Comic Sans MS" panose="030F0702030302020204" pitchFamily="66" charset="0"/>
              </a:rPr>
              <a:t>Ren</a:t>
            </a:r>
            <a:r>
              <a:rPr lang="en-US" dirty="0">
                <a:latin typeface="Cambria Math"/>
                <a:ea typeface="Cambria Math"/>
              </a:rPr>
              <a:t>é Descartes (1596-1650)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a:t>
            </a:r>
            <a:r>
              <a:rPr lang="en-US" dirty="0">
                <a:latin typeface="Cambria Math" pitchFamily="18" charset="0"/>
                <a:ea typeface="Cambria Math" pitchFamily="18" charset="0"/>
              </a:rPr>
              <a:t>0,1</a:t>
            </a:r>
            <a:r>
              <a:rPr lang="en-US" dirty="0"/>
              <a:t>}, </a:t>
            </a:r>
            <a:r>
              <a:rPr lang="en-US" i="1" dirty="0"/>
              <a:t>B</a:t>
            </a:r>
            <a:r>
              <a:rPr lang="en-US" dirty="0"/>
              <a:t> = {</a:t>
            </a:r>
            <a:r>
              <a:rPr lang="en-US" dirty="0">
                <a:latin typeface="Cambria Math" pitchFamily="18" charset="0"/>
                <a:ea typeface="Cambria Math" pitchFamily="18" charset="0"/>
              </a:rPr>
              <a:t>1,2</a:t>
            </a:r>
            <a:r>
              <a:rPr lang="en-US" dirty="0"/>
              <a:t>} and    </a:t>
            </a:r>
            <a:r>
              <a:rPr lang="en-US" i="1" dirty="0"/>
              <a:t>C</a:t>
            </a:r>
            <a:r>
              <a:rPr lang="en-US" dirty="0"/>
              <a:t> = {</a:t>
            </a:r>
            <a:r>
              <a:rPr lang="en-US" dirty="0">
                <a:latin typeface="Cambria Math" pitchFamily="18" charset="0"/>
                <a:ea typeface="Cambria Math" pitchFamily="18" charset="0"/>
              </a:rPr>
              <a:t>0,1,2</a:t>
            </a:r>
            <a:r>
              <a:rPr lang="en-US" dirty="0"/>
              <a:t>}</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a:t>
            </a:r>
            <a:r>
              <a:rPr lang="en-US" dirty="0">
                <a:latin typeface="Cambria Math" pitchFamily="18" charset="0"/>
                <a:ea typeface="Cambria Math" pitchFamily="18" charset="0"/>
              </a:rPr>
              <a:t>0,1,0</a:t>
            </a:r>
            <a:r>
              <a:rPr lang="en-US" dirty="0"/>
              <a:t>), (</a:t>
            </a:r>
            <a:r>
              <a:rPr lang="en-US" dirty="0">
                <a:latin typeface="Cambria Math" pitchFamily="18" charset="0"/>
                <a:ea typeface="Cambria Math" pitchFamily="18" charset="0"/>
              </a:rPr>
              <a:t>0,1,1</a:t>
            </a:r>
            <a:r>
              <a:rPr lang="en-US" dirty="0"/>
              <a:t>), (</a:t>
            </a:r>
            <a:r>
              <a:rPr lang="en-US" dirty="0">
                <a:latin typeface="Cambria Math" pitchFamily="18" charset="0"/>
                <a:ea typeface="Cambria Math" pitchFamily="18" charset="0"/>
              </a:rPr>
              <a:t>0,1,2</a:t>
            </a:r>
            <a:r>
              <a:rPr lang="en-US" dirty="0"/>
              <a:t>),(</a:t>
            </a:r>
            <a:r>
              <a:rPr lang="en-US" dirty="0">
                <a:latin typeface="Cambria Math" pitchFamily="18" charset="0"/>
                <a:ea typeface="Cambria Math" pitchFamily="18" charset="0"/>
              </a:rPr>
              <a:t>0,2,0</a:t>
            </a:r>
            <a:r>
              <a:rPr lang="en-US" dirty="0"/>
              <a:t>), (</a:t>
            </a:r>
            <a:r>
              <a:rPr lang="en-US" dirty="0">
                <a:latin typeface="Cambria Math" pitchFamily="18" charset="0"/>
                <a:ea typeface="Cambria Math" pitchFamily="18" charset="0"/>
              </a:rPr>
              <a:t>0,2,1</a:t>
            </a:r>
            <a:r>
              <a:rPr lang="en-US" dirty="0"/>
              <a:t>), (</a:t>
            </a:r>
            <a:r>
              <a:rPr lang="en-US" dirty="0">
                <a:latin typeface="Cambria Math" pitchFamily="18" charset="0"/>
                <a:ea typeface="Cambria Math" pitchFamily="18" charset="0"/>
              </a:rPr>
              <a:t>0,2,2</a:t>
            </a:r>
            <a:r>
              <a:rPr lang="en-US" dirty="0"/>
              <a:t>),(</a:t>
            </a:r>
            <a:r>
              <a:rPr lang="en-US" dirty="0">
                <a:latin typeface="Cambria Math" pitchFamily="18" charset="0"/>
                <a:ea typeface="Cambria Math" pitchFamily="18" charset="0"/>
              </a:rPr>
              <a:t>1,1,0</a:t>
            </a:r>
            <a:r>
              <a:rPr lang="en-US" dirty="0"/>
              <a:t>), (</a:t>
            </a:r>
            <a:r>
              <a:rPr lang="en-US" dirty="0">
                <a:latin typeface="Cambria Math" pitchFamily="18" charset="0"/>
                <a:ea typeface="Cambria Math" pitchFamily="18" charset="0"/>
              </a:rPr>
              <a:t>1,1,1</a:t>
            </a:r>
            <a:r>
              <a:rPr lang="en-US" dirty="0"/>
              <a:t>), (</a:t>
            </a:r>
            <a:r>
              <a:rPr lang="en-US" dirty="0">
                <a:latin typeface="Cambria Math" pitchFamily="18" charset="0"/>
                <a:ea typeface="Cambria Math" pitchFamily="18" charset="0"/>
              </a:rPr>
              <a:t>1,1,2</a:t>
            </a:r>
            <a:r>
              <a:rPr lang="en-US" dirty="0"/>
              <a:t>), (</a:t>
            </a:r>
            <a:r>
              <a:rPr lang="en-US" dirty="0">
                <a:latin typeface="Cambria Math" pitchFamily="18" charset="0"/>
                <a:ea typeface="Cambria Math" pitchFamily="18" charset="0"/>
              </a:rPr>
              <a:t>1,2,0</a:t>
            </a:r>
            <a:r>
              <a:rPr lang="en-US" dirty="0"/>
              <a:t>), (</a:t>
            </a:r>
            <a:r>
              <a:rPr lang="en-US" dirty="0">
                <a:latin typeface="Cambria Math" pitchFamily="18" charset="0"/>
                <a:ea typeface="Cambria Math" pitchFamily="18" charset="0"/>
              </a:rPr>
              <a:t>1,2,1</a:t>
            </a:r>
            <a:r>
              <a:rPr lang="en-US" dirty="0"/>
              <a:t>), (</a:t>
            </a:r>
            <a:r>
              <a:rPr lang="en-US" dirty="0">
                <a:latin typeface="Cambria Math" pitchFamily="18" charset="0"/>
                <a:ea typeface="Cambria Math" pitchFamily="18" charset="0"/>
              </a:rPr>
              <a:t>1,2,2</a:t>
            </a:r>
            <a:r>
              <a:rPr lang="en-US" dirty="0"/>
              <a:t>)}</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is the set </a:t>
            </a:r>
            <a:r>
              <a:rPr lang="en-US" dirty="0">
                <a:latin typeface="Cambria Math" pitchFamily="18" charset="0"/>
                <a:ea typeface="Cambria Math" pitchFamily="18" charset="0"/>
              </a:rPr>
              <a:t>{-1,1}</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Set Operations</a:t>
            </a:r>
          </a:p>
          <a:p>
            <a:pPr lvl="1"/>
            <a:r>
              <a:rPr lang="en-US" dirty="0"/>
              <a:t>Union</a:t>
            </a:r>
          </a:p>
          <a:p>
            <a:pPr lvl="1"/>
            <a:r>
              <a:rPr lang="en-US" dirty="0"/>
              <a:t>Intersection</a:t>
            </a:r>
          </a:p>
          <a:p>
            <a:pPr lvl="1"/>
            <a:r>
              <a:rPr lang="en-US" dirty="0"/>
              <a:t>Complementation</a:t>
            </a:r>
          </a:p>
          <a:p>
            <a:pPr lvl="1"/>
            <a:r>
              <a:rPr lang="en-US" dirty="0"/>
              <a:t>Difference</a:t>
            </a:r>
          </a:p>
          <a:p>
            <a:r>
              <a:rPr lang="en-US" dirty="0"/>
              <a:t>More on Set Cardinality</a:t>
            </a:r>
          </a:p>
          <a:p>
            <a:r>
              <a:rPr lang="en-US" dirty="0"/>
              <a:t>Set Identities</a:t>
            </a:r>
          </a:p>
          <a:p>
            <a:r>
              <a:rPr lang="en-US" dirty="0"/>
              <a:t>Proving Identities</a:t>
            </a:r>
          </a:p>
          <a:p>
            <a:r>
              <a:rPr lang="en-US" dirty="0"/>
              <a:t>Membership Tables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latin typeface="Comic Sans MS" panose="030F0702030302020204" pitchFamily="66" charset="0"/>
                </a:rPr>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latin typeface="Comic Sans MS" panose="030F0702030302020204" pitchFamily="66" charset="0"/>
                </a:rPr>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latin typeface="Comic Sans MS" panose="030F0702030302020204" pitchFamily="66" charset="0"/>
                </a:rPr>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latin typeface="Comic Sans MS" panose="030F0702030302020204" pitchFamily="66" charset="0"/>
              </a:rPr>
              <a:t>Venn Diagram for </a:t>
            </a:r>
            <a:r>
              <a:rPr lang="en-US" i="1" dirty="0">
                <a:latin typeface="Comic Sans MS" panose="030F0702030302020204" pitchFamily="66" charset="0"/>
              </a:rPr>
              <a:t>A</a:t>
            </a:r>
            <a:r>
              <a:rPr lang="en-US" dirty="0">
                <a:latin typeface="Cambria Math"/>
                <a:ea typeface="Cambria Math"/>
              </a:rPr>
              <a:t> ∪ </a:t>
            </a:r>
            <a:r>
              <a:rPr lang="en-US" i="1" dirty="0">
                <a:latin typeface="Cambria Math"/>
                <a:ea typeface="Cambria Math"/>
              </a:rPr>
              <a:t>B</a:t>
            </a:r>
            <a:r>
              <a:rPr lang="en-US" dirty="0">
                <a:latin typeface="Comic Sans MS" panose="030F0702030302020204" pitchFamily="66"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latin typeface="Comic Sans MS" panose="030F0702030302020204" pitchFamily="66" charset="0"/>
                  </a:rPr>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latin typeface="Comic Sans MS" panose="030F0702030302020204" pitchFamily="66" charset="0"/>
                  </a:rPr>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latin typeface="Comic Sans MS" panose="030F0702030302020204" pitchFamily="66" charset="0"/>
                  </a:rPr>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latin typeface="Comic Sans MS" panose="030F0702030302020204" pitchFamily="66" charset="0"/>
              </a:rPr>
              <a:t>Venn Diagram</a:t>
            </a:r>
            <a:r>
              <a:rPr lang="en-US" dirty="0">
                <a:latin typeface="Cambria Math"/>
                <a:ea typeface="Cambria Math"/>
              </a:rPr>
              <a:t>  for </a:t>
            </a:r>
            <a:r>
              <a:rPr lang="en-US" i="1" dirty="0">
                <a:latin typeface="Comic Sans MS" panose="030F0702030302020204" pitchFamily="66" charset="0"/>
                <a:ea typeface="Cambria Math"/>
              </a:rPr>
              <a:t>A</a:t>
            </a:r>
            <a:r>
              <a:rPr lang="en-US" i="1" dirty="0">
                <a:latin typeface="Cambria Math"/>
                <a:ea typeface="Cambria Math"/>
              </a:rPr>
              <a:t> </a:t>
            </a:r>
            <a:r>
              <a:rPr lang="en-US" dirty="0">
                <a:latin typeface="Cambria Math"/>
                <a:ea typeface="Cambria Math"/>
              </a:rPr>
              <a:t>∩</a:t>
            </a:r>
            <a:r>
              <a:rPr lang="en-US" i="1" dirty="0">
                <a:latin typeface="Comic Sans MS" panose="030F0702030302020204" pitchFamily="66" charset="0"/>
                <a:ea typeface="Cambria Math"/>
              </a:rPr>
              <a:t>B</a:t>
            </a:r>
            <a:r>
              <a:rPr lang="en-US" dirty="0">
                <a:latin typeface="Comic Sans MS" panose="030F0702030302020204"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complement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latin typeface="Comic Sans MS" panose="030F0702030302020204" pitchFamily="66" charset="0"/>
                </a:rPr>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latin typeface="Comic Sans MS" panose="030F0702030302020204" pitchFamily="66" charset="0"/>
                </a:rPr>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latin typeface="Comic Sans MS" panose="030F0702030302020204" pitchFamily="66" charset="0"/>
              </a:rPr>
              <a:t>Venn Diagram for Complement</a:t>
            </a:r>
          </a:p>
        </p:txBody>
      </p:sp>
      <p:sp>
        <p:nvSpPr>
          <p:cNvPr id="11" name="Rectangle 10"/>
          <p:cNvSpPr/>
          <p:nvPr/>
        </p:nvSpPr>
        <p:spPr>
          <a:xfrm>
            <a:off x="5638800" y="5410200"/>
            <a:ext cx="352982" cy="369332"/>
          </a:xfrm>
          <a:prstGeom prst="rect">
            <a:avLst/>
          </a:prstGeom>
        </p:spPr>
        <p:txBody>
          <a:bodyPr wrap="none">
            <a:spAutoFit/>
          </a:bodyPr>
          <a:lstStyle/>
          <a:p>
            <a:r>
              <a:rPr lang="en-US" i="1" dirty="0">
                <a:latin typeface="Comic Sans MS" panose="030F0702030302020204" pitchFamily="66" charset="0"/>
                <a:ea typeface="Cambria Math" pitchFamily="18" charset="0"/>
              </a:rPr>
              <a:t>Ā</a:t>
            </a:r>
            <a:endParaRPr 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latin typeface="Comic Sans MS" panose="030F0702030302020204" pitchFamily="66" charset="0"/>
                </a:rPr>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latin typeface="Comic Sans MS" panose="030F0702030302020204" pitchFamily="66" charset="0"/>
              </a:rPr>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latin typeface="Comic Sans MS" panose="030F0702030302020204" pitchFamily="66"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latin typeface="Comic Sans MS" panose="030F0702030302020204" pitchFamily="66" charset="0"/>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latin typeface="Comic Sans MS" panose="030F0702030302020204" pitchFamily="66"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latin typeface="Comic Sans MS" panose="030F0702030302020204" pitchFamily="66" charset="0"/>
              </a:rPr>
              <a:t>Example</a:t>
            </a:r>
            <a:r>
              <a:rPr lang="en-US" sz="2600" dirty="0">
                <a:latin typeface="Comic Sans MS" panose="030F0702030302020204" pitchFamily="66" charset="0"/>
              </a:rPr>
              <a:t>: Let </a:t>
            </a:r>
            <a:r>
              <a:rPr lang="en-US" sz="2600" i="1" dirty="0">
                <a:latin typeface="Comic Sans MS" panose="030F0702030302020204" pitchFamily="66" charset="0"/>
              </a:rPr>
              <a:t>A</a:t>
            </a:r>
            <a:r>
              <a:rPr lang="en-US" sz="2600" dirty="0">
                <a:latin typeface="Comic Sans MS" panose="030F0702030302020204" pitchFamily="66" charset="0"/>
              </a:rPr>
              <a:t> be the math majors in your class and </a:t>
            </a:r>
            <a:r>
              <a:rPr lang="en-US" sz="2600" i="1" dirty="0">
                <a:latin typeface="Comic Sans MS" panose="030F0702030302020204" pitchFamily="66" charset="0"/>
              </a:rPr>
              <a:t>B</a:t>
            </a:r>
            <a:r>
              <a:rPr lang="en-US" sz="2600" dirty="0">
                <a:latin typeface="Comic Sans MS" panose="030F0702030302020204" pitchFamily="66" charset="0"/>
              </a:rPr>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latin typeface="Comic Sans MS" panose="030F0702030302020204" pitchFamily="66" charset="0"/>
              </a:rPr>
              <a:t>We will return to this principle in Chapter 6 and Chapter 8 where we will derive a formula for the cardinality of the union of </a:t>
            </a:r>
            <a:r>
              <a:rPr lang="en-US" sz="2600" i="1" dirty="0">
                <a:latin typeface="Comic Sans MS" panose="030F0702030302020204" pitchFamily="66" charset="0"/>
              </a:rPr>
              <a:t>n</a:t>
            </a:r>
            <a:r>
              <a:rPr lang="en-US" sz="2600" dirty="0">
                <a:latin typeface="Comic Sans MS" panose="030F0702030302020204" pitchFamily="66" charset="0"/>
              </a:rPr>
              <a:t> sets, where </a:t>
            </a:r>
            <a:r>
              <a:rPr lang="en-US" sz="2600" i="1" dirty="0">
                <a:latin typeface="Comic Sans MS" panose="030F0702030302020204" pitchFamily="66" charset="0"/>
              </a:rPr>
              <a:t>n</a:t>
            </a:r>
            <a:r>
              <a:rPr lang="en-US" sz="2600" dirty="0">
                <a:latin typeface="Comic Sans MS" panose="030F0702030302020204" pitchFamily="66" charset="0"/>
              </a:rPr>
              <a:t> is a positive integer.</a:t>
            </a:r>
          </a:p>
          <a:p>
            <a:pPr marL="274320" lvl="0" indent="-274320">
              <a:spcBef>
                <a:spcPct val="20000"/>
              </a:spcBef>
              <a:buClr>
                <a:schemeClr val="accent3"/>
              </a:buClr>
              <a:buSzPct val="95000"/>
            </a:pPr>
            <a:r>
              <a:rPr lang="en-US" sz="2600" dirty="0">
                <a:latin typeface="Comic Sans MS" panose="030F0702030302020204" pitchFamily="66" charset="0"/>
              </a:rPr>
              <a:t> </a:t>
            </a:r>
            <a:endParaRPr kumimoji="0" lang="en-US" sz="2600" b="0" i="0" u="none" strike="noStrike" kern="1200" cap="none" spc="0" normalizeH="0" baseline="0" noProof="0" dirty="0">
              <a:ln>
                <a:noFill/>
              </a:ln>
              <a:solidFill>
                <a:schemeClr val="tx1"/>
              </a:solidFill>
              <a:effectLst/>
              <a:uLnTx/>
              <a:uFillTx/>
              <a:latin typeface="Comic Sans MS" panose="030F0702030302020204" pitchFamily="66" charset="0"/>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latin typeface="Comic Sans MS" panose="030F0702030302020204" pitchFamily="66" charset="0"/>
                  </a:rPr>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latin typeface="Comic Sans MS" panose="030F0702030302020204" pitchFamily="66" charset="0"/>
                  </a:rPr>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latin typeface="Comic Sans MS" panose="030F0702030302020204" pitchFamily="66" charset="0"/>
                  </a:rPr>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latin typeface="Comic Sans MS" panose="030F0702030302020204" pitchFamily="66" charset="0"/>
              </a:rPr>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latin typeface="Comic Sans MS" panose="030F0702030302020204" pitchFamily="66" charset="0"/>
                <a:ea typeface="Cambria Math" pitchFamily="18" charset="0"/>
              </a:rPr>
              <a:t> A</a:t>
            </a:r>
            <a:r>
              <a:rPr lang="en-US" dirty="0">
                <a:latin typeface="Cambria Math" pitchFamily="18" charset="0"/>
                <a:ea typeface="Cambria Math" pitchFamily="18" charset="0"/>
              </a:rPr>
              <a:t> ∩ </a:t>
            </a:r>
            <a:r>
              <a:rPr lang="en-US" i="1" dirty="0">
                <a:latin typeface="Comic Sans MS" panose="030F0702030302020204" pitchFamily="66" charset="0"/>
                <a:ea typeface="Cambria Math" pitchFamily="18" charset="0"/>
              </a:rPr>
              <a:t>B, A</a:t>
            </a:r>
            <a:r>
              <a:rPr lang="en-US" dirty="0">
                <a:latin typeface="Cambria Math" pitchFamily="18" charset="0"/>
                <a:ea typeface="Cambria Math" pitchFamily="18" charset="0"/>
              </a:rPr>
              <a:t> ∪ </a:t>
            </a:r>
            <a:r>
              <a:rPr lang="en-US" i="1" dirty="0">
                <a:latin typeface="Comic Sans MS" panose="030F0702030302020204" pitchFamily="66" charset="0"/>
                <a:ea typeface="Cambria Math" pitchFamily="18" charset="0"/>
              </a:rPr>
              <a:t>B </a:t>
            </a:r>
            <a:r>
              <a:rPr lang="en-US" dirty="0">
                <a:latin typeface="Cambria Math"/>
                <a:ea typeface="Cambria Math"/>
              </a:rPr>
              <a:t> </a:t>
            </a:r>
            <a:r>
              <a:rPr lang="en-US" dirty="0">
                <a:latin typeface="Comic Sans MS" panose="030F0702030302020204" pitchFamily="66"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             :</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latin typeface="Comic Sans MS" panose="030F0702030302020204" pitchFamily="66" charset="0"/>
                </a:rPr>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latin typeface="Comic Sans MS" panose="030F0702030302020204" pitchFamily="66" charset="0"/>
              </a:rPr>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addin_tmp.png"/>
          <p:cNvPicPr>
            <a:picLocks noChangeAspect="1"/>
          </p:cNvPicPr>
          <p:nvPr>
            <p:custDataLst>
              <p:tags r:id="rId4"/>
            </p:custDataLst>
          </p:nvPr>
        </p:nvPicPr>
        <p:blipFill>
          <a:blip r:embed="rId7" cstate="print"/>
          <a:stretch>
            <a:fillRect/>
          </a:stretch>
        </p:blipFill>
        <p:spPr>
          <a:xfrm>
            <a:off x="2094444" y="4742195"/>
            <a:ext cx="854869" cy="257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lnSpcReduction="10000"/>
          </a:bodyPr>
          <a:lstStyle/>
          <a:p>
            <a:r>
              <a:rPr lang="en-US" dirty="0"/>
              <a:t>Definition of sets</a:t>
            </a:r>
          </a:p>
          <a:p>
            <a:r>
              <a:rPr lang="en-US" dirty="0"/>
              <a:t>Describing Sets</a:t>
            </a:r>
          </a:p>
          <a:p>
            <a:pPr lvl="1"/>
            <a:r>
              <a:rPr lang="en-US" dirty="0"/>
              <a:t>Roster Method</a:t>
            </a:r>
          </a:p>
          <a:p>
            <a:pPr lvl="1"/>
            <a:r>
              <a:rPr lang="en-US" dirty="0"/>
              <a:t>Set-Builder Notation</a:t>
            </a:r>
          </a:p>
          <a:p>
            <a:r>
              <a:rPr lang="en-US" dirty="0"/>
              <a:t>Some Important Sets in Mathematics</a:t>
            </a:r>
          </a:p>
          <a:p>
            <a:r>
              <a:rPr lang="en-US" dirty="0"/>
              <a:t>Empty Set and Universal Set</a:t>
            </a:r>
          </a:p>
          <a:p>
            <a:r>
              <a:rPr lang="en-US" dirty="0"/>
              <a:t>Subsets and Set Equality</a:t>
            </a:r>
          </a:p>
          <a:p>
            <a:r>
              <a:rPr lang="en-US" dirty="0"/>
              <a:t>Cardinality of Sets</a:t>
            </a:r>
          </a:p>
          <a:p>
            <a:r>
              <a:rPr lang="en-US" dirty="0" err="1"/>
              <a:t>Tuples</a:t>
            </a:r>
            <a:endParaRPr lang="en-US" dirty="0"/>
          </a:p>
          <a:p>
            <a:r>
              <a:rPr lang="en-US" dirty="0"/>
              <a:t>Cartesian Product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latin typeface="Comic Sans MS" panose="030F0702030302020204" pitchFamily="66" charset="0"/>
                        </a:rPr>
                        <a:t>A</a:t>
                      </a:r>
                      <a:endParaRPr lang="en-US" dirty="0">
                        <a:solidFill>
                          <a:schemeClr val="tx1"/>
                        </a:solidFill>
                      </a:endParaRPr>
                    </a:p>
                  </a:txBody>
                  <a:tcPr/>
                </a:tc>
                <a:tc>
                  <a:txBody>
                    <a:bodyPr/>
                    <a:lstStyle/>
                    <a:p>
                      <a:r>
                        <a:rPr lang="en-US" dirty="0">
                          <a:solidFill>
                            <a:schemeClr val="tx1"/>
                          </a:solidFill>
                          <a:latin typeface="Comic Sans MS" panose="030F0702030302020204" pitchFamily="66" charset="0"/>
                        </a:rPr>
                        <a:t>B</a:t>
                      </a:r>
                      <a:endParaRPr lang="en-US" dirty="0">
                        <a:solidFill>
                          <a:schemeClr val="tx1"/>
                        </a:solidFill>
                      </a:endParaRPr>
                    </a:p>
                  </a:txBody>
                  <a:tcPr/>
                </a:tc>
                <a:tc>
                  <a:txBody>
                    <a:bodyPr/>
                    <a:lstStyle/>
                    <a:p>
                      <a:r>
                        <a:rPr lang="en-US" dirty="0">
                          <a:solidFill>
                            <a:schemeClr val="tx1"/>
                          </a:solidFill>
                          <a:latin typeface="Comic Sans MS" panose="030F0702030302020204" pitchFamily="66" charset="0"/>
                        </a:rPr>
                        <a:t>C</a:t>
                      </a:r>
                      <a:endParaRPr lang="en-US" dirty="0">
                        <a:solidFill>
                          <a:schemeClr val="tx1"/>
                        </a:solidFill>
                      </a:endParaRPr>
                    </a:p>
                  </a:txBody>
                  <a:tcPr/>
                </a:tc>
                <a:tc>
                  <a:txBody>
                    <a:bodyPr/>
                    <a:lstStyle/>
                    <a:p>
                      <a:endParaRPr lang="en-US" dirty="0">
                        <a:latin typeface="Comic Sans MS" panose="030F0702030302020204" pitchFamily="66" charset="0"/>
                      </a:endParaRPr>
                    </a:p>
                  </a:txBody>
                  <a:tcPr/>
                </a:tc>
                <a:tc>
                  <a:txBody>
                    <a:bodyPr/>
                    <a:lstStyle/>
                    <a:p>
                      <a:endParaRPr lang="en-US" dirty="0">
                        <a:latin typeface="Comic Sans MS" panose="030F0702030302020204" pitchFamily="66" charset="0"/>
                      </a:endParaRPr>
                    </a:p>
                  </a:txBody>
                  <a:tcPr/>
                </a:tc>
                <a:tc>
                  <a:txBody>
                    <a:bodyPr/>
                    <a:lstStyle/>
                    <a:p>
                      <a:endParaRPr lang="en-US" dirty="0">
                        <a:latin typeface="Comic Sans MS" panose="030F0702030302020204" pitchFamily="66" charset="0"/>
                      </a:endParaRPr>
                    </a:p>
                  </a:txBody>
                  <a:tcPr/>
                </a:tc>
                <a:tc>
                  <a:txBody>
                    <a:bodyPr/>
                    <a:lstStyle/>
                    <a:p>
                      <a:endParaRPr lang="en-US" dirty="0">
                        <a:latin typeface="Comic Sans MS" panose="030F0702030302020204" pitchFamily="66" charset="0"/>
                      </a:endParaRPr>
                    </a:p>
                  </a:txBody>
                  <a:tcPr/>
                </a:tc>
                <a:tc>
                  <a:txBody>
                    <a:bodyPr/>
                    <a:lstStyle/>
                    <a:p>
                      <a:endParaRPr lang="en-US" dirty="0">
                        <a:latin typeface="Comic Sans MS" panose="030F0702030302020204" pitchFamily="66" charset="0"/>
                      </a:endParaRPr>
                    </a:p>
                  </a:txBody>
                  <a:tcPr/>
                </a:tc>
                <a:extLst>
                  <a:ext uri="{0D108BD9-81ED-4DB2-BD59-A6C34878D82A}">
                    <a16:rowId xmlns:a16="http://schemas.microsoft.com/office/drawing/2014/main" val="10000"/>
                  </a:ext>
                </a:extLst>
              </a:tr>
              <a:tr h="370840">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extLst>
                  <a:ext uri="{0D108BD9-81ED-4DB2-BD59-A6C34878D82A}">
                    <a16:rowId xmlns:a16="http://schemas.microsoft.com/office/drawing/2014/main" val="10001"/>
                  </a:ext>
                </a:extLst>
              </a:tr>
              <a:tr h="370840">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extLst>
                  <a:ext uri="{0D108BD9-81ED-4DB2-BD59-A6C34878D82A}">
                    <a16:rowId xmlns:a16="http://schemas.microsoft.com/office/drawing/2014/main" val="10002"/>
                  </a:ext>
                </a:extLst>
              </a:tr>
              <a:tr h="370840">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extLst>
                  <a:ext uri="{0D108BD9-81ED-4DB2-BD59-A6C34878D82A}">
                    <a16:rowId xmlns:a16="http://schemas.microsoft.com/office/drawing/2014/main" val="10003"/>
                  </a:ext>
                </a:extLst>
              </a:tr>
              <a:tr h="370840">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extLst>
                  <a:ext uri="{0D108BD9-81ED-4DB2-BD59-A6C34878D82A}">
                    <a16:rowId xmlns:a16="http://schemas.microsoft.com/office/drawing/2014/main" val="10004"/>
                  </a:ext>
                </a:extLst>
              </a:tr>
              <a:tr h="370840">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1</a:t>
                      </a:r>
                      <a:endParaRPr lang="en-US" dirty="0"/>
                    </a:p>
                  </a:txBody>
                  <a:tcPr/>
                </a:tc>
                <a:extLst>
                  <a:ext uri="{0D108BD9-81ED-4DB2-BD59-A6C34878D82A}">
                    <a16:rowId xmlns:a16="http://schemas.microsoft.com/office/drawing/2014/main" val="10005"/>
                  </a:ext>
                </a:extLst>
              </a:tr>
              <a:tr h="370840">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extLst>
                  <a:ext uri="{0D108BD9-81ED-4DB2-BD59-A6C34878D82A}">
                    <a16:rowId xmlns:a16="http://schemas.microsoft.com/office/drawing/2014/main" val="10006"/>
                  </a:ext>
                </a:extLst>
              </a:tr>
              <a:tr h="370840">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1</a:t>
                      </a:r>
                      <a:endParaRPr lang="en-US" dirty="0"/>
                    </a:p>
                  </a:txBody>
                  <a:tcPr/>
                </a:tc>
                <a:tc>
                  <a:txBody>
                    <a:bodyPr/>
                    <a:lstStyle/>
                    <a:p>
                      <a:r>
                        <a:rPr lang="en-US" dirty="0">
                          <a:latin typeface="Comic Sans MS" panose="030F0702030302020204" pitchFamily="66" charset="0"/>
                        </a:rPr>
                        <a:t>0</a:t>
                      </a:r>
                      <a:endParaRPr lang="en-US" dirty="0"/>
                    </a:p>
                  </a:txBody>
                  <a:tcPr/>
                </a:tc>
                <a:extLst>
                  <a:ext uri="{0D108BD9-81ED-4DB2-BD59-A6C34878D82A}">
                    <a16:rowId xmlns:a16="http://schemas.microsoft.com/office/drawing/2014/main" val="10007"/>
                  </a:ext>
                </a:extLst>
              </a:tr>
              <a:tr h="370840">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tc>
                  <a:txBody>
                    <a:bodyPr/>
                    <a:lstStyle/>
                    <a:p>
                      <a:r>
                        <a:rPr lang="en-US" dirty="0">
                          <a:latin typeface="Comic Sans MS" panose="030F0702030302020204" pitchFamily="66" charset="0"/>
                        </a:rPr>
                        <a:t>0</a:t>
                      </a:r>
                      <a:endParaRPr lang="en-US" dirty="0"/>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latin typeface="Comic Sans MS" panose="030F0702030302020204" pitchFamily="66" charset="0"/>
              </a:rPr>
              <a:t>Example</a:t>
            </a:r>
            <a:r>
              <a:rPr lang="en-US" dirty="0">
                <a:latin typeface="Comic Sans MS" panose="030F0702030302020204" pitchFamily="66" charset="0"/>
              </a:rPr>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latin typeface="Comic Sans MS" panose="030F0702030302020204" pitchFamily="66" charset="0"/>
              </a:rPr>
              <a:t>Solution</a:t>
            </a:r>
            <a:r>
              <a:rPr lang="en-US" dirty="0">
                <a:latin typeface="Comic Sans MS" panose="030F0702030302020204" pitchFamily="66" charset="0"/>
              </a:rPr>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latin typeface="Comic Sans MS" panose="030F0702030302020204" pitchFamily="66" charset="0"/>
              </a:rPr>
              <a:t>Construct a membership table to show that the distributive law holds.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Definition of a Function.</a:t>
            </a:r>
          </a:p>
          <a:p>
            <a:pPr lvl="1"/>
            <a:r>
              <a:rPr lang="en-US" dirty="0"/>
              <a:t>Domain, </a:t>
            </a:r>
            <a:r>
              <a:rPr lang="en-US" dirty="0" err="1"/>
              <a:t>Codomain</a:t>
            </a:r>
            <a:endParaRPr lang="en-US" dirty="0"/>
          </a:p>
          <a:p>
            <a:pPr lvl="1"/>
            <a:r>
              <a:rPr lang="en-US" dirty="0"/>
              <a:t>Image, </a:t>
            </a:r>
            <a:r>
              <a:rPr lang="en-US" dirty="0" err="1"/>
              <a:t>Preimage</a:t>
            </a:r>
            <a:endParaRPr lang="en-US" dirty="0"/>
          </a:p>
          <a:p>
            <a:r>
              <a:rPr lang="en-US" dirty="0"/>
              <a:t>Injection, Surjection, </a:t>
            </a:r>
            <a:r>
              <a:rPr lang="en-US" dirty="0" err="1"/>
              <a:t>Bijection</a:t>
            </a:r>
            <a:endParaRPr lang="en-US" dirty="0"/>
          </a:p>
          <a:p>
            <a:r>
              <a:rPr lang="en-US" dirty="0"/>
              <a:t>Inverse Function</a:t>
            </a:r>
          </a:p>
          <a:p>
            <a:r>
              <a:rPr lang="en-US" dirty="0"/>
              <a:t>Function Composition</a:t>
            </a:r>
          </a:p>
          <a:p>
            <a:r>
              <a:rPr lang="en-US" dirty="0"/>
              <a:t>Graphing Functions</a:t>
            </a:r>
          </a:p>
          <a:p>
            <a:r>
              <a:rPr lang="en-US" dirty="0"/>
              <a:t>Floor, Ceiling, Factorial</a:t>
            </a:r>
          </a:p>
          <a:p>
            <a:r>
              <a:rPr lang="en-US" dirty="0"/>
              <a:t>Partial Functions (optional)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each element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exactly one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latin typeface="Comic Sans MS" panose="030F0702030302020204" pitchFamily="66" charset="0"/>
              </a:rPr>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latin typeface="Comic Sans MS" panose="030F0702030302020204" pitchFamily="66" charset="0"/>
              </a:rPr>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latin typeface="Comic Sans MS" panose="030F0702030302020204" pitchFamily="66" charset="0"/>
              </a:rPr>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latin typeface="Comic Sans MS" panose="030F0702030302020204" pitchFamily="66" charset="0"/>
              </a:rPr>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latin typeface="Comic Sans MS" panose="030F0702030302020204" pitchFamily="66" charset="0"/>
              </a:rPr>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latin typeface="Comic Sans MS" panose="030F0702030302020204" pitchFamily="66" charset="0"/>
              </a:rPr>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latin typeface="Comic Sans MS" panose="030F0702030302020204" pitchFamily="66" charset="0"/>
              </a:rPr>
              <a:t>Sandeep</a:t>
            </a:r>
            <a:r>
              <a:rPr lang="en-US" dirty="0">
                <a:latin typeface="Comic Sans MS" panose="030F0702030302020204" pitchFamily="66" charset="0"/>
              </a:rPr>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latin typeface="Comic Sans MS" panose="030F0702030302020204" pitchFamily="66" charset="0"/>
              </a:rPr>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latin typeface="Comic Sans MS" panose="030F0702030302020204" pitchFamily="66" charset="0"/>
              </a:rPr>
              <a:t>Jalen</a:t>
            </a:r>
            <a:r>
              <a:rPr lang="en-US" dirty="0">
                <a:latin typeface="Comic Sans MS" panose="030F0702030302020204" pitchFamily="66" charset="0"/>
              </a:rPr>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90600" y="5638801"/>
            <a:ext cx="7546658" cy="382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i="1" dirty="0"/>
              <a:t>domain</a:t>
            </a:r>
            <a:r>
              <a:rPr lang="en-US" sz="2800" dirty="0"/>
              <a:t> of </a:t>
            </a:r>
            <a:r>
              <a:rPr lang="en-US" sz="2800" i="1" dirty="0"/>
              <a:t>f</a:t>
            </a:r>
            <a:r>
              <a:rPr lang="en-US" sz="2800" dirty="0"/>
              <a:t>.</a:t>
            </a:r>
          </a:p>
          <a:p>
            <a:r>
              <a:rPr lang="en-US" sz="2800" i="1" dirty="0"/>
              <a:t>B</a:t>
            </a:r>
            <a:r>
              <a:rPr lang="en-US" sz="2800" dirty="0"/>
              <a:t> is called the </a:t>
            </a:r>
            <a:r>
              <a:rPr lang="en-US" sz="2800"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i="1" dirty="0" err="1"/>
              <a:t>preimage</a:t>
            </a:r>
            <a:r>
              <a:rPr lang="en-US" sz="2800" dirty="0"/>
              <a:t> of </a:t>
            </a:r>
            <a:r>
              <a:rPr lang="en-US" sz="2800" i="1" dirty="0">
                <a:latin typeface="Cambria Math" pitchFamily="18" charset="0"/>
                <a:ea typeface="Cambria Math" pitchFamily="18" charset="0"/>
              </a:rPr>
              <a:t>b.</a:t>
            </a:r>
          </a:p>
          <a:p>
            <a:r>
              <a:rPr lang="en-US" sz="2800" dirty="0"/>
              <a:t>The range of </a:t>
            </a:r>
            <a:r>
              <a:rPr lang="en-US" sz="2800" i="1" dirty="0"/>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b="1"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latin typeface="Comic Sans MS" panose="030F0702030302020204" pitchFamily="66" charset="0"/>
              </a:rPr>
              <a:t>f</a:t>
            </a:r>
            <a:r>
              <a:rPr lang="en-US" sz="3200" dirty="0">
                <a:latin typeface="Comic Sans MS" panose="030F0702030302020204" pitchFamily="66" charset="0"/>
              </a:rPr>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latin typeface="Comic Sans MS" panose="030F0702030302020204" pitchFamily="66" charset="0"/>
                </a:rPr>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latin typeface="Comic Sans MS" panose="030F0702030302020204" pitchFamily="66" charset="0"/>
                </a:rPr>
                <a:t>B</a:t>
              </a:r>
            </a:p>
          </p:txBody>
        </p:sp>
        <p:sp>
          <p:nvSpPr>
            <p:cNvPr id="19" name="TextBox 18"/>
            <p:cNvSpPr txBox="1"/>
            <p:nvPr/>
          </p:nvSpPr>
          <p:spPr>
            <a:xfrm>
              <a:off x="3200401" y="2133600"/>
              <a:ext cx="304800" cy="430887"/>
            </a:xfrm>
            <a:prstGeom prst="rect">
              <a:avLst/>
            </a:prstGeom>
            <a:noFill/>
          </p:spPr>
          <p:txBody>
            <a:bodyPr wrap="square" rtlCol="0">
              <a:spAutoFit/>
            </a:bodyPr>
            <a:lstStyle/>
            <a:p>
              <a:r>
                <a:rPr lang="en-US" dirty="0">
                  <a:latin typeface="Comic Sans MS" panose="030F0702030302020204" pitchFamily="66" charset="0"/>
                </a:rPr>
                <a:t>a</a:t>
              </a:r>
            </a:p>
          </p:txBody>
        </p:sp>
        <p:sp>
          <p:nvSpPr>
            <p:cNvPr id="20" name="TextBox 19"/>
            <p:cNvSpPr txBox="1"/>
            <p:nvPr/>
          </p:nvSpPr>
          <p:spPr>
            <a:xfrm>
              <a:off x="3200401" y="3048000"/>
              <a:ext cx="304800" cy="430887"/>
            </a:xfrm>
            <a:prstGeom prst="rect">
              <a:avLst/>
            </a:prstGeom>
            <a:noFill/>
          </p:spPr>
          <p:txBody>
            <a:bodyPr wrap="square" rtlCol="0">
              <a:spAutoFit/>
            </a:bodyPr>
            <a:lstStyle/>
            <a:p>
              <a:r>
                <a:rPr lang="en-US" dirty="0">
                  <a:latin typeface="Comic Sans MS" panose="030F0702030302020204" pitchFamily="66" charset="0"/>
                </a:rPr>
                <a:t>b</a:t>
              </a:r>
            </a:p>
          </p:txBody>
        </p:sp>
        <p:sp>
          <p:nvSpPr>
            <p:cNvPr id="21" name="TextBox 20"/>
            <p:cNvSpPr txBox="1"/>
            <p:nvPr/>
          </p:nvSpPr>
          <p:spPr>
            <a:xfrm>
              <a:off x="3200401" y="3810000"/>
              <a:ext cx="304800" cy="430887"/>
            </a:xfrm>
            <a:prstGeom prst="rect">
              <a:avLst/>
            </a:prstGeom>
            <a:noFill/>
          </p:spPr>
          <p:txBody>
            <a:bodyPr wrap="square" rtlCol="0">
              <a:spAutoFit/>
            </a:bodyPr>
            <a:lstStyle/>
            <a:p>
              <a:r>
                <a:rPr lang="en-US" dirty="0">
                  <a:latin typeface="Comic Sans MS" panose="030F0702030302020204" pitchFamily="66" charset="0"/>
                </a:rPr>
                <a:t>c</a:t>
              </a:r>
            </a:p>
          </p:txBody>
        </p:sp>
        <p:sp>
          <p:nvSpPr>
            <p:cNvPr id="22" name="TextBox 21"/>
            <p:cNvSpPr txBox="1"/>
            <p:nvPr/>
          </p:nvSpPr>
          <p:spPr>
            <a:xfrm>
              <a:off x="3200401" y="4495800"/>
              <a:ext cx="304800" cy="430887"/>
            </a:xfrm>
            <a:prstGeom prst="rect">
              <a:avLst/>
            </a:prstGeom>
            <a:noFill/>
          </p:spPr>
          <p:txBody>
            <a:bodyPr wrap="square" rtlCol="0">
              <a:spAutoFit/>
            </a:bodyPr>
            <a:lstStyle/>
            <a:p>
              <a:r>
                <a:rPr lang="en-US" dirty="0">
                  <a:latin typeface="Comic Sans MS" panose="030F0702030302020204" pitchFamily="66" charset="0"/>
                </a:rPr>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latin typeface="Comic Sans MS" panose="030F0702030302020204" pitchFamily="66" charset="0"/>
                </a:rPr>
                <a:t>x</a:t>
              </a:r>
            </a:p>
          </p:txBody>
        </p:sp>
        <p:sp>
          <p:nvSpPr>
            <p:cNvPr id="24" name="TextBox 23"/>
            <p:cNvSpPr txBox="1"/>
            <p:nvPr/>
          </p:nvSpPr>
          <p:spPr>
            <a:xfrm>
              <a:off x="5791200" y="3352800"/>
              <a:ext cx="304800" cy="430887"/>
            </a:xfrm>
            <a:prstGeom prst="rect">
              <a:avLst/>
            </a:prstGeom>
            <a:noFill/>
          </p:spPr>
          <p:txBody>
            <a:bodyPr wrap="square" rtlCol="0">
              <a:spAutoFit/>
            </a:bodyPr>
            <a:lstStyle/>
            <a:p>
              <a:r>
                <a:rPr lang="en-US" dirty="0">
                  <a:latin typeface="Comic Sans MS" panose="030F0702030302020204" pitchFamily="66" charset="0"/>
                </a:rPr>
                <a:t>y</a:t>
              </a:r>
            </a:p>
          </p:txBody>
        </p:sp>
        <p:sp>
          <p:nvSpPr>
            <p:cNvPr id="25" name="TextBox 24"/>
            <p:cNvSpPr txBox="1"/>
            <p:nvPr/>
          </p:nvSpPr>
          <p:spPr>
            <a:xfrm>
              <a:off x="5791200" y="4419600"/>
              <a:ext cx="304800" cy="430887"/>
            </a:xfrm>
            <a:prstGeom prst="rect">
              <a:avLst/>
            </a:prstGeom>
            <a:noFill/>
          </p:spPr>
          <p:txBody>
            <a:bodyPr wrap="square" rtlCol="0">
              <a:spAutoFit/>
            </a:bodyPr>
            <a:lstStyle/>
            <a:p>
              <a:r>
                <a:rPr lang="en-US" dirty="0">
                  <a:latin typeface="Comic Sans MS" panose="030F0702030302020204" pitchFamily="66" charset="0"/>
                </a:rPr>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latin typeface="Comic Sans MS" panose="030F0702030302020204" pitchFamily="66" charset="0"/>
              </a:rPr>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latin typeface="Comic Sans MS" panose="030F0702030302020204" pitchFamily="66" charset="0"/>
              </a:rPr>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latin typeface="Comic Sans MS" panose="030F0702030302020204" pitchFamily="66" charset="0"/>
              </a:rPr>
              <a:t>z</a:t>
            </a:r>
          </a:p>
        </p:txBody>
      </p:sp>
      <p:sp>
        <p:nvSpPr>
          <p:cNvPr id="36" name="TextBox 35"/>
          <p:cNvSpPr txBox="1"/>
          <p:nvPr/>
        </p:nvSpPr>
        <p:spPr>
          <a:xfrm>
            <a:off x="304800" y="3352800"/>
            <a:ext cx="3886200" cy="1077218"/>
          </a:xfrm>
          <a:prstGeom prst="rect">
            <a:avLst/>
          </a:prstGeom>
          <a:noFill/>
        </p:spPr>
        <p:txBody>
          <a:bodyPr wrap="square" rtlCol="0">
            <a:spAutoFit/>
          </a:bodyPr>
          <a:lstStyle/>
          <a:p>
            <a:r>
              <a:rPr lang="en-US" sz="3200" dirty="0">
                <a:latin typeface="Comic Sans MS" panose="030F0702030302020204" pitchFamily="66" charset="0"/>
              </a:rPr>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latin typeface="Comic Sans MS" panose="030F0702030302020204" pitchFamily="66" charset="0"/>
              </a:rPr>
              <a:t>A</a:t>
            </a:r>
          </a:p>
        </p:txBody>
      </p:sp>
      <p:sp>
        <p:nvSpPr>
          <p:cNvPr id="39" name="TextBox 38"/>
          <p:cNvSpPr txBox="1"/>
          <p:nvPr/>
        </p:nvSpPr>
        <p:spPr>
          <a:xfrm>
            <a:off x="152400" y="4038600"/>
            <a:ext cx="4038600" cy="1077218"/>
          </a:xfrm>
          <a:prstGeom prst="rect">
            <a:avLst/>
          </a:prstGeom>
          <a:noFill/>
        </p:spPr>
        <p:txBody>
          <a:bodyPr wrap="square" rtlCol="0">
            <a:spAutoFit/>
          </a:bodyPr>
          <a:lstStyle/>
          <a:p>
            <a:r>
              <a:rPr lang="en-US" sz="3200" dirty="0">
                <a:latin typeface="Comic Sans MS" panose="030F0702030302020204" pitchFamily="66" charset="0"/>
              </a:rPr>
              <a:t>The </a:t>
            </a:r>
            <a:r>
              <a:rPr lang="en-US" sz="3200" dirty="0" err="1">
                <a:latin typeface="Comic Sans MS" panose="030F0702030302020204" pitchFamily="66" charset="0"/>
              </a:rPr>
              <a:t>codomain</a:t>
            </a:r>
            <a:r>
              <a:rPr lang="en-US" sz="3200" dirty="0">
                <a:latin typeface="Comic Sans MS" panose="030F0702030302020204" pitchFamily="66" charset="0"/>
              </a:rPr>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latin typeface="Comic Sans MS" panose="030F0702030302020204" pitchFamily="66" charset="0"/>
              </a:rPr>
              <a:t>B</a:t>
            </a:r>
          </a:p>
        </p:txBody>
      </p:sp>
      <p:sp>
        <p:nvSpPr>
          <p:cNvPr id="41" name="TextBox 40"/>
          <p:cNvSpPr txBox="1"/>
          <p:nvPr/>
        </p:nvSpPr>
        <p:spPr>
          <a:xfrm>
            <a:off x="152400" y="4724400"/>
            <a:ext cx="4114800" cy="1077218"/>
          </a:xfrm>
          <a:prstGeom prst="rect">
            <a:avLst/>
          </a:prstGeom>
          <a:noFill/>
        </p:spPr>
        <p:txBody>
          <a:bodyPr wrap="square" rtlCol="0">
            <a:spAutoFit/>
          </a:bodyPr>
          <a:lstStyle/>
          <a:p>
            <a:r>
              <a:rPr lang="en-US" sz="3200" dirty="0">
                <a:latin typeface="Comic Sans MS" panose="030F0702030302020204" pitchFamily="66" charset="0"/>
              </a:rPr>
              <a:t>The </a:t>
            </a:r>
            <a:r>
              <a:rPr lang="en-US" sz="3200" dirty="0" err="1">
                <a:latin typeface="Comic Sans MS" panose="030F0702030302020204" pitchFamily="66" charset="0"/>
              </a:rPr>
              <a:t>preimage</a:t>
            </a:r>
            <a:r>
              <a:rPr lang="en-US" sz="3200" dirty="0">
                <a:latin typeface="Comic Sans MS" panose="030F0702030302020204" pitchFamily="66" charset="0"/>
              </a:rPr>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latin typeface="Comic Sans MS" panose="030F0702030302020204" pitchFamily="66" charset="0"/>
              </a:rPr>
              <a:t>b</a:t>
            </a:r>
          </a:p>
        </p:txBody>
      </p:sp>
      <p:sp>
        <p:nvSpPr>
          <p:cNvPr id="43" name="TextBox 42"/>
          <p:cNvSpPr txBox="1"/>
          <p:nvPr/>
        </p:nvSpPr>
        <p:spPr>
          <a:xfrm>
            <a:off x="457200" y="5486400"/>
            <a:ext cx="1600200" cy="1077218"/>
          </a:xfrm>
          <a:prstGeom prst="rect">
            <a:avLst/>
          </a:prstGeom>
          <a:noFill/>
        </p:spPr>
        <p:txBody>
          <a:bodyPr wrap="square" rtlCol="0">
            <a:spAutoFit/>
          </a:bodyPr>
          <a:lstStyle/>
          <a:p>
            <a:r>
              <a:rPr lang="en-US" sz="3200" i="1" dirty="0">
                <a:latin typeface="Comic Sans MS" panose="030F0702030302020204" pitchFamily="66" charset="0"/>
              </a:rPr>
              <a:t>f</a:t>
            </a:r>
            <a:r>
              <a:rPr lang="en-US" sz="3200" dirty="0">
                <a:latin typeface="Comic Sans MS" panose="030F0702030302020204" pitchFamily="66" charset="0"/>
              </a:rPr>
              <a:t>(</a:t>
            </a:r>
            <a:r>
              <a:rPr lang="en-US" sz="3200" i="1" dirty="0">
                <a:latin typeface="Comic Sans MS" panose="030F0702030302020204" pitchFamily="66" charset="0"/>
              </a:rPr>
              <a:t>A</a:t>
            </a:r>
            <a:r>
              <a:rPr lang="en-US" sz="3200" dirty="0">
                <a:latin typeface="Comic Sans MS" panose="030F0702030302020204" pitchFamily="66" charset="0"/>
              </a:rPr>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latin typeface="Comic Sans MS" panose="030F0702030302020204" pitchFamily="66" charset="0"/>
              </a:rPr>
              <a:t>{</a:t>
            </a:r>
            <a:r>
              <a:rPr lang="en-US" sz="3200" dirty="0" err="1">
                <a:latin typeface="Comic Sans MS" panose="030F0702030302020204" pitchFamily="66" charset="0"/>
              </a:rPr>
              <a:t>a,c,d</a:t>
            </a:r>
            <a:r>
              <a:rPr lang="en-US" sz="3200" dirty="0">
                <a:latin typeface="Comic Sans MS" panose="030F0702030302020204" pitchFamily="66" charset="0"/>
              </a:rPr>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latin typeface="Comic Sans MS" panose="030F0702030302020204" pitchFamily="66" charset="0"/>
              </a:rPr>
              <a:t>The </a:t>
            </a:r>
            <a:r>
              <a:rPr lang="en-US" sz="3200" dirty="0" err="1">
                <a:latin typeface="Comic Sans MS" panose="030F0702030302020204" pitchFamily="66" charset="0"/>
              </a:rPr>
              <a:t>preimage</a:t>
            </a:r>
            <a:r>
              <a:rPr lang="en-US" sz="3200" dirty="0">
                <a:latin typeface="Comic Sans MS" panose="030F0702030302020204" pitchFamily="66" charset="0"/>
              </a:rPr>
              <a:t>(s) of z is (are) ?</a:t>
            </a:r>
          </a:p>
        </p:txBody>
      </p:sp>
      <p:sp>
        <p:nvSpPr>
          <p:cNvPr id="37" name="TextBox 36"/>
          <p:cNvSpPr txBox="1"/>
          <p:nvPr/>
        </p:nvSpPr>
        <p:spPr>
          <a:xfrm>
            <a:off x="2895600" y="5486400"/>
            <a:ext cx="1371600" cy="584775"/>
          </a:xfrm>
          <a:prstGeom prst="rect">
            <a:avLst/>
          </a:prstGeom>
          <a:noFill/>
        </p:spPr>
        <p:txBody>
          <a:bodyPr wrap="square" rtlCol="0">
            <a:spAutoFit/>
          </a:bodyPr>
          <a:lstStyle/>
          <a:p>
            <a:r>
              <a:rPr lang="en-US" sz="3200" dirty="0">
                <a:latin typeface="Comic Sans MS" panose="030F0702030302020204" pitchFamily="66" charset="0"/>
              </a:rPr>
              <a:t>{</a:t>
            </a:r>
            <a:r>
              <a:rPr lang="en-US" sz="3200" dirty="0" err="1">
                <a:latin typeface="Comic Sans MS" panose="030F0702030302020204" pitchFamily="66" charset="0"/>
              </a:rPr>
              <a:t>y,z</a:t>
            </a:r>
            <a:r>
              <a:rPr lang="en-US" sz="3200" dirty="0">
                <a:latin typeface="Comic Sans MS" panose="030F0702030302020204"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latin typeface="Comic Sans MS" panose="030F0702030302020204" pitchFamily="66" charset="0"/>
                </a:rPr>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latin typeface="Comic Sans MS" panose="030F0702030302020204" pitchFamily="66" charset="0"/>
                </a:rPr>
                <a:t>B</a:t>
              </a:r>
            </a:p>
          </p:txBody>
        </p:sp>
        <p:sp>
          <p:nvSpPr>
            <p:cNvPr id="16" name="TextBox 15"/>
            <p:cNvSpPr txBox="1"/>
            <p:nvPr/>
          </p:nvSpPr>
          <p:spPr>
            <a:xfrm>
              <a:off x="3200401" y="2133600"/>
              <a:ext cx="304800" cy="430887"/>
            </a:xfrm>
            <a:prstGeom prst="rect">
              <a:avLst/>
            </a:prstGeom>
            <a:noFill/>
          </p:spPr>
          <p:txBody>
            <a:bodyPr wrap="square" rtlCol="0">
              <a:spAutoFit/>
            </a:bodyPr>
            <a:lstStyle/>
            <a:p>
              <a:r>
                <a:rPr lang="en-US" dirty="0">
                  <a:latin typeface="Comic Sans MS" panose="030F0702030302020204" pitchFamily="66" charset="0"/>
                </a:rPr>
                <a:t>a</a:t>
              </a:r>
            </a:p>
          </p:txBody>
        </p:sp>
        <p:sp>
          <p:nvSpPr>
            <p:cNvPr id="17" name="TextBox 16"/>
            <p:cNvSpPr txBox="1"/>
            <p:nvPr/>
          </p:nvSpPr>
          <p:spPr>
            <a:xfrm>
              <a:off x="3200401" y="3048000"/>
              <a:ext cx="304800" cy="430887"/>
            </a:xfrm>
            <a:prstGeom prst="rect">
              <a:avLst/>
            </a:prstGeom>
            <a:noFill/>
          </p:spPr>
          <p:txBody>
            <a:bodyPr wrap="square" rtlCol="0">
              <a:spAutoFit/>
            </a:bodyPr>
            <a:lstStyle/>
            <a:p>
              <a:r>
                <a:rPr lang="en-US" dirty="0">
                  <a:latin typeface="Comic Sans MS" panose="030F0702030302020204" pitchFamily="66" charset="0"/>
                </a:rPr>
                <a:t>b</a:t>
              </a:r>
            </a:p>
          </p:txBody>
        </p:sp>
        <p:sp>
          <p:nvSpPr>
            <p:cNvPr id="18" name="TextBox 17"/>
            <p:cNvSpPr txBox="1"/>
            <p:nvPr/>
          </p:nvSpPr>
          <p:spPr>
            <a:xfrm>
              <a:off x="3200401" y="3810000"/>
              <a:ext cx="304800" cy="430887"/>
            </a:xfrm>
            <a:prstGeom prst="rect">
              <a:avLst/>
            </a:prstGeom>
            <a:noFill/>
          </p:spPr>
          <p:txBody>
            <a:bodyPr wrap="square" rtlCol="0">
              <a:spAutoFit/>
            </a:bodyPr>
            <a:lstStyle/>
            <a:p>
              <a:r>
                <a:rPr lang="en-US" dirty="0">
                  <a:latin typeface="Comic Sans MS" panose="030F0702030302020204" pitchFamily="66" charset="0"/>
                </a:rPr>
                <a:t>c</a:t>
              </a:r>
            </a:p>
          </p:txBody>
        </p:sp>
        <p:sp>
          <p:nvSpPr>
            <p:cNvPr id="19" name="TextBox 18"/>
            <p:cNvSpPr txBox="1"/>
            <p:nvPr/>
          </p:nvSpPr>
          <p:spPr>
            <a:xfrm>
              <a:off x="3200401" y="4495800"/>
              <a:ext cx="304800" cy="430887"/>
            </a:xfrm>
            <a:prstGeom prst="rect">
              <a:avLst/>
            </a:prstGeom>
            <a:noFill/>
          </p:spPr>
          <p:txBody>
            <a:bodyPr wrap="square" rtlCol="0">
              <a:spAutoFit/>
            </a:bodyPr>
            <a:lstStyle/>
            <a:p>
              <a:r>
                <a:rPr lang="en-US" dirty="0">
                  <a:latin typeface="Comic Sans MS" panose="030F0702030302020204" pitchFamily="66" charset="0"/>
                </a:rPr>
                <a:t>d</a:t>
              </a:r>
            </a:p>
          </p:txBody>
        </p:sp>
        <p:sp>
          <p:nvSpPr>
            <p:cNvPr id="20" name="TextBox 19"/>
            <p:cNvSpPr txBox="1"/>
            <p:nvPr/>
          </p:nvSpPr>
          <p:spPr>
            <a:xfrm>
              <a:off x="5791200" y="2514600"/>
              <a:ext cx="304800" cy="430887"/>
            </a:xfrm>
            <a:prstGeom prst="rect">
              <a:avLst/>
            </a:prstGeom>
            <a:noFill/>
          </p:spPr>
          <p:txBody>
            <a:bodyPr wrap="square" rtlCol="0">
              <a:spAutoFit/>
            </a:bodyPr>
            <a:lstStyle/>
            <a:p>
              <a:r>
                <a:rPr lang="en-US" dirty="0">
                  <a:latin typeface="Comic Sans MS" panose="030F0702030302020204" pitchFamily="66" charset="0"/>
                </a:rPr>
                <a:t>x</a:t>
              </a:r>
            </a:p>
          </p:txBody>
        </p:sp>
        <p:sp>
          <p:nvSpPr>
            <p:cNvPr id="21" name="TextBox 20"/>
            <p:cNvSpPr txBox="1"/>
            <p:nvPr/>
          </p:nvSpPr>
          <p:spPr>
            <a:xfrm>
              <a:off x="5791200" y="3352800"/>
              <a:ext cx="304800" cy="430887"/>
            </a:xfrm>
            <a:prstGeom prst="rect">
              <a:avLst/>
            </a:prstGeom>
            <a:noFill/>
          </p:spPr>
          <p:txBody>
            <a:bodyPr wrap="square" rtlCol="0">
              <a:spAutoFit/>
            </a:bodyPr>
            <a:lstStyle/>
            <a:p>
              <a:r>
                <a:rPr lang="en-US" dirty="0">
                  <a:latin typeface="Comic Sans MS" panose="030F0702030302020204" pitchFamily="66" charset="0"/>
                </a:rPr>
                <a:t>y</a:t>
              </a:r>
            </a:p>
          </p:txBody>
        </p:sp>
        <p:sp>
          <p:nvSpPr>
            <p:cNvPr id="22" name="TextBox 21"/>
            <p:cNvSpPr txBox="1"/>
            <p:nvPr/>
          </p:nvSpPr>
          <p:spPr>
            <a:xfrm>
              <a:off x="5791200" y="4419600"/>
              <a:ext cx="304800" cy="430887"/>
            </a:xfrm>
            <a:prstGeom prst="rect">
              <a:avLst/>
            </a:prstGeom>
            <a:noFill/>
          </p:spPr>
          <p:txBody>
            <a:bodyPr wrap="square" rtlCol="0">
              <a:spAutoFit/>
            </a:bodyPr>
            <a:lstStyle/>
            <a:p>
              <a:r>
                <a:rPr lang="en-US" dirty="0">
                  <a:latin typeface="Comic Sans MS" panose="030F0702030302020204" pitchFamily="66" charset="0"/>
                </a:rPr>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latin typeface="Comic Sans MS" panose="030F0702030302020204" pitchFamily="66" charset="0"/>
              </a:rPr>
              <a:t>f </a:t>
            </a:r>
            <a:r>
              <a:rPr lang="en-US" sz="3200" dirty="0">
                <a:latin typeface="Comic Sans MS" panose="030F0702030302020204" pitchFamily="66" charset="0"/>
              </a:rPr>
              <a:t>{</a:t>
            </a:r>
            <a:r>
              <a:rPr lang="en-US" sz="3200" dirty="0" err="1">
                <a:latin typeface="Comic Sans MS" panose="030F0702030302020204" pitchFamily="66" charset="0"/>
              </a:rPr>
              <a:t>c,d</a:t>
            </a:r>
            <a:r>
              <a:rPr lang="en-US" sz="3200" dirty="0">
                <a:latin typeface="Comic Sans MS" panose="030F0702030302020204" pitchFamily="66" charset="0"/>
              </a:rPr>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latin typeface="Comic Sans MS" panose="030F0702030302020204" pitchFamily="66" charset="0"/>
              </a:rPr>
              <a:t>{</a:t>
            </a:r>
            <a:r>
              <a:rPr lang="en-US" sz="2400" dirty="0" err="1">
                <a:latin typeface="Comic Sans MS" panose="030F0702030302020204" pitchFamily="66" charset="0"/>
              </a:rPr>
              <a:t>y,z</a:t>
            </a:r>
            <a:r>
              <a:rPr lang="en-US" sz="2400" dirty="0">
                <a:latin typeface="Comic Sans MS" panose="030F0702030302020204" pitchFamily="66" charset="0"/>
              </a:rPr>
              <a:t>}</a:t>
            </a:r>
          </a:p>
        </p:txBody>
      </p:sp>
      <p:sp>
        <p:nvSpPr>
          <p:cNvPr id="29" name="TextBox 28"/>
          <p:cNvSpPr txBox="1"/>
          <p:nvPr/>
        </p:nvSpPr>
        <p:spPr>
          <a:xfrm>
            <a:off x="1524000" y="3733800"/>
            <a:ext cx="2514600" cy="1077218"/>
          </a:xfrm>
          <a:prstGeom prst="rect">
            <a:avLst/>
          </a:prstGeom>
          <a:noFill/>
        </p:spPr>
        <p:txBody>
          <a:bodyPr wrap="square" rtlCol="0">
            <a:spAutoFit/>
          </a:bodyPr>
          <a:lstStyle/>
          <a:p>
            <a:r>
              <a:rPr lang="en-US" sz="3200" i="1" dirty="0">
                <a:latin typeface="Comic Sans MS" panose="030F0702030302020204" pitchFamily="66" charset="0"/>
              </a:rPr>
              <a:t>f </a:t>
            </a:r>
            <a:r>
              <a:rPr lang="en-US" sz="3200" dirty="0">
                <a:latin typeface="Comic Sans MS" panose="030F0702030302020204" pitchFamily="66" charset="0"/>
              </a:rPr>
              <a:t>{</a:t>
            </a:r>
            <a:r>
              <a:rPr lang="en-US" sz="3200" dirty="0" err="1">
                <a:latin typeface="Comic Sans MS" panose="030F0702030302020204" pitchFamily="66" charset="0"/>
              </a:rPr>
              <a:t>a,b,c</a:t>
            </a:r>
            <a:r>
              <a:rPr lang="en-US" sz="3200" dirty="0">
                <a:latin typeface="Comic Sans MS" panose="030F0702030302020204" pitchFamily="66" charset="0"/>
              </a:rPr>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latin typeface="Comic Sans MS" panose="030F0702030302020204" pitchFamily="66" charset="0"/>
              </a:rPr>
              <a:t>{</a:t>
            </a:r>
            <a:r>
              <a:rPr lang="en-US" sz="2400" i="1" dirty="0">
                <a:latin typeface="Comic Sans MS" panose="030F0702030302020204" pitchFamily="66" charset="0"/>
              </a:rPr>
              <a:t>z</a:t>
            </a:r>
            <a:r>
              <a:rPr lang="en-US" sz="2400" dirty="0">
                <a:latin typeface="Comic Sans MS" panose="030F0702030302020204"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368254"/>
            <a:chOff x="3048000" y="1219200"/>
            <a:chExt cx="3429000" cy="4621558"/>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TextBox 8"/>
            <p:cNvSpPr txBox="1"/>
            <p:nvPr/>
          </p:nvSpPr>
          <p:spPr>
            <a:xfrm>
              <a:off x="5867400" y="2743200"/>
              <a:ext cx="304800" cy="506758"/>
            </a:xfrm>
            <a:prstGeom prst="rect">
              <a:avLst/>
            </a:prstGeom>
            <a:noFill/>
          </p:spPr>
          <p:txBody>
            <a:bodyPr wrap="square" rtlCol="0">
              <a:spAutoFit/>
            </a:bodyPr>
            <a:lstStyle/>
            <a:p>
              <a:r>
                <a:rPr lang="en-US" dirty="0">
                  <a:latin typeface="Comic Sans MS" panose="030F0702030302020204" pitchFamily="66" charset="0"/>
                </a:rPr>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TextBox 10"/>
            <p:cNvSpPr txBox="1"/>
            <p:nvPr/>
          </p:nvSpPr>
          <p:spPr>
            <a:xfrm>
              <a:off x="5867400" y="5334000"/>
              <a:ext cx="304800" cy="506758"/>
            </a:xfrm>
            <a:prstGeom prst="rect">
              <a:avLst/>
            </a:prstGeom>
            <a:noFill/>
          </p:spPr>
          <p:txBody>
            <a:bodyPr wrap="square" rtlCol="0">
              <a:spAutoFit/>
            </a:bodyPr>
            <a:lstStyle/>
            <a:p>
              <a:r>
                <a:rPr lang="en-US" dirty="0">
                  <a:latin typeface="Comic Sans MS" panose="030F0702030302020204" pitchFamily="66" charset="0"/>
                </a:rPr>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9" name="TextBox 18"/>
              <p:cNvSpPr txBox="1"/>
              <p:nvPr/>
            </p:nvSpPr>
            <p:spPr>
              <a:xfrm>
                <a:off x="3048000" y="1219200"/>
                <a:ext cx="685800" cy="971285"/>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20" name="TextBox 19"/>
              <p:cNvSpPr txBox="1"/>
              <p:nvPr/>
            </p:nvSpPr>
            <p:spPr>
              <a:xfrm>
                <a:off x="5791200" y="1219200"/>
                <a:ext cx="685800" cy="971285"/>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21" name="TextBox 20"/>
              <p:cNvSpPr txBox="1"/>
              <p:nvPr/>
            </p:nvSpPr>
            <p:spPr>
              <a:xfrm>
                <a:off x="3200400" y="2133600"/>
                <a:ext cx="304800" cy="506758"/>
              </a:xfrm>
              <a:prstGeom prst="rect">
                <a:avLst/>
              </a:prstGeom>
              <a:noFill/>
            </p:spPr>
            <p:txBody>
              <a:bodyPr wrap="square" rtlCol="0">
                <a:spAutoFit/>
              </a:bodyPr>
              <a:lstStyle/>
              <a:p>
                <a:r>
                  <a:rPr lang="en-US" dirty="0">
                    <a:latin typeface="Comic Sans MS" panose="030F0702030302020204" pitchFamily="66" charset="0"/>
                  </a:rPr>
                  <a:t>a</a:t>
                </a:r>
              </a:p>
            </p:txBody>
          </p:sp>
          <p:sp>
            <p:nvSpPr>
              <p:cNvPr id="22" name="TextBox 21"/>
              <p:cNvSpPr txBox="1"/>
              <p:nvPr/>
            </p:nvSpPr>
            <p:spPr>
              <a:xfrm>
                <a:off x="3200400" y="3048000"/>
                <a:ext cx="304800" cy="506758"/>
              </a:xfrm>
              <a:prstGeom prst="rect">
                <a:avLst/>
              </a:prstGeom>
              <a:noFill/>
            </p:spPr>
            <p:txBody>
              <a:bodyPr wrap="square" rtlCol="0">
                <a:spAutoFit/>
              </a:bodyPr>
              <a:lstStyle/>
              <a:p>
                <a:r>
                  <a:rPr lang="en-US" dirty="0">
                    <a:latin typeface="Comic Sans MS" panose="030F0702030302020204" pitchFamily="66" charset="0"/>
                  </a:rPr>
                  <a:t>b</a:t>
                </a:r>
              </a:p>
            </p:txBody>
          </p:sp>
          <p:sp>
            <p:nvSpPr>
              <p:cNvPr id="23" name="TextBox 22"/>
              <p:cNvSpPr txBox="1"/>
              <p:nvPr/>
            </p:nvSpPr>
            <p:spPr>
              <a:xfrm>
                <a:off x="3200400" y="3810000"/>
                <a:ext cx="304800" cy="506758"/>
              </a:xfrm>
              <a:prstGeom prst="rect">
                <a:avLst/>
              </a:prstGeom>
              <a:noFill/>
            </p:spPr>
            <p:txBody>
              <a:bodyPr wrap="square" rtlCol="0">
                <a:spAutoFit/>
              </a:bodyPr>
              <a:lstStyle/>
              <a:p>
                <a:r>
                  <a:rPr lang="en-US" dirty="0">
                    <a:latin typeface="Comic Sans MS" panose="030F0702030302020204" pitchFamily="66" charset="0"/>
                  </a:rPr>
                  <a:t>c</a:t>
                </a:r>
              </a:p>
            </p:txBody>
          </p:sp>
          <p:sp>
            <p:nvSpPr>
              <p:cNvPr id="24" name="TextBox 23"/>
              <p:cNvSpPr txBox="1"/>
              <p:nvPr/>
            </p:nvSpPr>
            <p:spPr>
              <a:xfrm>
                <a:off x="3200400" y="4495799"/>
                <a:ext cx="304800" cy="506758"/>
              </a:xfrm>
              <a:prstGeom prst="rect">
                <a:avLst/>
              </a:prstGeom>
              <a:noFill/>
            </p:spPr>
            <p:txBody>
              <a:bodyPr wrap="square" rtlCol="0">
                <a:spAutoFit/>
              </a:bodyPr>
              <a:lstStyle/>
              <a:p>
                <a:r>
                  <a:rPr lang="en-US" dirty="0">
                    <a:latin typeface="Comic Sans MS" panose="030F0702030302020204" pitchFamily="66" charset="0"/>
                  </a:rPr>
                  <a:t>d</a:t>
                </a:r>
              </a:p>
            </p:txBody>
          </p:sp>
          <p:sp>
            <p:nvSpPr>
              <p:cNvPr id="25" name="TextBox 24"/>
              <p:cNvSpPr txBox="1"/>
              <p:nvPr/>
            </p:nvSpPr>
            <p:spPr>
              <a:xfrm>
                <a:off x="5867400" y="2057401"/>
                <a:ext cx="304800" cy="506758"/>
              </a:xfrm>
              <a:prstGeom prst="rect">
                <a:avLst/>
              </a:prstGeom>
              <a:noFill/>
            </p:spPr>
            <p:txBody>
              <a:bodyPr wrap="square" rtlCol="0">
                <a:spAutoFit/>
              </a:bodyPr>
              <a:lstStyle/>
              <a:p>
                <a:r>
                  <a:rPr lang="en-US" dirty="0">
                    <a:latin typeface="Comic Sans MS" panose="030F0702030302020204" pitchFamily="66" charset="0"/>
                  </a:rPr>
                  <a:t>x</a:t>
                </a:r>
              </a:p>
            </p:txBody>
          </p:sp>
          <p:sp>
            <p:nvSpPr>
              <p:cNvPr id="26" name="TextBox 25"/>
              <p:cNvSpPr txBox="1"/>
              <p:nvPr/>
            </p:nvSpPr>
            <p:spPr>
              <a:xfrm>
                <a:off x="5791200" y="3352801"/>
                <a:ext cx="304800" cy="506758"/>
              </a:xfrm>
              <a:prstGeom prst="rect">
                <a:avLst/>
              </a:prstGeom>
              <a:noFill/>
            </p:spPr>
            <p:txBody>
              <a:bodyPr wrap="square" rtlCol="0">
                <a:spAutoFit/>
              </a:bodyPr>
              <a:lstStyle/>
              <a:p>
                <a:r>
                  <a:rPr lang="en-US" dirty="0">
                    <a:latin typeface="Comic Sans MS" panose="030F0702030302020204" pitchFamily="66" charset="0"/>
                  </a:rPr>
                  <a:t>y</a:t>
                </a:r>
              </a:p>
            </p:txBody>
          </p:sp>
          <p:sp>
            <p:nvSpPr>
              <p:cNvPr id="27" name="TextBox 26"/>
              <p:cNvSpPr txBox="1"/>
              <p:nvPr/>
            </p:nvSpPr>
            <p:spPr>
              <a:xfrm>
                <a:off x="5867400" y="4267200"/>
                <a:ext cx="304800" cy="506758"/>
              </a:xfrm>
              <a:prstGeom prst="rect">
                <a:avLst/>
              </a:prstGeom>
              <a:noFill/>
            </p:spPr>
            <p:txBody>
              <a:bodyPr wrap="square" rtlCol="0">
                <a:spAutoFit/>
              </a:bodyPr>
              <a:lstStyle/>
              <a:p>
                <a:r>
                  <a:rPr lang="en-US" dirty="0">
                    <a:latin typeface="Comic Sans MS" panose="030F0702030302020204" pitchFamily="66" charset="0"/>
                  </a:rPr>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a:t>
            </a:r>
            <a:r>
              <a:rPr lang="en-US" i="1" dirty="0"/>
              <a:t>onto</a:t>
            </a:r>
            <a:r>
              <a:rPr lang="en-US" dirty="0"/>
              <a:t>.</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655332"/>
            <a:chOff x="3048000" y="985838"/>
            <a:chExt cx="3408829" cy="4065977"/>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5" name="TextBox 14"/>
            <p:cNvSpPr txBox="1"/>
            <p:nvPr/>
          </p:nvSpPr>
          <p:spPr>
            <a:xfrm>
              <a:off x="3048000" y="985838"/>
              <a:ext cx="685800" cy="1083950"/>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16" name="TextBox 15"/>
            <p:cNvSpPr txBox="1"/>
            <p:nvPr/>
          </p:nvSpPr>
          <p:spPr>
            <a:xfrm>
              <a:off x="5771029" y="985838"/>
              <a:ext cx="685800" cy="1083950"/>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17" name="TextBox 16"/>
            <p:cNvSpPr txBox="1"/>
            <p:nvPr/>
          </p:nvSpPr>
          <p:spPr>
            <a:xfrm>
              <a:off x="3148853" y="2035969"/>
              <a:ext cx="304800" cy="565540"/>
            </a:xfrm>
            <a:prstGeom prst="rect">
              <a:avLst/>
            </a:prstGeom>
            <a:noFill/>
          </p:spPr>
          <p:txBody>
            <a:bodyPr wrap="square" rtlCol="0">
              <a:spAutoFit/>
            </a:bodyPr>
            <a:lstStyle/>
            <a:p>
              <a:r>
                <a:rPr lang="en-US" dirty="0">
                  <a:latin typeface="Comic Sans MS" panose="030F0702030302020204" pitchFamily="66" charset="0"/>
                </a:rPr>
                <a:t>a</a:t>
              </a:r>
            </a:p>
          </p:txBody>
        </p:sp>
        <p:sp>
          <p:nvSpPr>
            <p:cNvPr id="18" name="TextBox 17"/>
            <p:cNvSpPr txBox="1"/>
            <p:nvPr/>
          </p:nvSpPr>
          <p:spPr>
            <a:xfrm>
              <a:off x="3148853" y="2969419"/>
              <a:ext cx="304800" cy="565540"/>
            </a:xfrm>
            <a:prstGeom prst="rect">
              <a:avLst/>
            </a:prstGeom>
            <a:noFill/>
          </p:spPr>
          <p:txBody>
            <a:bodyPr wrap="square" rtlCol="0">
              <a:spAutoFit/>
            </a:bodyPr>
            <a:lstStyle/>
            <a:p>
              <a:r>
                <a:rPr lang="en-US" dirty="0">
                  <a:latin typeface="Comic Sans MS" panose="030F0702030302020204" pitchFamily="66" charset="0"/>
                </a:rPr>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latin typeface="Comic Sans MS" panose="030F0702030302020204" pitchFamily="66" charset="0"/>
                </a:rPr>
                <a:t>c</a:t>
              </a:r>
            </a:p>
          </p:txBody>
        </p:sp>
        <p:sp>
          <p:nvSpPr>
            <p:cNvPr id="20" name="TextBox 19"/>
            <p:cNvSpPr txBox="1"/>
            <p:nvPr/>
          </p:nvSpPr>
          <p:spPr>
            <a:xfrm>
              <a:off x="3148853" y="4486275"/>
              <a:ext cx="304800" cy="565540"/>
            </a:xfrm>
            <a:prstGeom prst="rect">
              <a:avLst/>
            </a:prstGeom>
            <a:noFill/>
          </p:spPr>
          <p:txBody>
            <a:bodyPr wrap="square" rtlCol="0">
              <a:spAutoFit/>
            </a:bodyPr>
            <a:lstStyle/>
            <a:p>
              <a:r>
                <a:rPr lang="en-US" dirty="0">
                  <a:latin typeface="Comic Sans MS" panose="030F0702030302020204" pitchFamily="66" charset="0"/>
                </a:rPr>
                <a:t>d</a:t>
              </a:r>
            </a:p>
          </p:txBody>
        </p:sp>
        <p:sp>
          <p:nvSpPr>
            <p:cNvPr id="21" name="TextBox 20"/>
            <p:cNvSpPr txBox="1"/>
            <p:nvPr/>
          </p:nvSpPr>
          <p:spPr>
            <a:xfrm>
              <a:off x="5871882" y="1919288"/>
              <a:ext cx="304800" cy="565540"/>
            </a:xfrm>
            <a:prstGeom prst="rect">
              <a:avLst/>
            </a:prstGeom>
            <a:noFill/>
          </p:spPr>
          <p:txBody>
            <a:bodyPr wrap="square" rtlCol="0">
              <a:spAutoFit/>
            </a:bodyPr>
            <a:lstStyle/>
            <a:p>
              <a:r>
                <a:rPr lang="en-US" dirty="0">
                  <a:latin typeface="Comic Sans MS" panose="030F0702030302020204" pitchFamily="66" charset="0"/>
                </a:rPr>
                <a:t>x</a:t>
              </a:r>
            </a:p>
          </p:txBody>
        </p:sp>
        <p:sp>
          <p:nvSpPr>
            <p:cNvPr id="22" name="TextBox 21"/>
            <p:cNvSpPr txBox="1"/>
            <p:nvPr/>
          </p:nvSpPr>
          <p:spPr>
            <a:xfrm>
              <a:off x="5771029" y="3202782"/>
              <a:ext cx="304800" cy="565540"/>
            </a:xfrm>
            <a:prstGeom prst="rect">
              <a:avLst/>
            </a:prstGeom>
            <a:noFill/>
          </p:spPr>
          <p:txBody>
            <a:bodyPr wrap="square" rtlCol="0">
              <a:spAutoFit/>
            </a:bodyPr>
            <a:lstStyle/>
            <a:p>
              <a:r>
                <a:rPr lang="en-US" dirty="0">
                  <a:latin typeface="Comic Sans MS" panose="030F0702030302020204" pitchFamily="66" charset="0"/>
                </a:rPr>
                <a:t>y</a:t>
              </a:r>
            </a:p>
          </p:txBody>
        </p:sp>
        <p:sp>
          <p:nvSpPr>
            <p:cNvPr id="23" name="TextBox 22"/>
            <p:cNvSpPr txBox="1"/>
            <p:nvPr/>
          </p:nvSpPr>
          <p:spPr>
            <a:xfrm>
              <a:off x="5771029" y="4252913"/>
              <a:ext cx="304800" cy="565540"/>
            </a:xfrm>
            <a:prstGeom prst="rect">
              <a:avLst/>
            </a:prstGeom>
            <a:noFill/>
          </p:spPr>
          <p:txBody>
            <a:bodyPr wrap="square" rtlCol="0">
              <a:spAutoFit/>
            </a:bodyPr>
            <a:lstStyle/>
            <a:p>
              <a:r>
                <a:rPr lang="en-US" dirty="0">
                  <a:latin typeface="Comic Sans MS" panose="030F0702030302020204" pitchFamily="66" charset="0"/>
                </a:rPr>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112532"/>
            <a:chOff x="3048000" y="1219200"/>
            <a:chExt cx="3411415" cy="4590985"/>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TextBox 11"/>
            <p:cNvSpPr txBox="1"/>
            <p:nvPr/>
          </p:nvSpPr>
          <p:spPr>
            <a:xfrm>
              <a:off x="3048000" y="1219200"/>
              <a:ext cx="685800" cy="1044132"/>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13" name="TextBox 12"/>
            <p:cNvSpPr txBox="1"/>
            <p:nvPr/>
          </p:nvSpPr>
          <p:spPr>
            <a:xfrm>
              <a:off x="5773615" y="1219200"/>
              <a:ext cx="685800" cy="1044132"/>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14" name="TextBox 13"/>
            <p:cNvSpPr txBox="1"/>
            <p:nvPr/>
          </p:nvSpPr>
          <p:spPr>
            <a:xfrm>
              <a:off x="3135923" y="2005965"/>
              <a:ext cx="304800" cy="544765"/>
            </a:xfrm>
            <a:prstGeom prst="rect">
              <a:avLst/>
            </a:prstGeom>
            <a:noFill/>
          </p:spPr>
          <p:txBody>
            <a:bodyPr wrap="square" rtlCol="0">
              <a:spAutoFit/>
            </a:bodyPr>
            <a:lstStyle/>
            <a:p>
              <a:r>
                <a:rPr lang="en-US" dirty="0">
                  <a:latin typeface="Comic Sans MS" panose="030F0702030302020204" pitchFamily="66" charset="0"/>
                </a:rPr>
                <a:t>a</a:t>
              </a:r>
            </a:p>
          </p:txBody>
        </p:sp>
        <p:sp>
          <p:nvSpPr>
            <p:cNvPr id="15" name="TextBox 14"/>
            <p:cNvSpPr txBox="1"/>
            <p:nvPr/>
          </p:nvSpPr>
          <p:spPr>
            <a:xfrm>
              <a:off x="3223846" y="3017520"/>
              <a:ext cx="304800" cy="544765"/>
            </a:xfrm>
            <a:prstGeom prst="rect">
              <a:avLst/>
            </a:prstGeom>
            <a:noFill/>
          </p:spPr>
          <p:txBody>
            <a:bodyPr wrap="square" rtlCol="0">
              <a:spAutoFit/>
            </a:bodyPr>
            <a:lstStyle/>
            <a:p>
              <a:r>
                <a:rPr lang="en-US" dirty="0">
                  <a:latin typeface="Comic Sans MS" panose="030F0702030302020204" pitchFamily="66" charset="0"/>
                </a:rPr>
                <a:t>b</a:t>
              </a:r>
            </a:p>
          </p:txBody>
        </p:sp>
        <p:sp>
          <p:nvSpPr>
            <p:cNvPr id="16" name="TextBox 15"/>
            <p:cNvSpPr txBox="1"/>
            <p:nvPr/>
          </p:nvSpPr>
          <p:spPr>
            <a:xfrm>
              <a:off x="3223846" y="3691890"/>
              <a:ext cx="304800" cy="544765"/>
            </a:xfrm>
            <a:prstGeom prst="rect">
              <a:avLst/>
            </a:prstGeom>
            <a:noFill/>
          </p:spPr>
          <p:txBody>
            <a:bodyPr wrap="square" rtlCol="0">
              <a:spAutoFit/>
            </a:bodyPr>
            <a:lstStyle/>
            <a:p>
              <a:r>
                <a:rPr lang="en-US" dirty="0">
                  <a:latin typeface="Comic Sans MS" panose="030F0702030302020204" pitchFamily="66" charset="0"/>
                </a:rPr>
                <a:t>c</a:t>
              </a:r>
            </a:p>
          </p:txBody>
        </p:sp>
        <p:sp>
          <p:nvSpPr>
            <p:cNvPr id="17" name="TextBox 16"/>
            <p:cNvSpPr txBox="1"/>
            <p:nvPr/>
          </p:nvSpPr>
          <p:spPr>
            <a:xfrm>
              <a:off x="3200400" y="4495800"/>
              <a:ext cx="304800" cy="544765"/>
            </a:xfrm>
            <a:prstGeom prst="rect">
              <a:avLst/>
            </a:prstGeom>
            <a:noFill/>
          </p:spPr>
          <p:txBody>
            <a:bodyPr wrap="square" rtlCol="0">
              <a:spAutoFit/>
            </a:bodyPr>
            <a:lstStyle/>
            <a:p>
              <a:r>
                <a:rPr lang="en-US" dirty="0">
                  <a:latin typeface="Comic Sans MS" panose="030F0702030302020204" pitchFamily="66" charset="0"/>
                </a:rPr>
                <a:t>d</a:t>
              </a:r>
            </a:p>
          </p:txBody>
        </p:sp>
        <p:sp>
          <p:nvSpPr>
            <p:cNvPr id="18" name="TextBox 17"/>
            <p:cNvSpPr txBox="1"/>
            <p:nvPr/>
          </p:nvSpPr>
          <p:spPr>
            <a:xfrm>
              <a:off x="5861538" y="2005965"/>
              <a:ext cx="304800" cy="544765"/>
            </a:xfrm>
            <a:prstGeom prst="rect">
              <a:avLst/>
            </a:prstGeom>
            <a:noFill/>
          </p:spPr>
          <p:txBody>
            <a:bodyPr wrap="square" rtlCol="0">
              <a:spAutoFit/>
            </a:bodyPr>
            <a:lstStyle/>
            <a:p>
              <a:r>
                <a:rPr lang="en-US" dirty="0">
                  <a:latin typeface="Comic Sans MS" panose="030F0702030302020204" pitchFamily="66" charset="0"/>
                </a:rPr>
                <a:t>x</a:t>
              </a:r>
            </a:p>
          </p:txBody>
        </p:sp>
        <p:sp>
          <p:nvSpPr>
            <p:cNvPr id="19" name="TextBox 18"/>
            <p:cNvSpPr txBox="1"/>
            <p:nvPr/>
          </p:nvSpPr>
          <p:spPr>
            <a:xfrm>
              <a:off x="5773615" y="3242310"/>
              <a:ext cx="304800" cy="544765"/>
            </a:xfrm>
            <a:prstGeom prst="rect">
              <a:avLst/>
            </a:prstGeom>
            <a:noFill/>
          </p:spPr>
          <p:txBody>
            <a:bodyPr wrap="square" rtlCol="0">
              <a:spAutoFit/>
            </a:bodyPr>
            <a:lstStyle/>
            <a:p>
              <a:r>
                <a:rPr lang="en-US" dirty="0">
                  <a:latin typeface="Comic Sans MS" panose="030F0702030302020204" pitchFamily="66" charset="0"/>
                </a:rPr>
                <a:t>y</a:t>
              </a:r>
            </a:p>
          </p:txBody>
        </p:sp>
        <p:sp>
          <p:nvSpPr>
            <p:cNvPr id="20" name="TextBox 19"/>
            <p:cNvSpPr txBox="1"/>
            <p:nvPr/>
          </p:nvSpPr>
          <p:spPr>
            <a:xfrm>
              <a:off x="5773615" y="4366260"/>
              <a:ext cx="304800" cy="544765"/>
            </a:xfrm>
            <a:prstGeom prst="rect">
              <a:avLst/>
            </a:prstGeom>
            <a:noFill/>
          </p:spPr>
          <p:txBody>
            <a:bodyPr wrap="square" rtlCol="0">
              <a:spAutoFit/>
            </a:bodyPr>
            <a:lstStyle/>
            <a:p>
              <a:r>
                <a:rPr lang="en-US" dirty="0">
                  <a:latin typeface="Comic Sans MS" panose="030F0702030302020204" pitchFamily="66" charset="0"/>
                </a:rPr>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24" name="TextBox 23"/>
            <p:cNvSpPr txBox="1"/>
            <p:nvPr/>
          </p:nvSpPr>
          <p:spPr>
            <a:xfrm>
              <a:off x="5861538" y="5265420"/>
              <a:ext cx="304800" cy="544765"/>
            </a:xfrm>
            <a:prstGeom prst="rect">
              <a:avLst/>
            </a:prstGeom>
            <a:noFill/>
          </p:spPr>
          <p:txBody>
            <a:bodyPr wrap="square" rtlCol="0">
              <a:spAutoFit/>
            </a:bodyPr>
            <a:lstStyle/>
            <a:p>
              <a:r>
                <a:rPr lang="en-US" dirty="0">
                  <a:latin typeface="Comic Sans MS" panose="030F0702030302020204" pitchFamily="66" charset="0"/>
                </a:rPr>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to the set </a:t>
            </a:r>
            <a:r>
              <a:rPr lang="en-US"/>
              <a:t>of integers </a:t>
            </a:r>
            <a:r>
              <a:rPr lang="en-US" dirty="0"/>
              <a:t>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t>elements</a:t>
            </a:r>
            <a:r>
              <a:rPr lang="en-US" dirty="0"/>
              <a:t>, or </a:t>
            </a:r>
            <a:r>
              <a:rPr lang="en-US" i="1" dirty="0"/>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latin typeface="Comic Sans MS" panose="030F0702030302020204" pitchFamily="66" charset="0"/>
                </a:rPr>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latin typeface="Comic Sans MS" panose="030F0702030302020204" pitchFamily="66" charset="0"/>
                </a:rPr>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latin typeface="Comic Sans MS" panose="030F0702030302020204" pitchFamily="66" charset="0"/>
                </a:rPr>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latin typeface="Comic Sans MS" panose="030F0702030302020204" pitchFamily="66" charset="0"/>
                </a:rPr>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latin typeface="Comic Sans MS" panose="030F0702030302020204" pitchFamily="66" charset="0"/>
                </a:rPr>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latin typeface="Comic Sans MS" panose="030F0702030302020204" pitchFamily="66" charset="0"/>
                </a:rPr>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latin typeface="Comic Sans MS" panose="030F0702030302020204" pitchFamily="66" charset="0"/>
                </a:rPr>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latin typeface="Comic Sans MS" panose="030F0702030302020204" pitchFamily="66" charset="0"/>
                </a:rPr>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latin typeface="Comic Sans MS" panose="030F0702030302020204" pitchFamily="66" charset="0"/>
                </a:rPr>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latin typeface="Comic Sans MS" panose="030F0702030302020204" pitchFamily="66" charset="0"/>
                </a:rPr>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latin typeface="Comic Sans MS" panose="030F0702030302020204" pitchFamily="66" charset="0"/>
                </a:rPr>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latin typeface="Comic Sans MS" panose="030F0702030302020204" pitchFamily="66" charset="0"/>
                </a:rPr>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latin typeface="Comic Sans MS" panose="030F0702030302020204" pitchFamily="66" charset="0"/>
                </a:rPr>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latin typeface="Comic Sans MS" panose="030F0702030302020204" pitchFamily="66" charset="0"/>
              </a:endParaRPr>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a:t>
            </a:r>
            <a:r>
              <a:rPr lang="en-US" i="1" dirty="0"/>
              <a:t>f</a:t>
            </a:r>
            <a:r>
              <a:rPr lang="en-US" dirty="0"/>
              <a:t>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latin typeface="Comic Sans MS" panose="030F0702030302020204" pitchFamily="66" charset="0"/>
              </a:rPr>
              <a:t>Solution</a:t>
            </a:r>
            <a:r>
              <a:rPr lang="en-US" dirty="0">
                <a:latin typeface="Comic Sans MS" panose="030F0702030302020204" pitchFamily="66" charset="0"/>
              </a:rPr>
              <a:t>: The function </a:t>
            </a:r>
            <a:r>
              <a:rPr lang="en-US" i="1" dirty="0">
                <a:latin typeface="Comic Sans MS" panose="030F0702030302020204" pitchFamily="66" charset="0"/>
              </a:rPr>
              <a:t>f</a:t>
            </a:r>
            <a:r>
              <a:rPr lang="en-US" dirty="0">
                <a:latin typeface="Comic Sans MS" panose="030F0702030302020204" pitchFamily="66" charset="0"/>
              </a:rPr>
              <a:t> is invertible because it is a one-to-one correspondence. The inverse function </a:t>
            </a:r>
            <a:r>
              <a:rPr lang="en-US" i="1" dirty="0">
                <a:latin typeface="Comic Sans MS" panose="030F0702030302020204" pitchFamily="66" charset="0"/>
              </a:rPr>
              <a:t>f</a:t>
            </a:r>
            <a:r>
              <a:rPr lang="en-US" i="1" baseline="30000" dirty="0">
                <a:latin typeface="Comic Sans MS" panose="030F0702030302020204" pitchFamily="66" charset="0"/>
              </a:rPr>
              <a:t>-1</a:t>
            </a:r>
            <a:r>
              <a:rPr lang="en-US" baseline="30000" dirty="0">
                <a:latin typeface="Comic Sans MS" panose="030F0702030302020204" pitchFamily="66" charset="0"/>
              </a:rPr>
              <a:t> </a:t>
            </a:r>
            <a:r>
              <a:rPr lang="en-US" dirty="0">
                <a:latin typeface="Comic Sans MS" panose="030F0702030302020204" pitchFamily="66" charset="0"/>
              </a:rPr>
              <a:t> reverses the correspondence given by </a:t>
            </a:r>
            <a:r>
              <a:rPr lang="en-US" i="1" dirty="0">
                <a:latin typeface="Comic Sans MS" panose="030F0702030302020204" pitchFamily="66" charset="0"/>
              </a:rPr>
              <a:t>f</a:t>
            </a:r>
            <a:r>
              <a:rPr lang="en-US" dirty="0">
                <a:latin typeface="Comic Sans MS" panose="030F0702030302020204" pitchFamily="66" charset="0"/>
              </a:rPr>
              <a:t>, so </a:t>
            </a:r>
            <a:r>
              <a:rPr lang="en-US" i="1" dirty="0">
                <a:latin typeface="Comic Sans MS" panose="030F0702030302020204" pitchFamily="66" charset="0"/>
                <a:ea typeface="Cambria Math" pitchFamily="18" charset="0"/>
              </a:rPr>
              <a:t>f</a:t>
            </a:r>
            <a:r>
              <a:rPr lang="en-US" i="1" baseline="30000" dirty="0">
                <a:latin typeface="Comic Sans MS" panose="030F0702030302020204" pitchFamily="66" charset="0"/>
                <a:ea typeface="Cambria Math" pitchFamily="18" charset="0"/>
              </a:rPr>
              <a:t>-</a:t>
            </a:r>
            <a:r>
              <a:rPr lang="en-US" baseline="30000" dirty="0">
                <a:latin typeface="Comic Sans MS" panose="030F0702030302020204" pitchFamily="66" charset="0"/>
                <a:ea typeface="Cambria Math" pitchFamily="18" charset="0"/>
              </a:rPr>
              <a:t>1</a:t>
            </a:r>
            <a:r>
              <a:rPr lang="en-US" i="1" baseline="30000" dirty="0">
                <a:latin typeface="Comic Sans MS" panose="030F0702030302020204" pitchFamily="66" charset="0"/>
                <a:ea typeface="Cambria Math" pitchFamily="18" charset="0"/>
              </a:rPr>
              <a:t> </a:t>
            </a:r>
            <a:r>
              <a:rPr lang="en-US" dirty="0">
                <a:latin typeface="Comic Sans MS" panose="030F0702030302020204" pitchFamily="66" charset="0"/>
                <a:ea typeface="Cambria Math" pitchFamily="18" charset="0"/>
              </a:rPr>
              <a:t>(</a:t>
            </a:r>
            <a:r>
              <a:rPr lang="en-US" dirty="0">
                <a:latin typeface="Cambria Math" pitchFamily="18" charset="0"/>
                <a:ea typeface="Cambria Math" pitchFamily="18" charset="0"/>
              </a:rPr>
              <a:t>1</a:t>
            </a:r>
            <a:r>
              <a:rPr lang="en-US" dirty="0">
                <a:latin typeface="Comic Sans MS" panose="030F0702030302020204" pitchFamily="66" charset="0"/>
                <a:ea typeface="Cambria Math" pitchFamily="18" charset="0"/>
              </a:rPr>
              <a:t>) </a:t>
            </a:r>
            <a:r>
              <a:rPr lang="en-US" i="1" dirty="0">
                <a:latin typeface="Comic Sans MS" panose="030F0702030302020204" pitchFamily="66" charset="0"/>
                <a:ea typeface="Cambria Math" pitchFamily="18" charset="0"/>
              </a:rPr>
              <a:t>= c</a:t>
            </a:r>
            <a:r>
              <a:rPr lang="en-US" dirty="0">
                <a:latin typeface="Cambria Math" pitchFamily="18" charset="0"/>
                <a:ea typeface="Cambria Math" pitchFamily="18" charset="0"/>
              </a:rPr>
              <a:t>,    </a:t>
            </a:r>
            <a:r>
              <a:rPr lang="en-US" i="1" dirty="0">
                <a:latin typeface="Comic Sans MS" panose="030F0702030302020204" pitchFamily="66" charset="0"/>
              </a:rPr>
              <a:t>f</a:t>
            </a:r>
            <a:r>
              <a:rPr lang="en-US" i="1" baseline="30000" dirty="0">
                <a:latin typeface="Comic Sans MS" panose="030F0702030302020204" pitchFamily="66" charset="0"/>
              </a:rPr>
              <a:t>-</a:t>
            </a:r>
            <a:r>
              <a:rPr lang="en-US" baseline="30000" dirty="0">
                <a:latin typeface="Comic Sans MS" panose="030F0702030302020204" pitchFamily="66" charset="0"/>
              </a:rPr>
              <a:t>1</a:t>
            </a:r>
            <a:r>
              <a:rPr lang="en-US" i="1" baseline="30000" dirty="0">
                <a:latin typeface="Comic Sans MS" panose="030F0702030302020204" pitchFamily="66" charset="0"/>
              </a:rPr>
              <a:t> </a:t>
            </a:r>
            <a:r>
              <a:rPr lang="en-US" i="1" dirty="0">
                <a:latin typeface="Comic Sans MS" panose="030F0702030302020204" pitchFamily="66" charset="0"/>
              </a:rPr>
              <a:t>(</a:t>
            </a:r>
            <a:r>
              <a:rPr lang="en-US" dirty="0">
                <a:latin typeface="Cambria Math" pitchFamily="18" charset="0"/>
                <a:ea typeface="Cambria Math" pitchFamily="18" charset="0"/>
              </a:rPr>
              <a:t>2</a:t>
            </a:r>
            <a:r>
              <a:rPr lang="en-US" dirty="0">
                <a:latin typeface="Comic Sans MS" panose="030F0702030302020204" pitchFamily="66" charset="0"/>
              </a:rPr>
              <a:t>)</a:t>
            </a:r>
            <a:r>
              <a:rPr lang="en-US" i="1" dirty="0">
                <a:latin typeface="Comic Sans MS" panose="030F0702030302020204" pitchFamily="66" charset="0"/>
              </a:rPr>
              <a:t> = a,  </a:t>
            </a:r>
            <a:r>
              <a:rPr lang="en-US" dirty="0">
                <a:latin typeface="Comic Sans MS" panose="030F0702030302020204" pitchFamily="66" charset="0"/>
              </a:rPr>
              <a:t>and</a:t>
            </a:r>
            <a:r>
              <a:rPr lang="en-US" i="1" dirty="0">
                <a:latin typeface="Comic Sans MS" panose="030F0702030302020204" pitchFamily="66" charset="0"/>
              </a:rPr>
              <a:t> f</a:t>
            </a:r>
            <a:r>
              <a:rPr lang="en-US" i="1" baseline="30000" dirty="0">
                <a:latin typeface="Comic Sans MS" panose="030F0702030302020204" pitchFamily="66" charset="0"/>
              </a:rPr>
              <a:t>-</a:t>
            </a:r>
            <a:r>
              <a:rPr lang="en-US" baseline="30000" dirty="0">
                <a:latin typeface="Comic Sans MS" panose="030F0702030302020204" pitchFamily="66" charset="0"/>
              </a:rPr>
              <a:t>1</a:t>
            </a:r>
            <a:r>
              <a:rPr lang="en-US" i="1" baseline="30000" dirty="0">
                <a:latin typeface="Comic Sans MS" panose="030F0702030302020204" pitchFamily="66" charset="0"/>
              </a:rPr>
              <a:t> </a:t>
            </a:r>
            <a:r>
              <a:rPr lang="en-US" i="1" dirty="0">
                <a:latin typeface="Comic Sans MS" panose="030F0702030302020204" pitchFamily="66" charset="0"/>
              </a:rPr>
              <a:t>(</a:t>
            </a:r>
            <a:r>
              <a:rPr lang="en-US" dirty="0">
                <a:latin typeface="Cambria Math" pitchFamily="18" charset="0"/>
                <a:ea typeface="Cambria Math" pitchFamily="18" charset="0"/>
              </a:rPr>
              <a:t>3</a:t>
            </a:r>
            <a:r>
              <a:rPr lang="en-US" dirty="0">
                <a:latin typeface="Comic Sans MS" panose="030F0702030302020204" pitchFamily="66" charset="0"/>
              </a:rPr>
              <a:t>)</a:t>
            </a:r>
            <a:r>
              <a:rPr lang="en-US" i="1" dirty="0">
                <a:latin typeface="Comic Sans MS" panose="030F0702030302020204" pitchFamily="66" charset="0"/>
              </a:rPr>
              <a:t> = b.</a:t>
            </a:r>
            <a:endParaRPr 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latin typeface="Comic Sans MS" panose="030F0702030302020204" pitchFamily="66" charset="0"/>
              </a:rPr>
              <a:t>Solution</a:t>
            </a:r>
            <a:r>
              <a:rPr lang="en-US" dirty="0">
                <a:latin typeface="Comic Sans MS" panose="030F0702030302020204" pitchFamily="66" charset="0"/>
              </a:rPr>
              <a:t>: The function </a:t>
            </a:r>
            <a:r>
              <a:rPr lang="en-US" i="1" dirty="0">
                <a:latin typeface="Comic Sans MS" panose="030F0702030302020204" pitchFamily="66" charset="0"/>
              </a:rPr>
              <a:t>f</a:t>
            </a:r>
            <a:r>
              <a:rPr lang="en-US" dirty="0">
                <a:latin typeface="Comic Sans MS" panose="030F0702030302020204" pitchFamily="66" charset="0"/>
              </a:rPr>
              <a:t> is invertible because it is a one-to-one correspondence. The inverse function </a:t>
            </a:r>
            <a:r>
              <a:rPr lang="en-US" i="1" dirty="0">
                <a:latin typeface="Comic Sans MS" panose="030F0702030302020204" pitchFamily="66" charset="0"/>
              </a:rPr>
              <a:t>f</a:t>
            </a:r>
            <a:r>
              <a:rPr lang="en-US" i="1" baseline="30000" dirty="0">
                <a:latin typeface="Comic Sans MS" panose="030F0702030302020204" pitchFamily="66" charset="0"/>
              </a:rPr>
              <a:t>-1</a:t>
            </a:r>
            <a:r>
              <a:rPr lang="en-US" baseline="30000" dirty="0">
                <a:latin typeface="Comic Sans MS" panose="030F0702030302020204" pitchFamily="66" charset="0"/>
              </a:rPr>
              <a:t> </a:t>
            </a:r>
            <a:r>
              <a:rPr lang="en-US" dirty="0">
                <a:latin typeface="Comic Sans MS" panose="030F0702030302020204" pitchFamily="66" charset="0"/>
              </a:rPr>
              <a:t> reverses the correspondence  so </a:t>
            </a:r>
            <a:r>
              <a:rPr lang="en-US" i="1" dirty="0">
                <a:latin typeface="Comic Sans MS" panose="030F0702030302020204" pitchFamily="66" charset="0"/>
                <a:ea typeface="Cambria Math" pitchFamily="18" charset="0"/>
              </a:rPr>
              <a:t>f</a:t>
            </a:r>
            <a:r>
              <a:rPr lang="en-US" i="1" baseline="30000" dirty="0">
                <a:latin typeface="Comic Sans MS" panose="030F0702030302020204" pitchFamily="66" charset="0"/>
                <a:ea typeface="Cambria Math" pitchFamily="18" charset="0"/>
              </a:rPr>
              <a:t>-</a:t>
            </a:r>
            <a:r>
              <a:rPr lang="en-US" baseline="30000" dirty="0">
                <a:latin typeface="Comic Sans MS" panose="030F0702030302020204" pitchFamily="66" charset="0"/>
                <a:ea typeface="Cambria Math" pitchFamily="18" charset="0"/>
              </a:rPr>
              <a:t>1</a:t>
            </a:r>
            <a:r>
              <a:rPr lang="en-US" i="1" baseline="30000" dirty="0">
                <a:latin typeface="Comic Sans MS" panose="030F0702030302020204" pitchFamily="66" charset="0"/>
                <a:ea typeface="Cambria Math" pitchFamily="18" charset="0"/>
              </a:rPr>
              <a:t> </a:t>
            </a:r>
            <a:r>
              <a:rPr lang="en-US" i="1" dirty="0">
                <a:latin typeface="Comic Sans MS" panose="030F0702030302020204" pitchFamily="66" charset="0"/>
                <a:ea typeface="Cambria Math" pitchFamily="18" charset="0"/>
              </a:rPr>
              <a:t>(y) = y – </a:t>
            </a:r>
            <a:r>
              <a:rPr lang="en-US" dirty="0">
                <a:latin typeface="Cambria Math" pitchFamily="18" charset="0"/>
                <a:ea typeface="Cambria Math" pitchFamily="18" charset="0"/>
              </a:rPr>
              <a:t>1.   </a:t>
            </a:r>
            <a:endParaRPr 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latin typeface="Comic Sans MS" panose="030F0702030302020204" pitchFamily="66" charset="0"/>
              </a:rPr>
              <a:t>Solution</a:t>
            </a:r>
            <a:r>
              <a:rPr lang="en-US" dirty="0">
                <a:latin typeface="Comic Sans MS" panose="030F0702030302020204" pitchFamily="66" charset="0"/>
              </a:rPr>
              <a:t>: The function </a:t>
            </a:r>
            <a:r>
              <a:rPr lang="en-US" i="1" dirty="0">
                <a:latin typeface="Comic Sans MS" panose="030F0702030302020204" pitchFamily="66" charset="0"/>
              </a:rPr>
              <a:t>f</a:t>
            </a:r>
            <a:r>
              <a:rPr lang="en-US" dirty="0">
                <a:latin typeface="Comic Sans MS" panose="030F0702030302020204" pitchFamily="66" charset="0"/>
              </a:rPr>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4" name="TextBox 63"/>
          <p:cNvSpPr txBox="1"/>
          <p:nvPr/>
        </p:nvSpPr>
        <p:spPr>
          <a:xfrm>
            <a:off x="5105400" y="1524000"/>
            <a:ext cx="640080" cy="707886"/>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latin typeface="Comic Sans MS" panose="030F0702030302020204" pitchFamily="66" charset="0"/>
              </a:rPr>
              <a:t>C</a:t>
            </a:r>
          </a:p>
        </p:txBody>
      </p:sp>
      <p:sp>
        <p:nvSpPr>
          <p:cNvPr id="66" name="TextBox 65"/>
          <p:cNvSpPr txBox="1"/>
          <p:nvPr/>
        </p:nvSpPr>
        <p:spPr>
          <a:xfrm>
            <a:off x="5257800" y="2133600"/>
            <a:ext cx="28448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67" name="TextBox 66"/>
          <p:cNvSpPr txBox="1"/>
          <p:nvPr/>
        </p:nvSpPr>
        <p:spPr>
          <a:xfrm>
            <a:off x="5247640" y="2842647"/>
            <a:ext cx="28448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68" name="TextBox 67"/>
          <p:cNvSpPr txBox="1"/>
          <p:nvPr/>
        </p:nvSpPr>
        <p:spPr>
          <a:xfrm>
            <a:off x="5247640" y="3423834"/>
            <a:ext cx="284480" cy="369332"/>
          </a:xfrm>
          <a:prstGeom prst="rect">
            <a:avLst/>
          </a:prstGeom>
          <a:noFill/>
        </p:spPr>
        <p:txBody>
          <a:bodyPr wrap="square" rtlCol="0">
            <a:spAutoFit/>
          </a:bodyPr>
          <a:lstStyle/>
          <a:p>
            <a:r>
              <a:rPr lang="en-US" dirty="0">
                <a:latin typeface="Comic Sans MS" panose="030F0702030302020204" pitchFamily="66" charset="0"/>
              </a:rPr>
              <a:t>c</a:t>
            </a:r>
          </a:p>
        </p:txBody>
      </p:sp>
      <p:sp>
        <p:nvSpPr>
          <p:cNvPr id="69" name="TextBox 68"/>
          <p:cNvSpPr txBox="1"/>
          <p:nvPr/>
        </p:nvSpPr>
        <p:spPr>
          <a:xfrm>
            <a:off x="5247640" y="3946902"/>
            <a:ext cx="284480" cy="369332"/>
          </a:xfrm>
          <a:prstGeom prst="rect">
            <a:avLst/>
          </a:prstGeom>
          <a:noFill/>
        </p:spPr>
        <p:txBody>
          <a:bodyPr wrap="square" rtlCol="0">
            <a:spAutoFit/>
          </a:bodyPr>
          <a:lstStyle/>
          <a:p>
            <a:r>
              <a:rPr lang="en-US" dirty="0">
                <a:latin typeface="Comic Sans MS" panose="030F0702030302020204" pitchFamily="66" charset="0"/>
              </a:rPr>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latin typeface="Comic Sans MS" panose="030F0702030302020204" pitchFamily="66" charset="0"/>
              </a:rPr>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latin typeface="Comic Sans MS" panose="030F0702030302020204" pitchFamily="66" charset="0"/>
              </a:rPr>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latin typeface="Comic Sans MS" panose="030F0702030302020204" pitchFamily="66" charset="0"/>
              </a:rPr>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461665"/>
          </a:xfrm>
          <a:prstGeom prst="rect">
            <a:avLst/>
          </a:prstGeom>
          <a:noFill/>
        </p:spPr>
        <p:txBody>
          <a:bodyPr wrap="square" rtlCol="0">
            <a:spAutoFit/>
          </a:bodyPr>
          <a:lstStyle/>
          <a:p>
            <a:endParaRPr lang="en-US" sz="2400" i="1" dirty="0">
              <a:latin typeface="Comic Sans MS" panose="030F0702030302020204" pitchFamily="66" charset="0"/>
            </a:endParaRPr>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3036332"/>
            <a:chOff x="304800" y="990600"/>
            <a:chExt cx="4495800" cy="3036332"/>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latin typeface="Comic Sans MS" panose="030F0702030302020204" pitchFamily="66" charset="0"/>
                </a:rPr>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latin typeface="Comic Sans MS" panose="030F0702030302020204" pitchFamily="66" charset="0"/>
                </a:rPr>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latin typeface="Comic Sans MS" panose="030F0702030302020204" pitchFamily="66" charset="0"/>
                </a:rPr>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19" name="TextBox 18"/>
            <p:cNvSpPr txBox="1"/>
            <p:nvPr/>
          </p:nvSpPr>
          <p:spPr>
            <a:xfrm>
              <a:off x="457200" y="1752600"/>
              <a:ext cx="203200" cy="369332"/>
            </a:xfrm>
            <a:prstGeom prst="rect">
              <a:avLst/>
            </a:prstGeom>
            <a:noFill/>
          </p:spPr>
          <p:txBody>
            <a:bodyPr wrap="square" rtlCol="0">
              <a:spAutoFit/>
            </a:bodyPr>
            <a:lstStyle/>
            <a:p>
              <a:r>
                <a:rPr lang="en-US" dirty="0">
                  <a:latin typeface="Comic Sans MS" panose="030F0702030302020204" pitchFamily="66" charset="0"/>
                </a:rPr>
                <a:t>a</a:t>
              </a:r>
            </a:p>
          </p:txBody>
        </p:sp>
        <p:sp>
          <p:nvSpPr>
            <p:cNvPr id="20" name="TextBox 19"/>
            <p:cNvSpPr txBox="1"/>
            <p:nvPr/>
          </p:nvSpPr>
          <p:spPr>
            <a:xfrm>
              <a:off x="457200" y="2286000"/>
              <a:ext cx="203200" cy="369332"/>
            </a:xfrm>
            <a:prstGeom prst="rect">
              <a:avLst/>
            </a:prstGeom>
            <a:noFill/>
          </p:spPr>
          <p:txBody>
            <a:bodyPr wrap="square" rtlCol="0">
              <a:spAutoFit/>
            </a:bodyPr>
            <a:lstStyle/>
            <a:p>
              <a:r>
                <a:rPr lang="en-US" dirty="0">
                  <a:latin typeface="Comic Sans MS" panose="030F0702030302020204" pitchFamily="66" charset="0"/>
                </a:rPr>
                <a:t>b</a:t>
              </a:r>
            </a:p>
          </p:txBody>
        </p:sp>
        <p:sp>
          <p:nvSpPr>
            <p:cNvPr id="21" name="TextBox 20"/>
            <p:cNvSpPr txBox="1"/>
            <p:nvPr/>
          </p:nvSpPr>
          <p:spPr>
            <a:xfrm>
              <a:off x="457200" y="2743200"/>
              <a:ext cx="203200" cy="369332"/>
            </a:xfrm>
            <a:prstGeom prst="rect">
              <a:avLst/>
            </a:prstGeom>
            <a:noFill/>
          </p:spPr>
          <p:txBody>
            <a:bodyPr wrap="square" rtlCol="0">
              <a:spAutoFit/>
            </a:bodyPr>
            <a:lstStyle/>
            <a:p>
              <a:r>
                <a:rPr lang="en-US" dirty="0">
                  <a:latin typeface="Comic Sans MS" panose="030F0702030302020204" pitchFamily="66" charset="0"/>
                </a:rPr>
                <a:t>c</a:t>
              </a:r>
            </a:p>
          </p:txBody>
        </p:sp>
        <p:sp>
          <p:nvSpPr>
            <p:cNvPr id="22" name="TextBox 21"/>
            <p:cNvSpPr txBox="1"/>
            <p:nvPr/>
          </p:nvSpPr>
          <p:spPr>
            <a:xfrm>
              <a:off x="457200" y="3200400"/>
              <a:ext cx="203200" cy="369332"/>
            </a:xfrm>
            <a:prstGeom prst="rect">
              <a:avLst/>
            </a:prstGeom>
            <a:noFill/>
          </p:spPr>
          <p:txBody>
            <a:bodyPr wrap="square" rtlCol="0">
              <a:spAutoFit/>
            </a:bodyPr>
            <a:lstStyle/>
            <a:p>
              <a:r>
                <a:rPr lang="en-US" dirty="0">
                  <a:latin typeface="Comic Sans MS" panose="030F0702030302020204" pitchFamily="66" charset="0"/>
                </a:rPr>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latin typeface="Comic Sans MS" panose="030F0702030302020204" pitchFamily="66" charset="0"/>
                </a:rPr>
                <a:t>V</a:t>
              </a:r>
            </a:p>
          </p:txBody>
        </p:sp>
        <p:sp>
          <p:nvSpPr>
            <p:cNvPr id="24" name="TextBox 23"/>
            <p:cNvSpPr txBox="1"/>
            <p:nvPr/>
          </p:nvSpPr>
          <p:spPr>
            <a:xfrm>
              <a:off x="2133600" y="2514600"/>
              <a:ext cx="203200" cy="369332"/>
            </a:xfrm>
            <a:prstGeom prst="rect">
              <a:avLst/>
            </a:prstGeom>
            <a:noFill/>
          </p:spPr>
          <p:txBody>
            <a:bodyPr wrap="square" rtlCol="0">
              <a:spAutoFit/>
            </a:bodyPr>
            <a:lstStyle/>
            <a:p>
              <a:r>
                <a:rPr lang="en-US" dirty="0">
                  <a:latin typeface="Comic Sans MS" panose="030F0702030302020204" pitchFamily="66" charset="0"/>
                </a:rPr>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latin typeface="Comic Sans MS" panose="030F0702030302020204" pitchFamily="66" charset="0"/>
                </a:rPr>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29" name="TextBox 28"/>
            <p:cNvSpPr txBox="1"/>
            <p:nvPr/>
          </p:nvSpPr>
          <p:spPr>
            <a:xfrm>
              <a:off x="2286000" y="3657600"/>
              <a:ext cx="203200" cy="369332"/>
            </a:xfrm>
            <a:prstGeom prst="rect">
              <a:avLst/>
            </a:prstGeom>
            <a:noFill/>
          </p:spPr>
          <p:txBody>
            <a:bodyPr wrap="square" rtlCol="0">
              <a:spAutoFit/>
            </a:bodyPr>
            <a:lstStyle/>
            <a:p>
              <a:r>
                <a:rPr lang="en-US" dirty="0">
                  <a:latin typeface="Comic Sans MS" panose="030F0702030302020204" pitchFamily="66" charset="0"/>
                </a:rPr>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461665"/>
            </a:xfrm>
            <a:prstGeom prst="rect">
              <a:avLst/>
            </a:prstGeom>
            <a:noFill/>
          </p:spPr>
          <p:txBody>
            <a:bodyPr wrap="square" rtlCol="0">
              <a:spAutoFit/>
            </a:bodyPr>
            <a:lstStyle/>
            <a:p>
              <a:r>
                <a:rPr lang="en-US" sz="2400" i="1" dirty="0">
                  <a:latin typeface="Comic Sans MS" panose="030F0702030302020204" pitchFamily="66" charset="0"/>
                </a:rPr>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
          <p:nvSpPr>
            <p:cNvPr id="38" name="TextBox 37"/>
            <p:cNvSpPr txBox="1"/>
            <p:nvPr/>
          </p:nvSpPr>
          <p:spPr>
            <a:xfrm>
              <a:off x="4191000" y="1828800"/>
              <a:ext cx="203200" cy="369332"/>
            </a:xfrm>
            <a:prstGeom prst="rect">
              <a:avLst/>
            </a:prstGeom>
            <a:noFill/>
          </p:spPr>
          <p:txBody>
            <a:bodyPr wrap="square" rtlCol="0">
              <a:spAutoFit/>
            </a:bodyPr>
            <a:lstStyle/>
            <a:p>
              <a:r>
                <a:rPr lang="en-US" dirty="0">
                  <a:latin typeface="Comic Sans MS" panose="030F0702030302020204" pitchFamily="66" charset="0"/>
                </a:rPr>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latin typeface="Comic Sans MS" panose="030F0702030302020204" pitchFamily="66" charset="0"/>
                </a:rPr>
                <a:t>j</a:t>
              </a:r>
            </a:p>
          </p:txBody>
        </p:sp>
        <p:sp>
          <p:nvSpPr>
            <p:cNvPr id="40" name="TextBox 39"/>
            <p:cNvSpPr txBox="1"/>
            <p:nvPr/>
          </p:nvSpPr>
          <p:spPr>
            <a:xfrm>
              <a:off x="4267200" y="2286000"/>
              <a:ext cx="203200" cy="369332"/>
            </a:xfrm>
            <a:prstGeom prst="rect">
              <a:avLst/>
            </a:prstGeom>
            <a:noFill/>
          </p:spPr>
          <p:txBody>
            <a:bodyPr wrap="square" rtlCol="0">
              <a:spAutoFit/>
            </a:bodyPr>
            <a:lstStyle/>
            <a:p>
              <a:r>
                <a:rPr lang="en-US" dirty="0">
                  <a:latin typeface="Comic Sans MS" panose="030F0702030302020204" pitchFamily="66" charset="0"/>
                </a:rPr>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latin typeface="Comic Sans MS" panose="030F0702030302020204" pitchFamily="66" charset="0"/>
                </a:rPr>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latin typeface="Comic Sans MS" panose="030F0702030302020204" pitchFamily="66" charset="0"/>
              </a:rPr>
              <a:t>Graph of </a:t>
            </a:r>
            <a:r>
              <a:rPr lang="en-US" sz="2400" i="1" dirty="0">
                <a:latin typeface="Comic Sans MS" panose="030F0702030302020204" pitchFamily="66" charset="0"/>
              </a:rPr>
              <a:t>f</a:t>
            </a:r>
            <a:r>
              <a:rPr lang="en-US" sz="2400" dirty="0">
                <a:latin typeface="Comic Sans MS" panose="030F0702030302020204" pitchFamily="66" charset="0"/>
              </a:rPr>
              <a:t>(</a:t>
            </a:r>
            <a:r>
              <a:rPr lang="en-US" sz="2400" i="1" dirty="0">
                <a:latin typeface="Comic Sans MS" panose="030F0702030302020204" pitchFamily="66" charset="0"/>
              </a:rPr>
              <a:t>n</a:t>
            </a:r>
            <a:r>
              <a:rPr lang="en-US" sz="2400" dirty="0">
                <a:latin typeface="Comic Sans MS" panose="030F0702030302020204" pitchFamily="66" charset="0"/>
              </a:rPr>
              <a:t>) = </a:t>
            </a:r>
            <a:r>
              <a:rPr lang="en-US" sz="2400" dirty="0">
                <a:latin typeface="Cambria Math" pitchFamily="18" charset="0"/>
                <a:ea typeface="Cambria Math" pitchFamily="18" charset="0"/>
              </a:rPr>
              <a:t>2</a:t>
            </a:r>
            <a:r>
              <a:rPr lang="en-US" sz="2400" i="1" dirty="0">
                <a:latin typeface="Comic Sans MS" panose="030F0702030302020204" pitchFamily="66" charset="0"/>
              </a:rPr>
              <a:t>n</a:t>
            </a:r>
            <a:r>
              <a:rPr lang="en-US" sz="2400" dirty="0">
                <a:latin typeface="Comic Sans MS" panose="030F0702030302020204" pitchFamily="66" charset="0"/>
              </a:rPr>
              <a:t> </a:t>
            </a:r>
            <a:r>
              <a:rPr lang="en-US" sz="2400" dirty="0">
                <a:latin typeface="Cambria Math" pitchFamily="18" charset="0"/>
                <a:ea typeface="Cambria Math" pitchFamily="18" charset="0"/>
              </a:rPr>
              <a:t>+ 1 </a:t>
            </a:r>
          </a:p>
          <a:p>
            <a:r>
              <a:rPr lang="en-US" sz="2400" dirty="0">
                <a:latin typeface="Comic Sans MS" panose="030F0702030302020204" pitchFamily="66" charset="0"/>
              </a:rPr>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latin typeface="Comic Sans MS" panose="030F0702030302020204" pitchFamily="66" charset="0"/>
              </a:rPr>
              <a:t>Graph of </a:t>
            </a:r>
            <a:r>
              <a:rPr lang="en-US" sz="2400" i="1" dirty="0">
                <a:latin typeface="Comic Sans MS" panose="030F0702030302020204" pitchFamily="66" charset="0"/>
              </a:rPr>
              <a:t>f</a:t>
            </a:r>
            <a:r>
              <a:rPr lang="en-US" sz="2400" dirty="0">
                <a:latin typeface="Comic Sans MS" panose="030F0702030302020204" pitchFamily="66" charset="0"/>
              </a:rPr>
              <a:t>(</a:t>
            </a:r>
            <a:r>
              <a:rPr lang="en-US" sz="2400" i="1" dirty="0">
                <a:latin typeface="Comic Sans MS" panose="030F0702030302020204" pitchFamily="66" charset="0"/>
              </a:rPr>
              <a:t>x</a:t>
            </a:r>
            <a:r>
              <a:rPr lang="en-US" sz="2400" dirty="0">
                <a:latin typeface="Comic Sans MS" panose="030F0702030302020204" pitchFamily="66" charset="0"/>
              </a:rPr>
              <a:t>) = </a:t>
            </a:r>
            <a:r>
              <a:rPr lang="en-US" sz="2400" i="1" dirty="0">
                <a:latin typeface="Comic Sans MS" panose="030F0702030302020204" pitchFamily="66" charset="0"/>
              </a:rPr>
              <a:t>x</a:t>
            </a:r>
            <a:r>
              <a:rPr lang="en-US" sz="2400" baseline="30000" dirty="0">
                <a:latin typeface="Cambria Math" pitchFamily="18" charset="0"/>
                <a:ea typeface="Cambria Math" pitchFamily="18" charset="0"/>
              </a:rPr>
              <a:t>2</a:t>
            </a:r>
            <a:r>
              <a:rPr lang="en-US" sz="2400" dirty="0">
                <a:latin typeface="Comic Sans MS" panose="030F0702030302020204" pitchFamily="66" charset="0"/>
              </a:rPr>
              <a:t> </a:t>
            </a:r>
          </a:p>
          <a:p>
            <a:r>
              <a:rPr lang="en-US" sz="2400" dirty="0">
                <a:latin typeface="Comic Sans MS" panose="030F0702030302020204" pitchFamily="66" charset="0"/>
              </a:rPr>
              <a:t>    from Z to 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latin typeface="Comic Sans MS" panose="030F0702030302020204" pitchFamily="66" charset="0"/>
              </a:rPr>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latin typeface="Comic Sans MS" panose="030F0702030302020204" pitchFamily="66" charset="0"/>
              </a:rPr>
              <a:t>Graph of (a) Floor and (b) Ceiling Functions </a:t>
            </a:r>
          </a:p>
          <a:p>
            <a:r>
              <a:rPr lang="en-US" sz="2400" dirty="0">
                <a:latin typeface="Comic Sans MS" panose="030F0702030302020204" pitchFamily="66"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i="1" dirty="0"/>
              <a:t>f</a:t>
            </a:r>
            <a:r>
              <a:rPr lang="en-US" dirty="0"/>
              <a:t>:</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latin typeface="Comic Sans MS" panose="030F0702030302020204" pitchFamily="66" charset="0"/>
              </a:rPr>
              <a:t>Stirling’s</a:t>
            </a:r>
            <a:r>
              <a:rPr lang="en-US" dirty="0">
                <a:latin typeface="Comic Sans MS" panose="030F0702030302020204" pitchFamily="66" charset="0"/>
              </a:rPr>
              <a:t> Formula:</a:t>
            </a:r>
          </a:p>
          <a:p>
            <a:endParaRPr lang="en-US" dirty="0">
              <a:latin typeface="Comic Sans MS" panose="030F0702030302020204" pitchFamily="66" charset="0"/>
            </a:endParaRPr>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Functions (</a:t>
            </a:r>
            <a:r>
              <a:rPr lang="en-US" i="1" dirty="0"/>
              <a:t>optional</a:t>
            </a:r>
            <a:r>
              <a:rPr lang="en-US" dirty="0"/>
              <a:t>)</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partial function f  </a:t>
            </a:r>
            <a:r>
              <a:rPr lang="en-US" dirty="0"/>
              <a:t>from a set </a:t>
            </a:r>
            <a:r>
              <a:rPr lang="en-US" i="1" dirty="0"/>
              <a:t>A</a:t>
            </a:r>
            <a:r>
              <a:rPr lang="en-US" dirty="0"/>
              <a:t> to a set </a:t>
            </a:r>
            <a:r>
              <a:rPr lang="en-US" i="1" dirty="0"/>
              <a:t>B</a:t>
            </a:r>
            <a:r>
              <a:rPr lang="en-US" dirty="0"/>
              <a:t>  is an assignment to each element </a:t>
            </a:r>
            <a:r>
              <a:rPr lang="en-US" i="1" dirty="0"/>
              <a:t>a</a:t>
            </a:r>
            <a:r>
              <a:rPr lang="en-US" dirty="0"/>
              <a:t> in a subset of </a:t>
            </a:r>
            <a:r>
              <a:rPr lang="en-US" i="1" dirty="0"/>
              <a:t>A</a:t>
            </a:r>
            <a:r>
              <a:rPr lang="en-US" b="1" dirty="0"/>
              <a:t>, </a:t>
            </a:r>
            <a:r>
              <a:rPr lang="en-US" dirty="0"/>
              <a:t>called the </a:t>
            </a:r>
            <a:r>
              <a:rPr lang="en-US" i="1" dirty="0"/>
              <a:t>domain of definition </a:t>
            </a:r>
            <a:r>
              <a:rPr lang="en-US" dirty="0"/>
              <a:t>of </a:t>
            </a:r>
            <a:r>
              <a:rPr lang="en-US" i="1" dirty="0"/>
              <a:t>f</a:t>
            </a:r>
            <a:r>
              <a:rPr lang="en-US" dirty="0"/>
              <a:t>, of a unique element </a:t>
            </a:r>
            <a:r>
              <a:rPr lang="en-US" i="1" dirty="0"/>
              <a:t>b</a:t>
            </a:r>
            <a:r>
              <a:rPr lang="en-US" dirty="0"/>
              <a:t> in </a:t>
            </a:r>
            <a:r>
              <a:rPr lang="en-US" i="1" dirty="0"/>
              <a:t>B</a:t>
            </a:r>
            <a:r>
              <a:rPr lang="en-US" dirty="0"/>
              <a:t>. </a:t>
            </a:r>
          </a:p>
          <a:p>
            <a:pPr lvl="1"/>
            <a:r>
              <a:rPr lang="en-US" dirty="0"/>
              <a:t>   The sets </a:t>
            </a:r>
            <a:r>
              <a:rPr lang="en-US" i="1" dirty="0"/>
              <a:t>A</a:t>
            </a:r>
            <a:r>
              <a:rPr lang="en-US" dirty="0"/>
              <a:t> and </a:t>
            </a:r>
            <a:r>
              <a:rPr lang="en-US" i="1" dirty="0"/>
              <a:t>B</a:t>
            </a:r>
            <a:r>
              <a:rPr lang="en-US" dirty="0"/>
              <a:t> are called the </a:t>
            </a:r>
            <a:r>
              <a:rPr lang="en-US" i="1" dirty="0"/>
              <a:t>domain</a:t>
            </a:r>
            <a:r>
              <a:rPr lang="en-US" dirty="0"/>
              <a:t> and </a:t>
            </a:r>
            <a:r>
              <a:rPr lang="en-US" i="1" dirty="0" err="1"/>
              <a:t>codomain</a:t>
            </a:r>
            <a:r>
              <a:rPr lang="en-US" dirty="0"/>
              <a:t> of </a:t>
            </a:r>
            <a:r>
              <a:rPr lang="en-US" i="1" dirty="0"/>
              <a:t>f</a:t>
            </a:r>
            <a:r>
              <a:rPr lang="en-US" dirty="0"/>
              <a:t>, respectively. </a:t>
            </a:r>
          </a:p>
          <a:p>
            <a:pPr lvl="1"/>
            <a:r>
              <a:rPr lang="en-US" dirty="0"/>
              <a:t>   We day that </a:t>
            </a:r>
            <a:r>
              <a:rPr lang="en-US" i="1" dirty="0"/>
              <a:t>f</a:t>
            </a:r>
            <a:r>
              <a:rPr lang="en-US" dirty="0"/>
              <a:t> is </a:t>
            </a:r>
            <a:r>
              <a:rPr lang="en-US" i="1" dirty="0"/>
              <a:t>undefined</a:t>
            </a:r>
            <a:r>
              <a:rPr lang="en-US" dirty="0"/>
              <a:t>  for elements in </a:t>
            </a:r>
            <a:r>
              <a:rPr lang="en-US" i="1" dirty="0"/>
              <a:t>A</a:t>
            </a:r>
            <a:r>
              <a:rPr lang="en-US" dirty="0"/>
              <a:t> that are not in the domain of definition of </a:t>
            </a:r>
            <a:r>
              <a:rPr lang="en-US" i="1" dirty="0"/>
              <a:t>f</a:t>
            </a:r>
            <a:r>
              <a:rPr lang="en-US" dirty="0"/>
              <a:t>.  </a:t>
            </a:r>
          </a:p>
          <a:p>
            <a:pPr lvl="1"/>
            <a:r>
              <a:rPr lang="en-US" dirty="0"/>
              <a:t>   When the domain of definition of </a:t>
            </a:r>
            <a:r>
              <a:rPr lang="en-US" i="1" dirty="0"/>
              <a:t>f</a:t>
            </a:r>
            <a:r>
              <a:rPr lang="en-US" dirty="0"/>
              <a:t> equals </a:t>
            </a:r>
            <a:r>
              <a:rPr lang="en-US" i="1" dirty="0"/>
              <a:t>A</a:t>
            </a:r>
            <a:r>
              <a:rPr lang="en-US" dirty="0"/>
              <a:t>, we say that </a:t>
            </a:r>
            <a:r>
              <a:rPr lang="en-US" i="1" dirty="0"/>
              <a:t>f</a:t>
            </a:r>
            <a:r>
              <a:rPr lang="en-US" dirty="0"/>
              <a:t> is a </a:t>
            </a:r>
            <a:r>
              <a:rPr lang="en-US" i="1" dirty="0"/>
              <a:t>total function</a:t>
            </a:r>
            <a:r>
              <a:rPr lang="en-US" dirty="0"/>
              <a:t>. </a:t>
            </a:r>
          </a:p>
          <a:p>
            <a:pPr>
              <a:buNone/>
            </a:pPr>
            <a:r>
              <a:rPr lang="en-US" b="1" dirty="0"/>
              <a:t>   Example: </a:t>
            </a:r>
            <a:r>
              <a:rPr lang="en-US" i="1" dirty="0"/>
              <a:t>f</a:t>
            </a:r>
            <a:r>
              <a:rPr lang="en-US" dirty="0"/>
              <a:t>:</a:t>
            </a:r>
            <a:r>
              <a:rPr lang="en-US" b="1" dirty="0"/>
              <a:t> N </a:t>
            </a:r>
            <a:r>
              <a:rPr lang="en-US" b="1" dirty="0">
                <a:latin typeface="Cambria Math"/>
                <a:ea typeface="Cambria Math"/>
              </a:rPr>
              <a:t>→</a:t>
            </a:r>
            <a:r>
              <a:rPr lang="en-US" b="1" dirty="0">
                <a:sym typeface="Wingdings" pitchFamily="2" charset="2"/>
              </a:rPr>
              <a:t> R </a:t>
            </a:r>
            <a:r>
              <a:rPr lang="en-US" dirty="0">
                <a:sym typeface="Wingdings" pitchFamily="2" charset="2"/>
              </a:rPr>
              <a:t>where </a:t>
            </a:r>
            <a:r>
              <a:rPr lang="en-US" i="1" dirty="0">
                <a:ea typeface="Cambria Math" pitchFamily="18" charset="0"/>
                <a:sym typeface="Wingdings" pitchFamily="2" charset="2"/>
              </a:rPr>
              <a:t>f</a:t>
            </a:r>
            <a:r>
              <a:rPr lang="en-US" dirty="0">
                <a:latin typeface="Cambria Math" pitchFamily="18" charset="0"/>
                <a:ea typeface="Cambria Math" pitchFamily="18" charset="0"/>
                <a:sym typeface="Wingdings" pitchFamily="2" charset="2"/>
              </a:rPr>
              <a:t>(</a:t>
            </a:r>
            <a:r>
              <a:rPr lang="en-US" i="1" dirty="0">
                <a:ea typeface="Cambria Math" pitchFamily="18" charset="0"/>
                <a:sym typeface="Wingdings" pitchFamily="2" charset="2"/>
              </a:rPr>
              <a:t>n</a:t>
            </a:r>
            <a:r>
              <a:rPr lang="en-US" dirty="0">
                <a:latin typeface="Cambria Math" pitchFamily="18" charset="0"/>
                <a:ea typeface="Cambria Math" pitchFamily="18" charset="0"/>
                <a:sym typeface="Wingdings" pitchFamily="2" charset="2"/>
              </a:rPr>
              <a:t>) = √</a:t>
            </a:r>
            <a:r>
              <a:rPr lang="en-US" i="1" dirty="0">
                <a:ea typeface="Cambria Math" pitchFamily="18" charset="0"/>
                <a:sym typeface="Wingdings" pitchFamily="2" charset="2"/>
              </a:rPr>
              <a:t>n</a:t>
            </a:r>
            <a:r>
              <a:rPr lang="en-US" dirty="0">
                <a:latin typeface="Cambria Math" pitchFamily="18" charset="0"/>
                <a:ea typeface="Cambria Math" pitchFamily="18" charset="0"/>
                <a:sym typeface="Wingdings" pitchFamily="2" charset="2"/>
              </a:rPr>
              <a:t>  </a:t>
            </a:r>
            <a:r>
              <a:rPr lang="en-US" dirty="0">
                <a:ea typeface="Cambria Math" pitchFamily="18" charset="0"/>
                <a:sym typeface="Wingdings" pitchFamily="2" charset="2"/>
              </a:rPr>
              <a:t>is a partial function from </a:t>
            </a:r>
            <a:r>
              <a:rPr lang="en-US" b="1" dirty="0">
                <a:ea typeface="Cambria Math" pitchFamily="18" charset="0"/>
                <a:sym typeface="Wingdings" pitchFamily="2" charset="2"/>
              </a:rPr>
              <a:t>Z</a:t>
            </a:r>
            <a:r>
              <a:rPr lang="en-US" dirty="0">
                <a:ea typeface="Cambria Math" pitchFamily="18" charset="0"/>
                <a:sym typeface="Wingdings" pitchFamily="2" charset="2"/>
              </a:rPr>
              <a:t> to </a:t>
            </a:r>
            <a:r>
              <a:rPr lang="en-US" b="1" dirty="0">
                <a:ea typeface="Cambria Math" pitchFamily="18" charset="0"/>
                <a:sym typeface="Wingdings" pitchFamily="2" charset="2"/>
              </a:rPr>
              <a:t>R</a:t>
            </a:r>
            <a:r>
              <a:rPr lang="en-US" dirty="0">
                <a:ea typeface="Cambria Math" pitchFamily="18" charset="0"/>
                <a:sym typeface="Wingdings" pitchFamily="2" charset="2"/>
              </a:rPr>
              <a:t> where the domain of definition is the set of nonnegative integers. Note that </a:t>
            </a:r>
            <a:r>
              <a:rPr lang="en-US" i="1" dirty="0">
                <a:ea typeface="Cambria Math" pitchFamily="18" charset="0"/>
                <a:sym typeface="Wingdings" pitchFamily="2" charset="2"/>
              </a:rPr>
              <a:t>f</a:t>
            </a:r>
            <a:r>
              <a:rPr lang="en-US" dirty="0">
                <a:ea typeface="Cambria Math" pitchFamily="18" charset="0"/>
                <a:sym typeface="Wingdings" pitchFamily="2" charset="2"/>
              </a:rPr>
              <a:t> is undefined for negative integers. </a:t>
            </a:r>
            <a:endParaRPr lang="en-US" b="1" dirty="0">
              <a:ea typeface="Cambria Math"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Sequences.</a:t>
            </a:r>
          </a:p>
          <a:p>
            <a:pPr lvl="1"/>
            <a:r>
              <a:rPr lang="en-US" dirty="0"/>
              <a:t>Examples: Geometric Progression, Arithmetic Progression</a:t>
            </a:r>
          </a:p>
          <a:p>
            <a:r>
              <a:rPr lang="en-US" dirty="0"/>
              <a:t>Recurrence Relations</a:t>
            </a:r>
          </a:p>
          <a:p>
            <a:pPr lvl="1"/>
            <a:r>
              <a:rPr lang="en-US" dirty="0"/>
              <a:t>Example: Fibonacci Sequence</a:t>
            </a:r>
          </a:p>
          <a:p>
            <a:r>
              <a:rPr lang="en-US" dirty="0"/>
              <a:t>Summations</a:t>
            </a:r>
          </a:p>
          <a:p>
            <a:r>
              <a:rPr lang="en-US" dirty="0"/>
              <a:t>Special Integer Sequences (</a:t>
            </a:r>
            <a:r>
              <a:rPr lang="en-US" i="1" dirty="0"/>
              <a:t>optional</a:t>
            </a:r>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lnSpcReduction="10000"/>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Questions about Recurrence Relations</a:t>
            </a:r>
          </a:p>
        </p:txBody>
      </p:sp>
      <p:sp>
        <p:nvSpPr>
          <p:cNvPr id="3" name="Content Placeholder 2"/>
          <p:cNvSpPr>
            <a:spLocks noGrp="1"/>
          </p:cNvSpPr>
          <p:nvPr>
            <p:ph idx="1"/>
          </p:nvPr>
        </p:nvSpPr>
        <p:spPr/>
        <p:txBody>
          <a:bodyPr>
            <a:normAutofit fontScale="92500"/>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2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dirty="0">
                <a:latin typeface="Cambria Math" pitchFamily="18" charset="0"/>
                <a:ea typeface="Cambria Math" pitchFamily="18" charset="0"/>
              </a:rPr>
              <a:t>30</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latin typeface="Comic Sans MS" panose="030F0702030302020204" pitchFamily="66" charset="0"/>
              </a:rPr>
              <a:t>Continued on next slide</a:t>
            </a:r>
            <a:r>
              <a:rPr lang="en-US" dirty="0">
                <a:latin typeface="Comic Sans MS" panose="030F0702030302020204" pitchFamily="66" charset="0"/>
              </a:rPr>
              <a:t> </a:t>
            </a:r>
            <a:r>
              <a:rPr lang="en-US" dirty="0">
                <a:latin typeface="Comic Sans MS" panose="030F0702030302020204" pitchFamily="66" charset="0"/>
                <a:sym typeface="Wingdings" pitchFamily="2" charset="2"/>
              </a:rPr>
              <a:t></a:t>
            </a:r>
            <a:endParaRPr lang="en-US" dirty="0">
              <a:latin typeface="Comic Sans MS" panose="030F0702030302020204" pitchFamily="66"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Integer Sequences (</a:t>
            </a:r>
            <a:r>
              <a:rPr lang="en-US" i="1" dirty="0"/>
              <a:t>opt</a:t>
            </a:r>
            <a:r>
              <a:rPr lang="en-US" dirty="0"/>
              <a:t>)</a:t>
            </a:r>
          </a:p>
        </p:txBody>
      </p:sp>
      <p:sp>
        <p:nvSpPr>
          <p:cNvPr id="3" name="Content Placeholder 2"/>
          <p:cNvSpPr>
            <a:spLocks noGrp="1"/>
          </p:cNvSpPr>
          <p:nvPr>
            <p:ph idx="1"/>
          </p:nvPr>
        </p:nvSpPr>
        <p:spPr/>
        <p:txBody>
          <a:bodyPr>
            <a:normAutofit fontScale="925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 (</a:t>
            </a:r>
            <a:r>
              <a:rPr lang="en-US" i="1" dirty="0"/>
              <a:t>opt</a:t>
            </a:r>
            <a:r>
              <a:rPr lang="en-US" dirty="0"/>
              <a:t>)</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Guessing Sequences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Example</a:t>
            </a:r>
            <a:r>
              <a:rPr lang="en-US" dirty="0"/>
              <a:t>: Conjecture a simple formula for </a:t>
            </a:r>
            <a:r>
              <a:rPr lang="en-US" i="1" dirty="0"/>
              <a:t>a</a:t>
            </a:r>
            <a:r>
              <a:rPr lang="en-US" i="1" baseline="-25000" dirty="0"/>
              <a:t>n</a:t>
            </a:r>
            <a:r>
              <a:rPr lang="en-US" dirty="0"/>
              <a:t> if the first </a:t>
            </a:r>
            <a:r>
              <a:rPr lang="en-US" dirty="0">
                <a:latin typeface="Cambria Math" pitchFamily="18" charset="0"/>
                <a:ea typeface="Cambria Math" pitchFamily="18" charset="0"/>
              </a:rPr>
              <a:t>10</a:t>
            </a:r>
            <a:r>
              <a:rPr lang="en-US" dirty="0"/>
              <a:t> terms of the sequence {</a:t>
            </a:r>
            <a:r>
              <a:rPr lang="en-US" i="1" dirty="0"/>
              <a:t>a</a:t>
            </a:r>
            <a:r>
              <a:rPr lang="en-US" i="1" baseline="-25000" dirty="0"/>
              <a:t>n</a:t>
            </a:r>
            <a:r>
              <a:rPr lang="en-US" dirty="0"/>
              <a:t>}</a:t>
            </a:r>
            <a:r>
              <a:rPr lang="en-US" i="1" dirty="0"/>
              <a:t> </a:t>
            </a:r>
            <a:r>
              <a:rPr lang="en-US" dirty="0"/>
              <a:t>are </a:t>
            </a:r>
            <a:r>
              <a:rPr lang="en-US" dirty="0">
                <a:latin typeface="Cambria Math" pitchFamily="18" charset="0"/>
                <a:ea typeface="Cambria Math" pitchFamily="18" charset="0"/>
              </a:rPr>
              <a:t>1, 7, 25, 79, 241, 727, 2185, 6559, 19681, 59047.</a:t>
            </a:r>
          </a:p>
          <a:p>
            <a:endParaRPr lang="en-US" dirty="0"/>
          </a:p>
          <a:p>
            <a:pPr>
              <a:buNone/>
            </a:pPr>
            <a:r>
              <a:rPr lang="en-US" dirty="0"/>
              <a:t>   </a:t>
            </a:r>
            <a:r>
              <a:rPr lang="en-US" b="1" dirty="0"/>
              <a:t>Solution</a:t>
            </a:r>
            <a:r>
              <a:rPr lang="en-US" dirty="0"/>
              <a:t>: Note the ratio of each term to the previous approximates </a:t>
            </a:r>
            <a:r>
              <a:rPr lang="en-US" dirty="0">
                <a:latin typeface="Cambria Math" pitchFamily="18" charset="0"/>
                <a:ea typeface="Cambria Math" pitchFamily="18" charset="0"/>
              </a:rPr>
              <a:t>3</a:t>
            </a:r>
            <a:r>
              <a:rPr lang="en-US" dirty="0"/>
              <a:t>. So now compare with the  sequence   </a:t>
            </a:r>
            <a:r>
              <a:rPr lang="en-US" dirty="0">
                <a:latin typeface="Cambria Math" pitchFamily="18" charset="0"/>
                <a:ea typeface="Cambria Math" pitchFamily="18" charset="0"/>
              </a:rPr>
              <a:t>3</a:t>
            </a:r>
            <a:r>
              <a:rPr lang="en-US" i="1" baseline="30000" dirty="0"/>
              <a:t>n</a:t>
            </a:r>
            <a:r>
              <a:rPr lang="en-US" dirty="0"/>
              <a:t> .  We notice that the </a:t>
            </a:r>
            <a:r>
              <a:rPr lang="en-US" i="1" dirty="0"/>
              <a:t>n</a:t>
            </a:r>
            <a:r>
              <a:rPr lang="en-US" dirty="0"/>
              <a:t>th term is </a:t>
            </a:r>
            <a:r>
              <a:rPr lang="en-US" dirty="0">
                <a:latin typeface="Cambria Math" pitchFamily="18" charset="0"/>
                <a:ea typeface="Cambria Math" pitchFamily="18" charset="0"/>
              </a:rPr>
              <a:t>2</a:t>
            </a:r>
            <a:r>
              <a:rPr lang="en-US" dirty="0"/>
              <a:t> less than the corresponding power of </a:t>
            </a:r>
            <a:r>
              <a:rPr lang="en-US" dirty="0">
                <a:latin typeface="Cambria Math" pitchFamily="18" charset="0"/>
                <a:ea typeface="Cambria Math" pitchFamily="18" charset="0"/>
              </a:rPr>
              <a:t>3</a:t>
            </a:r>
            <a:r>
              <a:rPr lang="en-US" dirty="0"/>
              <a:t>.  So a good conjecture is   that </a:t>
            </a:r>
            <a:r>
              <a:rPr lang="en-US" i="1" dirty="0"/>
              <a:t>a</a:t>
            </a:r>
            <a:r>
              <a:rPr lang="en-US" i="1" baseline="-25000" dirty="0"/>
              <a:t>n</a:t>
            </a:r>
            <a:r>
              <a:rPr lang="en-US" dirty="0"/>
              <a:t> = </a:t>
            </a:r>
            <a:r>
              <a:rPr lang="en-US" dirty="0">
                <a:latin typeface="Cambria Math" pitchFamily="18" charset="0"/>
                <a:ea typeface="Cambria Math" pitchFamily="18" charset="0"/>
              </a:rPr>
              <a:t>3</a:t>
            </a:r>
            <a:r>
              <a:rPr lang="en-US" i="1" baseline="30000" dirty="0"/>
              <a:t>n</a:t>
            </a:r>
            <a:r>
              <a:rPr lang="en-US" baseline="30000" dirty="0"/>
              <a:t> </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Integer Sequences (</a:t>
            </a:r>
            <a:r>
              <a:rPr lang="en-US" i="1" dirty="0"/>
              <a:t>optional</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Integer sequences appear in a wide range of contexts. Later we will see the sequence of prime numbers (Chapter 4), the number of ways to order </a:t>
            </a:r>
            <a:r>
              <a:rPr lang="en-US" i="1" dirty="0"/>
              <a:t>n</a:t>
            </a:r>
            <a:r>
              <a:rPr lang="en-US" dirty="0"/>
              <a:t> discrete objects (Chapter 6), the number of moves needed to solve the Tower of Hanoi puzzle with </a:t>
            </a:r>
            <a:r>
              <a:rPr lang="en-US" i="1" dirty="0"/>
              <a:t>n</a:t>
            </a:r>
            <a:r>
              <a:rPr lang="en-US" dirty="0"/>
              <a:t> disks (Chapter 8), and the number of rabbits on an island after </a:t>
            </a:r>
            <a:r>
              <a:rPr lang="en-US" i="1" dirty="0"/>
              <a:t>n</a:t>
            </a:r>
            <a:r>
              <a:rPr lang="en-US" dirty="0"/>
              <a:t> months (Chapter 8).</a:t>
            </a:r>
          </a:p>
          <a:p>
            <a:r>
              <a:rPr lang="en-US" dirty="0"/>
              <a:t>Integer sequences are useful in many fields such as biology, engineering, chemistry and physics.</a:t>
            </a:r>
          </a:p>
          <a:p>
            <a:r>
              <a:rPr lang="en-US" dirty="0"/>
              <a:t>On-Line Encyclopedia of Integer Sequences (OESIS) contains over </a:t>
            </a:r>
            <a:r>
              <a:rPr lang="en-US" dirty="0">
                <a:latin typeface="Cambria Math" pitchFamily="18" charset="0"/>
                <a:ea typeface="Cambria Math" pitchFamily="18" charset="0"/>
              </a:rPr>
              <a:t>200,000</a:t>
            </a:r>
            <a:r>
              <a:rPr lang="en-US" dirty="0"/>
              <a:t> sequences. Began by Neil Stone in the </a:t>
            </a:r>
            <a:r>
              <a:rPr lang="en-US" dirty="0">
                <a:latin typeface="Cambria Math" pitchFamily="18" charset="0"/>
                <a:ea typeface="Cambria Math" pitchFamily="18" charset="0"/>
              </a:rPr>
              <a:t>1960</a:t>
            </a:r>
            <a:r>
              <a:rPr lang="en-US" dirty="0"/>
              <a:t>s (printed form). Now found at </a:t>
            </a:r>
            <a:r>
              <a:rPr lang="en-US" dirty="0">
                <a:latin typeface="Cambria Math"/>
                <a:ea typeface="Cambria Math"/>
                <a:hlinkClick r:id="rId2"/>
              </a:rPr>
              <a:t>http://oeis.org/Spuzzle.html</a:t>
            </a:r>
            <a:endParaRPr lang="en-US" dirty="0"/>
          </a:p>
          <a:p>
            <a:pPr>
              <a:buNone/>
            </a:pPr>
            <a:r>
              <a:rPr lang="en-US"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Integer Sequences (</a:t>
            </a:r>
            <a:r>
              <a:rPr lang="en-US" i="1" dirty="0"/>
              <a:t>optional</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Here are three interesting sequences to try from the  OESIS site. To solve each puzzle, find a rule that determines the terms of the sequence.</a:t>
            </a:r>
          </a:p>
          <a:p>
            <a:r>
              <a:rPr lang="en-US" dirty="0"/>
              <a:t>Guess the rules for forming for the following sequences:</a:t>
            </a:r>
          </a:p>
          <a:p>
            <a:pPr lvl="1"/>
            <a:r>
              <a:rPr lang="en-US" dirty="0">
                <a:latin typeface="Cambria Math" pitchFamily="18" charset="0"/>
                <a:ea typeface="Cambria Math" pitchFamily="18" charset="0"/>
              </a:rPr>
              <a:t>2, 3, 3, 5, 10, 13, 39, 43, 172, 177, ...</a:t>
            </a:r>
          </a:p>
          <a:p>
            <a:pPr lvl="2"/>
            <a:r>
              <a:rPr lang="en-US" dirty="0">
                <a:latin typeface="Cambria Math" pitchFamily="18" charset="0"/>
                <a:ea typeface="Cambria Math" pitchFamily="18" charset="0"/>
              </a:rPr>
              <a:t>Hint: Think of adding and multiplying by numbers to generate this sequence.</a:t>
            </a:r>
          </a:p>
          <a:p>
            <a:pPr lvl="1"/>
            <a:r>
              <a:rPr lang="en-US" dirty="0">
                <a:latin typeface="Cambria Math" pitchFamily="18" charset="0"/>
                <a:ea typeface="Cambria Math" pitchFamily="18" charset="0"/>
              </a:rPr>
              <a:t>0, 0, 0, 0, 4, 9, 5, 1, 1, 0, 55, ...</a:t>
            </a:r>
          </a:p>
          <a:p>
            <a:pPr lvl="2"/>
            <a:r>
              <a:rPr lang="en-US" dirty="0">
                <a:latin typeface="Cambria Math" pitchFamily="18" charset="0"/>
                <a:ea typeface="Cambria Math" pitchFamily="18" charset="0"/>
              </a:rPr>
              <a:t>Hint: Think of the English names for the numbers representing the position in the sequence and the Roman Numerals for the same number.</a:t>
            </a:r>
          </a:p>
          <a:p>
            <a:pPr lvl="1"/>
            <a:r>
              <a:rPr lang="en-US" dirty="0">
                <a:latin typeface="Cambria Math" pitchFamily="18" charset="0"/>
                <a:ea typeface="Cambria Math" pitchFamily="18" charset="0"/>
              </a:rPr>
              <a:t>2, 4, 6, 30, 32, 34, 36, 40, 42, 44, 46, ...</a:t>
            </a:r>
          </a:p>
          <a:p>
            <a:pPr lvl="2"/>
            <a:r>
              <a:rPr lang="en-US" dirty="0">
                <a:latin typeface="Cambria Math" pitchFamily="18" charset="0"/>
                <a:ea typeface="Cambria Math" pitchFamily="18" charset="0"/>
              </a:rPr>
              <a:t>Hint: Think of the English names for numbers, and whether or not they have the letter ‘e.’</a:t>
            </a:r>
          </a:p>
          <a:p>
            <a:pPr lvl="2">
              <a:buNone/>
            </a:pPr>
            <a:endParaRPr lang="en-US" dirty="0"/>
          </a:p>
          <a:p>
            <a:r>
              <a:rPr lang="en-US" dirty="0"/>
              <a:t>The answers and many more can be found at</a:t>
            </a:r>
            <a:endParaRPr lang="en-US" dirty="0">
              <a:latin typeface="Cambria Math"/>
              <a:ea typeface="Cambria Math"/>
            </a:endParaRPr>
          </a:p>
          <a:p>
            <a:pPr>
              <a:buNone/>
            </a:pPr>
            <a:r>
              <a:rPr lang="en-US" dirty="0">
                <a:latin typeface="Cambria Math"/>
                <a:ea typeface="Cambria Math"/>
                <a:hlinkClick r:id="rId2"/>
              </a:rPr>
              <a:t> http://oeis.org/Spuzzle.html</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10;$r_1 = 0.d_{11}d_{12}d_{13}d_{14}d_{15}d_{16}\ldots$\\&#10;$r_2 = 0.d_{21}d_{22}d_{23}d_{24}d_{25}d_{26}\ldots$\\&#10;$r_3 = 0.d_{31}d_{32}d_{33}d_{34}d_{35}d_{36}\ldots$\\&#10;\hspace{.5cm}$\vdots$&#10;\end{tabular}&#10;\end{document}"/>
  <p:tag name="IGUANATEXSIZE" val="15"/>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 = .r_1r_2r_3r_4\ldots$&#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i = 3\; \mbox{if}\; d_{ii} \not= 3 \;\; \mbox{and}\;\; r_i = 4\; \mbox{if}\; d_{ii} = 3$&#10;\end{document}"/>
  <p:tag name="IGUANATEXSIZE" val="15"/>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begin{array}{ll}&#10;1 &amp; 1\\&#10;0 &amp;2\\&#10;1&amp; 3&#10;\end{array}&#10;\right]&#10;$$&#10;&#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f A}\; = \;\left[\begin{array}{cccc}&#10;a_{11} &amp; a_{12}&amp; \ldots  &amp; a_{1n}\\&#10;a_{21} &amp; a_{22} &amp; \ldots &amp; a_{2n}\\&#10;. &amp; . &amp;  &amp; .\\&#10;. &amp; . &amp;   &amp; .\\&#10;a_{m1} &amp; a_{m2} &amp; \ldots &amp; a_{mn}&#10;\end{array}&#10;\right]&#10;$$&#10;&#10;\end{document}"/>
  <p:tag name="IGUANATEXSIZE" val="15"/>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eft[\begin{array}{c}&#10;a_{1j}\\&#10;a_{2j} \\&#10;. \\&#10;. \\&#10;a_{mj}&#10;\end{array}&#10;\right]&#10;$$&#10;&#10;\end{document}"/>
  <p:tag name="IGUANATEXSIZE" val="15"/>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begin{array}{rrr}&#10;1 &amp;0 &amp; -1\\&#10;2 &amp;2&amp; -3\\&#10;3&amp; 4 &amp; 0&#10;\end{array}&#10;\right]&#10;\; + \;&#10;\left[&#10;\begin{array}{rrr}&#10;3 &amp; 4 &amp; -1\\&#10;1 &amp; -3 &amp; 0\\&#10;-1 &amp; 1 &amp; 2\\&#10;\end{array}&#10;\right]&#10;\;&#10;=&#10;\;&#10;\left[&#10;\begin{array}{rrr}&#10;4 &amp; 4 &amp; -2\\3 &amp; -1 &amp; -3\\&#10;2 &amp; 5 &amp; 2&#10;\end{array}&#10;\right]&#10;$$&#10;&#10;\end{document}"/>
  <p:tag name="IGUANATEXSIZE" val="20"/>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rrr}&#10;1 &amp;0 &amp; 4\\&#10;2 &amp;1&amp; 1\\&#10;3&amp; 1 &amp; 0\\&#10;0 &amp; 2 &amp;2&#10;\end{array}&#10;\right]&#10;\;&#10;\left[&#10;\begin{array}{rr}&#10;2 &amp; 4\\&#10;1 &amp; 1\\&#10;3 &amp; 0\\&#10;\end{array}&#10;\right]&#10;\;&#10;=&#10;\;&#10;\left[&#10;\begin{array}{rr}&#10;14 &amp; 4 \\8 &amp; 9\\&#10;7 &amp; 13\\ 8 &amp; 2&#10;\end{array}&#10;\right]&#10;$$&#10;&#10;\end{document}"/>
  <p:tag name="IGUANATEXSIZE" val="15"/>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A}\; = \;\left[\begin{array}{cccc}&#10;a_{11} &amp; a_{12}&amp; \ldots  &amp; a_{1k}\\&#10;a_{21} &amp; a_{22} &amp; \ldots &amp; a_{2k}\\&#10;. &amp; . &amp;  &amp; .\\&#10;. &amp; . &amp;   &amp; .\\&#10;{\color{red}a_{i1}} &amp; {\color{red}a_{i2}} &amp; {\color{red}\ldots} &amp; {\color{red}a_{ik}}\\&#10;. &amp; . &amp;   &amp; .\\&#10;. &amp; . &amp; &amp; .\\&#10;a_{m1} &amp; a_{m2} &amp; \ldots &amp; a_{mk}&#10;\end{array}&#10;\right]&#10;$$&#10;&#10;\end{document}"/>
  <p:tag name="IGUANATEXSIZE" val="15"/>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B}\; = \;\left[\begin{array}{cccccc}&#10;b_{11} &amp; a_{12}&amp; \ldots &amp; {\color{red}b_{1j}}&amp; \ldots  &amp; b_{1n}\\&#10;b_{21} &amp; b_{22} &amp; \ldots &amp; {\color{red}b_{2j}} &amp; \ldots &amp; b_{2n}\\&#10;. &amp; . &amp;  &amp; .\\&#10;. &amp; . &amp;   &amp; .\\&#10;b_{k1} &amp; b_{k2} &amp; \ldots &amp; {\color{red} b_{kj}} &amp; \ldots &amp; b_{kn}&#10;\end{array}&#10;\right]&#10;$$&#10;&#10;\end{document}"/>
  <p:tag name="IGUANATEXSIZE" val="15"/>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AB}\; = \;\left[\begin{array}{cccc}&#10;c_{11} &amp; c_{12}&amp; \ldots &amp; c_{1n}\\&#10;c_{21} &amp; c_{22} &amp; \ldots &amp; c_{2n}\\&#10;. &amp; . &amp;  &amp; .\\&#10;. &amp; . &amp; {\color{red}c_{ij}} &amp; .\\&#10;. &amp; . &amp;   &amp; .\\&#10;c_{m1} &amp; c_{m2} &amp; \ldots &amp; c_{mn}&#10;\end{array}&#10;\right]&#10;$$&#10;&#10;\end{document}"/>
  <p:tag name="IGUANATEXSIZE" val="15"/>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color{red}c_{ij} = a_{i1}b_{1j} + a_{i2}b_{2j} + \dots + a_{ik}b_{kj}}&#10;$$&#10;\end{document}"/>
  <p:tag name="IGUANATEXSIZE" val="20"/>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 = \left[\begin{array}{ll}&#10;1 &amp; 1\\&#10;2 &amp;1\end{array}&#10;\right]&#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B} = \left[\begin{array}{ll}&#10;2 &amp; 1\\&#10;1 &amp;1\end{array}&#10;\right]&#10;$$&#10;&#10;\end{document}"/>
  <p:tag name="IGUANATEXSIZE" val="20"/>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B} = \left[\begin{array}{ll}&#10;2 &amp; 2\\&#10;5 &amp;3\end{array}&#10;\right]&#10;$$&#10;&#10;\end{document}"/>
  <p:tag name="IGUANATEXSIZE" val="20"/>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BA} = \left[\begin{array}{ll}&#10;4 &amp; 3\\&#10;3 &amp;2\end{array}&#10;\right]&#10;$$&#10;&#10;\end{document}"/>
  <p:tag name="IGUANATEXSIZE" val="20"/>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I}_{\bf n}\; = \;\left[\begin{array}{cccc}&#10;1 &amp; 0&amp; \ldots &amp; 0\\&#10;0 &amp; 1 &amp; \ldots &amp; 0\\&#10;. &amp; . &amp;  &amp; .\\&#10;. &amp; . &amp; . &amp; .\\&#10;. &amp; . &amp;   &amp; .\\&#10;0 &amp; 0 &amp; \ldots &amp; 1&#10;\end{array}&#10;\right]&#10;$$&#10;&#10;\end{document}"/>
  <p:tag name="IGUANATEXSIZE" val="15"/>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The transpose of the matrix}\;&#10;\left[&#10;\begin{array}{rrr}&#10;1 &amp;2 &amp; 3\\&#10;4 &amp;5&amp; 6\\&#10;\end{array}&#10;\right]&#10;\;&#10;\mbox{is the matrix}&#10;\;&#10;\left[&#10;\begin{array}{rr}&#10;1 &amp; 4 \\2 &amp; 5\\&#10;3 &amp; 6&#10;\end{array}&#10;\right].&#10;$$&#10;&#10;\end{document}"/>
  <p:tag name="IGUANATEXSIZE" val="20"/>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The matrix}\;&#10;\left[&#10;\begin{array}{rrr}&#10;1 &amp;1 &amp; 0\\&#10;1 &amp;0&amp; 1\\&#10;0 &amp; 1 &amp; 0&#10;\end{array}&#10;\right]&#10;\;&#10;\mbox{is square.}&#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wedge b_2 =  \left\{&#10;\begin{array}{ll}&#10;1 &amp;\mbox{if}\; b_1 = b_2 = 1\\&#10;0 &amp; \mbox{otherwise}&#10;\end{array}&#10;\right.&#10;\]&#10;\end{document}"/>
  <p:tag name="IGUANATEXSIZE" val="20"/>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vee b_2 =  \left\{&#10;\begin{array}{ll}&#10;1 &amp;\mbox{if}\; b_1 = 1\; \mbox{or}\;  b_2 = 1\\&#10;0 &amp; \mbox{otherwise}&#10;\end{array}&#10;\right.&#10;\]&#10;\end{document}"/>
  <p:tag name="IGUANATEXSIZE" val="20"/>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vee {\bf B} = &#10;\left[&#10;\begin{array}{lll}&#10;1\vee 0  &amp;0\vee 1 &amp; 1\vee 0\\&#10;0\vee 1 &amp;1\vee 1&amp; 0\vee 0&#10;\end{array}&#10;\right]&#10;=&#10;\left[&#10;\begin{array}{lll}&#10;1 &amp; 1 &amp; 1\\&#10;1 &amp; 1 &amp; 0&#10;\end{array}&#10;\right].&#10;$$&#10;&#10;\end{document}"/>
  <p:tag name="IGUANATEXSIZE" val="20"/>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wedge {\bf B} = &#10;\left[&#10;\begin{array}{lll}&#10;1\wedge 0  &amp;0\wedge 1 &amp; 1\wedge 0\\&#10;0\wedge 1 &amp;1\wedge 1&amp; 0\wedge 0&#10;\end{array}&#10;\right]&#10;=&#10;\left[&#10;\begin{array}{lll}&#10;0 &amp; 0 &amp; 0\\&#10;0 &amp; 1 &amp; 0&#10;\end{array}&#10;\right].&#10;$$&#10;&#10;\end{document}"/>
  <p:tag name="IGUANATEXSIZE" val="20"/>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10;1 &amp;0\\&#10;0 &amp;1\\&#10;1&amp;0&#10;\end{array}&#10;\right],&#10;$$&#10;&#10;\end{document}"/>
  <p:tag name="IGUANATEXSIZE" val="20"/>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1 &amp;1 &amp; 0\\&#10;0 &amp;1&amp; 1&#10;\end{array}&#10;\right].&#10;$$&#10;&#10;\end{document}"/>
  <p:tag name="IGUANATEXSIZE" val="20"/>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 &amp; 1 &amp; 0\\&#10;0 &amp; 1 &amp; 1\\&#10;1 &amp; 1 &amp; 0&#10;\end{array}&#10;\right].&#10;$$&#10;&#10;\end{document}"/>
  <p:tag name="IGUANATEXSIZE" val="20"/>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vee 0 &amp; 1\vee 0 &amp; 0\vee 0\\&#10;0\vee 0 &amp; 0\vee 1 &amp; 0\vee 1\\&#10;1\vee 0  &amp; 1\vee 0 &amp; 0\vee 0&#10;\end{array}&#10;\right]&#10;$$&#10;&#10;\end{document}"/>
  <p:tag name="IGUANATEXSIZE" val="20"/>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odot {\bf B} =&#10;\left[&#10;\begin{array}{lll}&#10;(1\wedge 1)\vee (0\wedge 0) &amp; (1\wedge 1)\vee (0\wedge 1) &amp; (1\wedge0)\vee (0\wedge 1)\\&#10;(0\wedge 1)\vee (1\wedge0) &amp; (0\wedge 1)\vee (1\wedge 1) &amp; (0\wedge 0)\vee (1 \wedge 1)\\&#10;(1\wedge 1)\vee (0\wedge 0)  &amp; (1\wedge 1)\vee (0\wedge 1) &amp; (1 \wedge0) \vee (0\wedge 1)&#10;\end{array}&#10;\right]&#10;$$&#10;&#10;\end{document}"/>
  <p:tag name="IGUANATEXSIZE" val="20"/>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r]} =  \underbrace{{\bf A}\odot {\bf A} \odot ...\odot {\bf A}}_{r\; \mbox{\footnotesize times}}&#10;\mbox{.}\]&#10;\end{document}"/>
  <p:tag name="IGUANATEXSIZE" val="20"/>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10;\left[&#10;\begin{array}{lll}&#10;0 &amp; 0 &amp; 1\\&#10;1 &amp; 0 &amp; 0\\&#10;1 &amp; 1 &amp; 0&#10;\end{array}&#10;\right].&#10;$$&#10;&#10;\end{document}"/>
  <p:tag name="IGUANATEXSIZE" val="14"/>
</p:tagLst>
</file>

<file path=ppt/tags/tag1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2]} = {\bf A} \odot {\bf A} =&#10;\left[&#10;\begin{array}{lll}&#10;1 &amp; 1 &amp; 0\\&#10;0 &amp; 0 &amp; 1\\&#10;1 &amp; 0 &amp; 1&#10;\end{array}&#10;\right]&#10;$$&#10;&#10;\end{document}"/>
  <p:tag name="IGUANATEXSIZE" val="15"/>
</p:tagLst>
</file>

<file path=ppt/tags/tag1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3]} = {\bf A}^{[2]} \odot {\bf A} =&#10;\left[&#10;\begin{array}{lll}&#10;1 &amp; 0 &amp; 1\\&#10;1 &amp; 1 &amp; 0\\&#10;1 &amp; 1 &amp; 1&#10;\end{array}&#10;\right]&#10;$$&#10;&#10;\end{document}"/>
  <p:tag name="IGUANATEXSIZE" val="15"/>
</p:tagLst>
</file>

<file path=ppt/tags/tag1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4]} = {\bf A}^{[3]} \odot {\bf A} =&#10;\left[&#10;\begin{array}{lll}&#10;1 &amp; 1 &amp; 1\\&#10;1 &amp; 0 &amp; 1\\&#10;1 &amp; 1 &amp; 1&#10;\end{array}&#10;\right]&#10;$$&#10;&#10;\end{document}"/>
  <p:tag name="IGUANATEXSIZE" val="15"/>
</p:tagLst>
</file>

<file path=ppt/tags/tag1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5]} =&#10;\left[&#10;\begin{array}{lll}&#10;1 &amp; 1 &amp; 1\\&#10;1 &amp; 1 &amp; 1\\&#10;1 &amp; 1 &amp; 1&#10;\end{array}&#10;\right]&#10;\;\;\bf{A}^{[n]} = {\bf A}^{5} \;\; \;\;\mbox{for all positive integers $n$ with $n \geq 5$}&#10;.$$&#10;&#10;\end{document}"/>
  <p:tag name="IGUANATEXSIZE" val="1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in f] \rightarrow y_1 = y_2]$&#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34205</TotalTime>
  <Words>9873</Words>
  <Application>Microsoft Office PowerPoint</Application>
  <PresentationFormat>On-screen Show (4:3)</PresentationFormat>
  <Paragraphs>1133</Paragraphs>
  <Slides>137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137</vt:i4>
      </vt:variant>
    </vt:vector>
  </HeadingPairs>
  <TitlesOfParts>
    <vt:vector size="145" baseType="lpstr">
      <vt:lpstr>Comic Sans MS</vt:lpstr>
      <vt:lpstr>Cambria Math</vt:lpstr>
      <vt:lpstr>Arial</vt:lpstr>
      <vt:lpstr>Lucida Calligraphy</vt:lpstr>
      <vt:lpstr>Brush Script MT</vt:lpstr>
      <vt:lpstr>Wingdings 2</vt:lpstr>
      <vt:lpstr>MS Reference Sans Serif</vt:lpstr>
      <vt:lpstr>Flow</vt:lpstr>
      <vt:lpstr>Basic Structures: Sets, Functions, Sequences, Sums, and Matrices</vt:lpstr>
      <vt:lpstr>Chapter Summary</vt:lpstr>
      <vt:lpstr>Sets</vt:lpstr>
      <vt:lpstr>Section Summary</vt:lpstr>
      <vt:lpstr>Introduction</vt:lpstr>
      <vt:lpstr>Sets</vt:lpstr>
      <vt:lpstr>Describing a Set: Roster Method</vt:lpstr>
      <vt:lpstr>Roster Method</vt:lpstr>
      <vt:lpstr>Some Important Sets</vt:lpstr>
      <vt:lpstr>Set-Builder Notation</vt:lpstr>
      <vt:lpstr>Interval Notation</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Set Cardinality</vt:lpstr>
      <vt:lpstr>Power Sets</vt:lpstr>
      <vt:lpstr>Tuples</vt:lpstr>
      <vt:lpstr>Cartesian Product</vt:lpstr>
      <vt:lpstr>Cartesian Product </vt:lpstr>
      <vt:lpstr>Truth Sets of Quantifiers</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Functions</vt:lpstr>
      <vt:lpstr>Section Summary</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Partial Functions (optional)</vt:lpstr>
      <vt:lpstr>Sequences and Summations</vt:lpstr>
      <vt:lpstr>Section Summary</vt:lpstr>
      <vt:lpstr>Introduction</vt:lpstr>
      <vt:lpstr>Sequences</vt:lpstr>
      <vt:lpstr>Sequences </vt:lpstr>
      <vt:lpstr>Geometric Progression</vt:lpstr>
      <vt:lpstr>Arithmetic Progression</vt:lpstr>
      <vt:lpstr>Strings</vt:lpstr>
      <vt:lpstr>Recurrence Relations</vt:lpstr>
      <vt:lpstr>Questions about Recurrence Relations</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 (opt)</vt:lpstr>
      <vt:lpstr>Questions on Special Integer Sequences (opt)</vt:lpstr>
      <vt:lpstr>Useful Sequences</vt:lpstr>
      <vt:lpstr>Guessing Sequences (optional)</vt:lpstr>
      <vt:lpstr>Integer Sequences (optional) </vt:lpstr>
      <vt:lpstr>Integer Sequences (optional)</vt:lpstr>
      <vt:lpstr>Summations</vt:lpstr>
      <vt:lpstr>Summations</vt:lpstr>
      <vt:lpstr>Product Notation (optional)</vt:lpstr>
      <vt:lpstr>Geometric Series</vt:lpstr>
      <vt:lpstr>Geometric Series</vt:lpstr>
      <vt:lpstr>Some Useful Summation Formulae </vt:lpstr>
      <vt:lpstr>Cardinality of Sets</vt:lpstr>
      <vt:lpstr>Section Summary</vt:lpstr>
      <vt:lpstr>Cardinality</vt:lpstr>
      <vt:lpstr>Cardinality </vt:lpstr>
      <vt:lpstr>Showing that a Set is Countable</vt:lpstr>
      <vt:lpstr>Hilbert’s Grand Hotel</vt:lpstr>
      <vt:lpstr>Showing that a Set is Countable</vt:lpstr>
      <vt:lpstr>Showing that a Set is Countable</vt:lpstr>
      <vt:lpstr>The Positive Rational Numbers are Countable</vt:lpstr>
      <vt:lpstr>The Positive Rational Numbers are Countable</vt:lpstr>
      <vt:lpstr>Strings</vt:lpstr>
      <vt:lpstr>The set of all Java programs is countable.</vt:lpstr>
      <vt:lpstr>The Real Numbers are Uncountable</vt:lpstr>
      <vt:lpstr>Computability (Optional)</vt:lpstr>
      <vt:lpstr>Matrices</vt:lpstr>
      <vt:lpstr>Section Summary</vt:lpstr>
      <vt:lpstr>Matrices</vt:lpstr>
      <vt:lpstr>Matrix</vt:lpstr>
      <vt:lpstr>Notation</vt:lpstr>
      <vt:lpstr>Matrix Arithmetic: Addition</vt:lpstr>
      <vt:lpstr>Matrix Multiplication</vt:lpstr>
      <vt:lpstr>Illustration of Matrix Multiplication </vt:lpstr>
      <vt:lpstr>Matrix Multiplication is not Commutative</vt:lpstr>
      <vt:lpstr>Identity Matrix and Powers of Matrices</vt:lpstr>
      <vt:lpstr>Transposes of Matrices</vt:lpstr>
      <vt:lpstr>Transposes of Matrices</vt:lpstr>
      <vt:lpstr>Zero-One Matrices</vt:lpstr>
      <vt:lpstr>Zero-One Matrices</vt:lpstr>
      <vt:lpstr>Joins and Meets of Zero-One Matrices</vt:lpstr>
      <vt:lpstr>Boolean Product of Zero-One Matrices</vt:lpstr>
      <vt:lpstr>Boolean Product of Zero-One Matrices</vt:lpstr>
      <vt:lpstr>Boolean Powers of Zero-One Matrices</vt:lpstr>
      <vt:lpstr>Boolean Powers of Zero-One Matrices</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Mainul</cp:lastModifiedBy>
  <cp:revision>2009</cp:revision>
  <dcterms:created xsi:type="dcterms:W3CDTF">2011-03-27T19:09:13Z</dcterms:created>
  <dcterms:modified xsi:type="dcterms:W3CDTF">2022-03-19T13:04:31Z</dcterms:modified>
</cp:coreProperties>
</file>