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1"/>
  </p:notesMasterIdLst>
  <p:handoutMasterIdLst>
    <p:handoutMasterId r:id="rId12"/>
  </p:handoutMasterIdLst>
  <p:sldIdLst>
    <p:sldId id="263" r:id="rId3"/>
    <p:sldId id="256" r:id="rId4"/>
    <p:sldId id="258" r:id="rId5"/>
    <p:sldId id="259" r:id="rId6"/>
    <p:sldId id="260" r:id="rId7"/>
    <p:sldId id="264" r:id="rId8"/>
    <p:sldId id="261"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39688F-0B3D-6A48-BF40-5EBE928A1415}">
          <p14:sldIdLst>
            <p14:sldId id="263"/>
            <p14:sldId id="256"/>
            <p14:sldId id="258"/>
            <p14:sldId id="259"/>
            <p14:sldId id="260"/>
            <p14:sldId id="264"/>
            <p14:sldId id="261"/>
            <p14:sldId id="265"/>
          </p14:sldIdLst>
        </p14:section>
        <p14:section name="Points" id="{0727B037-DB80-3747-8AC5-94DD6ED8E6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4DFF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88107" autoAdjust="0"/>
  </p:normalViewPr>
  <p:slideViewPr>
    <p:cSldViewPr snapToGrid="0" snapToObjects="1">
      <p:cViewPr varScale="1">
        <p:scale>
          <a:sx n="123" d="100"/>
          <a:sy n="123" d="100"/>
        </p:scale>
        <p:origin x="-13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F2A8A5-C68E-7449-AC93-AAA5F4B768B9}" type="datetimeFigureOut">
              <a:rPr lang="en-US" smtClean="0"/>
              <a:t>12/30/13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4B0BB5-75DA-5D43-AE4E-B1EC5F691EAF}" type="slidenum">
              <a:rPr lang="en-US" smtClean="0"/>
              <a:t>‹#›</a:t>
            </a:fld>
            <a:endParaRPr lang="en-US"/>
          </a:p>
        </p:txBody>
      </p:sp>
    </p:spTree>
    <p:extLst>
      <p:ext uri="{BB962C8B-B14F-4D97-AF65-F5344CB8AC3E}">
        <p14:creationId xmlns:p14="http://schemas.microsoft.com/office/powerpoint/2010/main" val="639654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DCE67F-D0F8-5846-BC75-419AD0EFDC00}" type="datetimeFigureOut">
              <a:rPr lang="en-US" smtClean="0"/>
              <a:t>12/30/13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14C617-0D38-454D-BF72-2AB10F071754}" type="slidenum">
              <a:rPr lang="en-US" smtClean="0"/>
              <a:t>‹#›</a:t>
            </a:fld>
            <a:endParaRPr lang="en-US"/>
          </a:p>
        </p:txBody>
      </p:sp>
    </p:spTree>
    <p:extLst>
      <p:ext uri="{BB962C8B-B14F-4D97-AF65-F5344CB8AC3E}">
        <p14:creationId xmlns:p14="http://schemas.microsoft.com/office/powerpoint/2010/main" val="6951732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The Accounting Seed functional overview provides a high level tutorial of what the main objects are in the application</a:t>
            </a:r>
            <a:r>
              <a:rPr lang="en-US" baseline="0" dirty="0" smtClean="0"/>
              <a:t> and their intended purpose.</a:t>
            </a:r>
            <a:r>
              <a:rPr lang="en-US" dirty="0" smtClean="0"/>
              <a:t> </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F7AE63B-395C-406C-9814-A0C882E81C95}"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6863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organization’s business process in Accounting Seed typically begins with a </a:t>
            </a:r>
            <a:r>
              <a:rPr lang="en-US" baseline="0" dirty="0" err="1" smtClean="0"/>
              <a:t>Salesforce</a:t>
            </a:r>
            <a:r>
              <a:rPr lang="en-US" baseline="0" dirty="0" smtClean="0"/>
              <a:t> Closed/Won Opportunity, however you really can begin anywhere in the application when performing your business process. Starting with a Sales Order, Project, Purchase Order or an Account Payable may make more sense in certain circumstances. This flow chart is available in the help and shows an overview of the entire application. This graphic may be overwhelming to some. So we are going to break it up into 4 major sections of functionality in this tutorial. These sections are </a:t>
            </a:r>
            <a:r>
              <a:rPr lang="en-US" baseline="0" dirty="0" smtClean="0"/>
              <a:t>named: </a:t>
            </a:r>
            <a:r>
              <a:rPr lang="en-US" baseline="0" dirty="0" smtClean="0"/>
              <a:t>Revenue Lifecycle, Cash Disbursements Lifecycle, Project Accounting and Order Management.</a:t>
            </a:r>
            <a:endParaRPr lang="en-US" dirty="0"/>
          </a:p>
        </p:txBody>
      </p:sp>
      <p:sp>
        <p:nvSpPr>
          <p:cNvPr id="4" name="Slide Number Placeholder 3"/>
          <p:cNvSpPr>
            <a:spLocks noGrp="1"/>
          </p:cNvSpPr>
          <p:nvPr>
            <p:ph type="sldNum" sz="quarter" idx="10"/>
          </p:nvPr>
        </p:nvSpPr>
        <p:spPr/>
        <p:txBody>
          <a:bodyPr/>
          <a:lstStyle/>
          <a:p>
            <a:fld id="{E714C617-0D38-454D-BF72-2AB10F071754}" type="slidenum">
              <a:rPr lang="en-US" smtClean="0"/>
              <a:t>2</a:t>
            </a:fld>
            <a:endParaRPr lang="en-US"/>
          </a:p>
        </p:txBody>
      </p:sp>
    </p:spTree>
    <p:extLst>
      <p:ext uri="{BB962C8B-B14F-4D97-AF65-F5344CB8AC3E}">
        <p14:creationId xmlns:p14="http://schemas.microsoft.com/office/powerpoint/2010/main" val="119320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area of the</a:t>
            </a:r>
            <a:r>
              <a:rPr lang="en-US" baseline="0" dirty="0" smtClean="0"/>
              <a:t> functional map that we are going to cover is the Revenue Lifecycle. The Revenue Lifecycle contains Recurring </a:t>
            </a:r>
            <a:r>
              <a:rPr lang="en-US" baseline="0" dirty="0" smtClean="0"/>
              <a:t>Billings, Billings, </a:t>
            </a:r>
            <a:r>
              <a:rPr lang="en-US" baseline="0" dirty="0" smtClean="0"/>
              <a:t>Cash Receipts and Deferred Revenue. Beginning with a </a:t>
            </a:r>
            <a:r>
              <a:rPr lang="en-US" baseline="0" dirty="0" err="1" smtClean="0"/>
              <a:t>Salesforce</a:t>
            </a:r>
            <a:r>
              <a:rPr lang="en-US" baseline="0" dirty="0" smtClean="0"/>
              <a:t> opportunity a user can create a recurring billing contract. The Accounting Seed recurring billing contract supports billings that recur on a monthly, quarterly, semi-annual, or annual basis. A user can create billings, which are </a:t>
            </a:r>
            <a:r>
              <a:rPr lang="en-US" baseline="0" dirty="0" smtClean="0"/>
              <a:t>often called </a:t>
            </a:r>
            <a:r>
              <a:rPr lang="en-US" baseline="0" dirty="0" smtClean="0"/>
              <a:t>sales invoices in </a:t>
            </a:r>
            <a:r>
              <a:rPr lang="en-US" baseline="0" dirty="0" smtClean="0"/>
              <a:t>other </a:t>
            </a:r>
            <a:r>
              <a:rPr lang="en-US" baseline="0" dirty="0" smtClean="0"/>
              <a:t>systems, from recurring billings in </a:t>
            </a:r>
            <a:r>
              <a:rPr lang="en-US" baseline="0" dirty="0" smtClean="0"/>
              <a:t>batch or one at a time. </a:t>
            </a:r>
            <a:r>
              <a:rPr lang="en-US" baseline="0" dirty="0" smtClean="0"/>
              <a:t>Alternatively a user can create a billing directly from an opportunity. Cash receipts are created when you receive payment from a customer. A cash receipt for one customer can be applied to many billings for that customer. Finally, the Scheduled Revenue &amp; Expense object is often used for deferred revenue associated with an individual billing or billing line. </a:t>
            </a:r>
            <a:endParaRPr lang="en-US" dirty="0"/>
          </a:p>
        </p:txBody>
      </p:sp>
      <p:sp>
        <p:nvSpPr>
          <p:cNvPr id="4" name="Slide Number Placeholder 3"/>
          <p:cNvSpPr>
            <a:spLocks noGrp="1"/>
          </p:cNvSpPr>
          <p:nvPr>
            <p:ph type="sldNum" sz="quarter" idx="10"/>
          </p:nvPr>
        </p:nvSpPr>
        <p:spPr/>
        <p:txBody>
          <a:bodyPr/>
          <a:lstStyle/>
          <a:p>
            <a:fld id="{E714C617-0D38-454D-BF72-2AB10F071754}" type="slidenum">
              <a:rPr lang="en-US" smtClean="0"/>
              <a:t>3</a:t>
            </a:fld>
            <a:endParaRPr lang="en-US"/>
          </a:p>
        </p:txBody>
      </p:sp>
    </p:spTree>
    <p:extLst>
      <p:ext uri="{BB962C8B-B14F-4D97-AF65-F5344CB8AC3E}">
        <p14:creationId xmlns:p14="http://schemas.microsoft.com/office/powerpoint/2010/main" val="7050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cash disbursements</a:t>
            </a:r>
            <a:r>
              <a:rPr lang="en-US" baseline="0" dirty="0" smtClean="0"/>
              <a:t> lifecycle typically begins with either a purchase order </a:t>
            </a:r>
            <a:r>
              <a:rPr lang="en-US" baseline="0" dirty="0" smtClean="0"/>
              <a:t>or an </a:t>
            </a:r>
            <a:r>
              <a:rPr lang="en-US" baseline="0" dirty="0" smtClean="0"/>
              <a:t>account payable. A purchase order represents an order </a:t>
            </a:r>
            <a:r>
              <a:rPr lang="en-US" baseline="0" smtClean="0"/>
              <a:t>for </a:t>
            </a:r>
            <a:r>
              <a:rPr lang="en-US" baseline="0" smtClean="0"/>
              <a:t>supplies </a:t>
            </a:r>
            <a:r>
              <a:rPr lang="en-US" baseline="0" dirty="0" smtClean="0"/>
              <a:t>or services to a vendor. An account payable is a vendor invoice for goods or services and represents a liability to that vendor. From an account payable a user can create a cash disbursement. A cash disbursement is related to accounts payable and show the actual money disbursed to the vendor. There can and often are many accounts payable associated with a single cash disbursement to a vendor. A user can also defer expenses to multiple accounting periods using the scheduled revenue and expense object. Fixed Assets represent equipment purchased that need to be depreciated over multiple accounting periods. The scheduled revenue and expense object is also used to track the depreciation associated with fixed assets.  </a:t>
            </a:r>
            <a:endParaRPr lang="en-US" dirty="0"/>
          </a:p>
        </p:txBody>
      </p:sp>
      <p:sp>
        <p:nvSpPr>
          <p:cNvPr id="4" name="Slide Number Placeholder 3"/>
          <p:cNvSpPr>
            <a:spLocks noGrp="1"/>
          </p:cNvSpPr>
          <p:nvPr>
            <p:ph type="sldNum" sz="quarter" idx="10"/>
          </p:nvPr>
        </p:nvSpPr>
        <p:spPr/>
        <p:txBody>
          <a:bodyPr/>
          <a:lstStyle/>
          <a:p>
            <a:fld id="{E714C617-0D38-454D-BF72-2AB10F071754}" type="slidenum">
              <a:rPr lang="en-US" smtClean="0"/>
              <a:t>4</a:t>
            </a:fld>
            <a:endParaRPr lang="en-US"/>
          </a:p>
        </p:txBody>
      </p:sp>
    </p:spTree>
    <p:extLst>
      <p:ext uri="{BB962C8B-B14F-4D97-AF65-F5344CB8AC3E}">
        <p14:creationId xmlns:p14="http://schemas.microsoft.com/office/powerpoint/2010/main" val="2103783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Projects</a:t>
            </a:r>
            <a:r>
              <a:rPr lang="en-US" baseline="0" dirty="0" smtClean="0"/>
              <a:t> in Accounting Seed are used in a variety of ways by customers. A project provides a means to track labor and material costs as well as revenue to a single object. This allows users to analyze the profitability of the engagement. Time cards allow users to enter labor costs to a project and expense reports provide a means for users to enter expenses to a project. However these are not the only objects that interface to the project. All of the objects on this slide can be tied to a project. This includes everything discussed in the revenue and cash disbursement lifecycles as well as order management.</a:t>
            </a:r>
            <a:endParaRPr lang="en-US" dirty="0"/>
          </a:p>
        </p:txBody>
      </p:sp>
      <p:sp>
        <p:nvSpPr>
          <p:cNvPr id="4" name="Slide Number Placeholder 3"/>
          <p:cNvSpPr>
            <a:spLocks noGrp="1"/>
          </p:cNvSpPr>
          <p:nvPr>
            <p:ph type="sldNum" sz="quarter" idx="10"/>
          </p:nvPr>
        </p:nvSpPr>
        <p:spPr/>
        <p:txBody>
          <a:bodyPr/>
          <a:lstStyle/>
          <a:p>
            <a:fld id="{E714C617-0D38-454D-BF72-2AB10F071754}" type="slidenum">
              <a:rPr lang="en-US" smtClean="0"/>
              <a:t>5</a:t>
            </a:fld>
            <a:endParaRPr lang="en-US"/>
          </a:p>
        </p:txBody>
      </p:sp>
    </p:spTree>
    <p:extLst>
      <p:ext uri="{BB962C8B-B14F-4D97-AF65-F5344CB8AC3E}">
        <p14:creationId xmlns:p14="http://schemas.microsoft.com/office/powerpoint/2010/main" val="113723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Accounting Seed you are able to change the name of the project and the project task to whatever makes most sense in your organization. </a:t>
            </a:r>
            <a:r>
              <a:rPr lang="en-US" dirty="0" smtClean="0"/>
              <a:t>This</a:t>
            </a:r>
            <a:r>
              <a:rPr lang="en-US" baseline="0" dirty="0" smtClean="0"/>
              <a:t> table shows some examples of how the project object is used in different industries. These are all real life examples from existing Accounting Seed customers. For example several non-profits use the project as a grant while an event management company may use it as an event. The possibilities are endless since the ability to transform the object is so easy and flexible. </a:t>
            </a:r>
            <a:endParaRPr lang="en-US" dirty="0"/>
          </a:p>
        </p:txBody>
      </p:sp>
      <p:sp>
        <p:nvSpPr>
          <p:cNvPr id="4" name="Slide Number Placeholder 3"/>
          <p:cNvSpPr>
            <a:spLocks noGrp="1"/>
          </p:cNvSpPr>
          <p:nvPr>
            <p:ph type="sldNum" sz="quarter" idx="10"/>
          </p:nvPr>
        </p:nvSpPr>
        <p:spPr/>
        <p:txBody>
          <a:bodyPr/>
          <a:lstStyle/>
          <a:p>
            <a:fld id="{FF7AE63B-395C-406C-9814-A0C882E81C9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770722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Accounting</a:t>
            </a:r>
            <a:r>
              <a:rPr lang="en-US" baseline="0" dirty="0" smtClean="0"/>
              <a:t> Seed ERP you are able to create a sales order directly from an opportunity. The sales order represents demand for a good or service in the ERP system. From a sales order an user can do one of three things: allocate inventory from a warehouse, create a work order/project or create a purchase order.</a:t>
            </a:r>
            <a:endParaRPr lang="en-US" dirty="0"/>
          </a:p>
        </p:txBody>
      </p:sp>
      <p:sp>
        <p:nvSpPr>
          <p:cNvPr id="4" name="Slide Number Placeholder 3"/>
          <p:cNvSpPr>
            <a:spLocks noGrp="1"/>
          </p:cNvSpPr>
          <p:nvPr>
            <p:ph type="sldNum" sz="quarter" idx="10"/>
          </p:nvPr>
        </p:nvSpPr>
        <p:spPr/>
        <p:txBody>
          <a:bodyPr/>
          <a:lstStyle/>
          <a:p>
            <a:fld id="{E714C617-0D38-454D-BF72-2AB10F071754}" type="slidenum">
              <a:rPr lang="en-US" smtClean="0"/>
              <a:t>7</a:t>
            </a:fld>
            <a:endParaRPr lang="en-US"/>
          </a:p>
        </p:txBody>
      </p:sp>
    </p:spTree>
    <p:extLst>
      <p:ext uri="{BB962C8B-B14F-4D97-AF65-F5344CB8AC3E}">
        <p14:creationId xmlns:p14="http://schemas.microsoft.com/office/powerpoint/2010/main" val="183407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tutorial</a:t>
            </a:r>
            <a:r>
              <a:rPr lang="en-US" baseline="0" dirty="0" smtClean="0"/>
              <a:t> was created to give a high level overview of the functionality available in Accounting Seed. Please take the next steps of reviewing the help and training in these </a:t>
            </a:r>
            <a:r>
              <a:rPr lang="en-US" baseline="0" smtClean="0"/>
              <a:t>functional area.</a:t>
            </a:r>
            <a:endParaRPr lang="en-US" dirty="0"/>
          </a:p>
        </p:txBody>
      </p:sp>
      <p:sp>
        <p:nvSpPr>
          <p:cNvPr id="4" name="Slide Number Placeholder 3"/>
          <p:cNvSpPr>
            <a:spLocks noGrp="1"/>
          </p:cNvSpPr>
          <p:nvPr>
            <p:ph type="sldNum" sz="quarter" idx="10"/>
          </p:nvPr>
        </p:nvSpPr>
        <p:spPr/>
        <p:txBody>
          <a:bodyPr/>
          <a:lstStyle/>
          <a:p>
            <a:fld id="{FF7AE63B-395C-406C-9814-A0C882E81C95}"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77072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221127-01B1-BB44-A49B-3D5F9BAEA9BB}" type="datetimeFigureOut">
              <a:rPr lang="en-US" smtClean="0"/>
              <a:t>12/30/13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98221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21127-01B1-BB44-A49B-3D5F9BAEA9BB}" type="datetimeFigureOut">
              <a:rPr lang="en-US" smtClean="0"/>
              <a:t>12/30/13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413364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21127-01B1-BB44-A49B-3D5F9BAEA9BB}" type="datetimeFigureOut">
              <a:rPr lang="en-US" smtClean="0"/>
              <a:t>12/30/13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1656143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1"/>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7959" y="3175"/>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5" name="Rectangle 34"/>
                <p:cNvSpPr/>
                <p:nvPr/>
              </p:nvSpPr>
              <p:spPr>
                <a:xfrm>
                  <a:off x="3620" y="3175"/>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6" name="Rectangle 35"/>
                <p:cNvSpPr/>
                <p:nvPr/>
              </p:nvSpPr>
              <p:spPr>
                <a:xfrm>
                  <a:off x="232205" y="3175"/>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6" name="Freeform 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7" name="Freeform 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8" name="Freeform 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9" name="Freeform 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0" name="Freeform 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1" name="Hexagon 1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2" name="Hexagon 1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3" name="Hexagon 12"/>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4" name="Hexagon 13"/>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5" name="Hexagon 14"/>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6" name="Freeform 15"/>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7" name="Hexagon 16"/>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8" name="Hexagon 17"/>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9" name="Hexagon 18"/>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0" name="Hexagon 19"/>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1" name="Hexagon 20"/>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2" name="Hexagon 21"/>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3" name="Hexagon 22"/>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4" name="Hexagon 23"/>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5" name="Hexagon 24"/>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6" name="Freeform 25"/>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7" name="Freeform 26"/>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43" name="Rectangle 42"/>
          <p:cNvSpPr/>
          <p:nvPr/>
        </p:nvSpPr>
        <p:spPr>
          <a:xfrm>
            <a:off x="4560888" y="-22225"/>
            <a:ext cx="3679825" cy="6272213"/>
          </a:xfrm>
          <a:prstGeom prst="rect">
            <a:avLst/>
          </a:prstGeom>
          <a:solidFill>
            <a:srgbClr val="E1E1E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4" name="Rectangle 43"/>
          <p:cNvSpPr/>
          <p:nvPr/>
        </p:nvSpPr>
        <p:spPr>
          <a:xfrm>
            <a:off x="4649788" y="-22225"/>
            <a:ext cx="3505200" cy="2232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5" name="Rectangle 4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6" name="Rectangle 45"/>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pic>
        <p:nvPicPr>
          <p:cNvPr id="47" name="Picture 129" descr="AS Logo.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5838" y="152400"/>
            <a:ext cx="3187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30"/>
          <p:cNvSpPr txBox="1">
            <a:spLocks noChangeArrowheads="1"/>
          </p:cNvSpPr>
          <p:nvPr userDrawn="1"/>
        </p:nvSpPr>
        <p:spPr bwMode="auto">
          <a:xfrm>
            <a:off x="4724400" y="137160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fontAlgn="base" hangingPunct="1">
              <a:spcBef>
                <a:spcPct val="0"/>
              </a:spcBef>
              <a:spcAft>
                <a:spcPct val="0"/>
              </a:spcAft>
              <a:defRPr/>
            </a:pPr>
            <a:r>
              <a:rPr lang="en-US" sz="1800" i="1" smtClean="0">
                <a:solidFill>
                  <a:srgbClr val="74A510"/>
                </a:solidFill>
                <a:latin typeface="Century Gothic" charset="0"/>
              </a:rPr>
              <a:t>Fully integrated </a:t>
            </a:r>
            <a:r>
              <a:rPr lang="en-US" sz="1800" b="1" i="1" smtClean="0">
                <a:solidFill>
                  <a:srgbClr val="74A510"/>
                </a:solidFill>
                <a:latin typeface="Century Gothic" charset="0"/>
              </a:rPr>
              <a:t>accounting</a:t>
            </a:r>
            <a:r>
              <a:rPr lang="en-US" sz="1800" i="1" smtClean="0">
                <a:solidFill>
                  <a:srgbClr val="74A510"/>
                </a:solidFill>
                <a:latin typeface="Century Gothic" charset="0"/>
              </a:rPr>
              <a:t> &amp; </a:t>
            </a:r>
            <a:r>
              <a:rPr lang="en-US" sz="1800" b="1" i="1" smtClean="0">
                <a:solidFill>
                  <a:srgbClr val="74A510"/>
                </a:solidFill>
                <a:latin typeface="Century Gothic" charset="0"/>
              </a:rPr>
              <a:t>ERP</a:t>
            </a:r>
            <a:r>
              <a:rPr lang="en-US" sz="1800" i="1" smtClean="0">
                <a:solidFill>
                  <a:srgbClr val="74A510"/>
                </a:solidFill>
                <a:latin typeface="Century Gothic" charset="0"/>
              </a:rPr>
              <a:t> on salesforce.com </a:t>
            </a:r>
          </a:p>
        </p:txBody>
      </p:sp>
      <p:sp>
        <p:nvSpPr>
          <p:cNvPr id="49" name="Rectangle 133"/>
          <p:cNvSpPr>
            <a:spLocks noChangeArrowheads="1"/>
          </p:cNvSpPr>
          <p:nvPr userDrawn="1"/>
        </p:nvSpPr>
        <p:spPr bwMode="auto">
          <a:xfrm>
            <a:off x="4819650" y="762000"/>
            <a:ext cx="3028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4400" fontAlgn="base">
              <a:spcBef>
                <a:spcPct val="0"/>
              </a:spcBef>
              <a:spcAft>
                <a:spcPct val="0"/>
              </a:spcAft>
            </a:pPr>
            <a:r>
              <a:rPr lang="en-US" sz="3200">
                <a:solidFill>
                  <a:srgbClr val="81B811"/>
                </a:solidFill>
                <a:latin typeface="Arial" pitchFamily="34" charset="0"/>
                <a:ea typeface="ＭＳ Ｐゴシック" pitchFamily="34" charset="-128"/>
              </a:rPr>
              <a:t>Financial Suite</a:t>
            </a:r>
          </a:p>
        </p:txBody>
      </p:sp>
      <p:grpSp>
        <p:nvGrpSpPr>
          <p:cNvPr id="50" name="Group 128"/>
          <p:cNvGrpSpPr>
            <a:grpSpLocks/>
          </p:cNvGrpSpPr>
          <p:nvPr userDrawn="1"/>
        </p:nvGrpSpPr>
        <p:grpSpPr bwMode="auto">
          <a:xfrm>
            <a:off x="838200" y="4648200"/>
            <a:ext cx="3352800" cy="2133600"/>
            <a:chOff x="-1676400" y="4572000"/>
            <a:chExt cx="3352800" cy="2133600"/>
          </a:xfrm>
        </p:grpSpPr>
        <p:sp>
          <p:nvSpPr>
            <p:cNvPr id="51" name="Rectangle 50"/>
            <p:cNvSpPr/>
            <p:nvPr userDrawn="1"/>
          </p:nvSpPr>
          <p:spPr>
            <a:xfrm>
              <a:off x="-1638300" y="4572000"/>
              <a:ext cx="3276600" cy="2057400"/>
            </a:xfrm>
            <a:prstGeom prst="rect">
              <a:avLst/>
            </a:prstGeom>
            <a:solidFill>
              <a:srgbClr val="EFEEEB"/>
            </a:solidFill>
            <a:ln/>
          </p:spPr>
          <p:style>
            <a:lnRef idx="1">
              <a:schemeClr val="accent4"/>
            </a:lnRef>
            <a:fillRef idx="2">
              <a:schemeClr val="accent4"/>
            </a:fillRef>
            <a:effectRef idx="1">
              <a:schemeClr val="accent4"/>
            </a:effectRef>
            <a:fontRef idx="minor">
              <a:schemeClr val="dk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pic>
          <p:nvPicPr>
            <p:cNvPr id="52" name="Picture 130" descr="Salesforce_Plant_A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76400" y="4606834"/>
              <a:ext cx="3352800" cy="209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 name="Picture 131" descr="Tre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 y="533400"/>
            <a:ext cx="441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4" name="Footer Placeholder 4"/>
          <p:cNvSpPr>
            <a:spLocks noGrp="1"/>
          </p:cNvSpPr>
          <p:nvPr>
            <p:ph type="ftr" sz="quarter" idx="10"/>
          </p:nvPr>
        </p:nvSpPr>
        <p:spPr>
          <a:xfrm>
            <a:off x="5303838" y="5719763"/>
            <a:ext cx="2830512" cy="365125"/>
          </a:xfrm>
        </p:spPr>
        <p:txBody>
          <a:bodyPr>
            <a:normAutofit/>
          </a:bodyPr>
          <a:lstStyle>
            <a:lvl1pPr>
              <a:defRPr>
                <a:solidFill>
                  <a:schemeClr val="accent1"/>
                </a:solidFill>
              </a:defRPr>
            </a:lvl1pPr>
          </a:lstStyle>
          <a:p>
            <a:pPr>
              <a:defRPr/>
            </a:pPr>
            <a:endParaRPr lang="en-US">
              <a:solidFill>
                <a:srgbClr val="94C600"/>
              </a:solidFill>
            </a:endParaRPr>
          </a:p>
        </p:txBody>
      </p:sp>
      <p:sp>
        <p:nvSpPr>
          <p:cNvPr id="55" name="Slide Number Placeholder 5"/>
          <p:cNvSpPr>
            <a:spLocks noGrp="1"/>
          </p:cNvSpPr>
          <p:nvPr>
            <p:ph type="sldNum" sz="quarter" idx="11"/>
          </p:nvPr>
        </p:nvSpPr>
        <p:spPr>
          <a:xfrm>
            <a:off x="4649788" y="5719763"/>
            <a:ext cx="642937"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accent1"/>
                </a:solidFill>
              </a:defRPr>
            </a:lvl1pPr>
          </a:lstStyle>
          <a:p>
            <a:pPr defTabSz="914400" fontAlgn="base">
              <a:spcBef>
                <a:spcPct val="0"/>
              </a:spcBef>
              <a:spcAft>
                <a:spcPct val="0"/>
              </a:spcAft>
            </a:pPr>
            <a:fld id="{B435A174-9D30-4375-8698-443CAA8BE419}" type="slidenum">
              <a:rPr lang="en-US">
                <a:solidFill>
                  <a:srgbClr val="94C600"/>
                </a:solidFill>
                <a:latin typeface="Arial" pitchFamily="34" charset="0"/>
                <a:ea typeface="ＭＳ Ｐゴシック" pitchFamily="34" charset="-128"/>
              </a:rPr>
              <a:pPr defTabSz="914400" fontAlgn="base">
                <a:spcBef>
                  <a:spcPct val="0"/>
                </a:spcBef>
                <a:spcAft>
                  <a:spcPct val="0"/>
                </a:spcAft>
              </a:pPr>
              <a:t>‹#›</a:t>
            </a:fld>
            <a:endParaRPr lang="en-US">
              <a:solidFill>
                <a:srgbClr val="94C600"/>
              </a:solidFill>
              <a:latin typeface="Arial" pitchFamily="34" charset="0"/>
              <a:ea typeface="ＭＳ Ｐゴシック" pitchFamily="34" charset="-128"/>
            </a:endParaRPr>
          </a:p>
        </p:txBody>
      </p:sp>
    </p:spTree>
    <p:extLst>
      <p:ext uri="{BB962C8B-B14F-4D97-AF65-F5344CB8AC3E}">
        <p14:creationId xmlns:p14="http://schemas.microsoft.com/office/powerpoint/2010/main" val="20780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solidFill>
                <a:srgbClr val="94C600"/>
              </a:solidFill>
            </a:endParaRPr>
          </a:p>
        </p:txBody>
      </p:sp>
    </p:spTree>
    <p:extLst>
      <p:ext uri="{BB962C8B-B14F-4D97-AF65-F5344CB8AC3E}">
        <p14:creationId xmlns:p14="http://schemas.microsoft.com/office/powerpoint/2010/main" val="201853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4927AFCC-EED3-46CC-838E-660B6698C5E5}"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94C600"/>
              </a:solidFill>
            </a:endParaRPr>
          </a:p>
        </p:txBody>
      </p:sp>
      <p:sp>
        <p:nvSpPr>
          <p:cNvPr id="6" name="Slide Number Placeholder 5"/>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F9542C83-83AF-429B-8A04-D15DEBDDA755}"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3831530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5"/>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3D6F0D99-248C-4108-8AE9-02231E56F931}"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6" name="Footer Placeholder 5"/>
          <p:cNvSpPr>
            <a:spLocks noGrp="1"/>
          </p:cNvSpPr>
          <p:nvPr>
            <p:ph type="ftr" sz="quarter" idx="16"/>
          </p:nvPr>
        </p:nvSpPr>
        <p:spPr/>
        <p:txBody>
          <a:bodyPr/>
          <a:lstStyle>
            <a:lvl1pPr>
              <a:defRPr/>
            </a:lvl1pPr>
          </a:lstStyle>
          <a:p>
            <a:pPr>
              <a:defRPr/>
            </a:pPr>
            <a:endParaRPr lang="en-US">
              <a:solidFill>
                <a:srgbClr val="94C600"/>
              </a:solidFill>
            </a:endParaRPr>
          </a:p>
        </p:txBody>
      </p:sp>
      <p:sp>
        <p:nvSpPr>
          <p:cNvPr id="7" name="Slide Number Placeholder 6"/>
          <p:cNvSpPr>
            <a:spLocks noGrp="1"/>
          </p:cNvSpPr>
          <p:nvPr>
            <p:ph type="sldNum" sz="quarter" idx="17"/>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21387BFA-CC0A-4415-828C-1553B970CF46}"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122747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804AB914-AA12-4803-B9CC-DB0BB1C35BA7}"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94C600"/>
              </a:solidFill>
            </a:endParaRPr>
          </a:p>
        </p:txBody>
      </p:sp>
      <p:sp>
        <p:nvSpPr>
          <p:cNvPr id="9" name="Slide Number Placeholder 8"/>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FBB1AAEE-7DC9-4EC6-A5BA-CF91EF73377C}"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4015982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4130AF3-3090-4787-8AB7-A361ED39C067}"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srgbClr val="94C600"/>
              </a:solidFill>
            </a:endParaRPr>
          </a:p>
        </p:txBody>
      </p:sp>
      <p:sp>
        <p:nvSpPr>
          <p:cNvPr id="5" name="Slide Number Placeholder 4"/>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D41FD23-F8FE-4550-B2FA-CF461725D09F}"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2475905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FF12F586-1B7F-46B7-8F7C-2F7BF60E4C39}"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94C600"/>
              </a:solidFill>
            </a:endParaRPr>
          </a:p>
        </p:txBody>
      </p:sp>
      <p:sp>
        <p:nvSpPr>
          <p:cNvPr id="4" name="Slide Number Placeholder 3"/>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6B002B70-2C26-4AC0-9065-9DBFEA7F3A4F}"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3893179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1"/>
          <p:cNvGrpSpPr>
            <a:grpSpLocks/>
          </p:cNvGrpSpPr>
          <p:nvPr/>
        </p:nvGrpSpPr>
        <p:grpSpPr bwMode="auto">
          <a:xfrm>
            <a:off x="-382588" y="0"/>
            <a:ext cx="9932988" cy="6858000"/>
            <a:chOff x="-382404" y="0"/>
            <a:chExt cx="9932332" cy="6858000"/>
          </a:xfrm>
        </p:grpSpPr>
        <p:grpSp>
          <p:nvGrpSpPr>
            <p:cNvPr id="6" name="Group 62"/>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7959" y="3175"/>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6" name="Rectangle 35"/>
                <p:cNvSpPr/>
                <p:nvPr/>
              </p:nvSpPr>
              <p:spPr>
                <a:xfrm>
                  <a:off x="3620" y="3175"/>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7" name="Rectangle 36"/>
                <p:cNvSpPr/>
                <p:nvPr/>
              </p:nvSpPr>
              <p:spPr>
                <a:xfrm>
                  <a:off x="232205" y="3175"/>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6" name="Rectangle 45"/>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A44263CF-6128-448A-825C-50615A78830E}"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49" name="Slide Number Placeholder 6"/>
          <p:cNvSpPr>
            <a:spLocks noGrp="1"/>
          </p:cNvSpPr>
          <p:nvPr>
            <p:ph type="sldNum" sz="quarter" idx="11"/>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E997AAD-3F77-4B7A-A275-9093334FCE07}"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
        <p:nvSpPr>
          <p:cNvPr id="50" name="Footer Placeholder 5"/>
          <p:cNvSpPr>
            <a:spLocks noGrp="1"/>
          </p:cNvSpPr>
          <p:nvPr>
            <p:ph type="ftr" sz="quarter" idx="12"/>
          </p:nvPr>
        </p:nvSpPr>
        <p:spPr>
          <a:xfrm>
            <a:off x="4641850" y="5724525"/>
            <a:ext cx="3492500" cy="365125"/>
          </a:xfrm>
        </p:spPr>
        <p:txBody>
          <a:bodyPr>
            <a:normAutofit/>
          </a:bodyPr>
          <a:lstStyle>
            <a:lvl1pPr>
              <a:defRPr/>
            </a:lvl1pPr>
          </a:lstStyle>
          <a:p>
            <a:pPr>
              <a:defRPr/>
            </a:pPr>
            <a:endParaRPr lang="en-US">
              <a:solidFill>
                <a:srgbClr val="94C600"/>
              </a:solidFill>
            </a:endParaRPr>
          </a:p>
        </p:txBody>
      </p:sp>
    </p:spTree>
    <p:extLst>
      <p:ext uri="{BB962C8B-B14F-4D97-AF65-F5344CB8AC3E}">
        <p14:creationId xmlns:p14="http://schemas.microsoft.com/office/powerpoint/2010/main" val="163945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21127-01B1-BB44-A49B-3D5F9BAEA9BB}" type="datetimeFigureOut">
              <a:rPr lang="en-US" smtClean="0"/>
              <a:t>12/30/13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1528403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1"/>
          <p:cNvGrpSpPr>
            <a:grpSpLocks/>
          </p:cNvGrpSpPr>
          <p:nvPr/>
        </p:nvGrpSpPr>
        <p:grpSpPr bwMode="auto">
          <a:xfrm>
            <a:off x="-382588" y="0"/>
            <a:ext cx="9932988" cy="6858000"/>
            <a:chOff x="-382404" y="0"/>
            <a:chExt cx="9932332" cy="6858000"/>
          </a:xfrm>
        </p:grpSpPr>
        <p:grpSp>
          <p:nvGrpSpPr>
            <p:cNvPr id="6" name="Group 62"/>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7959" y="3175"/>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6" name="Rectangle 35"/>
                <p:cNvSpPr/>
                <p:nvPr/>
              </p:nvSpPr>
              <p:spPr>
                <a:xfrm>
                  <a:off x="3620" y="3175"/>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7" name="Rectangle 36"/>
                <p:cNvSpPr/>
                <p:nvPr/>
              </p:nvSpPr>
              <p:spPr>
                <a:xfrm>
                  <a:off x="232205" y="3175"/>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6" name="Rectangle 45"/>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2B4FA31D-3E61-4DF2-BD9D-D34B21136F71}"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49" name="Footer Placeholder 5"/>
          <p:cNvSpPr>
            <a:spLocks noGrp="1"/>
          </p:cNvSpPr>
          <p:nvPr>
            <p:ph type="ftr" sz="quarter" idx="11"/>
          </p:nvPr>
        </p:nvSpPr>
        <p:spPr>
          <a:xfrm>
            <a:off x="4641850" y="5724525"/>
            <a:ext cx="3492500" cy="365125"/>
          </a:xfrm>
        </p:spPr>
        <p:txBody>
          <a:bodyPr>
            <a:normAutofit/>
          </a:bodyPr>
          <a:lstStyle>
            <a:lvl1pPr>
              <a:defRPr/>
            </a:lvl1pPr>
          </a:lstStyle>
          <a:p>
            <a:pPr>
              <a:defRPr/>
            </a:pPr>
            <a:endParaRPr lang="en-US">
              <a:solidFill>
                <a:srgbClr val="94C600"/>
              </a:solidFill>
            </a:endParaRPr>
          </a:p>
        </p:txBody>
      </p:sp>
      <p:sp>
        <p:nvSpPr>
          <p:cNvPr id="50" name="Slide Number Placeholder 6"/>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4B8C72C7-2BE4-4B3C-A62C-BFE17EA4429E}"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4052489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04EF6948-1A5E-4CAB-B917-28C516773C35}"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94C600"/>
              </a:solidFill>
            </a:endParaRPr>
          </a:p>
        </p:txBody>
      </p:sp>
      <p:sp>
        <p:nvSpPr>
          <p:cNvPr id="6" name="Slide Number Placeholder 5"/>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D8925A04-A5FD-43DB-9B7F-55A33A9C68AB}"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216552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575" y="223838"/>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196781CB-A983-4504-8B99-D8BDB6A7A44F}" type="datetimeFigureOut">
              <a:rPr lang="en-US">
                <a:solidFill>
                  <a:prstClr val="black"/>
                </a:solidFill>
                <a:latin typeface="Arial" pitchFamily="34" charset="0"/>
                <a:ea typeface="ＭＳ Ｐゴシック" pitchFamily="34" charset="-128"/>
              </a:rPr>
              <a:pPr defTabSz="914400" fontAlgn="base">
                <a:spcBef>
                  <a:spcPct val="0"/>
                </a:spcBef>
                <a:spcAft>
                  <a:spcPct val="0"/>
                </a:spcAft>
              </a:pPr>
              <a:t>12/30/13</a:t>
            </a:fld>
            <a:endParaRPr lang="en-US">
              <a:solidFill>
                <a:prstClr val="black"/>
              </a:solidFill>
              <a:latin typeface="Arial" pitchFamily="34" charset="0"/>
              <a:ea typeface="ＭＳ Ｐゴシック" pitchFamily="34" charset="-128"/>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94C600"/>
              </a:solidFill>
            </a:endParaRPr>
          </a:p>
        </p:txBody>
      </p:sp>
      <p:sp>
        <p:nvSpPr>
          <p:cNvPr id="6" name="Slide Number Placeholder 5"/>
          <p:cNvSpPr>
            <a:spLocks noGrp="1"/>
          </p:cNvSpPr>
          <p:nvPr>
            <p:ph type="sldNum" sz="quarter" idx="12"/>
          </p:nvPr>
        </p:nvSpPr>
        <p:spPr>
          <a:xfrm>
            <a:off x="4649788" y="223838"/>
            <a:ext cx="1331912"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D82BDCD4-4562-4B7A-9C1C-432EED0C4E88}" type="slidenum">
              <a:rPr lang="en-US">
                <a:solidFill>
                  <a:prstClr val="black"/>
                </a:solidFill>
                <a:latin typeface="Arial" pitchFamily="34" charset="0"/>
                <a:ea typeface="ＭＳ Ｐゴシック" pitchFamily="34" charset="-128"/>
              </a:rPr>
              <a:pPr defTabSz="914400" fontAlgn="base">
                <a:spcBef>
                  <a:spcPct val="0"/>
                </a:spcBef>
                <a:spcAft>
                  <a:spcPct val="0"/>
                </a:spcAft>
              </a:pPr>
              <a:t>‹#›</a:t>
            </a:fld>
            <a:endParaRPr lang="en-US">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232731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21127-01B1-BB44-A49B-3D5F9BAEA9BB}" type="datetimeFigureOut">
              <a:rPr lang="en-US" smtClean="0"/>
              <a:t>12/30/13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53244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221127-01B1-BB44-A49B-3D5F9BAEA9BB}" type="datetimeFigureOut">
              <a:rPr lang="en-US" smtClean="0"/>
              <a:t>12/30/13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342482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221127-01B1-BB44-A49B-3D5F9BAEA9BB}" type="datetimeFigureOut">
              <a:rPr lang="en-US" smtClean="0"/>
              <a:t>12/30/13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56984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221127-01B1-BB44-A49B-3D5F9BAEA9BB}" type="datetimeFigureOut">
              <a:rPr lang="en-US" smtClean="0"/>
              <a:t>12/30/13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184558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21127-01B1-BB44-A49B-3D5F9BAEA9BB}" type="datetimeFigureOut">
              <a:rPr lang="en-US" smtClean="0"/>
              <a:t>12/30/13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194965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21127-01B1-BB44-A49B-3D5F9BAEA9BB}" type="datetimeFigureOut">
              <a:rPr lang="en-US" smtClean="0"/>
              <a:t>12/30/13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329407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21127-01B1-BB44-A49B-3D5F9BAEA9BB}" type="datetimeFigureOut">
              <a:rPr lang="en-US" smtClean="0"/>
              <a:t>12/30/13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2D63A-8611-D249-95D5-91A3C085085C}" type="slidenum">
              <a:rPr lang="en-US" smtClean="0"/>
              <a:t>‹#›</a:t>
            </a:fld>
            <a:endParaRPr lang="en-US"/>
          </a:p>
        </p:txBody>
      </p:sp>
    </p:spTree>
    <p:extLst>
      <p:ext uri="{BB962C8B-B14F-4D97-AF65-F5344CB8AC3E}">
        <p14:creationId xmlns:p14="http://schemas.microsoft.com/office/powerpoint/2010/main" val="1907505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21127-01B1-BB44-A49B-3D5F9BAEA9BB}" type="datetimeFigureOut">
              <a:rPr lang="en-US" smtClean="0"/>
              <a:t>12/30/13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2D63A-8611-D249-95D5-91A3C085085C}" type="slidenum">
              <a:rPr lang="en-US" smtClean="0"/>
              <a:t>‹#›</a:t>
            </a:fld>
            <a:endParaRPr lang="en-US"/>
          </a:p>
        </p:txBody>
      </p:sp>
    </p:spTree>
    <p:extLst>
      <p:ext uri="{BB962C8B-B14F-4D97-AF65-F5344CB8AC3E}">
        <p14:creationId xmlns:p14="http://schemas.microsoft.com/office/powerpoint/2010/main" val="169844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381000" y="0"/>
            <a:ext cx="9932988" cy="68580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7959" y="3175"/>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08" name="Rectangle 107"/>
                <p:cNvSpPr/>
                <p:nvPr/>
              </p:nvSpPr>
              <p:spPr>
                <a:xfrm>
                  <a:off x="3620" y="3175"/>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09" name="Rectangle 108"/>
                <p:cNvSpPr/>
                <p:nvPr/>
              </p:nvSpPr>
              <p:spPr>
                <a:xfrm>
                  <a:off x="232205" y="3175"/>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44" name="Freeform 43"/>
            <p:cNvSpPr/>
            <p:nvPr/>
          </p:nvSpPr>
          <p:spPr>
            <a:xfrm>
              <a:off x="-12541"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45" name="Freeform 44"/>
            <p:cNvSpPr/>
            <p:nvPr/>
          </p:nvSpPr>
          <p:spPr>
            <a:xfrm>
              <a:off x="-12541"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47" name="Freeform 46"/>
            <p:cNvSpPr/>
            <p:nvPr/>
          </p:nvSpPr>
          <p:spPr>
            <a:xfrm>
              <a:off x="-12541"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fontAlgn="base">
                <a:spcBef>
                  <a:spcPct val="0"/>
                </a:spcBef>
                <a:spcAft>
                  <a:spcPct val="0"/>
                </a:spcAft>
                <a:defRPr/>
              </a:pPr>
              <a:endParaRPr lang="en-US">
                <a:solidFill>
                  <a:prstClr val="black"/>
                </a:solidFill>
                <a:latin typeface="Century Gothic"/>
              </a:endParaRPr>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70" name="Rectangle 69"/>
          <p:cNvSpPr/>
          <p:nvPr/>
        </p:nvSpPr>
        <p:spPr>
          <a:xfrm>
            <a:off x="5181600" y="-22225"/>
            <a:ext cx="3059113"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71" name="Rectangle 70"/>
          <p:cNvSpPr/>
          <p:nvPr/>
        </p:nvSpPr>
        <p:spPr>
          <a:xfrm>
            <a:off x="5257800" y="-22225"/>
            <a:ext cx="2897188" cy="623888"/>
          </a:xfrm>
          <a:prstGeom prst="rect">
            <a:avLst/>
          </a:prstGeom>
          <a:solidFill>
            <a:srgbClr val="F7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latin typeface="Century Gothic"/>
            </a:endParaRPr>
          </a:p>
        </p:txBody>
      </p:sp>
      <p:sp>
        <p:nvSpPr>
          <p:cNvPr id="1030"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a:defRPr sz="1200">
                <a:solidFill>
                  <a:schemeClr val="accent1"/>
                </a:solidFill>
                <a:latin typeface="Arial" charset="0"/>
                <a:ea typeface="ＭＳ Ｐゴシック" charset="0"/>
                <a:cs typeface="+mn-cs"/>
              </a:defRPr>
            </a:lvl1pPr>
          </a:lstStyle>
          <a:p>
            <a:pPr defTabSz="914400" fontAlgn="base">
              <a:spcBef>
                <a:spcPct val="0"/>
              </a:spcBef>
              <a:spcAft>
                <a:spcPct val="0"/>
              </a:spcAft>
              <a:defRPr/>
            </a:pPr>
            <a:endParaRPr lang="en-US">
              <a:solidFill>
                <a:srgbClr val="94C600"/>
              </a:solidFill>
            </a:endParaRPr>
          </a:p>
        </p:txBody>
      </p:sp>
      <p:sp>
        <p:nvSpPr>
          <p:cNvPr id="61" name="Footer Placeholder 4"/>
          <p:cNvSpPr>
            <a:spLocks noGrp="1"/>
          </p:cNvSpPr>
          <p:nvPr userDrawn="1"/>
        </p:nvSpPr>
        <p:spPr>
          <a:xfrm>
            <a:off x="3100388" y="6356350"/>
            <a:ext cx="289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400" dirty="0">
              <a:solidFill>
                <a:srgbClr val="FEA022">
                  <a:lumMod val="75000"/>
                </a:srgbClr>
              </a:solidFill>
              <a:latin typeface="Century Gothic"/>
            </a:endParaRPr>
          </a:p>
        </p:txBody>
      </p:sp>
      <p:pic>
        <p:nvPicPr>
          <p:cNvPr id="1034" name="Picture 63" descr="AS Logo.eps"/>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410200" y="0"/>
            <a:ext cx="2667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0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accent1"/>
          </a:solidFill>
          <a:latin typeface="Century Gothic" charset="0"/>
          <a:ea typeface="ＭＳ Ｐゴシック" charset="0"/>
          <a:cs typeface="ＭＳ Ｐゴシック" charset="0"/>
        </a:defRPr>
      </a:lvl2pPr>
      <a:lvl3pPr algn="l" rtl="0" eaLnBrk="0" fontAlgn="base" hangingPunct="0">
        <a:spcBef>
          <a:spcPct val="0"/>
        </a:spcBef>
        <a:spcAft>
          <a:spcPct val="0"/>
        </a:spcAft>
        <a:defRPr sz="4000">
          <a:solidFill>
            <a:schemeClr val="accent1"/>
          </a:solidFill>
          <a:latin typeface="Century Gothic" charset="0"/>
          <a:ea typeface="ＭＳ Ｐゴシック" charset="0"/>
          <a:cs typeface="ＭＳ Ｐゴシック" charset="0"/>
        </a:defRPr>
      </a:lvl3pPr>
      <a:lvl4pPr algn="l" rtl="0" eaLnBrk="0" fontAlgn="base" hangingPunct="0">
        <a:spcBef>
          <a:spcPct val="0"/>
        </a:spcBef>
        <a:spcAft>
          <a:spcPct val="0"/>
        </a:spcAft>
        <a:defRPr sz="4000">
          <a:solidFill>
            <a:schemeClr val="accent1"/>
          </a:solidFill>
          <a:latin typeface="Century Gothic" charset="0"/>
          <a:ea typeface="ＭＳ Ｐゴシック" charset="0"/>
          <a:cs typeface="ＭＳ Ｐゴシック" charset="0"/>
        </a:defRPr>
      </a:lvl4pPr>
      <a:lvl5pPr algn="l" rtl="0" eaLnBrk="0" fontAlgn="base" hangingPunct="0">
        <a:spcBef>
          <a:spcPct val="0"/>
        </a:spcBef>
        <a:spcAft>
          <a:spcPct val="0"/>
        </a:spcAft>
        <a:defRPr sz="4000">
          <a:solidFill>
            <a:schemeClr val="accent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ＭＳ Ｐゴシック" charset="0"/>
          <a:cs typeface="ＭＳ Ｐゴシック" charset="0"/>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ＭＳ Ｐゴシック" charset="0"/>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ＭＳ Ｐゴシック" charset="0"/>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ＭＳ Ｐゴシック" charset="0"/>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ＭＳ Ｐゴシック" charset="0"/>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4724400" y="2438400"/>
            <a:ext cx="3313113" cy="2276475"/>
          </a:xfrm>
        </p:spPr>
        <p:txBody>
          <a:bodyPr/>
          <a:lstStyle/>
          <a:p>
            <a:pPr algn="ctr" eaLnBrk="1" hangingPunct="1"/>
            <a:r>
              <a:rPr lang="en-US" b="1" dirty="0" smtClean="0">
                <a:solidFill>
                  <a:srgbClr val="E46C0A"/>
                </a:solidFill>
                <a:latin typeface="Calibri" pitchFamily="34" charset="0"/>
                <a:ea typeface="ＭＳ Ｐゴシック" pitchFamily="34" charset="-128"/>
              </a:rPr>
              <a:t>Functional Overview</a:t>
            </a: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descr="SeedOnly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1" y="62224"/>
            <a:ext cx="606126" cy="625999"/>
          </a:xfrm>
          <a:prstGeom prst="rect">
            <a:avLst/>
          </a:prstGeom>
        </p:spPr>
      </p:pic>
      <p:sp>
        <p:nvSpPr>
          <p:cNvPr id="5" name="Rounded Rectangle 4"/>
          <p:cNvSpPr/>
          <p:nvPr/>
        </p:nvSpPr>
        <p:spPr>
          <a:xfrm>
            <a:off x="1756884" y="1993103"/>
            <a:ext cx="1058166" cy="571902"/>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Billing</a:t>
            </a:r>
            <a:endParaRPr lang="en-US" dirty="0"/>
          </a:p>
        </p:txBody>
      </p:sp>
      <p:sp>
        <p:nvSpPr>
          <p:cNvPr id="6" name="Rounded Rectangle 5"/>
          <p:cNvSpPr/>
          <p:nvPr/>
        </p:nvSpPr>
        <p:spPr>
          <a:xfrm>
            <a:off x="2343215" y="3192196"/>
            <a:ext cx="1403685" cy="678848"/>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Project/</a:t>
            </a:r>
          </a:p>
          <a:p>
            <a:pPr algn="ctr"/>
            <a:r>
              <a:rPr lang="en-US" dirty="0" smtClean="0"/>
              <a:t>Work Order</a:t>
            </a:r>
            <a:endParaRPr lang="en-US" dirty="0"/>
          </a:p>
        </p:txBody>
      </p:sp>
      <p:sp>
        <p:nvSpPr>
          <p:cNvPr id="8" name="Rounded Rectangle 7"/>
          <p:cNvSpPr/>
          <p:nvPr/>
        </p:nvSpPr>
        <p:spPr>
          <a:xfrm>
            <a:off x="3590814" y="2279054"/>
            <a:ext cx="822960"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Time</a:t>
            </a:r>
            <a:endParaRPr lang="en-US" dirty="0"/>
          </a:p>
        </p:txBody>
      </p:sp>
      <p:sp>
        <p:nvSpPr>
          <p:cNvPr id="9" name="Rounded Rectangle 8"/>
          <p:cNvSpPr/>
          <p:nvPr/>
        </p:nvSpPr>
        <p:spPr>
          <a:xfrm>
            <a:off x="4539247" y="2793085"/>
            <a:ext cx="1039796"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Expense</a:t>
            </a:r>
            <a:endParaRPr lang="en-US" dirty="0"/>
          </a:p>
        </p:txBody>
      </p:sp>
      <p:sp>
        <p:nvSpPr>
          <p:cNvPr id="10" name="Rounded Rectangle 9"/>
          <p:cNvSpPr/>
          <p:nvPr/>
        </p:nvSpPr>
        <p:spPr>
          <a:xfrm>
            <a:off x="3573609" y="1490202"/>
            <a:ext cx="1621269" cy="47510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Receipt</a:t>
            </a:r>
            <a:endParaRPr lang="en-US" dirty="0"/>
          </a:p>
        </p:txBody>
      </p:sp>
      <p:sp>
        <p:nvSpPr>
          <p:cNvPr id="11" name="Rounded Rectangle 10"/>
          <p:cNvSpPr/>
          <p:nvPr/>
        </p:nvSpPr>
        <p:spPr>
          <a:xfrm>
            <a:off x="136625" y="1796582"/>
            <a:ext cx="558534" cy="2973004"/>
          </a:xfrm>
          <a:prstGeom prst="roundRect">
            <a:avLst/>
          </a:prstGeom>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vert="vert270">
            <a:scene3d>
              <a:camera prst="perspectiveFront" fov="5400000"/>
              <a:lightRig rig="threePt" dir="t"/>
            </a:scene3d>
          </a:bodyPr>
          <a:lstStyle/>
          <a:p>
            <a:pPr algn="ctr"/>
            <a:r>
              <a:rPr lang="en-US" dirty="0" smtClean="0"/>
              <a:t>Salesforce Opportunity</a:t>
            </a:r>
            <a:endParaRPr lang="en-US" dirty="0"/>
          </a:p>
        </p:txBody>
      </p:sp>
      <p:sp>
        <p:nvSpPr>
          <p:cNvPr id="12" name="Rounded Rectangle 11"/>
          <p:cNvSpPr/>
          <p:nvPr/>
        </p:nvSpPr>
        <p:spPr>
          <a:xfrm>
            <a:off x="5804836" y="2160472"/>
            <a:ext cx="822960"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Fixed Asset</a:t>
            </a:r>
            <a:endParaRPr lang="en-US" dirty="0"/>
          </a:p>
        </p:txBody>
      </p:sp>
      <p:sp>
        <p:nvSpPr>
          <p:cNvPr id="13" name="Rounded Rectangle 12"/>
          <p:cNvSpPr/>
          <p:nvPr/>
        </p:nvSpPr>
        <p:spPr>
          <a:xfrm>
            <a:off x="5535329" y="510939"/>
            <a:ext cx="1311576" cy="999691"/>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Scheduled Revenue &amp; Expense</a:t>
            </a:r>
            <a:endParaRPr lang="en-US" dirty="0"/>
          </a:p>
        </p:txBody>
      </p:sp>
      <p:sp>
        <p:nvSpPr>
          <p:cNvPr id="14" name="Rounded Rectangle 13"/>
          <p:cNvSpPr/>
          <p:nvPr/>
        </p:nvSpPr>
        <p:spPr>
          <a:xfrm>
            <a:off x="6293586" y="3229276"/>
            <a:ext cx="1106638" cy="802105"/>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Account Payable</a:t>
            </a:r>
            <a:endParaRPr lang="en-US" dirty="0"/>
          </a:p>
        </p:txBody>
      </p:sp>
      <p:sp>
        <p:nvSpPr>
          <p:cNvPr id="15" name="Rounded Rectangle 14"/>
          <p:cNvSpPr/>
          <p:nvPr/>
        </p:nvSpPr>
        <p:spPr>
          <a:xfrm>
            <a:off x="7174236" y="1750282"/>
            <a:ext cx="1657684"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Disbursement</a:t>
            </a:r>
            <a:endParaRPr lang="en-US" dirty="0"/>
          </a:p>
        </p:txBody>
      </p:sp>
      <p:sp>
        <p:nvSpPr>
          <p:cNvPr id="16" name="Rounded Rectangle 15"/>
          <p:cNvSpPr/>
          <p:nvPr/>
        </p:nvSpPr>
        <p:spPr>
          <a:xfrm>
            <a:off x="7400224" y="494327"/>
            <a:ext cx="1106638"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Journal Entry</a:t>
            </a:r>
            <a:endParaRPr lang="en-US" dirty="0"/>
          </a:p>
        </p:txBody>
      </p:sp>
      <p:sp>
        <p:nvSpPr>
          <p:cNvPr id="17" name="Rounded Rectangle 16"/>
          <p:cNvSpPr/>
          <p:nvPr/>
        </p:nvSpPr>
        <p:spPr>
          <a:xfrm>
            <a:off x="1494988" y="4518799"/>
            <a:ext cx="82296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Sales Order</a:t>
            </a:r>
            <a:endParaRPr lang="en-US" dirty="0"/>
          </a:p>
        </p:txBody>
      </p:sp>
      <p:sp>
        <p:nvSpPr>
          <p:cNvPr id="18" name="Rounded Rectangle 17"/>
          <p:cNvSpPr/>
          <p:nvPr/>
        </p:nvSpPr>
        <p:spPr>
          <a:xfrm>
            <a:off x="3572308" y="4518800"/>
            <a:ext cx="134727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Inventory Balance</a:t>
            </a:r>
            <a:endParaRPr lang="en-US" dirty="0"/>
          </a:p>
        </p:txBody>
      </p:sp>
      <p:sp>
        <p:nvSpPr>
          <p:cNvPr id="19" name="Rounded Rectangle 18"/>
          <p:cNvSpPr/>
          <p:nvPr/>
        </p:nvSpPr>
        <p:spPr>
          <a:xfrm>
            <a:off x="6254951" y="4518800"/>
            <a:ext cx="1183908"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Purchase  Order</a:t>
            </a:r>
            <a:endParaRPr lang="en-US" dirty="0"/>
          </a:p>
        </p:txBody>
      </p:sp>
      <p:cxnSp>
        <p:nvCxnSpPr>
          <p:cNvPr id="22" name="Straight Arrow Connector 21"/>
          <p:cNvCxnSpPr>
            <a:stCxn id="19" idx="0"/>
            <a:endCxn id="14" idx="2"/>
          </p:cNvCxnSpPr>
          <p:nvPr/>
        </p:nvCxnSpPr>
        <p:spPr>
          <a:xfrm flipV="1">
            <a:off x="6846905" y="4031381"/>
            <a:ext cx="0" cy="487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1"/>
            <a:endCxn id="18" idx="3"/>
          </p:cNvCxnSpPr>
          <p:nvPr/>
        </p:nvCxnSpPr>
        <p:spPr>
          <a:xfrm flipH="1">
            <a:off x="4919578" y="4930280"/>
            <a:ext cx="1335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a:endCxn id="19" idx="2"/>
          </p:cNvCxnSpPr>
          <p:nvPr/>
        </p:nvCxnSpPr>
        <p:spPr>
          <a:xfrm rot="16200000" flipH="1">
            <a:off x="4376686" y="2871540"/>
            <a:ext cx="1" cy="4940437"/>
          </a:xfrm>
          <a:prstGeom prst="bent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8" idx="1"/>
            <a:endCxn id="17" idx="3"/>
          </p:cNvCxnSpPr>
          <p:nvPr/>
        </p:nvCxnSpPr>
        <p:spPr>
          <a:xfrm flipH="1" flipV="1">
            <a:off x="2317948" y="4930279"/>
            <a:ext cx="125436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2"/>
            <a:endCxn id="18" idx="0"/>
          </p:cNvCxnSpPr>
          <p:nvPr/>
        </p:nvCxnSpPr>
        <p:spPr>
          <a:xfrm>
            <a:off x="3045058" y="3871044"/>
            <a:ext cx="1200885" cy="647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1"/>
          </p:cNvCxnSpPr>
          <p:nvPr/>
        </p:nvCxnSpPr>
        <p:spPr>
          <a:xfrm flipH="1">
            <a:off x="2663256" y="1727754"/>
            <a:ext cx="910353" cy="2653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7" idx="0"/>
          </p:cNvCxnSpPr>
          <p:nvPr/>
        </p:nvCxnSpPr>
        <p:spPr>
          <a:xfrm rot="16200000" flipV="1">
            <a:off x="933691" y="3546021"/>
            <a:ext cx="194555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0"/>
            <a:endCxn id="8" idx="2"/>
          </p:cNvCxnSpPr>
          <p:nvPr/>
        </p:nvCxnSpPr>
        <p:spPr>
          <a:xfrm flipV="1">
            <a:off x="3045058" y="2744008"/>
            <a:ext cx="957236" cy="448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a:endCxn id="9" idx="1"/>
          </p:cNvCxnSpPr>
          <p:nvPr/>
        </p:nvCxnSpPr>
        <p:spPr>
          <a:xfrm flipV="1">
            <a:off x="3746900" y="3025562"/>
            <a:ext cx="792347" cy="506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0"/>
            <a:endCxn id="13" idx="2"/>
          </p:cNvCxnSpPr>
          <p:nvPr/>
        </p:nvCxnSpPr>
        <p:spPr>
          <a:xfrm flipH="1" flipV="1">
            <a:off x="6191117" y="1510630"/>
            <a:ext cx="25199" cy="649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4" idx="0"/>
            <a:endCxn id="15" idx="2"/>
          </p:cNvCxnSpPr>
          <p:nvPr/>
        </p:nvCxnSpPr>
        <p:spPr>
          <a:xfrm flipV="1">
            <a:off x="6846905" y="2573242"/>
            <a:ext cx="1156173" cy="656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5" idx="1"/>
          </p:cNvCxnSpPr>
          <p:nvPr/>
        </p:nvCxnSpPr>
        <p:spPr>
          <a:xfrm>
            <a:off x="695159" y="2279054"/>
            <a:ext cx="1061725"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6" idx="1"/>
          </p:cNvCxnSpPr>
          <p:nvPr/>
        </p:nvCxnSpPr>
        <p:spPr>
          <a:xfrm>
            <a:off x="695159" y="3531620"/>
            <a:ext cx="1648056"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7" idx="1"/>
          </p:cNvCxnSpPr>
          <p:nvPr/>
        </p:nvCxnSpPr>
        <p:spPr>
          <a:xfrm>
            <a:off x="695159" y="4648382"/>
            <a:ext cx="799829" cy="281897"/>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8" idx="1"/>
          </p:cNvCxnSpPr>
          <p:nvPr/>
        </p:nvCxnSpPr>
        <p:spPr>
          <a:xfrm flipH="1" flipV="1">
            <a:off x="2815053" y="2409302"/>
            <a:ext cx="775761" cy="102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9" idx="0"/>
          </p:cNvCxnSpPr>
          <p:nvPr/>
        </p:nvCxnSpPr>
        <p:spPr>
          <a:xfrm rot="16200000" flipV="1">
            <a:off x="3606755" y="1340694"/>
            <a:ext cx="660689" cy="22440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168174" y="6168725"/>
            <a:ext cx="2377711" cy="438217"/>
          </a:xfrm>
          <a:prstGeom prst="round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Salesforce CRM = Grey</a:t>
            </a:r>
            <a:endParaRPr lang="en-US" dirty="0"/>
          </a:p>
        </p:txBody>
      </p:sp>
      <p:sp>
        <p:nvSpPr>
          <p:cNvPr id="85" name="Rounded Rectangle 84"/>
          <p:cNvSpPr/>
          <p:nvPr/>
        </p:nvSpPr>
        <p:spPr>
          <a:xfrm>
            <a:off x="2663256" y="6168725"/>
            <a:ext cx="2256322" cy="43821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Financial Suite = Blue</a:t>
            </a:r>
            <a:endParaRPr lang="en-US" dirty="0"/>
          </a:p>
        </p:txBody>
      </p:sp>
      <p:sp>
        <p:nvSpPr>
          <p:cNvPr id="86" name="Rounded Rectangle 85"/>
          <p:cNvSpPr/>
          <p:nvPr/>
        </p:nvSpPr>
        <p:spPr>
          <a:xfrm>
            <a:off x="5059145" y="6168725"/>
            <a:ext cx="1189790" cy="421907"/>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ERP = Red</a:t>
            </a:r>
            <a:endParaRPr lang="en-US" dirty="0"/>
          </a:p>
        </p:txBody>
      </p:sp>
      <p:sp>
        <p:nvSpPr>
          <p:cNvPr id="87" name="TextBox 86"/>
          <p:cNvSpPr txBox="1"/>
          <p:nvPr/>
        </p:nvSpPr>
        <p:spPr>
          <a:xfrm>
            <a:off x="439688" y="62224"/>
            <a:ext cx="1903527" cy="646331"/>
          </a:xfrm>
          <a:prstGeom prst="rect">
            <a:avLst/>
          </a:prstGeom>
          <a:noFill/>
        </p:spPr>
        <p:txBody>
          <a:bodyPr wrap="square" rtlCol="0">
            <a:spAutoFit/>
          </a:bodyPr>
          <a:lstStyle/>
          <a:p>
            <a:r>
              <a:rPr lang="en-US" dirty="0" smtClean="0"/>
              <a:t>Accounting Seed Functional Map</a:t>
            </a:r>
            <a:endParaRPr lang="en-US" dirty="0"/>
          </a:p>
        </p:txBody>
      </p:sp>
      <p:cxnSp>
        <p:nvCxnSpPr>
          <p:cNvPr id="3" name="Straight Arrow Connector 2"/>
          <p:cNvCxnSpPr>
            <a:stCxn id="17" idx="0"/>
          </p:cNvCxnSpPr>
          <p:nvPr/>
        </p:nvCxnSpPr>
        <p:spPr>
          <a:xfrm flipV="1">
            <a:off x="1906468" y="3871044"/>
            <a:ext cx="639417" cy="64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1266255" y="918301"/>
            <a:ext cx="1280429" cy="571901"/>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Recurring Billing</a:t>
            </a:r>
            <a:endParaRPr lang="en-US" dirty="0"/>
          </a:p>
        </p:txBody>
      </p:sp>
      <p:cxnSp>
        <p:nvCxnSpPr>
          <p:cNvPr id="72" name="Straight Arrow Connector 71"/>
          <p:cNvCxnSpPr>
            <a:endCxn id="40" idx="1"/>
          </p:cNvCxnSpPr>
          <p:nvPr/>
        </p:nvCxnSpPr>
        <p:spPr>
          <a:xfrm flipV="1">
            <a:off x="695159" y="1204252"/>
            <a:ext cx="571096" cy="761054"/>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5" idx="0"/>
            <a:endCxn id="13" idx="1"/>
          </p:cNvCxnSpPr>
          <p:nvPr/>
        </p:nvCxnSpPr>
        <p:spPr>
          <a:xfrm rot="5400000" flipH="1" flipV="1">
            <a:off x="3419489" y="-122737"/>
            <a:ext cx="982318" cy="32493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14" idx="0"/>
          </p:cNvCxnSpPr>
          <p:nvPr/>
        </p:nvCxnSpPr>
        <p:spPr>
          <a:xfrm rot="16200000" flipV="1">
            <a:off x="5798163" y="2180534"/>
            <a:ext cx="1718646" cy="378838"/>
          </a:xfrm>
          <a:prstGeom prst="curvedConnector3">
            <a:avLst>
              <a:gd name="adj1" fmla="val 720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2040152" y="1510630"/>
            <a:ext cx="0" cy="454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7338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descr="SeedOnly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130"/>
            <a:ext cx="606126" cy="625999"/>
          </a:xfrm>
          <a:prstGeom prst="rect">
            <a:avLst/>
          </a:prstGeom>
        </p:spPr>
      </p:pic>
      <p:sp>
        <p:nvSpPr>
          <p:cNvPr id="5" name="Rounded Rectangle 4"/>
          <p:cNvSpPr/>
          <p:nvPr/>
        </p:nvSpPr>
        <p:spPr>
          <a:xfrm>
            <a:off x="1756884" y="1993103"/>
            <a:ext cx="1058166" cy="571902"/>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Billing</a:t>
            </a:r>
            <a:endParaRPr lang="en-US" dirty="0"/>
          </a:p>
        </p:txBody>
      </p:sp>
      <p:sp>
        <p:nvSpPr>
          <p:cNvPr id="6" name="Rounded Rectangle 5"/>
          <p:cNvSpPr/>
          <p:nvPr/>
        </p:nvSpPr>
        <p:spPr>
          <a:xfrm>
            <a:off x="2343215" y="3192196"/>
            <a:ext cx="1403685" cy="678848"/>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Project/</a:t>
            </a:r>
          </a:p>
          <a:p>
            <a:pPr algn="ctr"/>
            <a:r>
              <a:rPr lang="en-US" dirty="0" smtClean="0"/>
              <a:t>Work Order</a:t>
            </a:r>
            <a:endParaRPr lang="en-US" dirty="0"/>
          </a:p>
        </p:txBody>
      </p:sp>
      <p:sp>
        <p:nvSpPr>
          <p:cNvPr id="8" name="Rounded Rectangle 7"/>
          <p:cNvSpPr/>
          <p:nvPr/>
        </p:nvSpPr>
        <p:spPr>
          <a:xfrm>
            <a:off x="3590814" y="2279054"/>
            <a:ext cx="822960"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Time</a:t>
            </a:r>
            <a:endParaRPr lang="en-US" dirty="0"/>
          </a:p>
        </p:txBody>
      </p:sp>
      <p:sp>
        <p:nvSpPr>
          <p:cNvPr id="9" name="Rounded Rectangle 8"/>
          <p:cNvSpPr/>
          <p:nvPr/>
        </p:nvSpPr>
        <p:spPr>
          <a:xfrm>
            <a:off x="4539247" y="2793085"/>
            <a:ext cx="1039796"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Expense</a:t>
            </a:r>
            <a:endParaRPr lang="en-US" dirty="0"/>
          </a:p>
        </p:txBody>
      </p:sp>
      <p:sp>
        <p:nvSpPr>
          <p:cNvPr id="10" name="Rounded Rectangle 9"/>
          <p:cNvSpPr/>
          <p:nvPr/>
        </p:nvSpPr>
        <p:spPr>
          <a:xfrm>
            <a:off x="3573609" y="1490202"/>
            <a:ext cx="1621269" cy="47510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Receipt</a:t>
            </a:r>
            <a:endParaRPr lang="en-US" dirty="0"/>
          </a:p>
        </p:txBody>
      </p:sp>
      <p:sp>
        <p:nvSpPr>
          <p:cNvPr id="11" name="Rounded Rectangle 10"/>
          <p:cNvSpPr/>
          <p:nvPr/>
        </p:nvSpPr>
        <p:spPr>
          <a:xfrm>
            <a:off x="136625" y="1796582"/>
            <a:ext cx="558534" cy="2973004"/>
          </a:xfrm>
          <a:prstGeom prst="roundRect">
            <a:avLst/>
          </a:prstGeom>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vert="vert270">
            <a:scene3d>
              <a:camera prst="perspectiveFront" fov="5400000"/>
              <a:lightRig rig="threePt" dir="t"/>
            </a:scene3d>
          </a:bodyPr>
          <a:lstStyle/>
          <a:p>
            <a:pPr algn="ctr"/>
            <a:r>
              <a:rPr lang="en-US" dirty="0" smtClean="0"/>
              <a:t>Salesforce Opportunity</a:t>
            </a:r>
            <a:endParaRPr lang="en-US" dirty="0"/>
          </a:p>
        </p:txBody>
      </p:sp>
      <p:sp>
        <p:nvSpPr>
          <p:cNvPr id="12" name="Rounded Rectangle 11"/>
          <p:cNvSpPr/>
          <p:nvPr/>
        </p:nvSpPr>
        <p:spPr>
          <a:xfrm>
            <a:off x="5804836" y="2160472"/>
            <a:ext cx="822960"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Fixed Asset</a:t>
            </a:r>
            <a:endParaRPr lang="en-US" dirty="0"/>
          </a:p>
        </p:txBody>
      </p:sp>
      <p:sp>
        <p:nvSpPr>
          <p:cNvPr id="13" name="Rounded Rectangle 12"/>
          <p:cNvSpPr/>
          <p:nvPr/>
        </p:nvSpPr>
        <p:spPr>
          <a:xfrm>
            <a:off x="5535329" y="510939"/>
            <a:ext cx="1311576" cy="999691"/>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Scheduled Revenue &amp; Expense</a:t>
            </a:r>
            <a:endParaRPr lang="en-US" dirty="0"/>
          </a:p>
        </p:txBody>
      </p:sp>
      <p:sp>
        <p:nvSpPr>
          <p:cNvPr id="14" name="Rounded Rectangle 13"/>
          <p:cNvSpPr/>
          <p:nvPr/>
        </p:nvSpPr>
        <p:spPr>
          <a:xfrm>
            <a:off x="6293586" y="3229276"/>
            <a:ext cx="1106638" cy="802105"/>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Account Payable</a:t>
            </a:r>
            <a:endParaRPr lang="en-US" dirty="0"/>
          </a:p>
        </p:txBody>
      </p:sp>
      <p:sp>
        <p:nvSpPr>
          <p:cNvPr id="15" name="Rounded Rectangle 14"/>
          <p:cNvSpPr/>
          <p:nvPr/>
        </p:nvSpPr>
        <p:spPr>
          <a:xfrm>
            <a:off x="7174236" y="1750282"/>
            <a:ext cx="1657684"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Disbursement</a:t>
            </a:r>
            <a:endParaRPr lang="en-US" dirty="0"/>
          </a:p>
        </p:txBody>
      </p:sp>
      <p:sp>
        <p:nvSpPr>
          <p:cNvPr id="16" name="Rounded Rectangle 15"/>
          <p:cNvSpPr/>
          <p:nvPr/>
        </p:nvSpPr>
        <p:spPr>
          <a:xfrm>
            <a:off x="7400224" y="494327"/>
            <a:ext cx="1106638"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Journal Entry</a:t>
            </a:r>
            <a:endParaRPr lang="en-US" dirty="0"/>
          </a:p>
        </p:txBody>
      </p:sp>
      <p:sp>
        <p:nvSpPr>
          <p:cNvPr id="17" name="Rounded Rectangle 16"/>
          <p:cNvSpPr/>
          <p:nvPr/>
        </p:nvSpPr>
        <p:spPr>
          <a:xfrm>
            <a:off x="1494988" y="4518799"/>
            <a:ext cx="82296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Sales Order</a:t>
            </a:r>
            <a:endParaRPr lang="en-US" dirty="0"/>
          </a:p>
        </p:txBody>
      </p:sp>
      <p:sp>
        <p:nvSpPr>
          <p:cNvPr id="18" name="Rounded Rectangle 17"/>
          <p:cNvSpPr/>
          <p:nvPr/>
        </p:nvSpPr>
        <p:spPr>
          <a:xfrm>
            <a:off x="3572308" y="4518800"/>
            <a:ext cx="134727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Inventory Balance</a:t>
            </a:r>
            <a:endParaRPr lang="en-US" dirty="0"/>
          </a:p>
        </p:txBody>
      </p:sp>
      <p:sp>
        <p:nvSpPr>
          <p:cNvPr id="19" name="Rounded Rectangle 18"/>
          <p:cNvSpPr/>
          <p:nvPr/>
        </p:nvSpPr>
        <p:spPr>
          <a:xfrm>
            <a:off x="6254951" y="4518800"/>
            <a:ext cx="1183908"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Purchase  Order</a:t>
            </a:r>
            <a:endParaRPr lang="en-US" dirty="0"/>
          </a:p>
        </p:txBody>
      </p:sp>
      <p:cxnSp>
        <p:nvCxnSpPr>
          <p:cNvPr id="22" name="Straight Arrow Connector 21"/>
          <p:cNvCxnSpPr>
            <a:stCxn id="19" idx="0"/>
            <a:endCxn id="14" idx="2"/>
          </p:cNvCxnSpPr>
          <p:nvPr/>
        </p:nvCxnSpPr>
        <p:spPr>
          <a:xfrm flipV="1">
            <a:off x="6846905" y="4031381"/>
            <a:ext cx="0" cy="487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1"/>
            <a:endCxn id="18" idx="3"/>
          </p:cNvCxnSpPr>
          <p:nvPr/>
        </p:nvCxnSpPr>
        <p:spPr>
          <a:xfrm flipH="1">
            <a:off x="4919578" y="4930280"/>
            <a:ext cx="1335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a:endCxn id="19" idx="2"/>
          </p:cNvCxnSpPr>
          <p:nvPr/>
        </p:nvCxnSpPr>
        <p:spPr>
          <a:xfrm rot="16200000" flipH="1">
            <a:off x="4376686" y="2871540"/>
            <a:ext cx="1" cy="4940437"/>
          </a:xfrm>
          <a:prstGeom prst="bent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8" idx="1"/>
            <a:endCxn id="17" idx="3"/>
          </p:cNvCxnSpPr>
          <p:nvPr/>
        </p:nvCxnSpPr>
        <p:spPr>
          <a:xfrm flipH="1" flipV="1">
            <a:off x="2317948" y="4930279"/>
            <a:ext cx="125436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2"/>
            <a:endCxn id="18" idx="0"/>
          </p:cNvCxnSpPr>
          <p:nvPr/>
        </p:nvCxnSpPr>
        <p:spPr>
          <a:xfrm>
            <a:off x="3045058" y="3871044"/>
            <a:ext cx="1200885" cy="647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1"/>
          </p:cNvCxnSpPr>
          <p:nvPr/>
        </p:nvCxnSpPr>
        <p:spPr>
          <a:xfrm flipH="1">
            <a:off x="2663256" y="1727754"/>
            <a:ext cx="910353" cy="2653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7" idx="0"/>
          </p:cNvCxnSpPr>
          <p:nvPr/>
        </p:nvCxnSpPr>
        <p:spPr>
          <a:xfrm rot="16200000" flipV="1">
            <a:off x="933691" y="3546021"/>
            <a:ext cx="194555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0"/>
            <a:endCxn id="8" idx="2"/>
          </p:cNvCxnSpPr>
          <p:nvPr/>
        </p:nvCxnSpPr>
        <p:spPr>
          <a:xfrm flipV="1">
            <a:off x="3045058" y="2744008"/>
            <a:ext cx="957236" cy="448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a:endCxn id="9" idx="1"/>
          </p:cNvCxnSpPr>
          <p:nvPr/>
        </p:nvCxnSpPr>
        <p:spPr>
          <a:xfrm flipV="1">
            <a:off x="3746900" y="3025562"/>
            <a:ext cx="792347" cy="506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0"/>
            <a:endCxn id="13" idx="2"/>
          </p:cNvCxnSpPr>
          <p:nvPr/>
        </p:nvCxnSpPr>
        <p:spPr>
          <a:xfrm flipH="1" flipV="1">
            <a:off x="6191117" y="1510630"/>
            <a:ext cx="25199" cy="649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4" idx="0"/>
            <a:endCxn id="15" idx="2"/>
          </p:cNvCxnSpPr>
          <p:nvPr/>
        </p:nvCxnSpPr>
        <p:spPr>
          <a:xfrm flipV="1">
            <a:off x="6846905" y="2573242"/>
            <a:ext cx="1156173" cy="656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5" idx="1"/>
          </p:cNvCxnSpPr>
          <p:nvPr/>
        </p:nvCxnSpPr>
        <p:spPr>
          <a:xfrm>
            <a:off x="695159" y="2279054"/>
            <a:ext cx="1061725"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6" idx="1"/>
          </p:cNvCxnSpPr>
          <p:nvPr/>
        </p:nvCxnSpPr>
        <p:spPr>
          <a:xfrm>
            <a:off x="695159" y="3531620"/>
            <a:ext cx="1648056"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7" idx="1"/>
          </p:cNvCxnSpPr>
          <p:nvPr/>
        </p:nvCxnSpPr>
        <p:spPr>
          <a:xfrm>
            <a:off x="695159" y="4648382"/>
            <a:ext cx="799829" cy="281897"/>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8" idx="1"/>
          </p:cNvCxnSpPr>
          <p:nvPr/>
        </p:nvCxnSpPr>
        <p:spPr>
          <a:xfrm flipH="1" flipV="1">
            <a:off x="2815053" y="2409302"/>
            <a:ext cx="775761" cy="102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9" idx="0"/>
          </p:cNvCxnSpPr>
          <p:nvPr/>
        </p:nvCxnSpPr>
        <p:spPr>
          <a:xfrm rot="16200000" flipV="1">
            <a:off x="3606755" y="1340694"/>
            <a:ext cx="660689" cy="22440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168174" y="6168725"/>
            <a:ext cx="2377711" cy="438217"/>
          </a:xfrm>
          <a:prstGeom prst="round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Salesforce CRM = Grey</a:t>
            </a:r>
            <a:endParaRPr lang="en-US" dirty="0"/>
          </a:p>
        </p:txBody>
      </p:sp>
      <p:sp>
        <p:nvSpPr>
          <p:cNvPr id="85" name="Rounded Rectangle 84"/>
          <p:cNvSpPr/>
          <p:nvPr/>
        </p:nvSpPr>
        <p:spPr>
          <a:xfrm>
            <a:off x="2663256" y="6168725"/>
            <a:ext cx="2256322" cy="43821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Financial Suite = Blue</a:t>
            </a:r>
            <a:endParaRPr lang="en-US" dirty="0"/>
          </a:p>
        </p:txBody>
      </p:sp>
      <p:sp>
        <p:nvSpPr>
          <p:cNvPr id="86" name="Rounded Rectangle 85"/>
          <p:cNvSpPr/>
          <p:nvPr/>
        </p:nvSpPr>
        <p:spPr>
          <a:xfrm>
            <a:off x="5059145" y="6168725"/>
            <a:ext cx="1189790" cy="421907"/>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ERP = Red</a:t>
            </a:r>
            <a:endParaRPr lang="en-US" dirty="0"/>
          </a:p>
        </p:txBody>
      </p:sp>
      <p:sp>
        <p:nvSpPr>
          <p:cNvPr id="87" name="TextBox 86"/>
          <p:cNvSpPr txBox="1"/>
          <p:nvPr/>
        </p:nvSpPr>
        <p:spPr>
          <a:xfrm>
            <a:off x="500722" y="49130"/>
            <a:ext cx="1903527" cy="646331"/>
          </a:xfrm>
          <a:prstGeom prst="rect">
            <a:avLst/>
          </a:prstGeom>
          <a:noFill/>
        </p:spPr>
        <p:txBody>
          <a:bodyPr wrap="square" rtlCol="0">
            <a:spAutoFit/>
          </a:bodyPr>
          <a:lstStyle/>
          <a:p>
            <a:r>
              <a:rPr lang="en-US" dirty="0" smtClean="0"/>
              <a:t>Accounting Seed </a:t>
            </a:r>
            <a:endParaRPr lang="en-US" dirty="0"/>
          </a:p>
          <a:p>
            <a:r>
              <a:rPr lang="en-US" dirty="0" smtClean="0"/>
              <a:t>Revenue Lifecycle</a:t>
            </a:r>
            <a:endParaRPr lang="en-US" dirty="0"/>
          </a:p>
        </p:txBody>
      </p:sp>
      <p:cxnSp>
        <p:nvCxnSpPr>
          <p:cNvPr id="3" name="Straight Arrow Connector 2"/>
          <p:cNvCxnSpPr>
            <a:stCxn id="17" idx="0"/>
          </p:cNvCxnSpPr>
          <p:nvPr/>
        </p:nvCxnSpPr>
        <p:spPr>
          <a:xfrm flipV="1">
            <a:off x="1906468" y="3871044"/>
            <a:ext cx="639417" cy="64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1266255" y="918301"/>
            <a:ext cx="1280429" cy="571901"/>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Recurring Billing</a:t>
            </a:r>
            <a:endParaRPr lang="en-US" dirty="0"/>
          </a:p>
        </p:txBody>
      </p:sp>
      <p:cxnSp>
        <p:nvCxnSpPr>
          <p:cNvPr id="72" name="Straight Arrow Connector 71"/>
          <p:cNvCxnSpPr>
            <a:endCxn id="40" idx="1"/>
          </p:cNvCxnSpPr>
          <p:nvPr/>
        </p:nvCxnSpPr>
        <p:spPr>
          <a:xfrm flipV="1">
            <a:off x="695159" y="1204252"/>
            <a:ext cx="571096" cy="761054"/>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5" idx="0"/>
            <a:endCxn id="13" idx="1"/>
          </p:cNvCxnSpPr>
          <p:nvPr/>
        </p:nvCxnSpPr>
        <p:spPr>
          <a:xfrm rot="5400000" flipH="1" flipV="1">
            <a:off x="3419489" y="-122737"/>
            <a:ext cx="982318" cy="32493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14" idx="0"/>
          </p:cNvCxnSpPr>
          <p:nvPr/>
        </p:nvCxnSpPr>
        <p:spPr>
          <a:xfrm rot="16200000" flipV="1">
            <a:off x="5798163" y="2180534"/>
            <a:ext cx="1718646" cy="378838"/>
          </a:xfrm>
          <a:prstGeom prst="curvedConnector3">
            <a:avLst>
              <a:gd name="adj1" fmla="val 720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2040152" y="1510630"/>
            <a:ext cx="0" cy="454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Freeform 3"/>
          <p:cNvSpPr/>
          <p:nvPr/>
        </p:nvSpPr>
        <p:spPr>
          <a:xfrm>
            <a:off x="877248" y="288069"/>
            <a:ext cx="6245481" cy="2671183"/>
          </a:xfrm>
          <a:custGeom>
            <a:avLst/>
            <a:gdLst>
              <a:gd name="connsiteX0" fmla="*/ 0 w 6245481"/>
              <a:gd name="connsiteY0" fmla="*/ 497573 h 2671183"/>
              <a:gd name="connsiteX1" fmla="*/ 4320773 w 6245481"/>
              <a:gd name="connsiteY1" fmla="*/ 471385 h 2671183"/>
              <a:gd name="connsiteX2" fmla="*/ 4517172 w 6245481"/>
              <a:gd name="connsiteY2" fmla="*/ 0 h 2671183"/>
              <a:gd name="connsiteX3" fmla="*/ 6245481 w 6245481"/>
              <a:gd name="connsiteY3" fmla="*/ 13094 h 2671183"/>
              <a:gd name="connsiteX4" fmla="*/ 6075269 w 6245481"/>
              <a:gd name="connsiteY4" fmla="*/ 1610566 h 2671183"/>
              <a:gd name="connsiteX5" fmla="*/ 4543358 w 6245481"/>
              <a:gd name="connsiteY5" fmla="*/ 1610566 h 2671183"/>
              <a:gd name="connsiteX6" fmla="*/ 4412426 w 6245481"/>
              <a:gd name="connsiteY6" fmla="*/ 1741506 h 2671183"/>
              <a:gd name="connsiteX7" fmla="*/ 2238946 w 6245481"/>
              <a:gd name="connsiteY7" fmla="*/ 1715318 h 2671183"/>
              <a:gd name="connsiteX8" fmla="*/ 2003267 w 6245481"/>
              <a:gd name="connsiteY8" fmla="*/ 2658089 h 2671183"/>
              <a:gd name="connsiteX9" fmla="*/ 641569 w 6245481"/>
              <a:gd name="connsiteY9" fmla="*/ 2671183 h 2671183"/>
              <a:gd name="connsiteX10" fmla="*/ 0 w 6245481"/>
              <a:gd name="connsiteY10" fmla="*/ 497573 h 26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45481" h="2671183">
                <a:moveTo>
                  <a:pt x="0" y="497573"/>
                </a:moveTo>
                <a:lnTo>
                  <a:pt x="4320773" y="471385"/>
                </a:lnTo>
                <a:lnTo>
                  <a:pt x="4517172" y="0"/>
                </a:lnTo>
                <a:lnTo>
                  <a:pt x="6245481" y="13094"/>
                </a:lnTo>
                <a:lnTo>
                  <a:pt x="6075269" y="1610566"/>
                </a:lnTo>
                <a:lnTo>
                  <a:pt x="4543358" y="1610566"/>
                </a:lnTo>
                <a:lnTo>
                  <a:pt x="4412426" y="1741506"/>
                </a:lnTo>
                <a:lnTo>
                  <a:pt x="2238946" y="1715318"/>
                </a:lnTo>
                <a:lnTo>
                  <a:pt x="2003267" y="2658089"/>
                </a:lnTo>
                <a:lnTo>
                  <a:pt x="641569" y="2671183"/>
                </a:lnTo>
                <a:lnTo>
                  <a:pt x="0" y="497573"/>
                </a:lnTo>
                <a:close/>
              </a:path>
            </a:pathLst>
          </a:custGeom>
          <a:noFill/>
          <a:ln w="38100" cmpd="sng">
            <a:solidFill>
              <a:srgbClr val="4DFF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8196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descr="SeedOnly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3" y="26188"/>
            <a:ext cx="606126" cy="625999"/>
          </a:xfrm>
          <a:prstGeom prst="rect">
            <a:avLst/>
          </a:prstGeom>
        </p:spPr>
      </p:pic>
      <p:sp>
        <p:nvSpPr>
          <p:cNvPr id="5" name="Rounded Rectangle 4"/>
          <p:cNvSpPr/>
          <p:nvPr/>
        </p:nvSpPr>
        <p:spPr>
          <a:xfrm>
            <a:off x="1756884" y="1993103"/>
            <a:ext cx="1058166" cy="571902"/>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Billing</a:t>
            </a:r>
            <a:endParaRPr lang="en-US" dirty="0"/>
          </a:p>
        </p:txBody>
      </p:sp>
      <p:sp>
        <p:nvSpPr>
          <p:cNvPr id="6" name="Rounded Rectangle 5"/>
          <p:cNvSpPr/>
          <p:nvPr/>
        </p:nvSpPr>
        <p:spPr>
          <a:xfrm>
            <a:off x="2343215" y="3192196"/>
            <a:ext cx="1403685" cy="678848"/>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Project/</a:t>
            </a:r>
          </a:p>
          <a:p>
            <a:pPr algn="ctr"/>
            <a:r>
              <a:rPr lang="en-US" dirty="0" smtClean="0"/>
              <a:t>Work Order</a:t>
            </a:r>
            <a:endParaRPr lang="en-US" dirty="0"/>
          </a:p>
        </p:txBody>
      </p:sp>
      <p:sp>
        <p:nvSpPr>
          <p:cNvPr id="8" name="Rounded Rectangle 7"/>
          <p:cNvSpPr/>
          <p:nvPr/>
        </p:nvSpPr>
        <p:spPr>
          <a:xfrm>
            <a:off x="3590814" y="2279054"/>
            <a:ext cx="822960"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Time</a:t>
            </a:r>
            <a:endParaRPr lang="en-US" dirty="0"/>
          </a:p>
        </p:txBody>
      </p:sp>
      <p:sp>
        <p:nvSpPr>
          <p:cNvPr id="9" name="Rounded Rectangle 8"/>
          <p:cNvSpPr/>
          <p:nvPr/>
        </p:nvSpPr>
        <p:spPr>
          <a:xfrm>
            <a:off x="4539247" y="2793085"/>
            <a:ext cx="1039796"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Expense</a:t>
            </a:r>
            <a:endParaRPr lang="en-US" dirty="0"/>
          </a:p>
        </p:txBody>
      </p:sp>
      <p:sp>
        <p:nvSpPr>
          <p:cNvPr id="10" name="Rounded Rectangle 9"/>
          <p:cNvSpPr/>
          <p:nvPr/>
        </p:nvSpPr>
        <p:spPr>
          <a:xfrm>
            <a:off x="3573609" y="1490202"/>
            <a:ext cx="1621269" cy="47510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Receipt</a:t>
            </a:r>
            <a:endParaRPr lang="en-US" dirty="0"/>
          </a:p>
        </p:txBody>
      </p:sp>
      <p:sp>
        <p:nvSpPr>
          <p:cNvPr id="11" name="Rounded Rectangle 10"/>
          <p:cNvSpPr/>
          <p:nvPr/>
        </p:nvSpPr>
        <p:spPr>
          <a:xfrm>
            <a:off x="136625" y="1796582"/>
            <a:ext cx="558534" cy="2973004"/>
          </a:xfrm>
          <a:prstGeom prst="roundRect">
            <a:avLst/>
          </a:prstGeom>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vert="vert270">
            <a:scene3d>
              <a:camera prst="perspectiveFront" fov="5400000"/>
              <a:lightRig rig="threePt" dir="t"/>
            </a:scene3d>
          </a:bodyPr>
          <a:lstStyle/>
          <a:p>
            <a:pPr algn="ctr"/>
            <a:r>
              <a:rPr lang="en-US" dirty="0" smtClean="0"/>
              <a:t>Salesforce Opportunity</a:t>
            </a:r>
            <a:endParaRPr lang="en-US" dirty="0"/>
          </a:p>
        </p:txBody>
      </p:sp>
      <p:sp>
        <p:nvSpPr>
          <p:cNvPr id="12" name="Rounded Rectangle 11"/>
          <p:cNvSpPr/>
          <p:nvPr/>
        </p:nvSpPr>
        <p:spPr>
          <a:xfrm>
            <a:off x="5804836" y="2160472"/>
            <a:ext cx="822960"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Fixed Asset</a:t>
            </a:r>
            <a:endParaRPr lang="en-US" dirty="0"/>
          </a:p>
        </p:txBody>
      </p:sp>
      <p:sp>
        <p:nvSpPr>
          <p:cNvPr id="13" name="Rounded Rectangle 12"/>
          <p:cNvSpPr/>
          <p:nvPr/>
        </p:nvSpPr>
        <p:spPr>
          <a:xfrm>
            <a:off x="5535329" y="510939"/>
            <a:ext cx="1311576" cy="999691"/>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Scheduled Revenue &amp; Expense</a:t>
            </a:r>
            <a:endParaRPr lang="en-US" dirty="0"/>
          </a:p>
        </p:txBody>
      </p:sp>
      <p:sp>
        <p:nvSpPr>
          <p:cNvPr id="14" name="Rounded Rectangle 13"/>
          <p:cNvSpPr/>
          <p:nvPr/>
        </p:nvSpPr>
        <p:spPr>
          <a:xfrm>
            <a:off x="6293586" y="3229276"/>
            <a:ext cx="1106638" cy="802105"/>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Account Payable</a:t>
            </a:r>
            <a:endParaRPr lang="en-US" dirty="0"/>
          </a:p>
        </p:txBody>
      </p:sp>
      <p:sp>
        <p:nvSpPr>
          <p:cNvPr id="15" name="Rounded Rectangle 14"/>
          <p:cNvSpPr/>
          <p:nvPr/>
        </p:nvSpPr>
        <p:spPr>
          <a:xfrm>
            <a:off x="7174236" y="1750282"/>
            <a:ext cx="1657684"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Disbursement</a:t>
            </a:r>
            <a:endParaRPr lang="en-US" dirty="0"/>
          </a:p>
        </p:txBody>
      </p:sp>
      <p:sp>
        <p:nvSpPr>
          <p:cNvPr id="16" name="Rounded Rectangle 15"/>
          <p:cNvSpPr/>
          <p:nvPr/>
        </p:nvSpPr>
        <p:spPr>
          <a:xfrm>
            <a:off x="7400224" y="494327"/>
            <a:ext cx="1106638"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Journal Entry</a:t>
            </a:r>
            <a:endParaRPr lang="en-US" dirty="0"/>
          </a:p>
        </p:txBody>
      </p:sp>
      <p:sp>
        <p:nvSpPr>
          <p:cNvPr id="17" name="Rounded Rectangle 16"/>
          <p:cNvSpPr/>
          <p:nvPr/>
        </p:nvSpPr>
        <p:spPr>
          <a:xfrm>
            <a:off x="1494988" y="4518799"/>
            <a:ext cx="82296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Sales Order</a:t>
            </a:r>
            <a:endParaRPr lang="en-US" dirty="0"/>
          </a:p>
        </p:txBody>
      </p:sp>
      <p:sp>
        <p:nvSpPr>
          <p:cNvPr id="18" name="Rounded Rectangle 17"/>
          <p:cNvSpPr/>
          <p:nvPr/>
        </p:nvSpPr>
        <p:spPr>
          <a:xfrm>
            <a:off x="3572308" y="4518800"/>
            <a:ext cx="134727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Inventory Balance</a:t>
            </a:r>
            <a:endParaRPr lang="en-US" dirty="0"/>
          </a:p>
        </p:txBody>
      </p:sp>
      <p:sp>
        <p:nvSpPr>
          <p:cNvPr id="19" name="Rounded Rectangle 18"/>
          <p:cNvSpPr/>
          <p:nvPr/>
        </p:nvSpPr>
        <p:spPr>
          <a:xfrm>
            <a:off x="6254951" y="4518800"/>
            <a:ext cx="1183908"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Purchase  Order</a:t>
            </a:r>
            <a:endParaRPr lang="en-US" dirty="0"/>
          </a:p>
        </p:txBody>
      </p:sp>
      <p:cxnSp>
        <p:nvCxnSpPr>
          <p:cNvPr id="22" name="Straight Arrow Connector 21"/>
          <p:cNvCxnSpPr>
            <a:stCxn id="19" idx="0"/>
            <a:endCxn id="14" idx="2"/>
          </p:cNvCxnSpPr>
          <p:nvPr/>
        </p:nvCxnSpPr>
        <p:spPr>
          <a:xfrm flipV="1">
            <a:off x="6846905" y="4031381"/>
            <a:ext cx="0" cy="487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1"/>
            <a:endCxn id="18" idx="3"/>
          </p:cNvCxnSpPr>
          <p:nvPr/>
        </p:nvCxnSpPr>
        <p:spPr>
          <a:xfrm flipH="1">
            <a:off x="4919578" y="4930280"/>
            <a:ext cx="1335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a:endCxn id="19" idx="2"/>
          </p:cNvCxnSpPr>
          <p:nvPr/>
        </p:nvCxnSpPr>
        <p:spPr>
          <a:xfrm rot="16200000" flipH="1">
            <a:off x="4376686" y="2871540"/>
            <a:ext cx="1" cy="4940437"/>
          </a:xfrm>
          <a:prstGeom prst="bent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8" idx="1"/>
            <a:endCxn id="17" idx="3"/>
          </p:cNvCxnSpPr>
          <p:nvPr/>
        </p:nvCxnSpPr>
        <p:spPr>
          <a:xfrm flipH="1" flipV="1">
            <a:off x="2317948" y="4930279"/>
            <a:ext cx="125436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2"/>
            <a:endCxn id="18" idx="0"/>
          </p:cNvCxnSpPr>
          <p:nvPr/>
        </p:nvCxnSpPr>
        <p:spPr>
          <a:xfrm>
            <a:off x="3045058" y="3871044"/>
            <a:ext cx="1200885" cy="647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1"/>
          </p:cNvCxnSpPr>
          <p:nvPr/>
        </p:nvCxnSpPr>
        <p:spPr>
          <a:xfrm flipH="1">
            <a:off x="2663256" y="1727754"/>
            <a:ext cx="910353" cy="2653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7" idx="0"/>
          </p:cNvCxnSpPr>
          <p:nvPr/>
        </p:nvCxnSpPr>
        <p:spPr>
          <a:xfrm rot="16200000" flipV="1">
            <a:off x="933691" y="3546021"/>
            <a:ext cx="194555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0"/>
            <a:endCxn id="8" idx="2"/>
          </p:cNvCxnSpPr>
          <p:nvPr/>
        </p:nvCxnSpPr>
        <p:spPr>
          <a:xfrm flipV="1">
            <a:off x="3045058" y="2744008"/>
            <a:ext cx="957236" cy="448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a:endCxn id="9" idx="1"/>
          </p:cNvCxnSpPr>
          <p:nvPr/>
        </p:nvCxnSpPr>
        <p:spPr>
          <a:xfrm flipV="1">
            <a:off x="3746900" y="3025562"/>
            <a:ext cx="792347" cy="506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0"/>
            <a:endCxn id="13" idx="2"/>
          </p:cNvCxnSpPr>
          <p:nvPr/>
        </p:nvCxnSpPr>
        <p:spPr>
          <a:xfrm flipH="1" flipV="1">
            <a:off x="6191117" y="1510630"/>
            <a:ext cx="25199" cy="649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4" idx="0"/>
            <a:endCxn id="15" idx="2"/>
          </p:cNvCxnSpPr>
          <p:nvPr/>
        </p:nvCxnSpPr>
        <p:spPr>
          <a:xfrm flipV="1">
            <a:off x="6846905" y="2573242"/>
            <a:ext cx="1156173" cy="656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5" idx="1"/>
          </p:cNvCxnSpPr>
          <p:nvPr/>
        </p:nvCxnSpPr>
        <p:spPr>
          <a:xfrm>
            <a:off x="695159" y="2279054"/>
            <a:ext cx="1061725"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6" idx="1"/>
          </p:cNvCxnSpPr>
          <p:nvPr/>
        </p:nvCxnSpPr>
        <p:spPr>
          <a:xfrm>
            <a:off x="695159" y="3531620"/>
            <a:ext cx="1648056"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7" idx="1"/>
          </p:cNvCxnSpPr>
          <p:nvPr/>
        </p:nvCxnSpPr>
        <p:spPr>
          <a:xfrm>
            <a:off x="695159" y="4648382"/>
            <a:ext cx="799829" cy="281897"/>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8" idx="1"/>
          </p:cNvCxnSpPr>
          <p:nvPr/>
        </p:nvCxnSpPr>
        <p:spPr>
          <a:xfrm flipH="1" flipV="1">
            <a:off x="2815053" y="2409302"/>
            <a:ext cx="775761" cy="102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9" idx="0"/>
          </p:cNvCxnSpPr>
          <p:nvPr/>
        </p:nvCxnSpPr>
        <p:spPr>
          <a:xfrm rot="16200000" flipV="1">
            <a:off x="3606755" y="1340694"/>
            <a:ext cx="660689" cy="22440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168174" y="6168725"/>
            <a:ext cx="2377711" cy="438217"/>
          </a:xfrm>
          <a:prstGeom prst="round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Salesforce CRM = Grey</a:t>
            </a:r>
            <a:endParaRPr lang="en-US" dirty="0"/>
          </a:p>
        </p:txBody>
      </p:sp>
      <p:sp>
        <p:nvSpPr>
          <p:cNvPr id="85" name="Rounded Rectangle 84"/>
          <p:cNvSpPr/>
          <p:nvPr/>
        </p:nvSpPr>
        <p:spPr>
          <a:xfrm>
            <a:off x="2663256" y="6168725"/>
            <a:ext cx="2256322" cy="43821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Financial Suite = Blue</a:t>
            </a:r>
            <a:endParaRPr lang="en-US" dirty="0"/>
          </a:p>
        </p:txBody>
      </p:sp>
      <p:sp>
        <p:nvSpPr>
          <p:cNvPr id="86" name="Rounded Rectangle 85"/>
          <p:cNvSpPr/>
          <p:nvPr/>
        </p:nvSpPr>
        <p:spPr>
          <a:xfrm>
            <a:off x="5059145" y="6168725"/>
            <a:ext cx="1189790" cy="421907"/>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ERP = Red</a:t>
            </a:r>
            <a:endParaRPr lang="en-US" dirty="0"/>
          </a:p>
        </p:txBody>
      </p:sp>
      <p:sp>
        <p:nvSpPr>
          <p:cNvPr id="87" name="TextBox 86"/>
          <p:cNvSpPr txBox="1"/>
          <p:nvPr/>
        </p:nvSpPr>
        <p:spPr>
          <a:xfrm>
            <a:off x="548105" y="55916"/>
            <a:ext cx="3454189" cy="646331"/>
          </a:xfrm>
          <a:prstGeom prst="rect">
            <a:avLst/>
          </a:prstGeom>
          <a:noFill/>
        </p:spPr>
        <p:txBody>
          <a:bodyPr wrap="square" rtlCol="0">
            <a:spAutoFit/>
          </a:bodyPr>
          <a:lstStyle/>
          <a:p>
            <a:r>
              <a:rPr lang="en-US" dirty="0" smtClean="0"/>
              <a:t>Accounting Seed </a:t>
            </a:r>
            <a:endParaRPr lang="en-US" dirty="0"/>
          </a:p>
          <a:p>
            <a:r>
              <a:rPr lang="en-US" dirty="0" smtClean="0"/>
              <a:t>Cash Disbursements Lifecycle</a:t>
            </a:r>
            <a:endParaRPr lang="en-US" dirty="0"/>
          </a:p>
        </p:txBody>
      </p:sp>
      <p:cxnSp>
        <p:nvCxnSpPr>
          <p:cNvPr id="3" name="Straight Arrow Connector 2"/>
          <p:cNvCxnSpPr>
            <a:stCxn id="17" idx="0"/>
          </p:cNvCxnSpPr>
          <p:nvPr/>
        </p:nvCxnSpPr>
        <p:spPr>
          <a:xfrm flipV="1">
            <a:off x="1906468" y="3871044"/>
            <a:ext cx="639417" cy="64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1266255" y="918301"/>
            <a:ext cx="1280429" cy="571901"/>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Recurring Billing</a:t>
            </a:r>
            <a:endParaRPr lang="en-US" dirty="0"/>
          </a:p>
        </p:txBody>
      </p:sp>
      <p:cxnSp>
        <p:nvCxnSpPr>
          <p:cNvPr id="72" name="Straight Arrow Connector 71"/>
          <p:cNvCxnSpPr>
            <a:endCxn id="40" idx="1"/>
          </p:cNvCxnSpPr>
          <p:nvPr/>
        </p:nvCxnSpPr>
        <p:spPr>
          <a:xfrm flipV="1">
            <a:off x="695159" y="1204252"/>
            <a:ext cx="571096" cy="761054"/>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5" idx="0"/>
            <a:endCxn id="13" idx="1"/>
          </p:cNvCxnSpPr>
          <p:nvPr/>
        </p:nvCxnSpPr>
        <p:spPr>
          <a:xfrm rot="5400000" flipH="1" flipV="1">
            <a:off x="3419489" y="-122737"/>
            <a:ext cx="982318" cy="32493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14" idx="0"/>
          </p:cNvCxnSpPr>
          <p:nvPr/>
        </p:nvCxnSpPr>
        <p:spPr>
          <a:xfrm rot="16200000" flipV="1">
            <a:off x="5798163" y="2180534"/>
            <a:ext cx="1718646" cy="378838"/>
          </a:xfrm>
          <a:prstGeom prst="curvedConnector3">
            <a:avLst>
              <a:gd name="adj1" fmla="val 720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2040152" y="1510630"/>
            <a:ext cx="0" cy="454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Freeform 1"/>
          <p:cNvSpPr/>
          <p:nvPr/>
        </p:nvSpPr>
        <p:spPr>
          <a:xfrm>
            <a:off x="5381327" y="314257"/>
            <a:ext cx="3535178" cy="5473306"/>
          </a:xfrm>
          <a:custGeom>
            <a:avLst/>
            <a:gdLst>
              <a:gd name="connsiteX0" fmla="*/ 26186 w 3535178"/>
              <a:gd name="connsiteY0" fmla="*/ 26188 h 5473306"/>
              <a:gd name="connsiteX1" fmla="*/ 1702122 w 3535178"/>
              <a:gd name="connsiteY1" fmla="*/ 0 h 5473306"/>
              <a:gd name="connsiteX2" fmla="*/ 1702122 w 3535178"/>
              <a:gd name="connsiteY2" fmla="*/ 1191557 h 5473306"/>
              <a:gd name="connsiteX3" fmla="*/ 3535178 w 3535178"/>
              <a:gd name="connsiteY3" fmla="*/ 1165369 h 5473306"/>
              <a:gd name="connsiteX4" fmla="*/ 3522084 w 3535178"/>
              <a:gd name="connsiteY4" fmla="*/ 5473306 h 5473306"/>
              <a:gd name="connsiteX5" fmla="*/ 602289 w 3535178"/>
              <a:gd name="connsiteY5" fmla="*/ 5447118 h 5473306"/>
              <a:gd name="connsiteX6" fmla="*/ 615383 w 3535178"/>
              <a:gd name="connsiteY6" fmla="*/ 2789029 h 5473306"/>
              <a:gd name="connsiteX7" fmla="*/ 314238 w 3535178"/>
              <a:gd name="connsiteY7" fmla="*/ 2775935 h 5473306"/>
              <a:gd name="connsiteX8" fmla="*/ 0 w 3535178"/>
              <a:gd name="connsiteY8" fmla="*/ 1243933 h 5473306"/>
              <a:gd name="connsiteX9" fmla="*/ 26186 w 3535178"/>
              <a:gd name="connsiteY9" fmla="*/ 26188 h 547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35178" h="5473306">
                <a:moveTo>
                  <a:pt x="26186" y="26188"/>
                </a:moveTo>
                <a:lnTo>
                  <a:pt x="1702122" y="0"/>
                </a:lnTo>
                <a:lnTo>
                  <a:pt x="1702122" y="1191557"/>
                </a:lnTo>
                <a:lnTo>
                  <a:pt x="3535178" y="1165369"/>
                </a:lnTo>
                <a:cubicBezTo>
                  <a:pt x="3530813" y="2601348"/>
                  <a:pt x="3526449" y="4037327"/>
                  <a:pt x="3522084" y="5473306"/>
                </a:cubicBezTo>
                <a:lnTo>
                  <a:pt x="602289" y="5447118"/>
                </a:lnTo>
                <a:cubicBezTo>
                  <a:pt x="606654" y="4561088"/>
                  <a:pt x="611018" y="3675059"/>
                  <a:pt x="615383" y="2789029"/>
                </a:cubicBezTo>
                <a:lnTo>
                  <a:pt x="314238" y="2775935"/>
                </a:lnTo>
                <a:lnTo>
                  <a:pt x="0" y="1243933"/>
                </a:lnTo>
                <a:lnTo>
                  <a:pt x="26186" y="26188"/>
                </a:lnTo>
                <a:close/>
              </a:path>
            </a:pathLst>
          </a:custGeom>
          <a:noFill/>
          <a:ln w="57150" cmpd="sng">
            <a:solidFill>
              <a:srgbClr val="4DFF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530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descr="SeedOnly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6" y="62224"/>
            <a:ext cx="606126" cy="625999"/>
          </a:xfrm>
          <a:prstGeom prst="rect">
            <a:avLst/>
          </a:prstGeom>
        </p:spPr>
      </p:pic>
      <p:sp>
        <p:nvSpPr>
          <p:cNvPr id="5" name="Rounded Rectangle 4"/>
          <p:cNvSpPr/>
          <p:nvPr/>
        </p:nvSpPr>
        <p:spPr>
          <a:xfrm>
            <a:off x="1756884" y="1993103"/>
            <a:ext cx="1058166" cy="571902"/>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Billing</a:t>
            </a:r>
            <a:endParaRPr lang="en-US" dirty="0"/>
          </a:p>
        </p:txBody>
      </p:sp>
      <p:sp>
        <p:nvSpPr>
          <p:cNvPr id="6" name="Rounded Rectangle 5"/>
          <p:cNvSpPr/>
          <p:nvPr/>
        </p:nvSpPr>
        <p:spPr>
          <a:xfrm>
            <a:off x="2343215" y="3192196"/>
            <a:ext cx="1403685" cy="678848"/>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Project/</a:t>
            </a:r>
          </a:p>
          <a:p>
            <a:pPr algn="ctr"/>
            <a:r>
              <a:rPr lang="en-US" dirty="0" smtClean="0"/>
              <a:t>Work Order</a:t>
            </a:r>
            <a:endParaRPr lang="en-US" dirty="0"/>
          </a:p>
        </p:txBody>
      </p:sp>
      <p:sp>
        <p:nvSpPr>
          <p:cNvPr id="8" name="Rounded Rectangle 7"/>
          <p:cNvSpPr/>
          <p:nvPr/>
        </p:nvSpPr>
        <p:spPr>
          <a:xfrm>
            <a:off x="3590814" y="2279054"/>
            <a:ext cx="822960"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Time</a:t>
            </a:r>
            <a:endParaRPr lang="en-US" dirty="0"/>
          </a:p>
        </p:txBody>
      </p:sp>
      <p:sp>
        <p:nvSpPr>
          <p:cNvPr id="9" name="Rounded Rectangle 8"/>
          <p:cNvSpPr/>
          <p:nvPr/>
        </p:nvSpPr>
        <p:spPr>
          <a:xfrm>
            <a:off x="4539247" y="2793085"/>
            <a:ext cx="1039796"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Expense</a:t>
            </a:r>
            <a:endParaRPr lang="en-US" dirty="0"/>
          </a:p>
        </p:txBody>
      </p:sp>
      <p:sp>
        <p:nvSpPr>
          <p:cNvPr id="10" name="Rounded Rectangle 9"/>
          <p:cNvSpPr/>
          <p:nvPr/>
        </p:nvSpPr>
        <p:spPr>
          <a:xfrm>
            <a:off x="3573609" y="1490202"/>
            <a:ext cx="1621269" cy="47510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Receipt</a:t>
            </a:r>
            <a:endParaRPr lang="en-US" dirty="0"/>
          </a:p>
        </p:txBody>
      </p:sp>
      <p:sp>
        <p:nvSpPr>
          <p:cNvPr id="11" name="Rounded Rectangle 10"/>
          <p:cNvSpPr/>
          <p:nvPr/>
        </p:nvSpPr>
        <p:spPr>
          <a:xfrm>
            <a:off x="136625" y="1796582"/>
            <a:ext cx="558534" cy="2973004"/>
          </a:xfrm>
          <a:prstGeom prst="roundRect">
            <a:avLst/>
          </a:prstGeom>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vert="vert270">
            <a:scene3d>
              <a:camera prst="perspectiveFront" fov="5400000"/>
              <a:lightRig rig="threePt" dir="t"/>
            </a:scene3d>
          </a:bodyPr>
          <a:lstStyle/>
          <a:p>
            <a:pPr algn="ctr"/>
            <a:r>
              <a:rPr lang="en-US" dirty="0" smtClean="0"/>
              <a:t>Salesforce Opportunity</a:t>
            </a:r>
            <a:endParaRPr lang="en-US" dirty="0"/>
          </a:p>
        </p:txBody>
      </p:sp>
      <p:sp>
        <p:nvSpPr>
          <p:cNvPr id="12" name="Rounded Rectangle 11"/>
          <p:cNvSpPr/>
          <p:nvPr/>
        </p:nvSpPr>
        <p:spPr>
          <a:xfrm>
            <a:off x="5804836" y="2160472"/>
            <a:ext cx="822960"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Fixed Asset</a:t>
            </a:r>
            <a:endParaRPr lang="en-US" dirty="0"/>
          </a:p>
        </p:txBody>
      </p:sp>
      <p:sp>
        <p:nvSpPr>
          <p:cNvPr id="13" name="Rounded Rectangle 12"/>
          <p:cNvSpPr/>
          <p:nvPr/>
        </p:nvSpPr>
        <p:spPr>
          <a:xfrm>
            <a:off x="5535329" y="510939"/>
            <a:ext cx="1311576" cy="999691"/>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Scheduled Revenue &amp; Expense</a:t>
            </a:r>
            <a:endParaRPr lang="en-US" dirty="0"/>
          </a:p>
        </p:txBody>
      </p:sp>
      <p:sp>
        <p:nvSpPr>
          <p:cNvPr id="14" name="Rounded Rectangle 13"/>
          <p:cNvSpPr/>
          <p:nvPr/>
        </p:nvSpPr>
        <p:spPr>
          <a:xfrm>
            <a:off x="6293586" y="3229276"/>
            <a:ext cx="1106638" cy="802105"/>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Account Payable</a:t>
            </a:r>
            <a:endParaRPr lang="en-US" dirty="0"/>
          </a:p>
        </p:txBody>
      </p:sp>
      <p:sp>
        <p:nvSpPr>
          <p:cNvPr id="15" name="Rounded Rectangle 14"/>
          <p:cNvSpPr/>
          <p:nvPr/>
        </p:nvSpPr>
        <p:spPr>
          <a:xfrm>
            <a:off x="7174236" y="1750282"/>
            <a:ext cx="1657684"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Disbursement</a:t>
            </a:r>
            <a:endParaRPr lang="en-US" dirty="0"/>
          </a:p>
        </p:txBody>
      </p:sp>
      <p:sp>
        <p:nvSpPr>
          <p:cNvPr id="16" name="Rounded Rectangle 15"/>
          <p:cNvSpPr/>
          <p:nvPr/>
        </p:nvSpPr>
        <p:spPr>
          <a:xfrm>
            <a:off x="7400224" y="494327"/>
            <a:ext cx="1106638"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Journal Entry</a:t>
            </a:r>
            <a:endParaRPr lang="en-US" dirty="0"/>
          </a:p>
        </p:txBody>
      </p:sp>
      <p:sp>
        <p:nvSpPr>
          <p:cNvPr id="17" name="Rounded Rectangle 16"/>
          <p:cNvSpPr/>
          <p:nvPr/>
        </p:nvSpPr>
        <p:spPr>
          <a:xfrm>
            <a:off x="1494988" y="4518799"/>
            <a:ext cx="82296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Sales Order</a:t>
            </a:r>
            <a:endParaRPr lang="en-US" dirty="0"/>
          </a:p>
        </p:txBody>
      </p:sp>
      <p:sp>
        <p:nvSpPr>
          <p:cNvPr id="18" name="Rounded Rectangle 17"/>
          <p:cNvSpPr/>
          <p:nvPr/>
        </p:nvSpPr>
        <p:spPr>
          <a:xfrm>
            <a:off x="3572308" y="4518800"/>
            <a:ext cx="134727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Inventory Balance</a:t>
            </a:r>
            <a:endParaRPr lang="en-US" dirty="0"/>
          </a:p>
        </p:txBody>
      </p:sp>
      <p:sp>
        <p:nvSpPr>
          <p:cNvPr id="19" name="Rounded Rectangle 18"/>
          <p:cNvSpPr/>
          <p:nvPr/>
        </p:nvSpPr>
        <p:spPr>
          <a:xfrm>
            <a:off x="6254951" y="4518800"/>
            <a:ext cx="1183908"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Purchase  Order</a:t>
            </a:r>
            <a:endParaRPr lang="en-US" dirty="0"/>
          </a:p>
        </p:txBody>
      </p:sp>
      <p:cxnSp>
        <p:nvCxnSpPr>
          <p:cNvPr id="22" name="Straight Arrow Connector 21"/>
          <p:cNvCxnSpPr>
            <a:stCxn id="19" idx="0"/>
            <a:endCxn id="14" idx="2"/>
          </p:cNvCxnSpPr>
          <p:nvPr/>
        </p:nvCxnSpPr>
        <p:spPr>
          <a:xfrm flipV="1">
            <a:off x="6846905" y="4031381"/>
            <a:ext cx="0" cy="487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1"/>
            <a:endCxn id="18" idx="3"/>
          </p:cNvCxnSpPr>
          <p:nvPr/>
        </p:nvCxnSpPr>
        <p:spPr>
          <a:xfrm flipH="1">
            <a:off x="4919578" y="4930280"/>
            <a:ext cx="1335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a:endCxn id="19" idx="2"/>
          </p:cNvCxnSpPr>
          <p:nvPr/>
        </p:nvCxnSpPr>
        <p:spPr>
          <a:xfrm rot="16200000" flipH="1">
            <a:off x="4376686" y="2871540"/>
            <a:ext cx="1" cy="4940437"/>
          </a:xfrm>
          <a:prstGeom prst="bent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8" idx="1"/>
            <a:endCxn id="17" idx="3"/>
          </p:cNvCxnSpPr>
          <p:nvPr/>
        </p:nvCxnSpPr>
        <p:spPr>
          <a:xfrm flipH="1" flipV="1">
            <a:off x="2317948" y="4930279"/>
            <a:ext cx="125436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2"/>
            <a:endCxn id="18" idx="0"/>
          </p:cNvCxnSpPr>
          <p:nvPr/>
        </p:nvCxnSpPr>
        <p:spPr>
          <a:xfrm>
            <a:off x="3045058" y="3871044"/>
            <a:ext cx="1200885" cy="647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1"/>
          </p:cNvCxnSpPr>
          <p:nvPr/>
        </p:nvCxnSpPr>
        <p:spPr>
          <a:xfrm flipH="1">
            <a:off x="2663256" y="1727754"/>
            <a:ext cx="910353" cy="2653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7" idx="0"/>
          </p:cNvCxnSpPr>
          <p:nvPr/>
        </p:nvCxnSpPr>
        <p:spPr>
          <a:xfrm rot="16200000" flipV="1">
            <a:off x="933691" y="3546021"/>
            <a:ext cx="194555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0"/>
            <a:endCxn id="8" idx="2"/>
          </p:cNvCxnSpPr>
          <p:nvPr/>
        </p:nvCxnSpPr>
        <p:spPr>
          <a:xfrm flipV="1">
            <a:off x="3045058" y="2744008"/>
            <a:ext cx="957236" cy="448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a:endCxn id="9" idx="1"/>
          </p:cNvCxnSpPr>
          <p:nvPr/>
        </p:nvCxnSpPr>
        <p:spPr>
          <a:xfrm flipV="1">
            <a:off x="3746900" y="3025562"/>
            <a:ext cx="792347" cy="506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0"/>
            <a:endCxn id="13" idx="2"/>
          </p:cNvCxnSpPr>
          <p:nvPr/>
        </p:nvCxnSpPr>
        <p:spPr>
          <a:xfrm flipH="1" flipV="1">
            <a:off x="6191117" y="1510630"/>
            <a:ext cx="25199" cy="649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4" idx="0"/>
            <a:endCxn id="15" idx="2"/>
          </p:cNvCxnSpPr>
          <p:nvPr/>
        </p:nvCxnSpPr>
        <p:spPr>
          <a:xfrm flipV="1">
            <a:off x="6846905" y="2573242"/>
            <a:ext cx="1156173" cy="656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5" idx="1"/>
          </p:cNvCxnSpPr>
          <p:nvPr/>
        </p:nvCxnSpPr>
        <p:spPr>
          <a:xfrm>
            <a:off x="695159" y="2279054"/>
            <a:ext cx="1061725"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6" idx="1"/>
          </p:cNvCxnSpPr>
          <p:nvPr/>
        </p:nvCxnSpPr>
        <p:spPr>
          <a:xfrm>
            <a:off x="695159" y="3531620"/>
            <a:ext cx="1648056"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7" idx="1"/>
          </p:cNvCxnSpPr>
          <p:nvPr/>
        </p:nvCxnSpPr>
        <p:spPr>
          <a:xfrm>
            <a:off x="695159" y="4648382"/>
            <a:ext cx="799829" cy="281897"/>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8" idx="1"/>
          </p:cNvCxnSpPr>
          <p:nvPr/>
        </p:nvCxnSpPr>
        <p:spPr>
          <a:xfrm flipH="1" flipV="1">
            <a:off x="2815053" y="2409302"/>
            <a:ext cx="775761" cy="102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9" idx="0"/>
          </p:cNvCxnSpPr>
          <p:nvPr/>
        </p:nvCxnSpPr>
        <p:spPr>
          <a:xfrm rot="16200000" flipV="1">
            <a:off x="3606755" y="1340694"/>
            <a:ext cx="660689" cy="22440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168174" y="6168725"/>
            <a:ext cx="2377711" cy="438217"/>
          </a:xfrm>
          <a:prstGeom prst="round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Salesforce CRM = Grey</a:t>
            </a:r>
            <a:endParaRPr lang="en-US" dirty="0"/>
          </a:p>
        </p:txBody>
      </p:sp>
      <p:sp>
        <p:nvSpPr>
          <p:cNvPr id="85" name="Rounded Rectangle 84"/>
          <p:cNvSpPr/>
          <p:nvPr/>
        </p:nvSpPr>
        <p:spPr>
          <a:xfrm>
            <a:off x="2663256" y="6168725"/>
            <a:ext cx="2256322" cy="43821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Financial Suite = Blue</a:t>
            </a:r>
            <a:endParaRPr lang="en-US" dirty="0"/>
          </a:p>
        </p:txBody>
      </p:sp>
      <p:sp>
        <p:nvSpPr>
          <p:cNvPr id="86" name="Rounded Rectangle 85"/>
          <p:cNvSpPr/>
          <p:nvPr/>
        </p:nvSpPr>
        <p:spPr>
          <a:xfrm>
            <a:off x="5059145" y="6168725"/>
            <a:ext cx="1189790" cy="421907"/>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ERP = Red</a:t>
            </a:r>
            <a:endParaRPr lang="en-US" dirty="0"/>
          </a:p>
        </p:txBody>
      </p:sp>
      <p:sp>
        <p:nvSpPr>
          <p:cNvPr id="87" name="TextBox 86"/>
          <p:cNvSpPr txBox="1"/>
          <p:nvPr/>
        </p:nvSpPr>
        <p:spPr>
          <a:xfrm>
            <a:off x="417671" y="38646"/>
            <a:ext cx="2678425" cy="646331"/>
          </a:xfrm>
          <a:prstGeom prst="rect">
            <a:avLst/>
          </a:prstGeom>
          <a:noFill/>
        </p:spPr>
        <p:txBody>
          <a:bodyPr wrap="square" rtlCol="0">
            <a:spAutoFit/>
          </a:bodyPr>
          <a:lstStyle/>
          <a:p>
            <a:r>
              <a:rPr lang="en-US" dirty="0" smtClean="0"/>
              <a:t>Accounting Seed </a:t>
            </a:r>
            <a:endParaRPr lang="en-US" dirty="0"/>
          </a:p>
          <a:p>
            <a:r>
              <a:rPr lang="en-US" dirty="0" smtClean="0"/>
              <a:t>Project Accounting</a:t>
            </a:r>
            <a:endParaRPr lang="en-US" dirty="0"/>
          </a:p>
        </p:txBody>
      </p:sp>
      <p:cxnSp>
        <p:nvCxnSpPr>
          <p:cNvPr id="3" name="Straight Arrow Connector 2"/>
          <p:cNvCxnSpPr>
            <a:stCxn id="17" idx="0"/>
          </p:cNvCxnSpPr>
          <p:nvPr/>
        </p:nvCxnSpPr>
        <p:spPr>
          <a:xfrm flipV="1">
            <a:off x="1906468" y="3871044"/>
            <a:ext cx="639417" cy="64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1266255" y="918301"/>
            <a:ext cx="1280429" cy="571901"/>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Recurring Billing</a:t>
            </a:r>
            <a:endParaRPr lang="en-US" dirty="0"/>
          </a:p>
        </p:txBody>
      </p:sp>
      <p:cxnSp>
        <p:nvCxnSpPr>
          <p:cNvPr id="72" name="Straight Arrow Connector 71"/>
          <p:cNvCxnSpPr>
            <a:endCxn id="40" idx="1"/>
          </p:cNvCxnSpPr>
          <p:nvPr/>
        </p:nvCxnSpPr>
        <p:spPr>
          <a:xfrm flipV="1">
            <a:off x="695159" y="1204252"/>
            <a:ext cx="571096" cy="761054"/>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5" idx="0"/>
            <a:endCxn id="13" idx="1"/>
          </p:cNvCxnSpPr>
          <p:nvPr/>
        </p:nvCxnSpPr>
        <p:spPr>
          <a:xfrm rot="5400000" flipH="1" flipV="1">
            <a:off x="3419489" y="-122737"/>
            <a:ext cx="982318" cy="32493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14" idx="0"/>
          </p:cNvCxnSpPr>
          <p:nvPr/>
        </p:nvCxnSpPr>
        <p:spPr>
          <a:xfrm rot="16200000" flipV="1">
            <a:off x="5798163" y="2180534"/>
            <a:ext cx="1718646" cy="378838"/>
          </a:xfrm>
          <a:prstGeom prst="curvedConnector3">
            <a:avLst>
              <a:gd name="adj1" fmla="val 720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2040152" y="1510630"/>
            <a:ext cx="0" cy="454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Freeform 1"/>
          <p:cNvSpPr/>
          <p:nvPr/>
        </p:nvSpPr>
        <p:spPr>
          <a:xfrm>
            <a:off x="1414071" y="2199798"/>
            <a:ext cx="4255307" cy="2016481"/>
          </a:xfrm>
          <a:custGeom>
            <a:avLst/>
            <a:gdLst>
              <a:gd name="connsiteX0" fmla="*/ 0 w 4255307"/>
              <a:gd name="connsiteY0" fmla="*/ 890394 h 2016481"/>
              <a:gd name="connsiteX1" fmla="*/ 1440258 w 4255307"/>
              <a:gd name="connsiteY1" fmla="*/ 654701 h 2016481"/>
              <a:gd name="connsiteX2" fmla="*/ 2042548 w 4255307"/>
              <a:gd name="connsiteY2" fmla="*/ 26188 h 2016481"/>
              <a:gd name="connsiteX3" fmla="*/ 4242214 w 4255307"/>
              <a:gd name="connsiteY3" fmla="*/ 0 h 2016481"/>
              <a:gd name="connsiteX4" fmla="*/ 4255307 w 4255307"/>
              <a:gd name="connsiteY4" fmla="*/ 2016481 h 2016481"/>
              <a:gd name="connsiteX5" fmla="*/ 65466 w 4255307"/>
              <a:gd name="connsiteY5" fmla="*/ 1977199 h 2016481"/>
              <a:gd name="connsiteX6" fmla="*/ 0 w 4255307"/>
              <a:gd name="connsiteY6" fmla="*/ 890394 h 20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5307" h="2016481">
                <a:moveTo>
                  <a:pt x="0" y="890394"/>
                </a:moveTo>
                <a:lnTo>
                  <a:pt x="1440258" y="654701"/>
                </a:lnTo>
                <a:lnTo>
                  <a:pt x="2042548" y="26188"/>
                </a:lnTo>
                <a:lnTo>
                  <a:pt x="4242214" y="0"/>
                </a:lnTo>
                <a:cubicBezTo>
                  <a:pt x="4246578" y="672160"/>
                  <a:pt x="4250943" y="1344321"/>
                  <a:pt x="4255307" y="2016481"/>
                </a:cubicBezTo>
                <a:lnTo>
                  <a:pt x="65466" y="1977199"/>
                </a:lnTo>
                <a:lnTo>
                  <a:pt x="0" y="890394"/>
                </a:lnTo>
                <a:close/>
              </a:path>
            </a:pathLst>
          </a:custGeom>
          <a:noFill/>
          <a:ln w="57150" cmpd="sng">
            <a:solidFill>
              <a:srgbClr val="4DFF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7868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533400" y="381000"/>
            <a:ext cx="7024687" cy="457200"/>
          </a:xfrm>
        </p:spPr>
        <p:txBody>
          <a:bodyPr/>
          <a:lstStyle/>
          <a:p>
            <a:pPr eaLnBrk="1" hangingPunct="1"/>
            <a:r>
              <a:rPr lang="en-US" sz="2400" dirty="0" smtClean="0">
                <a:solidFill>
                  <a:schemeClr val="tx1"/>
                </a:solidFill>
                <a:latin typeface="Calibri" pitchFamily="34" charset="0"/>
                <a:ea typeface="ＭＳ Ｐゴシック" pitchFamily="34" charset="-128"/>
              </a:rPr>
              <a:t>Examples of Uses for Projects</a:t>
            </a:r>
          </a:p>
        </p:txBody>
      </p:sp>
      <p:sp>
        <p:nvSpPr>
          <p:cNvPr id="6" name="TextBox 5"/>
          <p:cNvSpPr txBox="1"/>
          <p:nvPr/>
        </p:nvSpPr>
        <p:spPr>
          <a:xfrm>
            <a:off x="914400" y="3505200"/>
            <a:ext cx="1600200" cy="584776"/>
          </a:xfrm>
          <a:prstGeom prst="rect">
            <a:avLst/>
          </a:prstGeom>
          <a:noFill/>
        </p:spPr>
        <p:txBody>
          <a:bodyPr wrap="square" rtlCol="0">
            <a:spAutoFit/>
          </a:bodyPr>
          <a:lstStyle/>
          <a:p>
            <a:pPr algn="ctr" defTabSz="914400" fontAlgn="base">
              <a:spcBef>
                <a:spcPct val="0"/>
              </a:spcBef>
              <a:spcAft>
                <a:spcPct val="0"/>
              </a:spcAft>
            </a:pPr>
            <a:r>
              <a:rPr lang="en-US" sz="1600" dirty="0" smtClean="0">
                <a:solidFill>
                  <a:prstClr val="white"/>
                </a:solidFill>
                <a:latin typeface="Arial" pitchFamily="34" charset="0"/>
                <a:ea typeface="ＭＳ Ｐゴシック" pitchFamily="34" charset="-128"/>
              </a:rPr>
              <a:t>#1 Accounting</a:t>
            </a:r>
          </a:p>
          <a:p>
            <a:pPr algn="ctr" defTabSz="914400" fontAlgn="base">
              <a:spcBef>
                <a:spcPct val="0"/>
              </a:spcBef>
              <a:spcAft>
                <a:spcPct val="0"/>
              </a:spcAft>
            </a:pPr>
            <a:r>
              <a:rPr lang="en-US" sz="1600" dirty="0">
                <a:solidFill>
                  <a:prstClr val="white"/>
                </a:solidFill>
                <a:latin typeface="Arial" pitchFamily="34" charset="0"/>
                <a:ea typeface="ＭＳ Ｐゴシック" pitchFamily="34" charset="-128"/>
              </a:rPr>
              <a:t>#</a:t>
            </a:r>
            <a:r>
              <a:rPr lang="en-US" sz="1600" dirty="0" smtClean="0">
                <a:solidFill>
                  <a:prstClr val="white"/>
                </a:solidFill>
                <a:latin typeface="Arial" pitchFamily="34" charset="0"/>
                <a:ea typeface="ＭＳ Ｐゴシック" pitchFamily="34" charset="-128"/>
              </a:rPr>
              <a:t>1 ERP</a:t>
            </a:r>
            <a:endParaRPr lang="en-US" sz="1600" dirty="0">
              <a:solidFill>
                <a:prstClr val="white"/>
              </a:solidFill>
              <a:latin typeface="Arial" pitchFamily="34" charset="0"/>
              <a:ea typeface="ＭＳ Ｐゴシック"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643797186"/>
              </p:ext>
            </p:extLst>
          </p:nvPr>
        </p:nvGraphicFramePr>
        <p:xfrm>
          <a:off x="690243" y="1396997"/>
          <a:ext cx="7620288" cy="3763746"/>
        </p:xfrm>
        <a:graphic>
          <a:graphicData uri="http://schemas.openxmlformats.org/drawingml/2006/table">
            <a:tbl>
              <a:tblPr firstRow="1" bandRow="1">
                <a:tableStyleId>{9D7B26C5-4107-4FEC-AEDC-1716B250A1EF}</a:tableStyleId>
              </a:tblPr>
              <a:tblGrid>
                <a:gridCol w="2540096"/>
                <a:gridCol w="2540096"/>
                <a:gridCol w="2540096"/>
              </a:tblGrid>
              <a:tr h="446238">
                <a:tc>
                  <a:txBody>
                    <a:bodyPr/>
                    <a:lstStyle/>
                    <a:p>
                      <a:r>
                        <a:rPr lang="en-US" dirty="0" smtClean="0"/>
                        <a:t>Industry</a:t>
                      </a:r>
                      <a:endParaRPr lang="en-US" b="1" dirty="0"/>
                    </a:p>
                  </a:txBody>
                  <a:tcPr/>
                </a:tc>
                <a:tc>
                  <a:txBody>
                    <a:bodyPr/>
                    <a:lstStyle/>
                    <a:p>
                      <a:r>
                        <a:rPr lang="en-US" dirty="0" smtClean="0"/>
                        <a:t>Project</a:t>
                      </a:r>
                      <a:endParaRPr lang="en-US" b="1" dirty="0"/>
                    </a:p>
                  </a:txBody>
                  <a:tcPr/>
                </a:tc>
                <a:tc>
                  <a:txBody>
                    <a:bodyPr/>
                    <a:lstStyle/>
                    <a:p>
                      <a:r>
                        <a:rPr lang="en-US" dirty="0" smtClean="0"/>
                        <a:t>Project Task</a:t>
                      </a:r>
                      <a:endParaRPr lang="en-US" b="1" dirty="0"/>
                    </a:p>
                  </a:txBody>
                  <a:tcPr/>
                </a:tc>
              </a:tr>
              <a:tr h="446238">
                <a:tc>
                  <a:txBody>
                    <a:bodyPr/>
                    <a:lstStyle/>
                    <a:p>
                      <a:r>
                        <a:rPr lang="en-US" dirty="0" smtClean="0"/>
                        <a:t>Professional Services</a:t>
                      </a:r>
                      <a:endParaRPr lang="en-US" dirty="0"/>
                    </a:p>
                  </a:txBody>
                  <a:tcPr/>
                </a:tc>
                <a:tc>
                  <a:txBody>
                    <a:bodyPr/>
                    <a:lstStyle/>
                    <a:p>
                      <a:r>
                        <a:rPr lang="en-US" dirty="0" smtClean="0"/>
                        <a:t>Project</a:t>
                      </a:r>
                      <a:endParaRPr lang="en-US" dirty="0"/>
                    </a:p>
                  </a:txBody>
                  <a:tcPr/>
                </a:tc>
                <a:tc>
                  <a:txBody>
                    <a:bodyPr/>
                    <a:lstStyle/>
                    <a:p>
                      <a:r>
                        <a:rPr lang="en-US" dirty="0" smtClean="0"/>
                        <a:t>Project Task</a:t>
                      </a:r>
                      <a:endParaRPr lang="en-US" dirty="0"/>
                    </a:p>
                  </a:txBody>
                  <a:tcPr/>
                </a:tc>
              </a:tr>
              <a:tr h="446238">
                <a:tc>
                  <a:txBody>
                    <a:bodyPr/>
                    <a:lstStyle/>
                    <a:p>
                      <a:r>
                        <a:rPr lang="en-US" dirty="0" smtClean="0"/>
                        <a:t>Non-Profit</a:t>
                      </a:r>
                      <a:endParaRPr lang="en-US" dirty="0"/>
                    </a:p>
                  </a:txBody>
                  <a:tcPr/>
                </a:tc>
                <a:tc>
                  <a:txBody>
                    <a:bodyPr/>
                    <a:lstStyle/>
                    <a:p>
                      <a:r>
                        <a:rPr lang="en-US" dirty="0" smtClean="0"/>
                        <a:t>Grant</a:t>
                      </a:r>
                      <a:endParaRPr lang="en-US" dirty="0"/>
                    </a:p>
                  </a:txBody>
                  <a:tcPr/>
                </a:tc>
                <a:tc>
                  <a:txBody>
                    <a:bodyPr/>
                    <a:lstStyle/>
                    <a:p>
                      <a:r>
                        <a:rPr lang="en-US" dirty="0" smtClean="0"/>
                        <a:t>Grant Activity</a:t>
                      </a:r>
                      <a:endParaRPr lang="en-US" dirty="0"/>
                    </a:p>
                  </a:txBody>
                  <a:tcPr/>
                </a:tc>
              </a:tr>
              <a:tr h="461792">
                <a:tc>
                  <a:txBody>
                    <a:bodyPr/>
                    <a:lstStyle/>
                    <a:p>
                      <a:r>
                        <a:rPr lang="en-US" dirty="0" smtClean="0"/>
                        <a:t>Field</a:t>
                      </a:r>
                      <a:r>
                        <a:rPr lang="en-US" baseline="0" dirty="0" smtClean="0"/>
                        <a:t> Service/Construction</a:t>
                      </a:r>
                      <a:endParaRPr lang="en-US" dirty="0"/>
                    </a:p>
                  </a:txBody>
                  <a:tcPr/>
                </a:tc>
                <a:tc>
                  <a:txBody>
                    <a:bodyPr/>
                    <a:lstStyle/>
                    <a:p>
                      <a:r>
                        <a:rPr lang="en-US" dirty="0" smtClean="0"/>
                        <a:t>Work Order</a:t>
                      </a:r>
                      <a:endParaRPr lang="en-US" dirty="0"/>
                    </a:p>
                  </a:txBody>
                  <a:tcPr/>
                </a:tc>
                <a:tc>
                  <a:txBody>
                    <a:bodyPr/>
                    <a:lstStyle/>
                    <a:p>
                      <a:r>
                        <a:rPr lang="en-US" dirty="0" smtClean="0"/>
                        <a:t>Labor</a:t>
                      </a:r>
                      <a:r>
                        <a:rPr lang="en-US" baseline="0" dirty="0" smtClean="0"/>
                        <a:t> Task</a:t>
                      </a:r>
                      <a:endParaRPr lang="en-US" dirty="0"/>
                    </a:p>
                  </a:txBody>
                  <a:tcPr/>
                </a:tc>
              </a:tr>
              <a:tr h="446238">
                <a:tc>
                  <a:txBody>
                    <a:bodyPr/>
                    <a:lstStyle/>
                    <a:p>
                      <a:r>
                        <a:rPr lang="en-US" dirty="0" smtClean="0"/>
                        <a:t>Manufacturing</a:t>
                      </a:r>
                      <a:endParaRPr lang="en-US" dirty="0"/>
                    </a:p>
                  </a:txBody>
                  <a:tcPr/>
                </a:tc>
                <a:tc>
                  <a:txBody>
                    <a:bodyPr/>
                    <a:lstStyle/>
                    <a:p>
                      <a:r>
                        <a:rPr lang="en-US" dirty="0" smtClean="0"/>
                        <a:t>Order</a:t>
                      </a:r>
                      <a:endParaRPr lang="en-US" dirty="0"/>
                    </a:p>
                  </a:txBody>
                  <a:tcPr/>
                </a:tc>
                <a:tc>
                  <a:txBody>
                    <a:bodyPr/>
                    <a:lstStyle/>
                    <a:p>
                      <a:r>
                        <a:rPr lang="en-US" dirty="0" smtClean="0"/>
                        <a:t>Labor Item</a:t>
                      </a:r>
                      <a:endParaRPr lang="en-US" dirty="0"/>
                    </a:p>
                  </a:txBody>
                  <a:tcPr/>
                </a:tc>
              </a:tr>
              <a:tr h="446238">
                <a:tc>
                  <a:txBody>
                    <a:bodyPr/>
                    <a:lstStyle/>
                    <a:p>
                      <a:r>
                        <a:rPr lang="en-US" dirty="0" smtClean="0"/>
                        <a:t>Education</a:t>
                      </a:r>
                      <a:endParaRPr lang="en-US" dirty="0"/>
                    </a:p>
                  </a:txBody>
                  <a:tcPr/>
                </a:tc>
                <a:tc>
                  <a:txBody>
                    <a:bodyPr/>
                    <a:lstStyle/>
                    <a:p>
                      <a:r>
                        <a:rPr lang="en-US" dirty="0" smtClean="0"/>
                        <a:t>Classroom</a:t>
                      </a:r>
                      <a:endParaRPr lang="en-US" dirty="0"/>
                    </a:p>
                  </a:txBody>
                  <a:tcPr/>
                </a:tc>
                <a:tc>
                  <a:txBody>
                    <a:bodyPr/>
                    <a:lstStyle/>
                    <a:p>
                      <a:r>
                        <a:rPr lang="en-US" dirty="0" smtClean="0"/>
                        <a:t>Student</a:t>
                      </a:r>
                      <a:endParaRPr lang="en-US" dirty="0"/>
                    </a:p>
                  </a:txBody>
                  <a:tcPr/>
                </a:tc>
              </a:tr>
              <a:tr h="446238">
                <a:tc>
                  <a:txBody>
                    <a:bodyPr/>
                    <a:lstStyle/>
                    <a:p>
                      <a:r>
                        <a:rPr lang="en-US" dirty="0" smtClean="0"/>
                        <a:t>Publishing</a:t>
                      </a:r>
                      <a:endParaRPr lang="en-US" dirty="0"/>
                    </a:p>
                  </a:txBody>
                  <a:tcPr/>
                </a:tc>
                <a:tc>
                  <a:txBody>
                    <a:bodyPr/>
                    <a:lstStyle/>
                    <a:p>
                      <a:r>
                        <a:rPr lang="en-US" dirty="0" smtClean="0"/>
                        <a:t>Knowledge</a:t>
                      </a:r>
                      <a:r>
                        <a:rPr lang="en-US" baseline="0" dirty="0" smtClean="0"/>
                        <a:t> Area</a:t>
                      </a:r>
                      <a:endParaRPr lang="en-US" dirty="0"/>
                    </a:p>
                  </a:txBody>
                  <a:tcPr/>
                </a:tc>
                <a:tc>
                  <a:txBody>
                    <a:bodyPr/>
                    <a:lstStyle/>
                    <a:p>
                      <a:r>
                        <a:rPr lang="en-US" dirty="0" smtClean="0"/>
                        <a:t>Research</a:t>
                      </a:r>
                      <a:r>
                        <a:rPr lang="en-US" baseline="0" dirty="0" smtClean="0"/>
                        <a:t> Task</a:t>
                      </a:r>
                      <a:endParaRPr lang="en-US" dirty="0"/>
                    </a:p>
                  </a:txBody>
                  <a:tcPr/>
                </a:tc>
              </a:tr>
              <a:tr h="446238">
                <a:tc>
                  <a:txBody>
                    <a:bodyPr/>
                    <a:lstStyle/>
                    <a:p>
                      <a:r>
                        <a:rPr lang="en-US" dirty="0" smtClean="0"/>
                        <a:t>Events Management</a:t>
                      </a:r>
                      <a:endParaRPr lang="en-US" dirty="0"/>
                    </a:p>
                  </a:txBody>
                  <a:tcPr/>
                </a:tc>
                <a:tc>
                  <a:txBody>
                    <a:bodyPr/>
                    <a:lstStyle/>
                    <a:p>
                      <a:r>
                        <a:rPr lang="en-US" dirty="0" smtClean="0"/>
                        <a:t>Event</a:t>
                      </a:r>
                      <a:endParaRPr lang="en-US" dirty="0"/>
                    </a:p>
                  </a:txBody>
                  <a:tcPr/>
                </a:tc>
                <a:tc>
                  <a:txBody>
                    <a:bodyPr/>
                    <a:lstStyle/>
                    <a:p>
                      <a:r>
                        <a:rPr lang="en-US" dirty="0" smtClean="0"/>
                        <a:t>Event Task</a:t>
                      </a:r>
                      <a:endParaRPr lang="en-US" dirty="0"/>
                    </a:p>
                  </a:txBody>
                  <a:tcPr/>
                </a:tc>
              </a:tr>
            </a:tbl>
          </a:graphicData>
        </a:graphic>
      </p:graphicFrame>
    </p:spTree>
    <p:extLst>
      <p:ext uri="{BB962C8B-B14F-4D97-AF65-F5344CB8AC3E}">
        <p14:creationId xmlns:p14="http://schemas.microsoft.com/office/powerpoint/2010/main" val="335545148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descr="SeedOnly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1" y="62224"/>
            <a:ext cx="606126" cy="625999"/>
          </a:xfrm>
          <a:prstGeom prst="rect">
            <a:avLst/>
          </a:prstGeom>
        </p:spPr>
      </p:pic>
      <p:sp>
        <p:nvSpPr>
          <p:cNvPr id="5" name="Rounded Rectangle 4"/>
          <p:cNvSpPr/>
          <p:nvPr/>
        </p:nvSpPr>
        <p:spPr>
          <a:xfrm>
            <a:off x="1756884" y="1993103"/>
            <a:ext cx="1058166" cy="571902"/>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Billing</a:t>
            </a:r>
            <a:endParaRPr lang="en-US" dirty="0"/>
          </a:p>
        </p:txBody>
      </p:sp>
      <p:sp>
        <p:nvSpPr>
          <p:cNvPr id="6" name="Rounded Rectangle 5"/>
          <p:cNvSpPr/>
          <p:nvPr/>
        </p:nvSpPr>
        <p:spPr>
          <a:xfrm>
            <a:off x="2343215" y="3192196"/>
            <a:ext cx="1403685" cy="678848"/>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Project/</a:t>
            </a:r>
          </a:p>
          <a:p>
            <a:pPr algn="ctr"/>
            <a:r>
              <a:rPr lang="en-US" dirty="0" smtClean="0"/>
              <a:t>Work Order</a:t>
            </a:r>
            <a:endParaRPr lang="en-US" dirty="0"/>
          </a:p>
        </p:txBody>
      </p:sp>
      <p:sp>
        <p:nvSpPr>
          <p:cNvPr id="8" name="Rounded Rectangle 7"/>
          <p:cNvSpPr/>
          <p:nvPr/>
        </p:nvSpPr>
        <p:spPr>
          <a:xfrm>
            <a:off x="3590814" y="2279054"/>
            <a:ext cx="822960"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Time</a:t>
            </a:r>
            <a:endParaRPr lang="en-US" dirty="0"/>
          </a:p>
        </p:txBody>
      </p:sp>
      <p:sp>
        <p:nvSpPr>
          <p:cNvPr id="9" name="Rounded Rectangle 8"/>
          <p:cNvSpPr/>
          <p:nvPr/>
        </p:nvSpPr>
        <p:spPr>
          <a:xfrm>
            <a:off x="4539247" y="2793085"/>
            <a:ext cx="1039796" cy="46495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Expense</a:t>
            </a:r>
            <a:endParaRPr lang="en-US" dirty="0"/>
          </a:p>
        </p:txBody>
      </p:sp>
      <p:sp>
        <p:nvSpPr>
          <p:cNvPr id="10" name="Rounded Rectangle 9"/>
          <p:cNvSpPr/>
          <p:nvPr/>
        </p:nvSpPr>
        <p:spPr>
          <a:xfrm>
            <a:off x="3573609" y="1490202"/>
            <a:ext cx="1621269" cy="47510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Receipt</a:t>
            </a:r>
            <a:endParaRPr lang="en-US" dirty="0"/>
          </a:p>
        </p:txBody>
      </p:sp>
      <p:sp>
        <p:nvSpPr>
          <p:cNvPr id="11" name="Rounded Rectangle 10"/>
          <p:cNvSpPr/>
          <p:nvPr/>
        </p:nvSpPr>
        <p:spPr>
          <a:xfrm>
            <a:off x="136625" y="1796582"/>
            <a:ext cx="558534" cy="2973004"/>
          </a:xfrm>
          <a:prstGeom prst="roundRect">
            <a:avLst/>
          </a:prstGeom>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vert="vert270">
            <a:scene3d>
              <a:camera prst="perspectiveFront" fov="5400000"/>
              <a:lightRig rig="threePt" dir="t"/>
            </a:scene3d>
          </a:bodyPr>
          <a:lstStyle/>
          <a:p>
            <a:pPr algn="ctr"/>
            <a:r>
              <a:rPr lang="en-US" dirty="0" smtClean="0"/>
              <a:t>Salesforce Opportunity</a:t>
            </a:r>
            <a:endParaRPr lang="en-US" dirty="0"/>
          </a:p>
        </p:txBody>
      </p:sp>
      <p:sp>
        <p:nvSpPr>
          <p:cNvPr id="12" name="Rounded Rectangle 11"/>
          <p:cNvSpPr/>
          <p:nvPr/>
        </p:nvSpPr>
        <p:spPr>
          <a:xfrm>
            <a:off x="5804836" y="2160472"/>
            <a:ext cx="822960"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Fixed Asset</a:t>
            </a:r>
            <a:endParaRPr lang="en-US" dirty="0"/>
          </a:p>
        </p:txBody>
      </p:sp>
      <p:sp>
        <p:nvSpPr>
          <p:cNvPr id="13" name="Rounded Rectangle 12"/>
          <p:cNvSpPr/>
          <p:nvPr/>
        </p:nvSpPr>
        <p:spPr>
          <a:xfrm>
            <a:off x="5535329" y="510939"/>
            <a:ext cx="1311576" cy="999691"/>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Scheduled Revenue &amp; Expense</a:t>
            </a:r>
            <a:endParaRPr lang="en-US" dirty="0"/>
          </a:p>
        </p:txBody>
      </p:sp>
      <p:sp>
        <p:nvSpPr>
          <p:cNvPr id="14" name="Rounded Rectangle 13"/>
          <p:cNvSpPr/>
          <p:nvPr/>
        </p:nvSpPr>
        <p:spPr>
          <a:xfrm>
            <a:off x="6293586" y="3229276"/>
            <a:ext cx="1106638" cy="802105"/>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Account Payable</a:t>
            </a:r>
            <a:endParaRPr lang="en-US" dirty="0"/>
          </a:p>
        </p:txBody>
      </p:sp>
      <p:sp>
        <p:nvSpPr>
          <p:cNvPr id="15" name="Rounded Rectangle 14"/>
          <p:cNvSpPr/>
          <p:nvPr/>
        </p:nvSpPr>
        <p:spPr>
          <a:xfrm>
            <a:off x="7174236" y="1750282"/>
            <a:ext cx="1657684"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 Disbursement</a:t>
            </a:r>
            <a:endParaRPr lang="en-US" dirty="0"/>
          </a:p>
        </p:txBody>
      </p:sp>
      <p:sp>
        <p:nvSpPr>
          <p:cNvPr id="16" name="Rounded Rectangle 15"/>
          <p:cNvSpPr/>
          <p:nvPr/>
        </p:nvSpPr>
        <p:spPr>
          <a:xfrm>
            <a:off x="7400224" y="494327"/>
            <a:ext cx="1106638"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Journal Entry</a:t>
            </a:r>
            <a:endParaRPr lang="en-US" dirty="0"/>
          </a:p>
        </p:txBody>
      </p:sp>
      <p:sp>
        <p:nvSpPr>
          <p:cNvPr id="17" name="Rounded Rectangle 16"/>
          <p:cNvSpPr/>
          <p:nvPr/>
        </p:nvSpPr>
        <p:spPr>
          <a:xfrm>
            <a:off x="1494988" y="4518799"/>
            <a:ext cx="82296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Sales Order</a:t>
            </a:r>
            <a:endParaRPr lang="en-US" dirty="0"/>
          </a:p>
        </p:txBody>
      </p:sp>
      <p:sp>
        <p:nvSpPr>
          <p:cNvPr id="18" name="Rounded Rectangle 17"/>
          <p:cNvSpPr/>
          <p:nvPr/>
        </p:nvSpPr>
        <p:spPr>
          <a:xfrm>
            <a:off x="3572308" y="4518800"/>
            <a:ext cx="1347270"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Inventory Balance</a:t>
            </a:r>
            <a:endParaRPr lang="en-US" dirty="0"/>
          </a:p>
        </p:txBody>
      </p:sp>
      <p:sp>
        <p:nvSpPr>
          <p:cNvPr id="19" name="Rounded Rectangle 18"/>
          <p:cNvSpPr/>
          <p:nvPr/>
        </p:nvSpPr>
        <p:spPr>
          <a:xfrm>
            <a:off x="6254951" y="4518800"/>
            <a:ext cx="1183908" cy="822960"/>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Purchase  Order</a:t>
            </a:r>
            <a:endParaRPr lang="en-US" dirty="0"/>
          </a:p>
        </p:txBody>
      </p:sp>
      <p:cxnSp>
        <p:nvCxnSpPr>
          <p:cNvPr id="22" name="Straight Arrow Connector 21"/>
          <p:cNvCxnSpPr>
            <a:stCxn id="19" idx="0"/>
            <a:endCxn id="14" idx="2"/>
          </p:cNvCxnSpPr>
          <p:nvPr/>
        </p:nvCxnSpPr>
        <p:spPr>
          <a:xfrm flipV="1">
            <a:off x="6846905" y="4031381"/>
            <a:ext cx="0" cy="487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1"/>
            <a:endCxn id="18" idx="3"/>
          </p:cNvCxnSpPr>
          <p:nvPr/>
        </p:nvCxnSpPr>
        <p:spPr>
          <a:xfrm flipH="1">
            <a:off x="4919578" y="4930280"/>
            <a:ext cx="1335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a:endCxn id="19" idx="2"/>
          </p:cNvCxnSpPr>
          <p:nvPr/>
        </p:nvCxnSpPr>
        <p:spPr>
          <a:xfrm rot="16200000" flipH="1">
            <a:off x="4376686" y="2871540"/>
            <a:ext cx="1" cy="4940437"/>
          </a:xfrm>
          <a:prstGeom prst="bent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8" idx="1"/>
            <a:endCxn id="17" idx="3"/>
          </p:cNvCxnSpPr>
          <p:nvPr/>
        </p:nvCxnSpPr>
        <p:spPr>
          <a:xfrm flipH="1" flipV="1">
            <a:off x="2317948" y="4930279"/>
            <a:ext cx="125436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2"/>
            <a:endCxn id="18" idx="0"/>
          </p:cNvCxnSpPr>
          <p:nvPr/>
        </p:nvCxnSpPr>
        <p:spPr>
          <a:xfrm>
            <a:off x="3045058" y="3871044"/>
            <a:ext cx="1200885" cy="647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1"/>
          </p:cNvCxnSpPr>
          <p:nvPr/>
        </p:nvCxnSpPr>
        <p:spPr>
          <a:xfrm flipH="1">
            <a:off x="2663256" y="1727754"/>
            <a:ext cx="910353" cy="2653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7" idx="0"/>
          </p:cNvCxnSpPr>
          <p:nvPr/>
        </p:nvCxnSpPr>
        <p:spPr>
          <a:xfrm rot="16200000" flipV="1">
            <a:off x="933691" y="3546021"/>
            <a:ext cx="194555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0"/>
            <a:endCxn id="8" idx="2"/>
          </p:cNvCxnSpPr>
          <p:nvPr/>
        </p:nvCxnSpPr>
        <p:spPr>
          <a:xfrm flipV="1">
            <a:off x="3045058" y="2744008"/>
            <a:ext cx="957236" cy="448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a:endCxn id="9" idx="1"/>
          </p:cNvCxnSpPr>
          <p:nvPr/>
        </p:nvCxnSpPr>
        <p:spPr>
          <a:xfrm flipV="1">
            <a:off x="3746900" y="3025562"/>
            <a:ext cx="792347" cy="506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0"/>
            <a:endCxn id="13" idx="2"/>
          </p:cNvCxnSpPr>
          <p:nvPr/>
        </p:nvCxnSpPr>
        <p:spPr>
          <a:xfrm flipH="1" flipV="1">
            <a:off x="6191117" y="1510630"/>
            <a:ext cx="25199" cy="649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4" idx="0"/>
            <a:endCxn id="15" idx="2"/>
          </p:cNvCxnSpPr>
          <p:nvPr/>
        </p:nvCxnSpPr>
        <p:spPr>
          <a:xfrm flipV="1">
            <a:off x="6846905" y="2573242"/>
            <a:ext cx="1156173" cy="656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5" idx="1"/>
          </p:cNvCxnSpPr>
          <p:nvPr/>
        </p:nvCxnSpPr>
        <p:spPr>
          <a:xfrm>
            <a:off x="695159" y="2279054"/>
            <a:ext cx="1061725"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6" idx="1"/>
          </p:cNvCxnSpPr>
          <p:nvPr/>
        </p:nvCxnSpPr>
        <p:spPr>
          <a:xfrm>
            <a:off x="695159" y="3531620"/>
            <a:ext cx="1648056" cy="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7" idx="1"/>
          </p:cNvCxnSpPr>
          <p:nvPr/>
        </p:nvCxnSpPr>
        <p:spPr>
          <a:xfrm>
            <a:off x="695159" y="4648382"/>
            <a:ext cx="799829" cy="281897"/>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8" idx="1"/>
          </p:cNvCxnSpPr>
          <p:nvPr/>
        </p:nvCxnSpPr>
        <p:spPr>
          <a:xfrm flipH="1" flipV="1">
            <a:off x="2815053" y="2409302"/>
            <a:ext cx="775761" cy="102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9" idx="0"/>
          </p:cNvCxnSpPr>
          <p:nvPr/>
        </p:nvCxnSpPr>
        <p:spPr>
          <a:xfrm rot="16200000" flipV="1">
            <a:off x="3606755" y="1340694"/>
            <a:ext cx="660689" cy="22440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168174" y="6168725"/>
            <a:ext cx="2377711" cy="438217"/>
          </a:xfrm>
          <a:prstGeom prst="round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Salesforce CRM = Grey</a:t>
            </a:r>
            <a:endParaRPr lang="en-US" dirty="0"/>
          </a:p>
        </p:txBody>
      </p:sp>
      <p:sp>
        <p:nvSpPr>
          <p:cNvPr id="85" name="Rounded Rectangle 84"/>
          <p:cNvSpPr/>
          <p:nvPr/>
        </p:nvSpPr>
        <p:spPr>
          <a:xfrm>
            <a:off x="2663256" y="6168725"/>
            <a:ext cx="2256322" cy="43821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Financial Suite = Blue</a:t>
            </a:r>
            <a:endParaRPr lang="en-US" dirty="0"/>
          </a:p>
        </p:txBody>
      </p:sp>
      <p:sp>
        <p:nvSpPr>
          <p:cNvPr id="86" name="Rounded Rectangle 85"/>
          <p:cNvSpPr/>
          <p:nvPr/>
        </p:nvSpPr>
        <p:spPr>
          <a:xfrm>
            <a:off x="5059145" y="6168725"/>
            <a:ext cx="1189790" cy="421907"/>
          </a:xfrm>
          <a:prstGeom prst="roundRec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t>ERP = Red</a:t>
            </a:r>
            <a:endParaRPr lang="en-US" dirty="0"/>
          </a:p>
        </p:txBody>
      </p:sp>
      <p:sp>
        <p:nvSpPr>
          <p:cNvPr id="87" name="TextBox 86"/>
          <p:cNvSpPr txBox="1"/>
          <p:nvPr/>
        </p:nvSpPr>
        <p:spPr>
          <a:xfrm>
            <a:off x="439688" y="62224"/>
            <a:ext cx="2715786" cy="646331"/>
          </a:xfrm>
          <a:prstGeom prst="rect">
            <a:avLst/>
          </a:prstGeom>
          <a:noFill/>
        </p:spPr>
        <p:txBody>
          <a:bodyPr wrap="square" rtlCol="0">
            <a:spAutoFit/>
          </a:bodyPr>
          <a:lstStyle/>
          <a:p>
            <a:r>
              <a:rPr lang="en-US" dirty="0" smtClean="0"/>
              <a:t>Accounting Seed </a:t>
            </a:r>
            <a:endParaRPr lang="en-US" dirty="0"/>
          </a:p>
          <a:p>
            <a:r>
              <a:rPr lang="en-US" dirty="0" smtClean="0"/>
              <a:t>Order Management</a:t>
            </a:r>
            <a:endParaRPr lang="en-US" dirty="0"/>
          </a:p>
        </p:txBody>
      </p:sp>
      <p:cxnSp>
        <p:nvCxnSpPr>
          <p:cNvPr id="3" name="Straight Arrow Connector 2"/>
          <p:cNvCxnSpPr>
            <a:stCxn id="17" idx="0"/>
          </p:cNvCxnSpPr>
          <p:nvPr/>
        </p:nvCxnSpPr>
        <p:spPr>
          <a:xfrm flipV="1">
            <a:off x="1906468" y="3871044"/>
            <a:ext cx="639417" cy="64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1266255" y="918301"/>
            <a:ext cx="1280429" cy="571901"/>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Recurring Billing</a:t>
            </a:r>
            <a:endParaRPr lang="en-US" dirty="0"/>
          </a:p>
        </p:txBody>
      </p:sp>
      <p:cxnSp>
        <p:nvCxnSpPr>
          <p:cNvPr id="72" name="Straight Arrow Connector 71"/>
          <p:cNvCxnSpPr>
            <a:endCxn id="40" idx="1"/>
          </p:cNvCxnSpPr>
          <p:nvPr/>
        </p:nvCxnSpPr>
        <p:spPr>
          <a:xfrm flipV="1">
            <a:off x="695159" y="1204252"/>
            <a:ext cx="571096" cy="761054"/>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5" idx="0"/>
            <a:endCxn id="13" idx="1"/>
          </p:cNvCxnSpPr>
          <p:nvPr/>
        </p:nvCxnSpPr>
        <p:spPr>
          <a:xfrm rot="5400000" flipH="1" flipV="1">
            <a:off x="3419489" y="-122737"/>
            <a:ext cx="982318" cy="32493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14" idx="0"/>
          </p:cNvCxnSpPr>
          <p:nvPr/>
        </p:nvCxnSpPr>
        <p:spPr>
          <a:xfrm rot="16200000" flipV="1">
            <a:off x="5798163" y="2180534"/>
            <a:ext cx="1718646" cy="378838"/>
          </a:xfrm>
          <a:prstGeom prst="curvedConnector3">
            <a:avLst>
              <a:gd name="adj1" fmla="val 720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2040152" y="1510630"/>
            <a:ext cx="0" cy="454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1165299" y="4347219"/>
            <a:ext cx="6559720" cy="1309403"/>
          </a:xfrm>
          <a:prstGeom prst="rect">
            <a:avLst/>
          </a:prstGeom>
          <a:noFill/>
          <a:ln w="57150" cmpd="sng">
            <a:solidFill>
              <a:srgbClr val="4DFF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9496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533400" y="381000"/>
            <a:ext cx="7024687" cy="457200"/>
          </a:xfrm>
        </p:spPr>
        <p:txBody>
          <a:bodyPr/>
          <a:lstStyle/>
          <a:p>
            <a:pPr eaLnBrk="1" hangingPunct="1"/>
            <a:r>
              <a:rPr lang="en-US" sz="2400" dirty="0" smtClean="0">
                <a:solidFill>
                  <a:schemeClr val="tx1"/>
                </a:solidFill>
                <a:latin typeface="Calibri" pitchFamily="34" charset="0"/>
                <a:ea typeface="ＭＳ Ｐゴシック" pitchFamily="34" charset="-128"/>
              </a:rPr>
              <a:t>Next Steps</a:t>
            </a:r>
          </a:p>
        </p:txBody>
      </p:sp>
      <p:sp>
        <p:nvSpPr>
          <p:cNvPr id="2" name="TextBox 1"/>
          <p:cNvSpPr txBox="1"/>
          <p:nvPr/>
        </p:nvSpPr>
        <p:spPr>
          <a:xfrm>
            <a:off x="1270048" y="1607625"/>
            <a:ext cx="6557313" cy="2585323"/>
          </a:xfrm>
          <a:prstGeom prst="rect">
            <a:avLst/>
          </a:prstGeom>
          <a:noFill/>
        </p:spPr>
        <p:txBody>
          <a:bodyPr wrap="square" rtlCol="0">
            <a:spAutoFit/>
          </a:bodyPr>
          <a:lstStyle/>
          <a:p>
            <a:r>
              <a:rPr lang="en-US" sz="3200" dirty="0" smtClean="0">
                <a:solidFill>
                  <a:schemeClr val="accent1"/>
                </a:solidFill>
                <a:latin typeface="Calibri"/>
                <a:cs typeface="Calibri"/>
              </a:rPr>
              <a:t>Go deeper into the individual sections:</a:t>
            </a:r>
          </a:p>
          <a:p>
            <a:pPr marL="285750" indent="-285750">
              <a:buFont typeface="Arial"/>
              <a:buChar char="•"/>
            </a:pPr>
            <a:r>
              <a:rPr lang="en-US" sz="2800" dirty="0" smtClean="0">
                <a:latin typeface="Calibri"/>
                <a:cs typeface="Calibri"/>
              </a:rPr>
              <a:t>Revenue Lifecycle</a:t>
            </a:r>
          </a:p>
          <a:p>
            <a:pPr marL="285750" indent="-285750">
              <a:buFont typeface="Arial"/>
              <a:buChar char="•"/>
            </a:pPr>
            <a:r>
              <a:rPr lang="en-US" sz="2800" dirty="0" smtClean="0">
                <a:latin typeface="Calibri"/>
                <a:cs typeface="Calibri"/>
              </a:rPr>
              <a:t>Cash Disbursements Lifecycle</a:t>
            </a:r>
          </a:p>
          <a:p>
            <a:pPr marL="285750" indent="-285750">
              <a:buFont typeface="Arial"/>
              <a:buChar char="•"/>
            </a:pPr>
            <a:r>
              <a:rPr lang="en-US" sz="2800" dirty="0" smtClean="0">
                <a:latin typeface="Calibri"/>
                <a:cs typeface="Calibri"/>
              </a:rPr>
              <a:t>Project Accounting</a:t>
            </a:r>
          </a:p>
          <a:p>
            <a:pPr marL="285750" indent="-285750">
              <a:buFont typeface="Arial"/>
              <a:buChar char="•"/>
            </a:pPr>
            <a:r>
              <a:rPr lang="en-US" sz="2800" dirty="0" smtClean="0">
                <a:latin typeface="Calibri"/>
                <a:cs typeface="Calibri"/>
              </a:rPr>
              <a:t>Order Management</a:t>
            </a:r>
          </a:p>
          <a:p>
            <a:endParaRPr lang="en-US" dirty="0"/>
          </a:p>
        </p:txBody>
      </p:sp>
    </p:spTree>
    <p:extLst>
      <p:ext uri="{BB962C8B-B14F-4D97-AF65-F5344CB8AC3E}">
        <p14:creationId xmlns:p14="http://schemas.microsoft.com/office/powerpoint/2010/main" val="7476209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TotalTime>
  <Words>1065</Words>
  <Application>Microsoft Macintosh PowerPoint</Application>
  <PresentationFormat>On-screen Show (4:3)</PresentationFormat>
  <Paragraphs>154</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Austin</vt:lpstr>
      <vt:lpstr>Functional Overview</vt:lpstr>
      <vt:lpstr>PowerPoint Presentation</vt:lpstr>
      <vt:lpstr>PowerPoint Presentation</vt:lpstr>
      <vt:lpstr>PowerPoint Presentation</vt:lpstr>
      <vt:lpstr>PowerPoint Presentation</vt:lpstr>
      <vt:lpstr>Examples of Uses for Projects</vt:lpstr>
      <vt:lpstr>PowerPoint Presentation</vt:lpstr>
      <vt:lpstr>Next Steps</vt:lpstr>
    </vt:vector>
  </TitlesOfParts>
  <Company>Accounting Seed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Zorc</dc:creator>
  <cp:lastModifiedBy>Anthony Zorc</cp:lastModifiedBy>
  <cp:revision>51</cp:revision>
  <cp:lastPrinted>2013-12-30T22:11:43Z</cp:lastPrinted>
  <dcterms:created xsi:type="dcterms:W3CDTF">2013-06-08T22:03:48Z</dcterms:created>
  <dcterms:modified xsi:type="dcterms:W3CDTF">2013-12-30T22:33:01Z</dcterms:modified>
</cp:coreProperties>
</file>