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  <p:embeddedFont>
      <p:font typeface="Gill San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28">
          <p15:clr>
            <a:srgbClr val="A4A3A4"/>
          </p15:clr>
        </p15:guide>
        <p15:guide id="2" pos="3864">
          <p15:clr>
            <a:srgbClr val="A4A3A4"/>
          </p15:clr>
        </p15:guide>
        <p15:guide id="3" orient="horz" pos="1272">
          <p15:clr>
            <a:srgbClr val="A4A3A4"/>
          </p15:clr>
        </p15:guide>
        <p15:guide id="4" orient="horz" pos="2312">
          <p15:clr>
            <a:srgbClr val="A4A3A4"/>
          </p15:clr>
        </p15:guide>
        <p15:guide id="5" orient="horz" pos="1944">
          <p15:clr>
            <a:srgbClr val="A4A3A4"/>
          </p15:clr>
        </p15:guide>
        <p15:guide id="6" orient="horz" pos="2328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ilSrPnoJYnYBDAq1YnYpxCQkXk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28" orient="horz"/>
        <p:guide pos="3864"/>
        <p:guide pos="1272" orient="horz"/>
        <p:guide pos="2312" orient="horz"/>
        <p:guide pos="1944" orient="horz"/>
        <p:guide pos="232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GillSans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9dc4efd58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9dc4efd58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a9dc4efd58_0_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9b4017655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a9b4017655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a9dc4efd58_0_5"/>
          <p:cNvSpPr/>
          <p:nvPr/>
        </p:nvSpPr>
        <p:spPr>
          <a:xfrm>
            <a:off x="-167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5" name="Google Shape;15;g2a9dc4efd58_0_5"/>
          <p:cNvSpPr txBox="1"/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g2a9dc4efd58_0_5"/>
          <p:cNvSpPr txBox="1"/>
          <p:nvPr>
            <p:ph idx="1" type="subTitle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g2a9dc4efd58_0_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9dc4efd58_0_50"/>
          <p:cNvSpPr txBox="1"/>
          <p:nvPr>
            <p:ph hasCustomPrompt="1" type="title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g2a9dc4efd58_0_50"/>
          <p:cNvSpPr txBox="1"/>
          <p:nvPr>
            <p:ph idx="1" type="body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Google Shape;61;g2a9dc4efd58_0_5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9dc4efd58_0_5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alt2">
  <p:cSld name="Title and Content alt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9dc4efd58_0_56"/>
          <p:cNvSpPr/>
          <p:nvPr/>
        </p:nvSpPr>
        <p:spPr>
          <a:xfrm>
            <a:off x="0" y="0"/>
            <a:ext cx="4303817" cy="6100294"/>
          </a:xfrm>
          <a:custGeom>
            <a:rect b="b" l="l" r="r" t="t"/>
            <a:pathLst>
              <a:path extrusionOk="0" h="6100294" w="4303817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471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Google Shape;66;g2a9dc4efd58_0_56"/>
          <p:cNvSpPr/>
          <p:nvPr/>
        </p:nvSpPr>
        <p:spPr>
          <a:xfrm>
            <a:off x="1" y="1"/>
            <a:ext cx="3097831" cy="2532431"/>
          </a:xfrm>
          <a:custGeom>
            <a:rect b="b" l="l" r="r" t="t"/>
            <a:pathLst>
              <a:path extrusionOk="0" h="2532431" w="30978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dk2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g2a9dc4efd58_0_56"/>
          <p:cNvSpPr/>
          <p:nvPr/>
        </p:nvSpPr>
        <p:spPr>
          <a:xfrm>
            <a:off x="9164166" y="2461367"/>
            <a:ext cx="3027835" cy="4339045"/>
          </a:xfrm>
          <a:custGeom>
            <a:rect b="b" l="l" r="r" t="t"/>
            <a:pathLst>
              <a:path extrusionOk="0" h="4339045" w="302783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dk2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" name="Google Shape;68;g2a9dc4efd58_0_56"/>
          <p:cNvSpPr txBox="1"/>
          <p:nvPr>
            <p:ph idx="10" type="dt"/>
          </p:nvPr>
        </p:nvSpPr>
        <p:spPr>
          <a:xfrm>
            <a:off x="365760" y="6464808"/>
            <a:ext cx="9876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g2a9dc4efd58_0_56"/>
          <p:cNvSpPr txBox="1"/>
          <p:nvPr>
            <p:ph idx="11" type="ftr"/>
          </p:nvPr>
        </p:nvSpPr>
        <p:spPr>
          <a:xfrm>
            <a:off x="4379976" y="6464808"/>
            <a:ext cx="34380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g2a9dc4efd58_0_56"/>
          <p:cNvSpPr txBox="1"/>
          <p:nvPr>
            <p:ph idx="12" type="sldNum"/>
          </p:nvPr>
        </p:nvSpPr>
        <p:spPr>
          <a:xfrm>
            <a:off x="11027664" y="6464808"/>
            <a:ext cx="9876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g2a9dc4efd58_0_56"/>
          <p:cNvSpPr txBox="1"/>
          <p:nvPr>
            <p:ph type="title"/>
          </p:nvPr>
        </p:nvSpPr>
        <p:spPr>
          <a:xfrm>
            <a:off x="576072" y="704088"/>
            <a:ext cx="105156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2" name="Google Shape;72;g2a9dc4efd58_0_56"/>
          <p:cNvSpPr txBox="1"/>
          <p:nvPr>
            <p:ph idx="1" type="body"/>
          </p:nvPr>
        </p:nvSpPr>
        <p:spPr>
          <a:xfrm>
            <a:off x="576072" y="1901952"/>
            <a:ext cx="10515600" cy="3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9dc4efd58_0_65"/>
          <p:cNvSpPr/>
          <p:nvPr/>
        </p:nvSpPr>
        <p:spPr>
          <a:xfrm>
            <a:off x="1" y="1"/>
            <a:ext cx="3097831" cy="2532431"/>
          </a:xfrm>
          <a:custGeom>
            <a:rect b="b" l="l" r="r" t="t"/>
            <a:pathLst>
              <a:path extrusionOk="0" h="2532431" w="30978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dk2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g2a9dc4efd58_0_65"/>
          <p:cNvSpPr/>
          <p:nvPr/>
        </p:nvSpPr>
        <p:spPr>
          <a:xfrm>
            <a:off x="9164166" y="2461367"/>
            <a:ext cx="3027835" cy="4339045"/>
          </a:xfrm>
          <a:custGeom>
            <a:rect b="b" l="l" r="r" t="t"/>
            <a:pathLst>
              <a:path extrusionOk="0" h="4339045" w="302783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dk2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g2a9dc4efd58_0_65"/>
          <p:cNvSpPr txBox="1"/>
          <p:nvPr>
            <p:ph idx="10" type="dt"/>
          </p:nvPr>
        </p:nvSpPr>
        <p:spPr>
          <a:xfrm>
            <a:off x="365760" y="6464808"/>
            <a:ext cx="9876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2a9dc4efd58_0_65"/>
          <p:cNvSpPr txBox="1"/>
          <p:nvPr>
            <p:ph idx="11" type="ftr"/>
          </p:nvPr>
        </p:nvSpPr>
        <p:spPr>
          <a:xfrm>
            <a:off x="4379976" y="6464808"/>
            <a:ext cx="34380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g2a9dc4efd58_0_65"/>
          <p:cNvSpPr txBox="1"/>
          <p:nvPr>
            <p:ph idx="12" type="sldNum"/>
          </p:nvPr>
        </p:nvSpPr>
        <p:spPr>
          <a:xfrm>
            <a:off x="11027664" y="6464808"/>
            <a:ext cx="9876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g2a9dc4efd58_0_65"/>
          <p:cNvSpPr txBox="1"/>
          <p:nvPr>
            <p:ph type="title"/>
          </p:nvPr>
        </p:nvSpPr>
        <p:spPr>
          <a:xfrm>
            <a:off x="576071" y="704088"/>
            <a:ext cx="91440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 showMasterSp="0">
  <p:cSld name="Closing">
    <p:bg>
      <p:bgPr>
        <a:solidFill>
          <a:schemeClr val="accen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9dc4efd58_0_72"/>
          <p:cNvSpPr/>
          <p:nvPr/>
        </p:nvSpPr>
        <p:spPr>
          <a:xfrm>
            <a:off x="0" y="2090206"/>
            <a:ext cx="5025692" cy="4767794"/>
          </a:xfrm>
          <a:custGeom>
            <a:rect b="b" l="l" r="r" t="t"/>
            <a:pathLst>
              <a:path extrusionOk="0" h="4767794" w="5025692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88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g2a9dc4efd58_0_72"/>
          <p:cNvSpPr txBox="1"/>
          <p:nvPr>
            <p:ph type="ctrTitle"/>
          </p:nvPr>
        </p:nvSpPr>
        <p:spPr>
          <a:xfrm>
            <a:off x="1524000" y="117043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3" name="Google Shape;83;g2a9dc4efd58_0_7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4" name="Google Shape;84;g2a9dc4efd58_0_72"/>
          <p:cNvSpPr/>
          <p:nvPr/>
        </p:nvSpPr>
        <p:spPr>
          <a:xfrm>
            <a:off x="6173514" y="1"/>
            <a:ext cx="6018487" cy="5788889"/>
          </a:xfrm>
          <a:custGeom>
            <a:rect b="b" l="l" r="r" t="t"/>
            <a:pathLst>
              <a:path extrusionOk="0" h="5788889" w="6018487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471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" name="Google Shape;85;g2a9dc4efd58_0_72"/>
          <p:cNvSpPr/>
          <p:nvPr/>
        </p:nvSpPr>
        <p:spPr>
          <a:xfrm>
            <a:off x="1" y="-1"/>
            <a:ext cx="4267591" cy="2882748"/>
          </a:xfrm>
          <a:custGeom>
            <a:rect b="b" l="l" r="r" t="t"/>
            <a:pathLst>
              <a:path extrusionOk="0" h="2882748" w="4267591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dk1">
              <a:alpha val="1294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g2a9dc4efd58_0_72"/>
          <p:cNvSpPr/>
          <p:nvPr/>
        </p:nvSpPr>
        <p:spPr>
          <a:xfrm>
            <a:off x="10530567" y="1187801"/>
            <a:ext cx="1678579" cy="5460561"/>
          </a:xfrm>
          <a:custGeom>
            <a:rect b="b" l="l" r="r" t="t"/>
            <a:pathLst>
              <a:path extrusionOk="0" h="5460561" w="1678579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cap="flat" cmpd="sng" w="603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a9dc4efd58_0_10"/>
          <p:cNvSpPr/>
          <p:nvPr/>
        </p:nvSpPr>
        <p:spPr>
          <a:xfrm>
            <a:off x="0" y="64132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0" name="Google Shape;20;g2a9dc4efd58_0_10"/>
          <p:cNvSpPr/>
          <p:nvPr/>
        </p:nvSpPr>
        <p:spPr>
          <a:xfrm>
            <a:off x="0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" name="Google Shape;21;g2a9dc4efd58_0_10"/>
          <p:cNvSpPr txBox="1"/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g2a9dc4efd58_0_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a9dc4efd58_0_15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g2a9dc4efd58_0_15"/>
          <p:cNvSpPr/>
          <p:nvPr/>
        </p:nvSpPr>
        <p:spPr>
          <a:xfrm>
            <a:off x="0" y="58833"/>
            <a:ext cx="5751356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6" name="Google Shape;26;g2a9dc4efd58_0_15"/>
          <p:cNvSpPr/>
          <p:nvPr/>
        </p:nvSpPr>
        <p:spPr>
          <a:xfrm>
            <a:off x="-167" y="0"/>
            <a:ext cx="5755723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" name="Google Shape;27;g2a9dc4efd58_0_15"/>
          <p:cNvSpPr txBox="1"/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g2a9dc4efd58_0_15"/>
          <p:cNvSpPr txBox="1"/>
          <p:nvPr>
            <p:ph idx="1" type="body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9" name="Google Shape;29;g2a9dc4efd58_0_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a9dc4efd58_0_22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g2a9dc4efd58_0_22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g2a9dc4efd58_0_22"/>
          <p:cNvSpPr txBox="1"/>
          <p:nvPr>
            <p:ph idx="1" type="body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4" name="Google Shape;34;g2a9dc4efd58_0_22"/>
          <p:cNvSpPr txBox="1"/>
          <p:nvPr>
            <p:ph idx="2" type="body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5" name="Google Shape;35;g2a9dc4efd58_0_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a9dc4efd58_0_28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2a9dc4efd58_0_28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g2a9dc4efd58_0_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a9dc4efd58_0_32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g2a9dc4efd58_0_32"/>
          <p:cNvSpPr txBox="1"/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g2a9dc4efd58_0_32"/>
          <p:cNvSpPr txBox="1"/>
          <p:nvPr>
            <p:ph idx="1" type="body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4" name="Google Shape;44;g2a9dc4efd58_0_3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a9dc4efd58_0_37"/>
          <p:cNvSpPr txBox="1"/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g2a9dc4efd58_0_3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a9dc4efd58_0_4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2a9dc4efd58_0_40"/>
          <p:cNvSpPr txBox="1"/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g2a9dc4efd58_0_40"/>
          <p:cNvSpPr txBox="1"/>
          <p:nvPr>
            <p:ph idx="1" type="subTitle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g2a9dc4efd58_0_40"/>
          <p:cNvSpPr txBox="1"/>
          <p:nvPr>
            <p:ph idx="2" type="body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3" name="Google Shape;53;g2a9dc4efd58_0_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a9dc4efd58_0_46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2a9dc4efd58_0_46"/>
          <p:cNvSpPr txBox="1"/>
          <p:nvPr>
            <p:ph idx="1" type="body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g2a9dc4efd58_0_4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accen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a9dc4efd58_0_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1" name="Google Shape;11;g2a9dc4efd58_0_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g2a9dc4efd58_0_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DBD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Unit Testing</a:t>
            </a:r>
            <a:endParaRPr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415600" y="2504750"/>
            <a:ext cx="117765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/>
              <a:t>                                                            Talend Tech Solutions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2"/>
          <p:cNvSpPr txBox="1"/>
          <p:nvPr>
            <p:ph idx="4294967295" type="title"/>
          </p:nvPr>
        </p:nvSpPr>
        <p:spPr>
          <a:xfrm>
            <a:off x="673125" y="838200"/>
            <a:ext cx="105156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Unit Test Cases</a:t>
            </a:r>
            <a:endParaRPr/>
          </a:p>
        </p:txBody>
      </p:sp>
      <p:sp>
        <p:nvSpPr>
          <p:cNvPr id="99" name="Google Shape;99;p2"/>
          <p:cNvSpPr txBox="1"/>
          <p:nvPr>
            <p:ph idx="4294967295" type="body"/>
          </p:nvPr>
        </p:nvSpPr>
        <p:spPr>
          <a:xfrm>
            <a:off x="576072" y="1901952"/>
            <a:ext cx="10515600" cy="3877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45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rgbClr val="000000"/>
                </a:solidFill>
              </a:rPr>
              <a:t>Constraint Testing</a:t>
            </a:r>
            <a:endParaRPr sz="2200">
              <a:solidFill>
                <a:srgbClr val="000000"/>
              </a:solidFill>
            </a:endParaRPr>
          </a:p>
          <a:p>
            <a:pPr indent="-4445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rgbClr val="000000"/>
                </a:solidFill>
              </a:rPr>
              <a:t>Source to Target count Testing</a:t>
            </a:r>
            <a:endParaRPr sz="2200">
              <a:solidFill>
                <a:srgbClr val="000000"/>
              </a:solidFill>
            </a:endParaRPr>
          </a:p>
          <a:p>
            <a:pPr indent="-4445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rgbClr val="000000"/>
                </a:solidFill>
              </a:rPr>
              <a:t>Source to Data validation Testing</a:t>
            </a:r>
            <a:endParaRPr sz="2200">
              <a:solidFill>
                <a:srgbClr val="000000"/>
              </a:solidFill>
            </a:endParaRPr>
          </a:p>
          <a:p>
            <a:pPr indent="-4445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rgbClr val="000000"/>
                </a:solidFill>
              </a:rPr>
              <a:t>Duplicate check testing</a:t>
            </a:r>
            <a:endParaRPr sz="2200">
              <a:solidFill>
                <a:srgbClr val="00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127700" y="6431700"/>
            <a:ext cx="4394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Talend Tech Solutions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idx="4294967295" type="body"/>
          </p:nvPr>
        </p:nvSpPr>
        <p:spPr>
          <a:xfrm>
            <a:off x="538750" y="269100"/>
            <a:ext cx="11259600" cy="59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 to Target count Testing</a:t>
            </a:r>
            <a:endParaRPr b="1" sz="2405">
              <a:solidFill>
                <a:srgbClr val="000000"/>
              </a:solidFill>
            </a:endParaRPr>
          </a:p>
          <a:p>
            <a:pPr indent="-24892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 if you have 5 files. If there are 5 files, load those files into database Stage tables.</a:t>
            </a:r>
            <a:endParaRPr sz="2000">
              <a:solidFill>
                <a:srgbClr val="000000"/>
              </a:solidFill>
            </a:endParaRPr>
          </a:p>
          <a:p>
            <a:pPr indent="-24892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Else stop the job and send communication(Keeping file on S3, saying, all files not received)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 Data validation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892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Employee File Checks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1" marL="685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the employee file, check if the department is IT, Sales then send to normal table, if other than that then send to Reject table.</a:t>
            </a:r>
            <a:endParaRPr sz="2000">
              <a:solidFill>
                <a:srgbClr val="000000"/>
              </a:solidFill>
            </a:endParaRPr>
          </a:p>
          <a:p>
            <a:pPr indent="-241300" lvl="1" marL="685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 if Manager is Sanjay, if yes, send to normal table, if not send to reject table.</a:t>
            </a:r>
            <a:endParaRPr sz="2000">
              <a:solidFill>
                <a:srgbClr val="000000"/>
              </a:solidFill>
            </a:endParaRPr>
          </a:p>
          <a:p>
            <a:pPr indent="-241300" lvl="1" marL="685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employee job check the zip code of 6 letters.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096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127700" y="6431700"/>
            <a:ext cx="4394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Talend Tech Solutions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9dc4efd58_0_9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g2a9dc4efd58_0_92"/>
          <p:cNvSpPr txBox="1"/>
          <p:nvPr/>
        </p:nvSpPr>
        <p:spPr>
          <a:xfrm>
            <a:off x="444450" y="438150"/>
            <a:ext cx="11134800" cy="50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 Sales File Checks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1219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Sales ID is not null, if it is null, put it into reject table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1219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Quantity should be only 2 letters 0-99.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Product File Checks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1219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Pass Male and Female, put others to reject table.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1219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Upper case the Brand column value.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Supplier File Checks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1219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Supplier ID is not null, if it is null, put it into reject table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1219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Check length of account number as 12 digits.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9b4017655_0_9"/>
          <p:cNvSpPr txBox="1"/>
          <p:nvPr>
            <p:ph idx="4294967295" type="body"/>
          </p:nvPr>
        </p:nvSpPr>
        <p:spPr>
          <a:xfrm>
            <a:off x="500649" y="132145"/>
            <a:ext cx="10515600" cy="59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228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Store File Checks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Upper case the Store name column value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1" marL="685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 the zip code should be 6 letters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1" marL="685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Country is only India or else reject.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2a9b4017655_0_9"/>
          <p:cNvSpPr txBox="1"/>
          <p:nvPr/>
        </p:nvSpPr>
        <p:spPr>
          <a:xfrm>
            <a:off x="127700" y="6431700"/>
            <a:ext cx="4394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Talend Tech Solutions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g2a9b4017655_0_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idx="4294967295" type="ctrTitle"/>
          </p:nvPr>
        </p:nvSpPr>
        <p:spPr>
          <a:xfrm>
            <a:off x="1524000" y="117043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 </a:t>
            </a:r>
            <a:endParaRPr/>
          </a:p>
        </p:txBody>
      </p:sp>
      <p:sp>
        <p:nvSpPr>
          <p:cNvPr id="127" name="Google Shape;127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2023-11-28T03:32:24Z</dcterms:created>
  <dc:creator>OMKAR MADIPOJU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