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GoogleSlidesCustomDataVersion2">
      <go:slidesCustomData xmlns:go="http://customooxmlschemas.google.com/" r:id="rId33" roundtripDataSignature="AMtx7misdWiy7zC8nCI6E3cvV71UFqV2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5338A4-996B-442E-9E4B-683595313B5D}">
  <a:tblStyle styleId="{715338A4-996B-442E-9E4B-683595313B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3864"/>
        <p:guide pos="1272" orient="horz"/>
        <p:guide pos="2312" orient="horz"/>
        <p:guide pos="1944" orient="horz"/>
        <p:guide pos="232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regular.fntdata"/><Relationship Id="rId30" Type="http://schemas.openxmlformats.org/officeDocument/2006/relationships/font" Target="fonts/Merriweather-boldItalic.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a9dc1bcd5d_0_4"/>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g2a9dc1bcd5d_0_4"/>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 name="Google Shape;16;g2a9dc1bcd5d_0_4"/>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g2a9dc1bcd5d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g2a9dc1bcd5d_0_49"/>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r>
              <a:t>xx%</a:t>
            </a:r>
          </a:p>
        </p:txBody>
      </p:sp>
      <p:sp>
        <p:nvSpPr>
          <p:cNvPr id="60" name="Google Shape;60;g2a9dc1bcd5d_0_49"/>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61" name="Google Shape;61;g2a9dc1bcd5d_0_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g2a9dc1bcd5d_0_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2">
  <p:cSld name="Title and Content alt2">
    <p:spTree>
      <p:nvGrpSpPr>
        <p:cNvPr id="64" name="Shape 64"/>
        <p:cNvGrpSpPr/>
        <p:nvPr/>
      </p:nvGrpSpPr>
      <p:grpSpPr>
        <a:xfrm>
          <a:off x="0" y="0"/>
          <a:ext cx="0" cy="0"/>
          <a:chOff x="0" y="0"/>
          <a:chExt cx="0" cy="0"/>
        </a:xfrm>
      </p:grpSpPr>
      <p:sp>
        <p:nvSpPr>
          <p:cNvPr id="65" name="Google Shape;65;g2a9dc1bcd5d_0_55"/>
          <p:cNvSpPr/>
          <p:nvPr/>
        </p:nvSpPr>
        <p:spPr>
          <a:xfrm>
            <a:off x="0" y="0"/>
            <a:ext cx="4303817" cy="6100294"/>
          </a:xfrm>
          <a:custGeom>
            <a:rect b="b" l="l" r="r" t="t"/>
            <a:pathLst>
              <a:path extrusionOk="0" h="6100294" w="4303817">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1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6" name="Google Shape;66;g2a9dc1bcd5d_0_55"/>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7" name="Google Shape;67;g2a9dc1bcd5d_0_55"/>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68" name="Google Shape;68;g2a9dc1bcd5d_0_55"/>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2a9dc1bcd5d_0_55"/>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2a9dc1bcd5d_0_55"/>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1" name="Google Shape;71;g2a9dc1bcd5d_0_55"/>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g2a9dc1bcd5d_0_55"/>
          <p:cNvSpPr txBox="1"/>
          <p:nvPr>
            <p:ph idx="1" type="body"/>
          </p:nvPr>
        </p:nvSpPr>
        <p:spPr>
          <a:xfrm>
            <a:off x="576072" y="1901952"/>
            <a:ext cx="10515600" cy="3877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3" name="Shape 73"/>
        <p:cNvGrpSpPr/>
        <p:nvPr/>
      </p:nvGrpSpPr>
      <p:grpSpPr>
        <a:xfrm>
          <a:off x="0" y="0"/>
          <a:ext cx="0" cy="0"/>
          <a:chOff x="0" y="0"/>
          <a:chExt cx="0" cy="0"/>
        </a:xfrm>
      </p:grpSpPr>
      <p:sp>
        <p:nvSpPr>
          <p:cNvPr id="74" name="Google Shape;74;g2a9dc1bcd5d_0_64"/>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5" name="Google Shape;75;g2a9dc1bcd5d_0_64"/>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76" name="Google Shape;76;g2a9dc1bcd5d_0_64"/>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2a9dc1bcd5d_0_64"/>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2a9dc1bcd5d_0_64"/>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79" name="Google Shape;79;g2a9dc1bcd5d_0_64"/>
          <p:cNvSpPr txBox="1"/>
          <p:nvPr>
            <p:ph type="title"/>
          </p:nvPr>
        </p:nvSpPr>
        <p:spPr>
          <a:xfrm>
            <a:off x="576071" y="704088"/>
            <a:ext cx="9144000" cy="676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accent2"/>
        </a:solidFill>
      </p:bgPr>
    </p:bg>
    <p:spTree>
      <p:nvGrpSpPr>
        <p:cNvPr id="80" name="Shape 80"/>
        <p:cNvGrpSpPr/>
        <p:nvPr/>
      </p:nvGrpSpPr>
      <p:grpSpPr>
        <a:xfrm>
          <a:off x="0" y="0"/>
          <a:ext cx="0" cy="0"/>
          <a:chOff x="0" y="0"/>
          <a:chExt cx="0" cy="0"/>
        </a:xfrm>
      </p:grpSpPr>
      <p:sp>
        <p:nvSpPr>
          <p:cNvPr id="81" name="Google Shape;81;g2a9dc1bcd5d_0_71"/>
          <p:cNvSpPr/>
          <p:nvPr/>
        </p:nvSpPr>
        <p:spPr>
          <a:xfrm>
            <a:off x="0" y="2090206"/>
            <a:ext cx="5025692" cy="4767794"/>
          </a:xfrm>
          <a:custGeom>
            <a:rect b="b" l="l" r="r" t="t"/>
            <a:pathLst>
              <a:path extrusionOk="0" h="4767794" w="5025692">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881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2" name="Google Shape;82;g2a9dc1bcd5d_0_71"/>
          <p:cNvSpPr txBox="1"/>
          <p:nvPr>
            <p:ph type="ctrTitle"/>
          </p:nvPr>
        </p:nvSpPr>
        <p:spPr>
          <a:xfrm>
            <a:off x="1524000" y="1170432"/>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3" name="Google Shape;83;g2a9dc1bcd5d_0_7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2"/>
              </a:buClr>
              <a:buSzPts val="2400"/>
              <a:buNone/>
              <a:defRPr sz="2400">
                <a:solidFill>
                  <a:schemeClr val="dk2"/>
                </a:solidFill>
              </a:defRPr>
            </a:lvl1pPr>
            <a:lvl2pPr lvl="1" rtl="0" algn="ctr">
              <a:lnSpc>
                <a:spcPct val="90000"/>
              </a:lnSpc>
              <a:spcBef>
                <a:spcPts val="1600"/>
              </a:spcBef>
              <a:spcAft>
                <a:spcPts val="0"/>
              </a:spcAft>
              <a:buClr>
                <a:schemeClr val="dk1"/>
              </a:buClr>
              <a:buSzPts val="2000"/>
              <a:buNone/>
              <a:defRPr sz="2000"/>
            </a:lvl2pPr>
            <a:lvl3pPr lvl="2" rtl="0" algn="ctr">
              <a:lnSpc>
                <a:spcPct val="90000"/>
              </a:lnSpc>
              <a:spcBef>
                <a:spcPts val="1600"/>
              </a:spcBef>
              <a:spcAft>
                <a:spcPts val="0"/>
              </a:spcAft>
              <a:buClr>
                <a:schemeClr val="dk1"/>
              </a:buClr>
              <a:buSzPts val="1800"/>
              <a:buNone/>
              <a:defRPr sz="1800"/>
            </a:lvl3pPr>
            <a:lvl4pPr lvl="3" rtl="0" algn="ctr">
              <a:lnSpc>
                <a:spcPct val="90000"/>
              </a:lnSpc>
              <a:spcBef>
                <a:spcPts val="1600"/>
              </a:spcBef>
              <a:spcAft>
                <a:spcPts val="0"/>
              </a:spcAft>
              <a:buClr>
                <a:schemeClr val="dk1"/>
              </a:buClr>
              <a:buSzPts val="1600"/>
              <a:buNone/>
              <a:defRPr sz="1600"/>
            </a:lvl4pPr>
            <a:lvl5pPr lvl="4" rtl="0" algn="ctr">
              <a:lnSpc>
                <a:spcPct val="90000"/>
              </a:lnSpc>
              <a:spcBef>
                <a:spcPts val="1600"/>
              </a:spcBef>
              <a:spcAft>
                <a:spcPts val="0"/>
              </a:spcAft>
              <a:buClr>
                <a:schemeClr val="dk1"/>
              </a:buClr>
              <a:buSzPts val="1600"/>
              <a:buNone/>
              <a:defRPr sz="1600"/>
            </a:lvl5pPr>
            <a:lvl6pPr lvl="5" rtl="0" algn="ctr">
              <a:lnSpc>
                <a:spcPct val="90000"/>
              </a:lnSpc>
              <a:spcBef>
                <a:spcPts val="1600"/>
              </a:spcBef>
              <a:spcAft>
                <a:spcPts val="0"/>
              </a:spcAft>
              <a:buClr>
                <a:schemeClr val="dk1"/>
              </a:buClr>
              <a:buSzPts val="1600"/>
              <a:buNone/>
              <a:defRPr sz="1600"/>
            </a:lvl6pPr>
            <a:lvl7pPr lvl="6" rtl="0" algn="ctr">
              <a:lnSpc>
                <a:spcPct val="90000"/>
              </a:lnSpc>
              <a:spcBef>
                <a:spcPts val="1600"/>
              </a:spcBef>
              <a:spcAft>
                <a:spcPts val="0"/>
              </a:spcAft>
              <a:buClr>
                <a:schemeClr val="dk1"/>
              </a:buClr>
              <a:buSzPts val="1600"/>
              <a:buNone/>
              <a:defRPr sz="1600"/>
            </a:lvl7pPr>
            <a:lvl8pPr lvl="7" rtl="0" algn="ctr">
              <a:lnSpc>
                <a:spcPct val="90000"/>
              </a:lnSpc>
              <a:spcBef>
                <a:spcPts val="1600"/>
              </a:spcBef>
              <a:spcAft>
                <a:spcPts val="0"/>
              </a:spcAft>
              <a:buClr>
                <a:schemeClr val="dk1"/>
              </a:buClr>
              <a:buSzPts val="1600"/>
              <a:buNone/>
              <a:defRPr sz="1600"/>
            </a:lvl8pPr>
            <a:lvl9pPr lvl="8" rtl="0" algn="ctr">
              <a:lnSpc>
                <a:spcPct val="90000"/>
              </a:lnSpc>
              <a:spcBef>
                <a:spcPts val="1600"/>
              </a:spcBef>
              <a:spcAft>
                <a:spcPts val="1600"/>
              </a:spcAft>
              <a:buClr>
                <a:schemeClr val="dk1"/>
              </a:buClr>
              <a:buSzPts val="1600"/>
              <a:buNone/>
              <a:defRPr sz="1600"/>
            </a:lvl9pPr>
          </a:lstStyle>
          <a:p/>
        </p:txBody>
      </p:sp>
      <p:sp>
        <p:nvSpPr>
          <p:cNvPr id="84" name="Google Shape;84;g2a9dc1bcd5d_0_71"/>
          <p:cNvSpPr/>
          <p:nvPr/>
        </p:nvSpPr>
        <p:spPr>
          <a:xfrm>
            <a:off x="6173514" y="1"/>
            <a:ext cx="6018487" cy="5788889"/>
          </a:xfrm>
          <a:custGeom>
            <a:rect b="b" l="l" r="r" t="t"/>
            <a:pathLst>
              <a:path extrusionOk="0" h="5788889" w="6018487">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471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5" name="Google Shape;85;g2a9dc1bcd5d_0_71"/>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6" name="Google Shape;86;g2a9dc1bcd5d_0_71"/>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obj">
  <p:cSld name="OBJECT">
    <p:bg>
      <p:bgPr>
        <a:solidFill>
          <a:schemeClr val="lt2"/>
        </a:solidFill>
      </p:bgPr>
    </p:bg>
    <p:spTree>
      <p:nvGrpSpPr>
        <p:cNvPr id="87" name="Shape 87"/>
        <p:cNvGrpSpPr/>
        <p:nvPr/>
      </p:nvGrpSpPr>
      <p:grpSpPr>
        <a:xfrm>
          <a:off x="0" y="0"/>
          <a:ext cx="0" cy="0"/>
          <a:chOff x="0" y="0"/>
          <a:chExt cx="0" cy="0"/>
        </a:xfrm>
      </p:grpSpPr>
      <p:sp>
        <p:nvSpPr>
          <p:cNvPr id="88" name="Google Shape;88;g2a9dc1bcd5d_0_78"/>
          <p:cNvSpPr/>
          <p:nvPr/>
        </p:nvSpPr>
        <p:spPr>
          <a:xfrm>
            <a:off x="0" y="0"/>
            <a:ext cx="7067730" cy="6858000"/>
          </a:xfrm>
          <a:custGeom>
            <a:rect b="b" l="l" r="r" t="t"/>
            <a:pathLst>
              <a:path extrusionOk="0" h="6858000" w="706773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dk2">
              <a:alpha val="58819"/>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89" name="Google Shape;89;g2a9dc1bcd5d_0_78"/>
          <p:cNvSpPr txBox="1"/>
          <p:nvPr>
            <p:ph type="title"/>
          </p:nvPr>
        </p:nvSpPr>
        <p:spPr>
          <a:xfrm>
            <a:off x="704384" y="2788521"/>
            <a:ext cx="6229500" cy="13257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accent1"/>
              </a:buClr>
              <a:buSzPts val="6000"/>
              <a:buFont typeface="Arial"/>
              <a:buNone/>
              <a:defRPr>
                <a:solidFill>
                  <a:schemeClr val="accen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90" name="Google Shape;90;g2a9dc1bcd5d_0_78"/>
          <p:cNvSpPr txBox="1"/>
          <p:nvPr>
            <p:ph idx="1" type="body"/>
          </p:nvPr>
        </p:nvSpPr>
        <p:spPr>
          <a:xfrm>
            <a:off x="7790688" y="1170432"/>
            <a:ext cx="4133100" cy="43512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Clr>
                <a:schemeClr val="dk1"/>
              </a:buClr>
              <a:buSzPts val="2400"/>
              <a:buNone/>
              <a:defRPr sz="2400" cap="none"/>
            </a:lvl1pPr>
            <a:lvl2pPr indent="-228600" lvl="1" marL="914400" rtl="0" algn="r">
              <a:lnSpc>
                <a:spcPct val="90000"/>
              </a:lnSpc>
              <a:spcBef>
                <a:spcPts val="1600"/>
              </a:spcBef>
              <a:spcAft>
                <a:spcPts val="0"/>
              </a:spcAft>
              <a:buClr>
                <a:schemeClr val="dk1"/>
              </a:buClr>
              <a:buSzPts val="1800"/>
              <a:buNone/>
              <a:defRPr sz="1800">
                <a:latin typeface="Arial"/>
                <a:ea typeface="Arial"/>
                <a:cs typeface="Arial"/>
                <a:sym typeface="Arial"/>
              </a:defRPr>
            </a:lvl2pPr>
            <a:lvl3pPr indent="-228600" lvl="2" marL="1371600" rtl="0" algn="r">
              <a:lnSpc>
                <a:spcPct val="90000"/>
              </a:lnSpc>
              <a:spcBef>
                <a:spcPts val="1600"/>
              </a:spcBef>
              <a:spcAft>
                <a:spcPts val="0"/>
              </a:spcAft>
              <a:buClr>
                <a:schemeClr val="dk1"/>
              </a:buClr>
              <a:buSzPts val="2000"/>
              <a:buNone/>
              <a:defRPr/>
            </a:lvl3pPr>
            <a:lvl4pPr indent="-228600" lvl="3" marL="1828800" rtl="0" algn="r">
              <a:lnSpc>
                <a:spcPct val="90000"/>
              </a:lnSpc>
              <a:spcBef>
                <a:spcPts val="1600"/>
              </a:spcBef>
              <a:spcAft>
                <a:spcPts val="0"/>
              </a:spcAft>
              <a:buClr>
                <a:schemeClr val="dk1"/>
              </a:buClr>
              <a:buSzPts val="1800"/>
              <a:buNone/>
              <a:defRPr/>
            </a:lvl4pPr>
            <a:lvl5pPr indent="-228600" lvl="4" marL="2286000" rtl="0" algn="r">
              <a:lnSpc>
                <a:spcPct val="90000"/>
              </a:lnSpc>
              <a:spcBef>
                <a:spcPts val="1600"/>
              </a:spcBef>
              <a:spcAft>
                <a:spcPts val="0"/>
              </a:spcAft>
              <a:buClr>
                <a:schemeClr val="dk1"/>
              </a:buClr>
              <a:buSzPts val="1800"/>
              <a:buNone/>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1" name="Google Shape;91;g2a9dc1bcd5d_0_78"/>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2" name="Google Shape;92;g2a9dc1bcd5d_0_78"/>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93" name="Google Shape;93;g2a9dc1bcd5d_0_78"/>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4" name="Shape 94"/>
        <p:cNvGrpSpPr/>
        <p:nvPr/>
      </p:nvGrpSpPr>
      <p:grpSpPr>
        <a:xfrm>
          <a:off x="0" y="0"/>
          <a:ext cx="0" cy="0"/>
          <a:chOff x="0" y="0"/>
          <a:chExt cx="0" cy="0"/>
        </a:xfrm>
      </p:grpSpPr>
      <p:sp>
        <p:nvSpPr>
          <p:cNvPr id="95" name="Google Shape;95;g2a9dc1bcd5d_0_8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6" name="Google Shape;96;g2a9dc1bcd5d_0_8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97" name="Google Shape;97;g2a9dc1bcd5d_0_85"/>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g2a9dc1bcd5d_0_85"/>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g2a9dc1bcd5d_0_85"/>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0" name="Google Shape;100;g2a9dc1bcd5d_0_85"/>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1" name="Google Shape;101;g2a9dc1bcd5d_0_85"/>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02" name="Google Shape;102;g2a9dc1bcd5d_0_85"/>
          <p:cNvSpPr txBox="1"/>
          <p:nvPr>
            <p:ph type="title"/>
          </p:nvPr>
        </p:nvSpPr>
        <p:spPr>
          <a:xfrm>
            <a:off x="576071" y="704088"/>
            <a:ext cx="9144000" cy="676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103" name="Shape 103"/>
        <p:cNvGrpSpPr/>
        <p:nvPr/>
      </p:nvGrpSpPr>
      <p:grpSpPr>
        <a:xfrm>
          <a:off x="0" y="0"/>
          <a:ext cx="0" cy="0"/>
          <a:chOff x="0" y="0"/>
          <a:chExt cx="0" cy="0"/>
        </a:xfrm>
      </p:grpSpPr>
      <p:sp>
        <p:nvSpPr>
          <p:cNvPr id="104" name="Google Shape;104;g2a9dc1bcd5d_0_94"/>
          <p:cNvSpPr txBox="1"/>
          <p:nvPr>
            <p:ph type="title"/>
          </p:nvPr>
        </p:nvSpPr>
        <p:spPr>
          <a:xfrm>
            <a:off x="576072" y="704088"/>
            <a:ext cx="10515600" cy="676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800"/>
              <a:buFont typeface="Arial"/>
              <a:buNone/>
              <a:defRPr sz="48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5" name="Google Shape;105;g2a9dc1bcd5d_0_94"/>
          <p:cNvSpPr txBox="1"/>
          <p:nvPr>
            <p:ph idx="1" type="body"/>
          </p:nvPr>
        </p:nvSpPr>
        <p:spPr>
          <a:xfrm>
            <a:off x="576072" y="1901952"/>
            <a:ext cx="9363600" cy="3877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06" name="Google Shape;106;g2a9dc1bcd5d_0_94"/>
          <p:cNvSpPr txBox="1"/>
          <p:nvPr>
            <p:ph idx="10" type="dt"/>
          </p:nvPr>
        </p:nvSpPr>
        <p:spPr>
          <a:xfrm>
            <a:off x="365760" y="6464808"/>
            <a:ext cx="987600" cy="310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g2a9dc1bcd5d_0_94"/>
          <p:cNvSpPr txBox="1"/>
          <p:nvPr>
            <p:ph idx="11" type="ftr"/>
          </p:nvPr>
        </p:nvSpPr>
        <p:spPr>
          <a:xfrm>
            <a:off x="4379976" y="6464808"/>
            <a:ext cx="3438000" cy="310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g2a9dc1bcd5d_0_94"/>
          <p:cNvSpPr txBox="1"/>
          <p:nvPr>
            <p:ph idx="12" type="sldNum"/>
          </p:nvPr>
        </p:nvSpPr>
        <p:spPr>
          <a:xfrm>
            <a:off x="11027664" y="6464808"/>
            <a:ext cx="987600" cy="3108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9" name="Google Shape;109;g2a9dc1bcd5d_0_94"/>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rgbClr val="C5C3AD">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10" name="Google Shape;110;g2a9dc1bcd5d_0_94"/>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g2a9dc1bcd5d_0_9"/>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g2a9dc1bcd5d_0_9"/>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g2a9dc1bcd5d_0_9"/>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 name="Google Shape;22;g2a9dc1bcd5d_0_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a9dc1bcd5d_0_1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a9dc1bcd5d_0_1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g2a9dc1bcd5d_0_1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g2a9dc1bcd5d_0_1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8" name="Google Shape;28;g2a9dc1bcd5d_0_1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29" name="Google Shape;29;g2a9dc1bcd5d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a9dc1bcd5d_0_2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a9dc1bcd5d_0_2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3" name="Google Shape;33;g2a9dc1bcd5d_0_21"/>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4" name="Google Shape;34;g2a9dc1bcd5d_0_21"/>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5" name="Google Shape;35;g2a9dc1bcd5d_0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2a9dc1bcd5d_0_27"/>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a9dc1bcd5d_0_2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9" name="Google Shape;39;g2a9dc1bcd5d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g2a9dc1bcd5d_0_31"/>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2a9dc1bcd5d_0_31"/>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43" name="Google Shape;43;g2a9dc1bcd5d_0_31"/>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Clr>
                <a:schemeClr val="accent2"/>
              </a:buClr>
              <a:buSzPts val="1700"/>
              <a:buChar char="●"/>
              <a:defRPr>
                <a:solidFill>
                  <a:schemeClr val="accent2"/>
                </a:solidFill>
              </a:defRPr>
            </a:lvl1pPr>
            <a:lvl2pPr indent="-323850" lvl="1" marL="914400" rtl="0">
              <a:spcBef>
                <a:spcPts val="0"/>
              </a:spcBef>
              <a:spcAft>
                <a:spcPts val="0"/>
              </a:spcAft>
              <a:buClr>
                <a:schemeClr val="accent2"/>
              </a:buClr>
              <a:buSzPts val="1500"/>
              <a:buChar char="○"/>
              <a:defRPr>
                <a:solidFill>
                  <a:schemeClr val="accent2"/>
                </a:solidFill>
              </a:defRPr>
            </a:lvl2pPr>
            <a:lvl3pPr indent="-323850" lvl="2" marL="1371600" rtl="0">
              <a:spcBef>
                <a:spcPts val="0"/>
              </a:spcBef>
              <a:spcAft>
                <a:spcPts val="0"/>
              </a:spcAft>
              <a:buClr>
                <a:schemeClr val="accent2"/>
              </a:buClr>
              <a:buSzPts val="1500"/>
              <a:buChar char="■"/>
              <a:defRPr>
                <a:solidFill>
                  <a:schemeClr val="accent2"/>
                </a:solidFill>
              </a:defRPr>
            </a:lvl3pPr>
            <a:lvl4pPr indent="-323850" lvl="3" marL="1828800" rtl="0">
              <a:spcBef>
                <a:spcPts val="0"/>
              </a:spcBef>
              <a:spcAft>
                <a:spcPts val="0"/>
              </a:spcAft>
              <a:buClr>
                <a:schemeClr val="accent2"/>
              </a:buClr>
              <a:buSzPts val="1500"/>
              <a:buChar char="●"/>
              <a:defRPr>
                <a:solidFill>
                  <a:schemeClr val="accent2"/>
                </a:solidFill>
              </a:defRPr>
            </a:lvl4pPr>
            <a:lvl5pPr indent="-323850" lvl="4" marL="2286000" rtl="0">
              <a:spcBef>
                <a:spcPts val="0"/>
              </a:spcBef>
              <a:spcAft>
                <a:spcPts val="0"/>
              </a:spcAft>
              <a:buClr>
                <a:schemeClr val="accent2"/>
              </a:buClr>
              <a:buSzPts val="1500"/>
              <a:buChar char="○"/>
              <a:defRPr>
                <a:solidFill>
                  <a:schemeClr val="accent2"/>
                </a:solidFill>
              </a:defRPr>
            </a:lvl5pPr>
            <a:lvl6pPr indent="-323850" lvl="5" marL="2743200" rtl="0">
              <a:spcBef>
                <a:spcPts val="0"/>
              </a:spcBef>
              <a:spcAft>
                <a:spcPts val="0"/>
              </a:spcAft>
              <a:buClr>
                <a:schemeClr val="accent2"/>
              </a:buClr>
              <a:buSzPts val="1500"/>
              <a:buChar char="■"/>
              <a:defRPr>
                <a:solidFill>
                  <a:schemeClr val="accent2"/>
                </a:solidFill>
              </a:defRPr>
            </a:lvl6pPr>
            <a:lvl7pPr indent="-323850" lvl="6" marL="3200400" rtl="0">
              <a:spcBef>
                <a:spcPts val="0"/>
              </a:spcBef>
              <a:spcAft>
                <a:spcPts val="0"/>
              </a:spcAft>
              <a:buClr>
                <a:schemeClr val="accent2"/>
              </a:buClr>
              <a:buSzPts val="1500"/>
              <a:buChar char="●"/>
              <a:defRPr>
                <a:solidFill>
                  <a:schemeClr val="accent2"/>
                </a:solidFill>
              </a:defRPr>
            </a:lvl7pPr>
            <a:lvl8pPr indent="-323850" lvl="7" marL="3657600" rtl="0">
              <a:spcBef>
                <a:spcPts val="0"/>
              </a:spcBef>
              <a:spcAft>
                <a:spcPts val="0"/>
              </a:spcAft>
              <a:buClr>
                <a:schemeClr val="accent2"/>
              </a:buClr>
              <a:buSzPts val="1500"/>
              <a:buChar char="○"/>
              <a:defRPr>
                <a:solidFill>
                  <a:schemeClr val="accent2"/>
                </a:solidFill>
              </a:defRPr>
            </a:lvl8pPr>
            <a:lvl9pPr indent="-323850" lvl="8" marL="4114800" rtl="0">
              <a:spcBef>
                <a:spcPts val="0"/>
              </a:spcBef>
              <a:spcAft>
                <a:spcPts val="0"/>
              </a:spcAft>
              <a:buClr>
                <a:schemeClr val="accent2"/>
              </a:buClr>
              <a:buSzPts val="1500"/>
              <a:buChar char="■"/>
              <a:defRPr>
                <a:solidFill>
                  <a:schemeClr val="accent2"/>
                </a:solidFill>
              </a:defRPr>
            </a:lvl9pPr>
          </a:lstStyle>
          <a:p/>
        </p:txBody>
      </p:sp>
      <p:sp>
        <p:nvSpPr>
          <p:cNvPr id="44" name="Google Shape;44;g2a9dc1bcd5d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g2a9dc1bcd5d_0_36"/>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7" name="Google Shape;47;g2a9dc1bcd5d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2a9dc1bcd5d_0_3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2a9dc1bcd5d_0_3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51" name="Google Shape;51;g2a9dc1bcd5d_0_3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g2a9dc1bcd5d_0_3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3" name="Google Shape;53;g2a9dc1bcd5d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g2a9dc1bcd5d_0_45"/>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2a9dc1bcd5d_0_45"/>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g2a9dc1bcd5d_0_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accent2"/>
        </a:solidFill>
      </p:bgPr>
    </p:bg>
    <p:spTree>
      <p:nvGrpSpPr>
        <p:cNvPr id="9" name="Shape 9"/>
        <p:cNvGrpSpPr/>
        <p:nvPr/>
      </p:nvGrpSpPr>
      <p:grpSpPr>
        <a:xfrm>
          <a:off x="0" y="0"/>
          <a:ext cx="0" cy="0"/>
          <a:chOff x="0" y="0"/>
          <a:chExt cx="0" cy="0"/>
        </a:xfrm>
      </p:grpSpPr>
      <p:sp>
        <p:nvSpPr>
          <p:cNvPr id="10" name="Google Shape;10;g2a9dc1bcd5d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g2a9dc1bcd5d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rtl="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g2a9dc1bcd5d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Roboto"/>
                <a:ea typeface="Roboto"/>
                <a:cs typeface="Roboto"/>
                <a:sym typeface="Roboto"/>
              </a:defRPr>
            </a:lvl1pPr>
            <a:lvl2pPr lvl="1" rtl="0" algn="r">
              <a:buNone/>
              <a:defRPr sz="1300">
                <a:solidFill>
                  <a:schemeClr val="dk2"/>
                </a:solidFill>
                <a:latin typeface="Roboto"/>
                <a:ea typeface="Roboto"/>
                <a:cs typeface="Roboto"/>
                <a:sym typeface="Roboto"/>
              </a:defRPr>
            </a:lvl2pPr>
            <a:lvl3pPr lvl="2" rtl="0" algn="r">
              <a:buNone/>
              <a:defRPr sz="1300">
                <a:solidFill>
                  <a:schemeClr val="dk2"/>
                </a:solidFill>
                <a:latin typeface="Roboto"/>
                <a:ea typeface="Roboto"/>
                <a:cs typeface="Roboto"/>
                <a:sym typeface="Roboto"/>
              </a:defRPr>
            </a:lvl3pPr>
            <a:lvl4pPr lvl="3" rtl="0" algn="r">
              <a:buNone/>
              <a:defRPr sz="1300">
                <a:solidFill>
                  <a:schemeClr val="dk2"/>
                </a:solidFill>
                <a:latin typeface="Roboto"/>
                <a:ea typeface="Roboto"/>
                <a:cs typeface="Roboto"/>
                <a:sym typeface="Roboto"/>
              </a:defRPr>
            </a:lvl4pPr>
            <a:lvl5pPr lvl="4" rtl="0" algn="r">
              <a:buNone/>
              <a:defRPr sz="1300">
                <a:solidFill>
                  <a:schemeClr val="dk2"/>
                </a:solidFill>
                <a:latin typeface="Roboto"/>
                <a:ea typeface="Roboto"/>
                <a:cs typeface="Roboto"/>
                <a:sym typeface="Roboto"/>
              </a:defRPr>
            </a:lvl5pPr>
            <a:lvl6pPr lvl="5" rtl="0" algn="r">
              <a:buNone/>
              <a:defRPr sz="1300">
                <a:solidFill>
                  <a:schemeClr val="dk2"/>
                </a:solidFill>
                <a:latin typeface="Roboto"/>
                <a:ea typeface="Roboto"/>
                <a:cs typeface="Roboto"/>
                <a:sym typeface="Roboto"/>
              </a:defRPr>
            </a:lvl6pPr>
            <a:lvl7pPr lvl="6" rtl="0" algn="r">
              <a:buNone/>
              <a:defRPr sz="1300">
                <a:solidFill>
                  <a:schemeClr val="dk2"/>
                </a:solidFill>
                <a:latin typeface="Roboto"/>
                <a:ea typeface="Roboto"/>
                <a:cs typeface="Roboto"/>
                <a:sym typeface="Roboto"/>
              </a:defRPr>
            </a:lvl7pPr>
            <a:lvl8pPr lvl="7" rtl="0" algn="r">
              <a:buNone/>
              <a:defRPr sz="1300">
                <a:solidFill>
                  <a:schemeClr val="dk2"/>
                </a:solidFill>
                <a:latin typeface="Roboto"/>
                <a:ea typeface="Roboto"/>
                <a:cs typeface="Roboto"/>
                <a:sym typeface="Roboto"/>
              </a:defRPr>
            </a:lvl8pPr>
            <a:lvl9pPr lvl="8" rtl="0"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geeksforgeeks.org/sql-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4" name="Shape 114"/>
        <p:cNvGrpSpPr/>
        <p:nvPr/>
      </p:nvGrpSpPr>
      <p:grpSpPr>
        <a:xfrm>
          <a:off x="0" y="0"/>
          <a:ext cx="0" cy="0"/>
          <a:chOff x="0" y="0"/>
          <a:chExt cx="0" cy="0"/>
        </a:xfrm>
      </p:grpSpPr>
      <p:sp>
        <p:nvSpPr>
          <p:cNvPr id="115" name="Google Shape;115;p1"/>
          <p:cNvSpPr txBox="1"/>
          <p:nvPr>
            <p:ph type="ctrTitle"/>
          </p:nvPr>
        </p:nvSpPr>
        <p:spPr>
          <a:xfrm>
            <a:off x="415600" y="719625"/>
            <a:ext cx="11360700" cy="2226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t/>
            </a:r>
            <a:endParaRPr/>
          </a:p>
          <a:p>
            <a:pPr indent="0" lvl="0" marL="0" rtl="0" algn="ctr">
              <a:lnSpc>
                <a:spcPct val="90000"/>
              </a:lnSpc>
              <a:spcBef>
                <a:spcPts val="0"/>
              </a:spcBef>
              <a:spcAft>
                <a:spcPts val="0"/>
              </a:spcAft>
              <a:buClr>
                <a:schemeClr val="dk1"/>
              </a:buClr>
              <a:buSzPts val="6000"/>
              <a:buFont typeface="Arial"/>
              <a:buNone/>
            </a:pPr>
            <a:r>
              <a:t/>
            </a:r>
            <a:endParaRPr/>
          </a:p>
          <a:p>
            <a:pPr indent="0" lvl="0" marL="0" rtl="0" algn="ctr">
              <a:lnSpc>
                <a:spcPct val="90000"/>
              </a:lnSpc>
              <a:spcBef>
                <a:spcPts val="0"/>
              </a:spcBef>
              <a:spcAft>
                <a:spcPts val="0"/>
              </a:spcAft>
              <a:buClr>
                <a:schemeClr val="dk1"/>
              </a:buClr>
              <a:buSzPts val="6000"/>
              <a:buFont typeface="Arial"/>
              <a:buNone/>
            </a:pPr>
            <a:r>
              <a:rPr lang="en-IN"/>
              <a:t>VIEWS</a:t>
            </a:r>
            <a:endParaRPr/>
          </a:p>
        </p:txBody>
      </p:sp>
      <p:sp>
        <p:nvSpPr>
          <p:cNvPr id="116" name="Google Shape;116;p1"/>
          <p:cNvSpPr txBox="1"/>
          <p:nvPr/>
        </p:nvSpPr>
        <p:spPr>
          <a:xfrm>
            <a:off x="4997475" y="32493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
        <p:nvSpPr>
          <p:cNvPr id="117" name="Google Shape;117;p1"/>
          <p:cNvSpPr txBox="1"/>
          <p:nvPr/>
        </p:nvSpPr>
        <p:spPr>
          <a:xfrm>
            <a:off x="5168925" y="3517950"/>
            <a:ext cx="704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sp>
        <p:nvSpPr>
          <p:cNvPr id="118" name="Google Shape;118;p1"/>
          <p:cNvSpPr txBox="1"/>
          <p:nvPr/>
        </p:nvSpPr>
        <p:spPr>
          <a:xfrm>
            <a:off x="11226825" y="5880150"/>
            <a:ext cx="549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1</a:t>
            </a:r>
            <a:endParaRPr sz="17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4" name="Shape 184"/>
        <p:cNvGrpSpPr/>
        <p:nvPr/>
      </p:nvGrpSpPr>
      <p:grpSpPr>
        <a:xfrm>
          <a:off x="0" y="0"/>
          <a:ext cx="0" cy="0"/>
          <a:chOff x="0" y="0"/>
          <a:chExt cx="0" cy="0"/>
        </a:xfrm>
      </p:grpSpPr>
      <p:sp>
        <p:nvSpPr>
          <p:cNvPr id="185" name="Google Shape;185;p10"/>
          <p:cNvSpPr txBox="1"/>
          <p:nvPr>
            <p:ph idx="4294967295" type="body"/>
          </p:nvPr>
        </p:nvSpPr>
        <p:spPr>
          <a:xfrm>
            <a:off x="162400" y="165300"/>
            <a:ext cx="11565600" cy="65769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7000"/>
              </a:lnSpc>
              <a:spcBef>
                <a:spcPts val="0"/>
              </a:spcBef>
              <a:spcAft>
                <a:spcPts val="0"/>
              </a:spcAft>
              <a:buClr>
                <a:schemeClr val="dk1"/>
              </a:buClr>
              <a:buSzPct val="50574"/>
              <a:buNone/>
            </a:pPr>
            <a:r>
              <a:rPr b="1" lang="en-IN" sz="4350">
                <a:solidFill>
                  <a:srgbClr val="000000"/>
                </a:solidFill>
                <a:latin typeface="Calibri"/>
                <a:ea typeface="Calibri"/>
                <a:cs typeface="Calibri"/>
                <a:sym typeface="Calibri"/>
              </a:rPr>
              <a:t>2. </a:t>
            </a:r>
            <a:r>
              <a:rPr b="1" lang="en-IN" sz="4350">
                <a:solidFill>
                  <a:srgbClr val="000000"/>
                </a:solidFill>
                <a:latin typeface="Calibri"/>
                <a:ea typeface="Calibri"/>
                <a:cs typeface="Calibri"/>
                <a:sym typeface="Calibri"/>
              </a:rPr>
              <a:t>Lowest selling product name and store name:</a:t>
            </a:r>
            <a:endParaRPr sz="435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SELECT t2.Name, t2.Brand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FROM (select  t1.Name, t1.sum_of_quantity, t1.Brand,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DENSE_RANK() OVER( partition by t1.Name  order by  t1.sum_of_quantity asc ) d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FROM (select sd.Name, pd.Brand, sum(sf.Quantity) sum_of_quantity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from sales_fact sf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INNER JOIN staging.staging_product pd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ON sf.product_key = pd.product_id</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INNER JOIN store_dim sd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ON sf.store_key = sd.store_key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GROUP BY  sd.Name,  pd.Brand</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 as t1</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  ) as t2 </a:t>
            </a:r>
            <a:endParaRPr sz="33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366">
                <a:solidFill>
                  <a:srgbClr val="000000"/>
                </a:solidFill>
                <a:latin typeface="Calibri"/>
                <a:ea typeface="Calibri"/>
                <a:cs typeface="Calibri"/>
                <a:sym typeface="Calibri"/>
              </a:rPr>
              <a:t>WHERE d = 1;</a:t>
            </a:r>
            <a:endParaRPr sz="3366">
              <a:solidFill>
                <a:srgbClr val="000000"/>
              </a:solidFill>
              <a:latin typeface="Calibri"/>
              <a:ea typeface="Calibri"/>
              <a:cs typeface="Calibri"/>
              <a:sym typeface="Calibri"/>
            </a:endParaRPr>
          </a:p>
        </p:txBody>
      </p:sp>
      <p:sp>
        <p:nvSpPr>
          <p:cNvPr id="186" name="Google Shape;186;p10"/>
          <p:cNvSpPr txBox="1"/>
          <p:nvPr/>
        </p:nvSpPr>
        <p:spPr>
          <a:xfrm>
            <a:off x="8178825" y="6176975"/>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
        <p:nvSpPr>
          <p:cNvPr id="187" name="Google Shape;18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2" name="Shape 192"/>
        <p:cNvGrpSpPr/>
        <p:nvPr/>
      </p:nvGrpSpPr>
      <p:grpSpPr>
        <a:xfrm>
          <a:off x="0" y="0"/>
          <a:ext cx="0" cy="0"/>
          <a:chOff x="0" y="0"/>
          <a:chExt cx="0" cy="0"/>
        </a:xfrm>
      </p:grpSpPr>
      <p:sp>
        <p:nvSpPr>
          <p:cNvPr id="193" name="Google Shape;193;p11"/>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94" name="Google Shape;194;p11"/>
          <p:cNvSpPr txBox="1"/>
          <p:nvPr>
            <p:ph idx="4294967295" type="body"/>
          </p:nvPr>
        </p:nvSpPr>
        <p:spPr>
          <a:xfrm>
            <a:off x="268950" y="215150"/>
            <a:ext cx="11319900" cy="63327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l">
              <a:lnSpc>
                <a:spcPct val="107000"/>
              </a:lnSpc>
              <a:spcBef>
                <a:spcPts val="1800"/>
              </a:spcBef>
              <a:spcAft>
                <a:spcPts val="0"/>
              </a:spcAft>
              <a:buNone/>
            </a:pPr>
            <a:r>
              <a:rPr b="1" lang="en-IN" sz="5050">
                <a:solidFill>
                  <a:srgbClr val="000000"/>
                </a:solidFill>
                <a:latin typeface="Calibri"/>
                <a:ea typeface="Calibri"/>
                <a:cs typeface="Calibri"/>
                <a:sym typeface="Calibri"/>
              </a:rPr>
              <a:t>3. Efficient employee in each store:</a:t>
            </a:r>
            <a:endParaRPr b="1" sz="5050">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SELECT t2.First_Name, t2.Name as Mart, t2.m as max_quantity</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FROM   (SELECT t1.First_Name, t1.Name, t1.m,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DENSE_RANK() OVER(partition by t1.name order by m desc) d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FROM  (SELECT ed.First_Name, sd.Name, max(sf.Quantity) m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FROM sales_fact sf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INNER JOIN employee_dim ed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ON sf.emp_key = ed.emp_key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INNER JOIN store_dim sd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ON sf.store_key = sd.store_key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GROUP BY  ed.First_Name, sd.Name</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 t1</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  ) t2 </a:t>
            </a:r>
            <a:endParaRPr sz="3577">
              <a:solidFill>
                <a:srgbClr val="000000"/>
              </a:solidFill>
              <a:latin typeface="Calibri"/>
              <a:ea typeface="Calibri"/>
              <a:cs typeface="Calibri"/>
              <a:sym typeface="Calibri"/>
            </a:endParaRPr>
          </a:p>
          <a:p>
            <a:pPr indent="0" lvl="0" marL="0" marR="0" rtl="0" algn="l">
              <a:lnSpc>
                <a:spcPct val="107000"/>
              </a:lnSpc>
              <a:spcBef>
                <a:spcPts val="1800"/>
              </a:spcBef>
              <a:spcAft>
                <a:spcPts val="0"/>
              </a:spcAft>
              <a:buNone/>
            </a:pPr>
            <a:r>
              <a:rPr lang="en-IN" sz="3577">
                <a:solidFill>
                  <a:srgbClr val="000000"/>
                </a:solidFill>
                <a:latin typeface="Calibri"/>
                <a:ea typeface="Calibri"/>
                <a:cs typeface="Calibri"/>
                <a:sym typeface="Calibri"/>
              </a:rPr>
              <a:t>WHERE d = 1;</a:t>
            </a:r>
            <a:endParaRPr sz="1910"/>
          </a:p>
        </p:txBody>
      </p:sp>
      <p:sp>
        <p:nvSpPr>
          <p:cNvPr id="195" name="Google Shape;195;p11"/>
          <p:cNvSpPr txBox="1"/>
          <p:nvPr/>
        </p:nvSpPr>
        <p:spPr>
          <a:xfrm>
            <a:off x="8610600" y="61014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BD0"/>
        </a:solidFill>
      </p:bgPr>
    </p:bg>
    <p:spTree>
      <p:nvGrpSpPr>
        <p:cNvPr id="200" name="Shape 200"/>
        <p:cNvGrpSpPr/>
        <p:nvPr/>
      </p:nvGrpSpPr>
      <p:grpSpPr>
        <a:xfrm>
          <a:off x="0" y="0"/>
          <a:ext cx="0" cy="0"/>
          <a:chOff x="0" y="0"/>
          <a:chExt cx="0" cy="0"/>
        </a:xfrm>
      </p:grpSpPr>
      <p:sp>
        <p:nvSpPr>
          <p:cNvPr id="201" name="Google Shape;201;p12"/>
          <p:cNvSpPr txBox="1"/>
          <p:nvPr>
            <p:ph idx="4294967295" type="body"/>
          </p:nvPr>
        </p:nvSpPr>
        <p:spPr>
          <a:xfrm>
            <a:off x="576075" y="469950"/>
            <a:ext cx="10968300" cy="5634900"/>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dk1"/>
              </a:buClr>
              <a:buSzPts val="1800"/>
              <a:buNone/>
            </a:pPr>
            <a:r>
              <a:rPr b="1" lang="en-IN" sz="2400">
                <a:solidFill>
                  <a:srgbClr val="000000"/>
                </a:solidFill>
                <a:latin typeface="Calibri"/>
                <a:ea typeface="Calibri"/>
                <a:cs typeface="Calibri"/>
                <a:sym typeface="Calibri"/>
              </a:rPr>
              <a:t>4. Total sales for each store:</a:t>
            </a:r>
            <a:endParaRPr sz="24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1800">
                <a:solidFill>
                  <a:srgbClr val="000000"/>
                </a:solidFill>
                <a:latin typeface="Calibri"/>
                <a:ea typeface="Calibri"/>
                <a:cs typeface="Calibri"/>
                <a:sym typeface="Calibri"/>
              </a:rPr>
              <a:t>SELECT sd.NAME,Sum(pd.sellingprice)</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1800">
                <a:solidFill>
                  <a:srgbClr val="000000"/>
                </a:solidFill>
                <a:latin typeface="Calibri"/>
                <a:ea typeface="Calibri"/>
                <a:cs typeface="Calibri"/>
                <a:sym typeface="Calibri"/>
              </a:rPr>
              <a:t>FROM   sales_fact sf</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1800">
                <a:solidFill>
                  <a:srgbClr val="000000"/>
                </a:solidFill>
                <a:latin typeface="Calibri"/>
                <a:ea typeface="Calibri"/>
                <a:cs typeface="Calibri"/>
                <a:sym typeface="Calibri"/>
              </a:rPr>
              <a:t>       INNER JOIN store_dim sd</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1800">
                <a:solidFill>
                  <a:srgbClr val="000000"/>
                </a:solidFill>
                <a:latin typeface="Calibri"/>
                <a:ea typeface="Calibri"/>
                <a:cs typeface="Calibri"/>
                <a:sym typeface="Calibri"/>
              </a:rPr>
              <a:t>               ON sf.store_key = sd.store_key</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1800">
                <a:solidFill>
                  <a:srgbClr val="000000"/>
                </a:solidFill>
                <a:latin typeface="Calibri"/>
                <a:ea typeface="Calibri"/>
                <a:cs typeface="Calibri"/>
                <a:sym typeface="Calibri"/>
              </a:rPr>
              <a:t>       INNER JOIN staging.STAGING_PRODUCT pd</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1800">
                <a:solidFill>
                  <a:srgbClr val="000000"/>
                </a:solidFill>
                <a:latin typeface="Calibri"/>
                <a:ea typeface="Calibri"/>
                <a:cs typeface="Calibri"/>
                <a:sym typeface="Calibri"/>
              </a:rPr>
              <a:t>               ON sf.product_key = pd.product_id</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1800">
                <a:solidFill>
                  <a:srgbClr val="000000"/>
                </a:solidFill>
                <a:latin typeface="Calibri"/>
                <a:ea typeface="Calibri"/>
                <a:cs typeface="Calibri"/>
                <a:sym typeface="Calibri"/>
              </a:rPr>
              <a:t>GROUP  BY sd.NAME; </a:t>
            </a:r>
            <a:endParaRPr sz="1800">
              <a:solidFill>
                <a:srgbClr val="000000"/>
              </a:solidFill>
              <a:latin typeface="Calibri"/>
              <a:ea typeface="Calibri"/>
              <a:cs typeface="Calibri"/>
              <a:sym typeface="Calibri"/>
            </a:endParaRPr>
          </a:p>
        </p:txBody>
      </p:sp>
      <p:sp>
        <p:nvSpPr>
          <p:cNvPr id="202" name="Google Shape;202;p12"/>
          <p:cNvSpPr txBox="1"/>
          <p:nvPr/>
        </p:nvSpPr>
        <p:spPr>
          <a:xfrm>
            <a:off x="8458200" y="620205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
        <p:nvSpPr>
          <p:cNvPr id="203" name="Google Shape;20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07" name="Shape 207"/>
        <p:cNvGrpSpPr/>
        <p:nvPr/>
      </p:nvGrpSpPr>
      <p:grpSpPr>
        <a:xfrm>
          <a:off x="0" y="0"/>
          <a:ext cx="0" cy="0"/>
          <a:chOff x="0" y="0"/>
          <a:chExt cx="0" cy="0"/>
        </a:xfrm>
      </p:grpSpPr>
      <p:sp>
        <p:nvSpPr>
          <p:cNvPr id="208" name="Google Shape;208;p1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209" name="Google Shape;209;p13"/>
          <p:cNvSpPr txBox="1"/>
          <p:nvPr>
            <p:ph idx="4294967295" type="body"/>
          </p:nvPr>
        </p:nvSpPr>
        <p:spPr>
          <a:xfrm>
            <a:off x="512075" y="508050"/>
            <a:ext cx="11000400" cy="5820900"/>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dk1"/>
              </a:buClr>
              <a:buSzPts val="1800"/>
              <a:buNone/>
            </a:pPr>
            <a:r>
              <a:rPr b="1" lang="en-IN" sz="2300">
                <a:solidFill>
                  <a:srgbClr val="000000"/>
                </a:solidFill>
                <a:latin typeface="Calibri"/>
                <a:ea typeface="Calibri"/>
                <a:cs typeface="Calibri"/>
                <a:sym typeface="Calibri"/>
              </a:rPr>
              <a:t>5. Top 5 selling products:</a:t>
            </a:r>
            <a:endParaRPr sz="2300">
              <a:solidFill>
                <a:srgbClr val="000000"/>
              </a:solidFill>
              <a:latin typeface="Calibri"/>
              <a:ea typeface="Calibri"/>
              <a:cs typeface="Calibri"/>
              <a:sym typeface="Calibri"/>
            </a:endParaRPr>
          </a:p>
          <a:p>
            <a:pPr indent="0" lvl="0" marL="0" rtl="0" algn="l">
              <a:lnSpc>
                <a:spcPct val="107000"/>
              </a:lnSpc>
              <a:spcBef>
                <a:spcPts val="1800"/>
              </a:spcBef>
              <a:spcAft>
                <a:spcPts val="0"/>
              </a:spcAft>
              <a:buClr>
                <a:schemeClr val="dk1"/>
              </a:buClr>
              <a:buSzPts val="1800"/>
              <a:buNone/>
            </a:pPr>
            <a:r>
              <a:t/>
            </a:r>
            <a:endParaRPr sz="18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SELECT pd.brand, sf.quantity</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FROM   sales_fact sf</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       INNER JOIN staging.STAGING_PRODUCT pd</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               ON sf.product_key = pd.product_id</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GROUP  BY sf.quantity,</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          pd.brand</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ORDER  BY sf.quantity DESC</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LIMIT  5; </a:t>
            </a:r>
            <a:endParaRPr sz="2000">
              <a:solidFill>
                <a:srgbClr val="000000"/>
              </a:solidFill>
              <a:latin typeface="Calibri"/>
              <a:ea typeface="Calibri"/>
              <a:cs typeface="Calibri"/>
              <a:sym typeface="Calibri"/>
            </a:endParaRPr>
          </a:p>
        </p:txBody>
      </p:sp>
      <p:sp>
        <p:nvSpPr>
          <p:cNvPr id="210" name="Google Shape;210;p13"/>
          <p:cNvSpPr txBox="1"/>
          <p:nvPr/>
        </p:nvSpPr>
        <p:spPr>
          <a:xfrm>
            <a:off x="8255025" y="618495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4" name="Shape 214"/>
        <p:cNvGrpSpPr/>
        <p:nvPr/>
      </p:nvGrpSpPr>
      <p:grpSpPr>
        <a:xfrm>
          <a:off x="0" y="0"/>
          <a:ext cx="0" cy="0"/>
          <a:chOff x="0" y="0"/>
          <a:chExt cx="0" cy="0"/>
        </a:xfrm>
      </p:grpSpPr>
      <p:sp>
        <p:nvSpPr>
          <p:cNvPr id="215" name="Google Shape;215;p1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216" name="Google Shape;216;p14"/>
          <p:cNvSpPr txBox="1"/>
          <p:nvPr>
            <p:ph idx="4294967295" type="body"/>
          </p:nvPr>
        </p:nvSpPr>
        <p:spPr>
          <a:xfrm>
            <a:off x="595122" y="378133"/>
            <a:ext cx="10515600" cy="5415900"/>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chemeClr val="dk1"/>
              </a:buClr>
              <a:buSzPts val="1800"/>
              <a:buNone/>
            </a:pPr>
            <a:r>
              <a:rPr b="1" lang="en-IN" sz="2300">
                <a:solidFill>
                  <a:srgbClr val="000000"/>
                </a:solidFill>
                <a:latin typeface="Calibri"/>
                <a:ea typeface="Calibri"/>
                <a:cs typeface="Calibri"/>
                <a:sym typeface="Calibri"/>
              </a:rPr>
              <a:t>6. Sum of salary of  employees for each department:</a:t>
            </a:r>
            <a:endParaRPr b="1" sz="2300">
              <a:solidFill>
                <a:srgbClr val="000000"/>
              </a:solidFill>
              <a:latin typeface="Calibri"/>
              <a:ea typeface="Calibri"/>
              <a:cs typeface="Calibri"/>
              <a:sym typeface="Calibri"/>
            </a:endParaRPr>
          </a:p>
          <a:p>
            <a:pPr indent="0" lvl="0" marL="0" rtl="0" algn="l">
              <a:lnSpc>
                <a:spcPct val="107000"/>
              </a:lnSpc>
              <a:spcBef>
                <a:spcPts val="0"/>
              </a:spcBef>
              <a:spcAft>
                <a:spcPts val="0"/>
              </a:spcAft>
              <a:buClr>
                <a:schemeClr val="dk1"/>
              </a:buClr>
              <a:buSzPts val="1800"/>
              <a:buNone/>
            </a:pPr>
            <a:r>
              <a:t/>
            </a:r>
            <a:endParaRPr b="1"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SELECT ed.department, Sum(ed.salary)</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FROM   sales_fact sf</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       INNER JOIN employee_dim ed</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               ON sf.emp_key = ed.emp_key</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000">
                <a:solidFill>
                  <a:srgbClr val="000000"/>
                </a:solidFill>
                <a:latin typeface="Calibri"/>
                <a:ea typeface="Calibri"/>
                <a:cs typeface="Calibri"/>
                <a:sym typeface="Calibri"/>
              </a:rPr>
              <a:t>GROUP  BY ed.department </a:t>
            </a:r>
            <a:endParaRPr sz="200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t/>
            </a:r>
            <a:endParaRPr sz="2000">
              <a:solidFill>
                <a:srgbClr val="000000"/>
              </a:solidFill>
              <a:latin typeface="Calibri"/>
              <a:ea typeface="Calibri"/>
              <a:cs typeface="Calibri"/>
              <a:sym typeface="Calibri"/>
            </a:endParaRPr>
          </a:p>
        </p:txBody>
      </p:sp>
      <p:sp>
        <p:nvSpPr>
          <p:cNvPr id="217" name="Google Shape;217;p14"/>
          <p:cNvSpPr txBox="1"/>
          <p:nvPr/>
        </p:nvSpPr>
        <p:spPr>
          <a:xfrm>
            <a:off x="8293125" y="61014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1" name="Shape 221"/>
        <p:cNvGrpSpPr/>
        <p:nvPr/>
      </p:nvGrpSpPr>
      <p:grpSpPr>
        <a:xfrm>
          <a:off x="0" y="0"/>
          <a:ext cx="0" cy="0"/>
          <a:chOff x="0" y="0"/>
          <a:chExt cx="0" cy="0"/>
        </a:xfrm>
      </p:grpSpPr>
      <p:sp>
        <p:nvSpPr>
          <p:cNvPr id="222" name="Google Shape;222;p1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223" name="Google Shape;223;p15"/>
          <p:cNvSpPr txBox="1"/>
          <p:nvPr>
            <p:ph idx="4294967295" type="body"/>
          </p:nvPr>
        </p:nvSpPr>
        <p:spPr>
          <a:xfrm>
            <a:off x="557025" y="443750"/>
            <a:ext cx="11012700" cy="62046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07000"/>
              </a:lnSpc>
              <a:spcBef>
                <a:spcPts val="0"/>
              </a:spcBef>
              <a:spcAft>
                <a:spcPts val="0"/>
              </a:spcAft>
              <a:buClr>
                <a:schemeClr val="dk1"/>
              </a:buClr>
              <a:buSzPct val="40162"/>
              <a:buNone/>
            </a:pPr>
            <a:r>
              <a:rPr b="1" lang="en-IN" sz="4481">
                <a:solidFill>
                  <a:srgbClr val="000000"/>
                </a:solidFill>
                <a:latin typeface="Calibri"/>
                <a:ea typeface="Calibri"/>
                <a:cs typeface="Calibri"/>
                <a:sym typeface="Calibri"/>
              </a:rPr>
              <a:t>7. Second highest salary in each department:</a:t>
            </a:r>
            <a:endParaRPr sz="3981">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SELECT DISTINCT t1.department,</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t1.salary</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FROM  (SELECT distinct ed.department,</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ed.salary,</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Dense_rank()</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OVER(</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partition BY ed.department</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ORDER BY ed.salary DESC )d</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FROM   sales_fact sf</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INNER JOIN employee_dim ed</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                      ON sf.emp_key = ed.emp_key)t1</a:t>
            </a:r>
            <a:endParaRPr sz="3266">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3266">
                <a:solidFill>
                  <a:srgbClr val="000000"/>
                </a:solidFill>
                <a:latin typeface="Calibri"/>
                <a:ea typeface="Calibri"/>
                <a:cs typeface="Calibri"/>
                <a:sym typeface="Calibri"/>
              </a:rPr>
              <a:t>WHERE  t1.d = 2; </a:t>
            </a:r>
            <a:endParaRPr sz="3266">
              <a:solidFill>
                <a:srgbClr val="000000"/>
              </a:solidFill>
              <a:latin typeface="Calibri"/>
              <a:ea typeface="Calibri"/>
              <a:cs typeface="Calibri"/>
              <a:sym typeface="Calibri"/>
            </a:endParaRPr>
          </a:p>
        </p:txBody>
      </p:sp>
      <p:sp>
        <p:nvSpPr>
          <p:cNvPr id="224" name="Google Shape;224;p15"/>
          <p:cNvSpPr txBox="1"/>
          <p:nvPr/>
        </p:nvSpPr>
        <p:spPr>
          <a:xfrm>
            <a:off x="8274075" y="620205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8" name="Shape 228"/>
        <p:cNvGrpSpPr/>
        <p:nvPr/>
      </p:nvGrpSpPr>
      <p:grpSpPr>
        <a:xfrm>
          <a:off x="0" y="0"/>
          <a:ext cx="0" cy="0"/>
          <a:chOff x="0" y="0"/>
          <a:chExt cx="0" cy="0"/>
        </a:xfrm>
      </p:grpSpPr>
      <p:sp>
        <p:nvSpPr>
          <p:cNvPr id="229" name="Google Shape;229;p16"/>
          <p:cNvSpPr txBox="1"/>
          <p:nvPr>
            <p:ph idx="4294967295" type="ctrTitle"/>
          </p:nvPr>
        </p:nvSpPr>
        <p:spPr>
          <a:xfrm>
            <a:off x="1562100" y="1282707"/>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Arial"/>
              <a:buNone/>
            </a:pPr>
            <a:r>
              <a:rPr lang="en-IN"/>
              <a:t>Thank you </a:t>
            </a:r>
            <a:endParaRPr/>
          </a:p>
        </p:txBody>
      </p:sp>
      <p:sp>
        <p:nvSpPr>
          <p:cNvPr id="230" name="Google Shape;230;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3" name="Shape 123"/>
        <p:cNvGrpSpPr/>
        <p:nvPr/>
      </p:nvGrpSpPr>
      <p:grpSpPr>
        <a:xfrm>
          <a:off x="0" y="0"/>
          <a:ext cx="0" cy="0"/>
          <a:chOff x="0" y="0"/>
          <a:chExt cx="0" cy="0"/>
        </a:xfrm>
      </p:grpSpPr>
      <p:sp>
        <p:nvSpPr>
          <p:cNvPr id="124" name="Google Shape;124;p2"/>
          <p:cNvSpPr txBox="1"/>
          <p:nvPr>
            <p:ph idx="4294967295" type="title"/>
          </p:nvPr>
        </p:nvSpPr>
        <p:spPr>
          <a:xfrm>
            <a:off x="837734" y="2217021"/>
            <a:ext cx="62295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6000"/>
              <a:buFont typeface="Arial"/>
              <a:buNone/>
            </a:pPr>
            <a:r>
              <a:rPr lang="en-IN" sz="4000">
                <a:latin typeface="Calibri"/>
                <a:ea typeface="Calibri"/>
                <a:cs typeface="Calibri"/>
                <a:sym typeface="Calibri"/>
              </a:rPr>
              <a:t>Agenda</a:t>
            </a:r>
            <a:endParaRPr sz="4000">
              <a:latin typeface="Calibri"/>
              <a:ea typeface="Calibri"/>
              <a:cs typeface="Calibri"/>
              <a:sym typeface="Calibri"/>
            </a:endParaRPr>
          </a:p>
        </p:txBody>
      </p:sp>
      <p:graphicFrame>
        <p:nvGraphicFramePr>
          <p:cNvPr id="125" name="Google Shape;125;p2"/>
          <p:cNvGraphicFramePr/>
          <p:nvPr/>
        </p:nvGraphicFramePr>
        <p:xfrm>
          <a:off x="7683874" y="632105"/>
          <a:ext cx="3000000" cy="3000000"/>
        </p:xfrm>
        <a:graphic>
          <a:graphicData uri="http://schemas.openxmlformats.org/drawingml/2006/table">
            <a:tbl>
              <a:tblPr>
                <a:noFill/>
                <a:tableStyleId>{715338A4-996B-442E-9E4B-683595313B5D}</a:tableStyleId>
              </a:tblPr>
              <a:tblGrid>
                <a:gridCol w="4132275"/>
              </a:tblGrid>
              <a:tr h="755625">
                <a:tc>
                  <a:txBody>
                    <a:bodyPr/>
                    <a:lstStyle/>
                    <a:p>
                      <a:pPr indent="0" lvl="0" marL="0" marR="0" rtl="0" algn="r">
                        <a:lnSpc>
                          <a:spcPct val="100000"/>
                        </a:lnSpc>
                        <a:spcBef>
                          <a:spcPts val="0"/>
                        </a:spcBef>
                        <a:spcAft>
                          <a:spcPts val="0"/>
                        </a:spcAft>
                        <a:buClr>
                          <a:schemeClr val="dk1"/>
                        </a:buClr>
                        <a:buSzPts val="1800"/>
                        <a:buFont typeface="Gill Sans"/>
                        <a:buNone/>
                      </a:pPr>
                      <a:r>
                        <a:t/>
                      </a:r>
                      <a:endParaRPr sz="1800" u="none" cap="none" strike="noStrike">
                        <a:latin typeface="Arial"/>
                        <a:ea typeface="Arial"/>
                        <a:cs typeface="Arial"/>
                        <a:sym typeface="Arial"/>
                      </a:endParaRPr>
                    </a:p>
                    <a:p>
                      <a:pPr indent="0" lvl="0" marL="0" marR="0" rtl="0" algn="r">
                        <a:lnSpc>
                          <a:spcPct val="100000"/>
                        </a:lnSpc>
                        <a:spcBef>
                          <a:spcPts val="0"/>
                        </a:spcBef>
                        <a:spcAft>
                          <a:spcPts val="0"/>
                        </a:spcAft>
                        <a:buClr>
                          <a:schemeClr val="dk1"/>
                        </a:buClr>
                        <a:buSzPts val="1800"/>
                        <a:buFont typeface="Gill Sans"/>
                        <a:buNone/>
                      </a:pPr>
                      <a:r>
                        <a:t/>
                      </a:r>
                      <a:endParaRPr sz="1800" u="none" cap="none" strike="noStrike">
                        <a:latin typeface="Arial"/>
                        <a:ea typeface="Arial"/>
                        <a:cs typeface="Arial"/>
                        <a:sym typeface="Arial"/>
                      </a:endParaRPr>
                    </a:p>
                    <a:p>
                      <a:pPr indent="0" lvl="0" marL="0" marR="0" rtl="0" algn="r">
                        <a:lnSpc>
                          <a:spcPct val="100000"/>
                        </a:lnSpc>
                        <a:spcBef>
                          <a:spcPts val="0"/>
                        </a:spcBef>
                        <a:spcAft>
                          <a:spcPts val="0"/>
                        </a:spcAft>
                        <a:buClr>
                          <a:schemeClr val="dk1"/>
                        </a:buClr>
                        <a:buSzPts val="3200"/>
                        <a:buFont typeface="Gill Sans"/>
                        <a:buNone/>
                      </a:pPr>
                      <a:r>
                        <a:rPr lang="en-IN" sz="3200" u="none" cap="none" strike="noStrike">
                          <a:latin typeface="Calibri"/>
                          <a:ea typeface="Calibri"/>
                          <a:cs typeface="Calibri"/>
                          <a:sym typeface="Calibri"/>
                        </a:rPr>
                        <a:t>Introduction</a:t>
                      </a:r>
                      <a:endParaRPr>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1054250">
                <a:tc>
                  <a:txBody>
                    <a:bodyPr/>
                    <a:lstStyle/>
                    <a:p>
                      <a:pPr indent="0" lvl="0" marL="0" marR="0" rtl="0" algn="r">
                        <a:lnSpc>
                          <a:spcPct val="100000"/>
                        </a:lnSpc>
                        <a:spcBef>
                          <a:spcPts val="0"/>
                        </a:spcBef>
                        <a:spcAft>
                          <a:spcPts val="0"/>
                        </a:spcAft>
                        <a:buClr>
                          <a:schemeClr val="dk1"/>
                        </a:buClr>
                        <a:buSzPts val="3200"/>
                        <a:buFont typeface="Gill Sans"/>
                        <a:buNone/>
                      </a:pPr>
                      <a:r>
                        <a:rPr lang="en-IN" sz="3200" u="none" cap="none" strike="noStrike">
                          <a:solidFill>
                            <a:schemeClr val="dk1"/>
                          </a:solidFill>
                          <a:latin typeface="Calibri"/>
                          <a:ea typeface="Calibri"/>
                          <a:cs typeface="Calibri"/>
                          <a:sym typeface="Calibri"/>
                        </a:rPr>
                        <a:t>Types of Views</a:t>
                      </a:r>
                      <a:endParaRPr>
                        <a:latin typeface="Calibri"/>
                        <a:ea typeface="Calibri"/>
                        <a:cs typeface="Calibri"/>
                        <a:sym typeface="Calibri"/>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75775">
                <a:tc>
                  <a:txBody>
                    <a:bodyPr/>
                    <a:lstStyle/>
                    <a:p>
                      <a:pPr indent="0" lvl="0" marL="0" marR="0" rtl="0" algn="r">
                        <a:lnSpc>
                          <a:spcPct val="100000"/>
                        </a:lnSpc>
                        <a:spcBef>
                          <a:spcPts val="0"/>
                        </a:spcBef>
                        <a:spcAft>
                          <a:spcPts val="0"/>
                        </a:spcAft>
                        <a:buClr>
                          <a:schemeClr val="dk1"/>
                        </a:buClr>
                        <a:buSzPts val="3200"/>
                        <a:buFont typeface="Gill Sans"/>
                        <a:buNone/>
                      </a:pPr>
                      <a:r>
                        <a:rPr lang="en-IN" sz="3200" u="none" cap="none" strike="noStrike">
                          <a:solidFill>
                            <a:schemeClr val="dk1"/>
                          </a:solidFill>
                          <a:latin typeface="Calibri"/>
                          <a:ea typeface="Calibri"/>
                          <a:cs typeface="Calibri"/>
                          <a:sym typeface="Calibri"/>
                        </a:rPr>
                        <a:t>Uses of Views</a:t>
                      </a:r>
                      <a:r>
                        <a:rPr lang="en-IN" sz="3600" u="none" cap="none" strike="noStrike">
                          <a:solidFill>
                            <a:schemeClr val="dk1"/>
                          </a:solidFill>
                          <a:latin typeface="Gill Sans"/>
                          <a:ea typeface="Gill Sans"/>
                          <a:cs typeface="Gill Sans"/>
                          <a:sym typeface="Gill Sans"/>
                        </a:rPr>
                        <a:t> </a:t>
                      </a:r>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32725">
                <a:tc>
                  <a:txBody>
                    <a:bodyPr/>
                    <a:lstStyle/>
                    <a:p>
                      <a:pPr indent="0" lvl="0" marL="0" marR="0" rtl="0" algn="r">
                        <a:lnSpc>
                          <a:spcPct val="100000"/>
                        </a:lnSpc>
                        <a:spcBef>
                          <a:spcPts val="0"/>
                        </a:spcBef>
                        <a:spcAft>
                          <a:spcPts val="0"/>
                        </a:spcAft>
                        <a:buClr>
                          <a:schemeClr val="dk1"/>
                        </a:buClr>
                        <a:buSzPts val="3200"/>
                        <a:buFont typeface="Gill Sans"/>
                        <a:buNone/>
                      </a:pPr>
                      <a:r>
                        <a:rPr lang="en-IN" sz="3200" u="none" cap="none" strike="noStrike">
                          <a:solidFill>
                            <a:schemeClr val="dk1"/>
                          </a:solidFill>
                          <a:latin typeface="Calibri"/>
                          <a:ea typeface="Calibri"/>
                          <a:cs typeface="Calibri"/>
                          <a:sym typeface="Calibri"/>
                        </a:rPr>
                        <a:t>Views in our project</a:t>
                      </a:r>
                      <a:endParaRPr>
                        <a:latin typeface="Calibri"/>
                        <a:ea typeface="Calibri"/>
                        <a:cs typeface="Calibri"/>
                        <a:sym typeface="Calibri"/>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20525">
                <a:tc>
                  <a:txBody>
                    <a:bodyPr/>
                    <a:lstStyle/>
                    <a:p>
                      <a:pPr indent="0" lvl="0" marL="0" marR="0" rtl="0" algn="r">
                        <a:spcBef>
                          <a:spcPts val="0"/>
                        </a:spcBef>
                        <a:spcAft>
                          <a:spcPts val="0"/>
                        </a:spcAft>
                        <a:buNone/>
                      </a:pPr>
                      <a:r>
                        <a:t/>
                      </a:r>
                      <a:endParaRPr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6" name="Google Shape;126;p2"/>
          <p:cNvSpPr txBox="1"/>
          <p:nvPr>
            <p:ph idx="12" type="sldNum"/>
          </p:nvPr>
        </p:nvSpPr>
        <p:spPr>
          <a:xfrm>
            <a:off x="1116326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
        <p:nvSpPr>
          <p:cNvPr id="127" name="Google Shape;127;p2"/>
          <p:cNvSpPr txBox="1"/>
          <p:nvPr/>
        </p:nvSpPr>
        <p:spPr>
          <a:xfrm>
            <a:off x="8521725" y="6256775"/>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1" name="Shape 131"/>
        <p:cNvGrpSpPr/>
        <p:nvPr/>
      </p:nvGrpSpPr>
      <p:grpSpPr>
        <a:xfrm>
          <a:off x="0" y="0"/>
          <a:ext cx="0" cy="0"/>
          <a:chOff x="0" y="0"/>
          <a:chExt cx="0" cy="0"/>
        </a:xfrm>
      </p:grpSpPr>
      <p:sp>
        <p:nvSpPr>
          <p:cNvPr id="132" name="Google Shape;132;p3"/>
          <p:cNvSpPr txBox="1"/>
          <p:nvPr>
            <p:ph idx="4294967295" type="body"/>
          </p:nvPr>
        </p:nvSpPr>
        <p:spPr>
          <a:xfrm>
            <a:off x="387375" y="877800"/>
            <a:ext cx="11258400" cy="534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sz="2000">
                <a:solidFill>
                  <a:srgbClr val="000000"/>
                </a:solidFill>
                <a:latin typeface="Calibri"/>
                <a:ea typeface="Calibri"/>
                <a:cs typeface="Calibri"/>
                <a:sym typeface="Calibri"/>
              </a:rPr>
              <a:t>What is View?</a:t>
            </a:r>
            <a:endParaRPr b="1" sz="2000">
              <a:solidFill>
                <a:srgbClr val="000000"/>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2800"/>
              <a:buNone/>
            </a:pPr>
            <a:r>
              <a:t/>
            </a:r>
            <a:endParaRPr b="1" sz="2000">
              <a:solidFill>
                <a:srgbClr val="000000"/>
              </a:solidFill>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Views in SQL are kind of virtual tables. </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A view also has rows and columns as they are in a real table in the database.</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 We can create a view by selecting fields from one or more tables present in the database.</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 A View can either have all the rows of a table or specific rows based on certain condition. In this article we will learn about creating , deleting and updating Views. </a:t>
            </a:r>
            <a:endParaRPr sz="2000">
              <a:latin typeface="Calibri"/>
              <a:ea typeface="Calibri"/>
              <a:cs typeface="Calibri"/>
              <a:sym typeface="Calibri"/>
            </a:endParaRPr>
          </a:p>
          <a:p>
            <a:pPr indent="-203200" lvl="0" marL="228600" rtl="0" algn="just">
              <a:lnSpc>
                <a:spcPct val="150000"/>
              </a:lnSpc>
              <a:spcBef>
                <a:spcPts val="1000"/>
              </a:spcBef>
              <a:spcAft>
                <a:spcPts val="1600"/>
              </a:spcAft>
              <a:buClr>
                <a:srgbClr val="000000"/>
              </a:buClr>
              <a:buSzPts val="2000"/>
              <a:buFont typeface="Calibri"/>
              <a:buChar char="●"/>
            </a:pPr>
            <a:r>
              <a:rPr i="0" lang="en-IN" sz="2000">
                <a:solidFill>
                  <a:srgbClr val="000000"/>
                </a:solidFill>
                <a:latin typeface="Calibri"/>
                <a:ea typeface="Calibri"/>
                <a:cs typeface="Calibri"/>
                <a:sym typeface="Calibri"/>
              </a:rPr>
              <a:t>You can add SQL statements and functions to a view and present the data as if the data were coming from one single table.</a:t>
            </a:r>
            <a:endParaRPr b="1" sz="2000">
              <a:latin typeface="Calibri"/>
              <a:ea typeface="Calibri"/>
              <a:cs typeface="Calibri"/>
              <a:sym typeface="Calibri"/>
            </a:endParaRPr>
          </a:p>
        </p:txBody>
      </p:sp>
      <p:sp>
        <p:nvSpPr>
          <p:cNvPr id="133" name="Google Shape;133;p3"/>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34" name="Google Shape;134;p3"/>
          <p:cNvSpPr txBox="1"/>
          <p:nvPr>
            <p:ph idx="4294967295" type="title"/>
          </p:nvPr>
        </p:nvSpPr>
        <p:spPr>
          <a:xfrm>
            <a:off x="387375" y="222300"/>
            <a:ext cx="9299100" cy="655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IN" sz="3000">
                <a:solidFill>
                  <a:srgbClr val="000000"/>
                </a:solidFill>
                <a:latin typeface="Calibri"/>
                <a:ea typeface="Calibri"/>
                <a:cs typeface="Calibri"/>
                <a:sym typeface="Calibri"/>
              </a:rPr>
              <a:t>Introduction</a:t>
            </a:r>
            <a:endParaRPr b="1" sz="3100">
              <a:solidFill>
                <a:srgbClr val="000000"/>
              </a:solidFill>
              <a:latin typeface="Calibri"/>
              <a:ea typeface="Calibri"/>
              <a:cs typeface="Calibri"/>
              <a:sym typeface="Calibri"/>
            </a:endParaRPr>
          </a:p>
        </p:txBody>
      </p:sp>
      <p:sp>
        <p:nvSpPr>
          <p:cNvPr id="135" name="Google Shape;135;p3"/>
          <p:cNvSpPr txBox="1"/>
          <p:nvPr/>
        </p:nvSpPr>
        <p:spPr>
          <a:xfrm>
            <a:off x="8674125" y="61265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9" name="Shape 139"/>
        <p:cNvGrpSpPr/>
        <p:nvPr/>
      </p:nvGrpSpPr>
      <p:grpSpPr>
        <a:xfrm>
          <a:off x="0" y="0"/>
          <a:ext cx="0" cy="0"/>
          <a:chOff x="0" y="0"/>
          <a:chExt cx="0" cy="0"/>
        </a:xfrm>
      </p:grpSpPr>
      <p:sp>
        <p:nvSpPr>
          <p:cNvPr id="140" name="Google Shape;140;p4"/>
          <p:cNvSpPr txBox="1"/>
          <p:nvPr>
            <p:ph idx="4294967295" type="body"/>
          </p:nvPr>
        </p:nvSpPr>
        <p:spPr>
          <a:xfrm>
            <a:off x="455050" y="1183350"/>
            <a:ext cx="11305200" cy="48813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50000"/>
              </a:lnSpc>
              <a:spcBef>
                <a:spcPts val="0"/>
              </a:spcBef>
              <a:spcAft>
                <a:spcPts val="0"/>
              </a:spcAft>
              <a:buClr>
                <a:srgbClr val="273239"/>
              </a:buClr>
              <a:buSzPts val="2400"/>
              <a:buNone/>
            </a:pPr>
            <a:r>
              <a:rPr b="1" i="0" lang="en-IN" sz="2000">
                <a:solidFill>
                  <a:srgbClr val="273239"/>
                </a:solidFill>
                <a:latin typeface="Calibri"/>
                <a:ea typeface="Calibri"/>
                <a:cs typeface="Calibri"/>
                <a:sym typeface="Calibri"/>
              </a:rPr>
              <a:t>Views:</a:t>
            </a:r>
            <a:r>
              <a:rPr b="0" i="0" lang="en-IN" sz="2400">
                <a:solidFill>
                  <a:srgbClr val="273239"/>
                </a:solidFill>
              </a:rPr>
              <a:t> </a:t>
            </a:r>
            <a:r>
              <a:rPr i="0" lang="en-IN" sz="2000">
                <a:solidFill>
                  <a:srgbClr val="273239"/>
                </a:solidFill>
                <a:latin typeface="Calibri"/>
                <a:ea typeface="Calibri"/>
                <a:cs typeface="Calibri"/>
                <a:sym typeface="Calibri"/>
              </a:rPr>
              <a:t>A View is a virtual relation that acts as an actual relation.</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 It is not a part of logical relational model of the database system. </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Tuples of the view are not stored in the database system and tuples of the view are generated every time the view is accessed.</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 Query expression of the view is stored in the databases system. Views can be used everywhere were we can use the actual relation. </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Views can be used to create custom virtual relations according to the needs of a specific user. </a:t>
            </a:r>
            <a:endParaRPr sz="2000">
              <a:latin typeface="Calibri"/>
              <a:ea typeface="Calibri"/>
              <a:cs typeface="Calibri"/>
              <a:sym typeface="Calibri"/>
            </a:endParaRPr>
          </a:p>
          <a:p>
            <a:pPr indent="-203200" lvl="0" marL="228600" rtl="0" algn="just">
              <a:lnSpc>
                <a:spcPct val="15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We can create as many views as we want in a databases system.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0" i="0" sz="2400">
              <a:solidFill>
                <a:srgbClr val="273239"/>
              </a:solidFill>
            </a:endParaRPr>
          </a:p>
          <a:p>
            <a:pPr indent="-76200" lvl="0" marL="228600" rtl="0" algn="l">
              <a:lnSpc>
                <a:spcPct val="90000"/>
              </a:lnSpc>
              <a:spcBef>
                <a:spcPts val="1000"/>
              </a:spcBef>
              <a:spcAft>
                <a:spcPts val="1600"/>
              </a:spcAft>
              <a:buClr>
                <a:schemeClr val="dk1"/>
              </a:buClr>
              <a:buSzPts val="2400"/>
              <a:buNone/>
            </a:pPr>
            <a:r>
              <a:t/>
            </a:r>
            <a:endParaRPr sz="2400"/>
          </a:p>
        </p:txBody>
      </p:sp>
      <p:sp>
        <p:nvSpPr>
          <p:cNvPr id="141" name="Google Shape;141;p4"/>
          <p:cNvSpPr txBox="1"/>
          <p:nvPr>
            <p:ph idx="4294967295" type="title"/>
          </p:nvPr>
        </p:nvSpPr>
        <p:spPr>
          <a:xfrm>
            <a:off x="455048" y="342709"/>
            <a:ext cx="9144000" cy="67665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IN" sz="3000">
                <a:latin typeface="Calibri"/>
                <a:ea typeface="Calibri"/>
                <a:cs typeface="Calibri"/>
                <a:sym typeface="Calibri"/>
              </a:rPr>
              <a:t>Types of Views</a:t>
            </a:r>
            <a:endParaRPr b="1" sz="3100">
              <a:latin typeface="Calibri"/>
              <a:ea typeface="Calibri"/>
              <a:cs typeface="Calibri"/>
              <a:sym typeface="Calibri"/>
            </a:endParaRPr>
          </a:p>
        </p:txBody>
      </p:sp>
      <p:sp>
        <p:nvSpPr>
          <p:cNvPr id="142" name="Google Shape;142;p4"/>
          <p:cNvSpPr txBox="1"/>
          <p:nvPr/>
        </p:nvSpPr>
        <p:spPr>
          <a:xfrm>
            <a:off x="8350275" y="62286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
        <p:nvSpPr>
          <p:cNvPr id="143" name="Google Shape;14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7" name="Shape 147"/>
        <p:cNvGrpSpPr/>
        <p:nvPr/>
      </p:nvGrpSpPr>
      <p:grpSpPr>
        <a:xfrm>
          <a:off x="0" y="0"/>
          <a:ext cx="0" cy="0"/>
          <a:chOff x="0" y="0"/>
          <a:chExt cx="0" cy="0"/>
        </a:xfrm>
      </p:grpSpPr>
      <p:sp>
        <p:nvSpPr>
          <p:cNvPr id="148" name="Google Shape;148;p5"/>
          <p:cNvSpPr txBox="1"/>
          <p:nvPr>
            <p:ph idx="4294967295" type="body"/>
          </p:nvPr>
        </p:nvSpPr>
        <p:spPr>
          <a:xfrm>
            <a:off x="503850" y="452100"/>
            <a:ext cx="11184300" cy="52680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Clr>
                <a:srgbClr val="273239"/>
              </a:buClr>
              <a:buSzPts val="2400"/>
              <a:buNone/>
            </a:pPr>
            <a:r>
              <a:rPr b="1" i="0" lang="en-IN" sz="2000">
                <a:solidFill>
                  <a:srgbClr val="000000"/>
                </a:solidFill>
                <a:latin typeface="Calibri"/>
                <a:ea typeface="Calibri"/>
                <a:cs typeface="Calibri"/>
                <a:sym typeface="Calibri"/>
              </a:rPr>
              <a:t>Materialized Views:</a:t>
            </a:r>
            <a:r>
              <a:rPr i="0" lang="en-IN" sz="2000">
                <a:solidFill>
                  <a:srgbClr val="273239"/>
                </a:solidFill>
                <a:latin typeface="Calibri"/>
                <a:ea typeface="Calibri"/>
                <a:cs typeface="Calibri"/>
                <a:sym typeface="Calibri"/>
              </a:rPr>
              <a:t> When the results of a view expression are stored in a database system, they are called materialized views.</a:t>
            </a:r>
            <a:endParaRPr sz="2000">
              <a:latin typeface="Calibri"/>
              <a:ea typeface="Calibri"/>
              <a:cs typeface="Calibri"/>
              <a:sym typeface="Calibri"/>
            </a:endParaRPr>
          </a:p>
          <a:p>
            <a:pPr indent="-203200" lvl="0" marL="228600" rtl="0" algn="just">
              <a:lnSpc>
                <a:spcPct val="20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 </a:t>
            </a:r>
            <a:r>
              <a:rPr i="0" lang="en-IN" sz="2000" u="sng">
                <a:solidFill>
                  <a:srgbClr val="273239"/>
                </a:solidFill>
                <a:latin typeface="Calibri"/>
                <a:ea typeface="Calibri"/>
                <a:cs typeface="Calibri"/>
                <a:sym typeface="Calibri"/>
                <a:hlinkClick r:id="rId3">
                  <a:extLst>
                    <a:ext uri="{A12FA001-AC4F-418D-AE19-62706E023703}">
                      <ahyp:hlinkClr val="tx"/>
                    </a:ext>
                  </a:extLst>
                </a:hlinkClick>
              </a:rPr>
              <a:t>SQL</a:t>
            </a:r>
            <a:r>
              <a:rPr i="0" lang="en-IN" sz="2000">
                <a:solidFill>
                  <a:srgbClr val="273239"/>
                </a:solidFill>
                <a:latin typeface="Calibri"/>
                <a:ea typeface="Calibri"/>
                <a:cs typeface="Calibri"/>
                <a:sym typeface="Calibri"/>
              </a:rPr>
              <a:t> does not provides any standard way of defining materialized view, however some database management system provides custom extensions to use materialized views. </a:t>
            </a:r>
            <a:endParaRPr sz="2000">
              <a:latin typeface="Calibri"/>
              <a:ea typeface="Calibri"/>
              <a:cs typeface="Calibri"/>
              <a:sym typeface="Calibri"/>
            </a:endParaRPr>
          </a:p>
          <a:p>
            <a:pPr indent="-203200" lvl="0" marL="228600" rtl="0" algn="just">
              <a:lnSpc>
                <a:spcPct val="20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The process of keeping the materialized views updated is know as view maintenance. </a:t>
            </a:r>
            <a:endParaRPr sz="2000">
              <a:latin typeface="Calibri"/>
              <a:ea typeface="Calibri"/>
              <a:cs typeface="Calibri"/>
              <a:sym typeface="Calibri"/>
            </a:endParaRPr>
          </a:p>
          <a:p>
            <a:pPr indent="-203200" lvl="0" marL="228600" rtl="0" algn="just">
              <a:lnSpc>
                <a:spcPct val="20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Database system uses one of the three ways to keep the materialized view updated:</a:t>
            </a:r>
            <a:endParaRPr sz="2000">
              <a:latin typeface="Calibri"/>
              <a:ea typeface="Calibri"/>
              <a:cs typeface="Calibri"/>
              <a:sym typeface="Calibri"/>
            </a:endParaRPr>
          </a:p>
          <a:p>
            <a:pPr indent="-203200" lvl="0" marL="228600" rtl="0" algn="just">
              <a:lnSpc>
                <a:spcPct val="20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Update the materialized view as soon as the relation on which it is defined is updated.</a:t>
            </a:r>
            <a:endParaRPr sz="2000">
              <a:latin typeface="Calibri"/>
              <a:ea typeface="Calibri"/>
              <a:cs typeface="Calibri"/>
              <a:sym typeface="Calibri"/>
            </a:endParaRPr>
          </a:p>
          <a:p>
            <a:pPr indent="-203200" lvl="0" marL="228600" rtl="0" algn="just">
              <a:lnSpc>
                <a:spcPct val="20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Update the materialized view every time the view is accessed.</a:t>
            </a:r>
            <a:endParaRPr sz="2000">
              <a:latin typeface="Calibri"/>
              <a:ea typeface="Calibri"/>
              <a:cs typeface="Calibri"/>
              <a:sym typeface="Calibri"/>
            </a:endParaRPr>
          </a:p>
          <a:p>
            <a:pPr indent="-203200" lvl="0" marL="228600" rtl="0" algn="just">
              <a:lnSpc>
                <a:spcPct val="200000"/>
              </a:lnSpc>
              <a:spcBef>
                <a:spcPts val="1000"/>
              </a:spcBef>
              <a:spcAft>
                <a:spcPts val="0"/>
              </a:spcAft>
              <a:buClr>
                <a:srgbClr val="273239"/>
              </a:buClr>
              <a:buSzPts val="2000"/>
              <a:buFont typeface="Calibri"/>
              <a:buChar char="●"/>
            </a:pPr>
            <a:r>
              <a:rPr i="0" lang="en-IN" sz="2000">
                <a:solidFill>
                  <a:srgbClr val="273239"/>
                </a:solidFill>
                <a:latin typeface="Calibri"/>
                <a:ea typeface="Calibri"/>
                <a:cs typeface="Calibri"/>
                <a:sym typeface="Calibri"/>
              </a:rPr>
              <a:t>Update the materialized view periodically.</a:t>
            </a:r>
            <a:endParaRPr sz="2000">
              <a:latin typeface="Calibri"/>
              <a:ea typeface="Calibri"/>
              <a:cs typeface="Calibri"/>
              <a:sym typeface="Calibri"/>
            </a:endParaRPr>
          </a:p>
          <a:p>
            <a:pPr indent="-50800" lvl="0" marL="228600" rtl="0" algn="l">
              <a:lnSpc>
                <a:spcPct val="90000"/>
              </a:lnSpc>
              <a:spcBef>
                <a:spcPts val="1000"/>
              </a:spcBef>
              <a:spcAft>
                <a:spcPts val="1600"/>
              </a:spcAft>
              <a:buClr>
                <a:schemeClr val="dk1"/>
              </a:buClr>
              <a:buSzPts val="2800"/>
              <a:buNone/>
            </a:pPr>
            <a:r>
              <a:t/>
            </a:r>
            <a:endParaRPr/>
          </a:p>
        </p:txBody>
      </p:sp>
      <p:sp>
        <p:nvSpPr>
          <p:cNvPr id="149" name="Google Shape;149;p5"/>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50" name="Google Shape;150;p5"/>
          <p:cNvSpPr txBox="1"/>
          <p:nvPr/>
        </p:nvSpPr>
        <p:spPr>
          <a:xfrm>
            <a:off x="8674125" y="63246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BD0"/>
        </a:solidFill>
      </p:bgPr>
    </p:bg>
    <p:spTree>
      <p:nvGrpSpPr>
        <p:cNvPr id="154" name="Shape 154"/>
        <p:cNvGrpSpPr/>
        <p:nvPr/>
      </p:nvGrpSpPr>
      <p:grpSpPr>
        <a:xfrm>
          <a:off x="0" y="0"/>
          <a:ext cx="0" cy="0"/>
          <a:chOff x="0" y="0"/>
          <a:chExt cx="0" cy="0"/>
        </a:xfrm>
      </p:grpSpPr>
      <p:sp>
        <p:nvSpPr>
          <p:cNvPr id="155" name="Google Shape;155;p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56" name="Google Shape;156;p6"/>
          <p:cNvSpPr txBox="1"/>
          <p:nvPr>
            <p:ph idx="4294967295" type="title"/>
          </p:nvPr>
        </p:nvSpPr>
        <p:spPr>
          <a:xfrm>
            <a:off x="512072" y="161536"/>
            <a:ext cx="10515600" cy="676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IN" sz="3000">
                <a:latin typeface="Calibri"/>
                <a:ea typeface="Calibri"/>
                <a:cs typeface="Calibri"/>
                <a:sym typeface="Calibri"/>
              </a:rPr>
              <a:t>Uses of Views</a:t>
            </a:r>
            <a:endParaRPr b="1" sz="3100">
              <a:latin typeface="Calibri"/>
              <a:ea typeface="Calibri"/>
              <a:cs typeface="Calibri"/>
              <a:sym typeface="Calibri"/>
            </a:endParaRPr>
          </a:p>
        </p:txBody>
      </p:sp>
      <p:sp>
        <p:nvSpPr>
          <p:cNvPr id="157" name="Google Shape;157;p6"/>
          <p:cNvSpPr txBox="1"/>
          <p:nvPr>
            <p:ph idx="4294967295" type="body"/>
          </p:nvPr>
        </p:nvSpPr>
        <p:spPr>
          <a:xfrm>
            <a:off x="406425" y="1079000"/>
            <a:ext cx="11315700" cy="4999200"/>
          </a:xfrm>
          <a:prstGeom prst="rect">
            <a:avLst/>
          </a:prstGeom>
          <a:noFill/>
          <a:ln>
            <a:noFill/>
          </a:ln>
        </p:spPr>
        <p:txBody>
          <a:bodyPr anchorCtr="0" anchor="t" bIns="45700" lIns="91425" spcFirstLastPara="1" rIns="91425" wrap="square" tIns="45700">
            <a:noAutofit/>
          </a:bodyPr>
          <a:lstStyle/>
          <a:p>
            <a:pPr indent="-355600" lvl="0" marL="457200" rtl="0" algn="just">
              <a:lnSpc>
                <a:spcPct val="200000"/>
              </a:lnSpc>
              <a:spcBef>
                <a:spcPts val="0"/>
              </a:spcBef>
              <a:spcAft>
                <a:spcPts val="0"/>
              </a:spcAft>
              <a:buClr>
                <a:srgbClr val="273239"/>
              </a:buClr>
              <a:buSzPts val="2000"/>
              <a:buFont typeface="Calibri"/>
              <a:buChar char="●"/>
            </a:pPr>
            <a:r>
              <a:rPr b="1" i="0" lang="en-IN" sz="2000">
                <a:solidFill>
                  <a:srgbClr val="273239"/>
                </a:solidFill>
                <a:latin typeface="Calibri"/>
                <a:ea typeface="Calibri"/>
                <a:cs typeface="Calibri"/>
                <a:sym typeface="Calibri"/>
              </a:rPr>
              <a:t>Uses of a View:</a:t>
            </a:r>
            <a:r>
              <a:rPr i="0" lang="en-IN" sz="2000">
                <a:solidFill>
                  <a:srgbClr val="273239"/>
                </a:solidFill>
                <a:latin typeface="Calibri"/>
                <a:ea typeface="Calibri"/>
                <a:cs typeface="Calibri"/>
                <a:sym typeface="Calibri"/>
              </a:rPr>
              <a:t> A good database should contain views due to the given reasons:</a:t>
            </a:r>
            <a:endParaRPr sz="2000">
              <a:latin typeface="Calibri"/>
              <a:ea typeface="Calibri"/>
              <a:cs typeface="Calibri"/>
              <a:sym typeface="Calibri"/>
            </a:endParaRPr>
          </a:p>
          <a:p>
            <a:pPr indent="-355600" lvl="0" marL="457200" rtl="0" algn="just">
              <a:lnSpc>
                <a:spcPct val="200000"/>
              </a:lnSpc>
              <a:spcBef>
                <a:spcPts val="0"/>
              </a:spcBef>
              <a:spcAft>
                <a:spcPts val="0"/>
              </a:spcAft>
              <a:buClr>
                <a:srgbClr val="273239"/>
              </a:buClr>
              <a:buSzPts val="2000"/>
              <a:buFont typeface="Calibri"/>
              <a:buChar char="●"/>
            </a:pPr>
            <a:r>
              <a:rPr b="1" i="0" lang="en-IN" sz="2000">
                <a:solidFill>
                  <a:srgbClr val="273239"/>
                </a:solidFill>
                <a:latin typeface="Calibri"/>
                <a:ea typeface="Calibri"/>
                <a:cs typeface="Calibri"/>
                <a:sym typeface="Calibri"/>
              </a:rPr>
              <a:t>Restricting data access –</a:t>
            </a:r>
            <a:r>
              <a:rPr i="0" lang="en-IN" sz="2000">
                <a:solidFill>
                  <a:srgbClr val="273239"/>
                </a:solidFill>
                <a:latin typeface="Calibri"/>
                <a:ea typeface="Calibri"/>
                <a:cs typeface="Calibri"/>
                <a:sym typeface="Calibri"/>
              </a:rPr>
              <a:t> Views provide an additional level of table security by restricting access to a predetermined set of rows and columns of a table.</a:t>
            </a:r>
            <a:endParaRPr sz="2000">
              <a:latin typeface="Calibri"/>
              <a:ea typeface="Calibri"/>
              <a:cs typeface="Calibri"/>
              <a:sym typeface="Calibri"/>
            </a:endParaRPr>
          </a:p>
          <a:p>
            <a:pPr indent="-355600" lvl="0" marL="457200" rtl="0" algn="just">
              <a:lnSpc>
                <a:spcPct val="200000"/>
              </a:lnSpc>
              <a:spcBef>
                <a:spcPts val="0"/>
              </a:spcBef>
              <a:spcAft>
                <a:spcPts val="0"/>
              </a:spcAft>
              <a:buClr>
                <a:srgbClr val="273239"/>
              </a:buClr>
              <a:buSzPts val="2000"/>
              <a:buFont typeface="Calibri"/>
              <a:buChar char="●"/>
            </a:pPr>
            <a:r>
              <a:rPr b="1" i="0" lang="en-IN" sz="2000">
                <a:solidFill>
                  <a:srgbClr val="273239"/>
                </a:solidFill>
                <a:latin typeface="Calibri"/>
                <a:ea typeface="Calibri"/>
                <a:cs typeface="Calibri"/>
                <a:sym typeface="Calibri"/>
              </a:rPr>
              <a:t>Hiding data complexity –</a:t>
            </a:r>
            <a:r>
              <a:rPr i="0" lang="en-IN" sz="2000">
                <a:solidFill>
                  <a:srgbClr val="273239"/>
                </a:solidFill>
                <a:latin typeface="Calibri"/>
                <a:ea typeface="Calibri"/>
                <a:cs typeface="Calibri"/>
                <a:sym typeface="Calibri"/>
              </a:rPr>
              <a:t> A view can hide the complexity that exists in multiple tables join.</a:t>
            </a:r>
            <a:endParaRPr sz="2000">
              <a:latin typeface="Calibri"/>
              <a:ea typeface="Calibri"/>
              <a:cs typeface="Calibri"/>
              <a:sym typeface="Calibri"/>
            </a:endParaRPr>
          </a:p>
          <a:p>
            <a:pPr indent="-355600" lvl="0" marL="457200" rtl="0" algn="just">
              <a:lnSpc>
                <a:spcPct val="200000"/>
              </a:lnSpc>
              <a:spcBef>
                <a:spcPts val="0"/>
              </a:spcBef>
              <a:spcAft>
                <a:spcPts val="0"/>
              </a:spcAft>
              <a:buClr>
                <a:srgbClr val="273239"/>
              </a:buClr>
              <a:buSzPts val="2000"/>
              <a:buFont typeface="Calibri"/>
              <a:buChar char="●"/>
            </a:pPr>
            <a:r>
              <a:rPr b="1" i="0" lang="en-IN" sz="2000">
                <a:solidFill>
                  <a:srgbClr val="273239"/>
                </a:solidFill>
                <a:latin typeface="Calibri"/>
                <a:ea typeface="Calibri"/>
                <a:cs typeface="Calibri"/>
                <a:sym typeface="Calibri"/>
              </a:rPr>
              <a:t>Simplify commands for the user –</a:t>
            </a:r>
            <a:r>
              <a:rPr i="0" lang="en-IN" sz="2000">
                <a:solidFill>
                  <a:srgbClr val="273239"/>
                </a:solidFill>
                <a:latin typeface="Calibri"/>
                <a:ea typeface="Calibri"/>
                <a:cs typeface="Calibri"/>
                <a:sym typeface="Calibri"/>
              </a:rPr>
              <a:t> Views allow the user to select information from multiple tables without requiring the users to actually know how to perform a join.</a:t>
            </a:r>
            <a:endParaRPr i="0" sz="2000">
              <a:solidFill>
                <a:srgbClr val="273239"/>
              </a:solidFill>
              <a:latin typeface="Calibri"/>
              <a:ea typeface="Calibri"/>
              <a:cs typeface="Calibri"/>
              <a:sym typeface="Calibri"/>
            </a:endParaRPr>
          </a:p>
          <a:p>
            <a:pPr indent="-355600" lvl="0" marL="457200" rtl="0" algn="l">
              <a:lnSpc>
                <a:spcPct val="200000"/>
              </a:lnSpc>
              <a:spcBef>
                <a:spcPts val="0"/>
              </a:spcBef>
              <a:spcAft>
                <a:spcPts val="0"/>
              </a:spcAft>
              <a:buClr>
                <a:srgbClr val="273239"/>
              </a:buClr>
              <a:buSzPts val="2000"/>
              <a:buFont typeface="Calibri"/>
              <a:buChar char="●"/>
            </a:pPr>
            <a:r>
              <a:rPr b="1" lang="en-IN" sz="2000">
                <a:solidFill>
                  <a:srgbClr val="273239"/>
                </a:solidFill>
                <a:latin typeface="Calibri"/>
                <a:ea typeface="Calibri"/>
                <a:cs typeface="Calibri"/>
                <a:sym typeface="Calibri"/>
              </a:rPr>
              <a:t>Store complex queries –</a:t>
            </a:r>
            <a:r>
              <a:rPr lang="en-IN" sz="2000">
                <a:solidFill>
                  <a:srgbClr val="273239"/>
                </a:solidFill>
                <a:latin typeface="Calibri"/>
                <a:ea typeface="Calibri"/>
                <a:cs typeface="Calibri"/>
                <a:sym typeface="Calibri"/>
              </a:rPr>
              <a:t> Views can be used to store complex queries.</a:t>
            </a:r>
            <a:endParaRPr sz="2000">
              <a:solidFill>
                <a:srgbClr val="273239"/>
              </a:solidFill>
              <a:latin typeface="Calibri"/>
              <a:ea typeface="Calibri"/>
              <a:cs typeface="Calibri"/>
              <a:sym typeface="Calibri"/>
            </a:endParaRPr>
          </a:p>
          <a:p>
            <a:pPr indent="-355600" lvl="0" marL="457200" rtl="0" algn="l">
              <a:lnSpc>
                <a:spcPct val="200000"/>
              </a:lnSpc>
              <a:spcBef>
                <a:spcPts val="0"/>
              </a:spcBef>
              <a:spcAft>
                <a:spcPts val="0"/>
              </a:spcAft>
              <a:buClr>
                <a:srgbClr val="273239"/>
              </a:buClr>
              <a:buSzPts val="2000"/>
              <a:buFont typeface="Calibri"/>
              <a:buChar char="●"/>
            </a:pPr>
            <a:r>
              <a:rPr b="1" lang="en-IN" sz="2000">
                <a:solidFill>
                  <a:srgbClr val="273239"/>
                </a:solidFill>
                <a:latin typeface="Calibri"/>
                <a:ea typeface="Calibri"/>
                <a:cs typeface="Calibri"/>
                <a:sym typeface="Calibri"/>
              </a:rPr>
              <a:t>Multiple view facility –</a:t>
            </a:r>
            <a:r>
              <a:rPr lang="en-IN" sz="2000">
                <a:solidFill>
                  <a:srgbClr val="273239"/>
                </a:solidFill>
                <a:latin typeface="Calibri"/>
                <a:ea typeface="Calibri"/>
                <a:cs typeface="Calibri"/>
                <a:sym typeface="Calibri"/>
              </a:rPr>
              <a:t> Different views can be created on the same table for different users</a:t>
            </a:r>
            <a:endParaRPr sz="2000">
              <a:solidFill>
                <a:srgbClr val="273239"/>
              </a:solidFill>
              <a:latin typeface="Calibri"/>
              <a:ea typeface="Calibri"/>
              <a:cs typeface="Calibri"/>
              <a:sym typeface="Calibri"/>
            </a:endParaRPr>
          </a:p>
          <a:p>
            <a:pPr indent="0" lvl="0" marL="0" rtl="0" algn="l">
              <a:lnSpc>
                <a:spcPct val="90000"/>
              </a:lnSpc>
              <a:spcBef>
                <a:spcPts val="1000"/>
              </a:spcBef>
              <a:spcAft>
                <a:spcPts val="1600"/>
              </a:spcAft>
              <a:buClr>
                <a:schemeClr val="dk1"/>
              </a:buClr>
              <a:buSzPts val="2800"/>
              <a:buNone/>
            </a:pPr>
            <a:r>
              <a:t/>
            </a:r>
            <a:endParaRPr sz="2000">
              <a:latin typeface="Calibri"/>
              <a:ea typeface="Calibri"/>
              <a:cs typeface="Calibri"/>
              <a:sym typeface="Calibri"/>
            </a:endParaRPr>
          </a:p>
        </p:txBody>
      </p:sp>
      <p:sp>
        <p:nvSpPr>
          <p:cNvPr id="158" name="Google Shape;158;p6"/>
          <p:cNvSpPr txBox="1"/>
          <p:nvPr/>
        </p:nvSpPr>
        <p:spPr>
          <a:xfrm>
            <a:off x="7941575" y="61014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2" name="Shape 162"/>
        <p:cNvGrpSpPr/>
        <p:nvPr/>
      </p:nvGrpSpPr>
      <p:grpSpPr>
        <a:xfrm>
          <a:off x="0" y="0"/>
          <a:ext cx="0" cy="0"/>
          <a:chOff x="0" y="0"/>
          <a:chExt cx="0" cy="0"/>
        </a:xfrm>
      </p:grpSpPr>
      <p:sp>
        <p:nvSpPr>
          <p:cNvPr id="163" name="Google Shape;163;p7"/>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64" name="Google Shape;164;p7"/>
          <p:cNvSpPr txBox="1"/>
          <p:nvPr>
            <p:ph idx="4294967295" type="body"/>
          </p:nvPr>
        </p:nvSpPr>
        <p:spPr>
          <a:xfrm>
            <a:off x="368325" y="524425"/>
            <a:ext cx="11182500" cy="5254500"/>
          </a:xfrm>
          <a:prstGeom prst="rect">
            <a:avLst/>
          </a:prstGeom>
          <a:noFill/>
          <a:ln>
            <a:noFill/>
          </a:ln>
        </p:spPr>
        <p:txBody>
          <a:bodyPr anchorCtr="0" anchor="t" bIns="45700" lIns="91425" spcFirstLastPara="1" rIns="91425" wrap="square" tIns="45700">
            <a:normAutofit/>
          </a:bodyPr>
          <a:lstStyle/>
          <a:p>
            <a:pPr indent="-355600" lvl="0" marL="457200" rtl="0" algn="l">
              <a:lnSpc>
                <a:spcPct val="160000"/>
              </a:lnSpc>
              <a:spcBef>
                <a:spcPts val="1000"/>
              </a:spcBef>
              <a:spcAft>
                <a:spcPts val="0"/>
              </a:spcAft>
              <a:buClr>
                <a:srgbClr val="273239"/>
              </a:buClr>
              <a:buSzPts val="2000"/>
              <a:buFont typeface="Calibri"/>
              <a:buChar char="●"/>
            </a:pPr>
            <a:r>
              <a:rPr b="1" i="0" lang="en-IN" sz="2000">
                <a:solidFill>
                  <a:srgbClr val="273239"/>
                </a:solidFill>
                <a:latin typeface="Calibri"/>
                <a:ea typeface="Calibri"/>
                <a:cs typeface="Calibri"/>
                <a:sym typeface="Calibri"/>
              </a:rPr>
              <a:t>Rename Columns –</a:t>
            </a:r>
            <a:r>
              <a:rPr i="0" lang="en-IN" sz="2000">
                <a:solidFill>
                  <a:srgbClr val="273239"/>
                </a:solidFill>
                <a:latin typeface="Calibri"/>
                <a:ea typeface="Calibri"/>
                <a:cs typeface="Calibri"/>
                <a:sym typeface="Calibri"/>
              </a:rPr>
              <a:t> Views can also be used to rename the columns without affecting the base tables provided the number of columns in view must match the number of columns specified in select statement. Thus, renaming helps to hide the names of the columns of the base tables.</a:t>
            </a:r>
            <a:endParaRPr sz="2000">
              <a:latin typeface="Calibri"/>
              <a:ea typeface="Calibri"/>
              <a:cs typeface="Calibri"/>
              <a:sym typeface="Calibri"/>
            </a:endParaRPr>
          </a:p>
          <a:p>
            <a:pPr indent="0" lvl="0" marL="457200" rtl="0" algn="l">
              <a:lnSpc>
                <a:spcPct val="160000"/>
              </a:lnSpc>
              <a:spcBef>
                <a:spcPts val="1000"/>
              </a:spcBef>
              <a:spcAft>
                <a:spcPts val="0"/>
              </a:spcAft>
              <a:buNone/>
            </a:pPr>
            <a:r>
              <a:t/>
            </a:r>
            <a:endParaRPr sz="2000">
              <a:latin typeface="Calibri"/>
              <a:ea typeface="Calibri"/>
              <a:cs typeface="Calibri"/>
              <a:sym typeface="Calibri"/>
            </a:endParaRPr>
          </a:p>
          <a:p>
            <a:pPr indent="-50800" lvl="0" marL="228600" rtl="0" algn="l">
              <a:lnSpc>
                <a:spcPct val="90000"/>
              </a:lnSpc>
              <a:spcBef>
                <a:spcPts val="1000"/>
              </a:spcBef>
              <a:spcAft>
                <a:spcPts val="1600"/>
              </a:spcAft>
              <a:buClr>
                <a:schemeClr val="dk1"/>
              </a:buClr>
              <a:buSzPts val="2800"/>
              <a:buNone/>
            </a:pPr>
            <a:r>
              <a:t/>
            </a:r>
            <a:endParaRPr/>
          </a:p>
        </p:txBody>
      </p:sp>
      <p:sp>
        <p:nvSpPr>
          <p:cNvPr id="165" name="Google Shape;165;p7"/>
          <p:cNvSpPr txBox="1"/>
          <p:nvPr/>
        </p:nvSpPr>
        <p:spPr>
          <a:xfrm>
            <a:off x="8216925" y="61014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DBD0"/>
        </a:solidFill>
      </p:bgPr>
    </p:bg>
    <p:spTree>
      <p:nvGrpSpPr>
        <p:cNvPr id="169" name="Shape 169"/>
        <p:cNvGrpSpPr/>
        <p:nvPr/>
      </p:nvGrpSpPr>
      <p:grpSpPr>
        <a:xfrm>
          <a:off x="0" y="0"/>
          <a:ext cx="0" cy="0"/>
          <a:chOff x="0" y="0"/>
          <a:chExt cx="0" cy="0"/>
        </a:xfrm>
      </p:grpSpPr>
      <p:sp>
        <p:nvSpPr>
          <p:cNvPr id="170" name="Google Shape;170;p8"/>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71" name="Google Shape;171;p8"/>
          <p:cNvSpPr txBox="1"/>
          <p:nvPr>
            <p:ph idx="4294967295" type="body"/>
          </p:nvPr>
        </p:nvSpPr>
        <p:spPr>
          <a:xfrm>
            <a:off x="576071" y="1229598"/>
            <a:ext cx="11095975" cy="483502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50000"/>
              </a:lnSpc>
              <a:spcBef>
                <a:spcPts val="0"/>
              </a:spcBef>
              <a:spcAft>
                <a:spcPts val="0"/>
              </a:spcAft>
              <a:buClr>
                <a:schemeClr val="dk1"/>
              </a:buClr>
              <a:buSzPct val="30000"/>
              <a:buNone/>
            </a:pPr>
            <a:r>
              <a:rPr lang="en-IN" sz="8000">
                <a:solidFill>
                  <a:srgbClr val="000000"/>
                </a:solidFill>
                <a:latin typeface="Calibri"/>
                <a:ea typeface="Calibri"/>
                <a:cs typeface="Calibri"/>
                <a:sym typeface="Calibri"/>
              </a:rPr>
              <a:t>1.Top selling product name and store name</a:t>
            </a:r>
            <a:endParaRPr sz="8000">
              <a:solidFill>
                <a:srgbClr val="000000"/>
              </a:solidFill>
              <a:latin typeface="Calibri"/>
              <a:ea typeface="Calibri"/>
              <a:cs typeface="Calibri"/>
              <a:sym typeface="Calibri"/>
            </a:endParaRPr>
          </a:p>
          <a:p>
            <a:pPr indent="0" lvl="0" marL="0" rtl="0" algn="l">
              <a:lnSpc>
                <a:spcPct val="150000"/>
              </a:lnSpc>
              <a:spcBef>
                <a:spcPts val="1800"/>
              </a:spcBef>
              <a:spcAft>
                <a:spcPts val="0"/>
              </a:spcAft>
              <a:buClr>
                <a:schemeClr val="dk1"/>
              </a:buClr>
              <a:buSzPct val="30000"/>
              <a:buNone/>
            </a:pPr>
            <a:r>
              <a:rPr lang="en-IN" sz="8000">
                <a:solidFill>
                  <a:srgbClr val="000000"/>
                </a:solidFill>
                <a:latin typeface="Calibri"/>
                <a:ea typeface="Calibri"/>
                <a:cs typeface="Calibri"/>
                <a:sym typeface="Calibri"/>
              </a:rPr>
              <a:t>2.Lowest selling product name and store name</a:t>
            </a:r>
            <a:endParaRPr sz="8000">
              <a:solidFill>
                <a:srgbClr val="000000"/>
              </a:solidFill>
              <a:latin typeface="Calibri"/>
              <a:ea typeface="Calibri"/>
              <a:cs typeface="Calibri"/>
              <a:sym typeface="Calibri"/>
            </a:endParaRPr>
          </a:p>
          <a:p>
            <a:pPr indent="0" lvl="0" marL="0" rtl="0" algn="l">
              <a:lnSpc>
                <a:spcPct val="150000"/>
              </a:lnSpc>
              <a:spcBef>
                <a:spcPts val="1800"/>
              </a:spcBef>
              <a:spcAft>
                <a:spcPts val="0"/>
              </a:spcAft>
              <a:buClr>
                <a:schemeClr val="dk1"/>
              </a:buClr>
              <a:buSzPct val="30000"/>
              <a:buNone/>
            </a:pPr>
            <a:r>
              <a:rPr lang="en-IN" sz="8000">
                <a:solidFill>
                  <a:srgbClr val="000000"/>
                </a:solidFill>
                <a:latin typeface="Calibri"/>
                <a:ea typeface="Calibri"/>
                <a:cs typeface="Calibri"/>
                <a:sym typeface="Calibri"/>
              </a:rPr>
              <a:t>3 Efficient employee in each store</a:t>
            </a:r>
            <a:endParaRPr sz="8000">
              <a:solidFill>
                <a:srgbClr val="000000"/>
              </a:solidFill>
              <a:latin typeface="Calibri"/>
              <a:ea typeface="Calibri"/>
              <a:cs typeface="Calibri"/>
              <a:sym typeface="Calibri"/>
            </a:endParaRPr>
          </a:p>
          <a:p>
            <a:pPr indent="0" lvl="0" marL="0" rtl="0" algn="l">
              <a:lnSpc>
                <a:spcPct val="150000"/>
              </a:lnSpc>
              <a:spcBef>
                <a:spcPts val="1800"/>
              </a:spcBef>
              <a:spcAft>
                <a:spcPts val="0"/>
              </a:spcAft>
              <a:buClr>
                <a:schemeClr val="dk1"/>
              </a:buClr>
              <a:buSzPct val="30000"/>
              <a:buNone/>
            </a:pPr>
            <a:r>
              <a:rPr lang="en-IN" sz="8000">
                <a:solidFill>
                  <a:srgbClr val="000000"/>
                </a:solidFill>
                <a:latin typeface="Calibri"/>
                <a:ea typeface="Calibri"/>
                <a:cs typeface="Calibri"/>
                <a:sym typeface="Calibri"/>
              </a:rPr>
              <a:t>4.Total sales for each store</a:t>
            </a:r>
            <a:endParaRPr sz="8000">
              <a:solidFill>
                <a:srgbClr val="000000"/>
              </a:solidFill>
              <a:latin typeface="Calibri"/>
              <a:ea typeface="Calibri"/>
              <a:cs typeface="Calibri"/>
              <a:sym typeface="Calibri"/>
            </a:endParaRPr>
          </a:p>
          <a:p>
            <a:pPr indent="0" lvl="0" marL="0" rtl="0" algn="l">
              <a:lnSpc>
                <a:spcPct val="150000"/>
              </a:lnSpc>
              <a:spcBef>
                <a:spcPts val="1800"/>
              </a:spcBef>
              <a:spcAft>
                <a:spcPts val="0"/>
              </a:spcAft>
              <a:buClr>
                <a:schemeClr val="dk1"/>
              </a:buClr>
              <a:buSzPct val="30000"/>
              <a:buNone/>
            </a:pPr>
            <a:r>
              <a:rPr lang="en-IN" sz="8000">
                <a:solidFill>
                  <a:srgbClr val="000000"/>
                </a:solidFill>
                <a:latin typeface="Calibri"/>
                <a:ea typeface="Calibri"/>
                <a:cs typeface="Calibri"/>
                <a:sym typeface="Calibri"/>
              </a:rPr>
              <a:t>5.Top 5 selling products</a:t>
            </a:r>
            <a:endParaRPr sz="8000">
              <a:solidFill>
                <a:srgbClr val="000000"/>
              </a:solidFill>
              <a:latin typeface="Calibri"/>
              <a:ea typeface="Calibri"/>
              <a:cs typeface="Calibri"/>
              <a:sym typeface="Calibri"/>
            </a:endParaRPr>
          </a:p>
          <a:p>
            <a:pPr indent="0" lvl="0" marL="0" rtl="0" algn="l">
              <a:lnSpc>
                <a:spcPct val="150000"/>
              </a:lnSpc>
              <a:spcBef>
                <a:spcPts val="1800"/>
              </a:spcBef>
              <a:spcAft>
                <a:spcPts val="0"/>
              </a:spcAft>
              <a:buClr>
                <a:schemeClr val="dk1"/>
              </a:buClr>
              <a:buSzPct val="30000"/>
              <a:buNone/>
            </a:pPr>
            <a:r>
              <a:rPr lang="en-IN" sz="8000">
                <a:solidFill>
                  <a:srgbClr val="000000"/>
                </a:solidFill>
                <a:latin typeface="Calibri"/>
                <a:ea typeface="Calibri"/>
                <a:cs typeface="Calibri"/>
                <a:sym typeface="Calibri"/>
              </a:rPr>
              <a:t>6.Sum of salary of  employees for each department</a:t>
            </a:r>
            <a:endParaRPr sz="8000">
              <a:solidFill>
                <a:srgbClr val="000000"/>
              </a:solidFill>
              <a:latin typeface="Calibri"/>
              <a:ea typeface="Calibri"/>
              <a:cs typeface="Calibri"/>
              <a:sym typeface="Calibri"/>
            </a:endParaRPr>
          </a:p>
          <a:p>
            <a:pPr indent="0" lvl="0" marL="0" rtl="0" algn="l">
              <a:lnSpc>
                <a:spcPct val="150000"/>
              </a:lnSpc>
              <a:spcBef>
                <a:spcPts val="1800"/>
              </a:spcBef>
              <a:spcAft>
                <a:spcPts val="0"/>
              </a:spcAft>
              <a:buClr>
                <a:schemeClr val="dk1"/>
              </a:buClr>
              <a:buSzPct val="30000"/>
              <a:buNone/>
            </a:pPr>
            <a:r>
              <a:rPr lang="en-IN" sz="8000">
                <a:solidFill>
                  <a:srgbClr val="000000"/>
                </a:solidFill>
                <a:latin typeface="Calibri"/>
                <a:ea typeface="Calibri"/>
                <a:cs typeface="Calibri"/>
                <a:sym typeface="Calibri"/>
              </a:rPr>
              <a:t>7.Second highest salary in each department</a:t>
            </a:r>
            <a:endParaRPr sz="8000">
              <a:solidFill>
                <a:srgbClr val="000000"/>
              </a:solidFill>
              <a:latin typeface="Calibri"/>
              <a:ea typeface="Calibri"/>
              <a:cs typeface="Calibri"/>
              <a:sym typeface="Calibri"/>
            </a:endParaRPr>
          </a:p>
          <a:p>
            <a:pPr indent="0" lvl="0" marL="0" rtl="0" algn="l">
              <a:lnSpc>
                <a:spcPct val="107000"/>
              </a:lnSpc>
              <a:spcBef>
                <a:spcPts val="1800"/>
              </a:spcBef>
              <a:spcAft>
                <a:spcPts val="0"/>
              </a:spcAft>
              <a:buClr>
                <a:schemeClr val="dk1"/>
              </a:buClr>
              <a:buSzPct val="29090"/>
              <a:buNone/>
            </a:pPr>
            <a:r>
              <a:t/>
            </a:r>
            <a:endParaRPr sz="8250">
              <a:latin typeface="Calibri"/>
              <a:ea typeface="Calibri"/>
              <a:cs typeface="Calibri"/>
              <a:sym typeface="Calibri"/>
            </a:endParaRPr>
          </a:p>
          <a:p>
            <a:pPr indent="0" lvl="0" marL="0" rtl="0" algn="l">
              <a:lnSpc>
                <a:spcPct val="107000"/>
              </a:lnSpc>
              <a:spcBef>
                <a:spcPts val="1800"/>
              </a:spcBef>
              <a:spcAft>
                <a:spcPts val="0"/>
              </a:spcAft>
              <a:buClr>
                <a:schemeClr val="dk1"/>
              </a:buClr>
              <a:buSzPct val="29090"/>
              <a:buNone/>
            </a:pPr>
            <a:r>
              <a:t/>
            </a:r>
            <a:endParaRPr sz="8250">
              <a:latin typeface="Calibri"/>
              <a:ea typeface="Calibri"/>
              <a:cs typeface="Calibri"/>
              <a:sym typeface="Calibri"/>
            </a:endParaRPr>
          </a:p>
          <a:p>
            <a:pPr indent="0" lvl="0" marL="0" rtl="0" algn="l">
              <a:lnSpc>
                <a:spcPct val="107000"/>
              </a:lnSpc>
              <a:spcBef>
                <a:spcPts val="1800"/>
              </a:spcBef>
              <a:spcAft>
                <a:spcPts val="0"/>
              </a:spcAft>
              <a:buClr>
                <a:schemeClr val="dk1"/>
              </a:buClr>
              <a:buSzPct val="29090"/>
              <a:buNone/>
            </a:pPr>
            <a:r>
              <a:t/>
            </a:r>
            <a:endParaRPr sz="8250">
              <a:latin typeface="Calibri"/>
              <a:ea typeface="Calibri"/>
              <a:cs typeface="Calibri"/>
              <a:sym typeface="Calibri"/>
            </a:endParaRPr>
          </a:p>
          <a:p>
            <a:pPr indent="0" lvl="0" marL="0" rtl="0" algn="l">
              <a:lnSpc>
                <a:spcPct val="107000"/>
              </a:lnSpc>
              <a:spcBef>
                <a:spcPts val="1800"/>
              </a:spcBef>
              <a:spcAft>
                <a:spcPts val="0"/>
              </a:spcAft>
              <a:buClr>
                <a:schemeClr val="dk1"/>
              </a:buClr>
              <a:buSzPct val="100000"/>
              <a:buNone/>
            </a:pPr>
            <a:r>
              <a:t/>
            </a:r>
            <a:endParaRPr b="1" sz="2400">
              <a:latin typeface="Calibri"/>
              <a:ea typeface="Calibri"/>
              <a:cs typeface="Calibri"/>
              <a:sym typeface="Calibri"/>
            </a:endParaRPr>
          </a:p>
          <a:p>
            <a:pPr indent="0" lvl="0" marL="0" rtl="0" algn="l">
              <a:lnSpc>
                <a:spcPct val="107000"/>
              </a:lnSpc>
              <a:spcBef>
                <a:spcPts val="1800"/>
              </a:spcBef>
              <a:spcAft>
                <a:spcPts val="0"/>
              </a:spcAft>
              <a:buClr>
                <a:schemeClr val="dk1"/>
              </a:buClr>
              <a:buSzPct val="100000"/>
              <a:buNone/>
            </a:pPr>
            <a:r>
              <a:t/>
            </a:r>
            <a:endParaRPr sz="2400">
              <a:latin typeface="Calibri"/>
              <a:ea typeface="Calibri"/>
              <a:cs typeface="Calibri"/>
              <a:sym typeface="Calibri"/>
            </a:endParaRPr>
          </a:p>
          <a:p>
            <a:pPr indent="0" lvl="0" marL="0" rtl="0" algn="l">
              <a:lnSpc>
                <a:spcPct val="90000"/>
              </a:lnSpc>
              <a:spcBef>
                <a:spcPts val="1800"/>
              </a:spcBef>
              <a:spcAft>
                <a:spcPts val="1600"/>
              </a:spcAft>
              <a:buClr>
                <a:schemeClr val="dk1"/>
              </a:buClr>
              <a:buSzPct val="164705"/>
              <a:buNone/>
            </a:pPr>
            <a:r>
              <a:t/>
            </a:r>
            <a:endParaRPr/>
          </a:p>
        </p:txBody>
      </p:sp>
      <p:sp>
        <p:nvSpPr>
          <p:cNvPr id="172" name="Google Shape;172;p8"/>
          <p:cNvSpPr txBox="1"/>
          <p:nvPr>
            <p:ph idx="4294967295" type="title"/>
          </p:nvPr>
        </p:nvSpPr>
        <p:spPr>
          <a:xfrm>
            <a:off x="576072" y="402336"/>
            <a:ext cx="10515600" cy="6766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IN" sz="3000"/>
              <a:t>Views in our project</a:t>
            </a:r>
            <a:endParaRPr sz="3100"/>
          </a:p>
        </p:txBody>
      </p:sp>
      <p:sp>
        <p:nvSpPr>
          <p:cNvPr id="173" name="Google Shape;173;p8"/>
          <p:cNvSpPr txBox="1"/>
          <p:nvPr/>
        </p:nvSpPr>
        <p:spPr>
          <a:xfrm>
            <a:off x="8458200" y="6215225"/>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7" name="Shape 177"/>
        <p:cNvGrpSpPr/>
        <p:nvPr/>
      </p:nvGrpSpPr>
      <p:grpSpPr>
        <a:xfrm>
          <a:off x="0" y="0"/>
          <a:ext cx="0" cy="0"/>
          <a:chOff x="0" y="0"/>
          <a:chExt cx="0" cy="0"/>
        </a:xfrm>
      </p:grpSpPr>
      <p:sp>
        <p:nvSpPr>
          <p:cNvPr id="178" name="Google Shape;178;p9"/>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sp>
        <p:nvSpPr>
          <p:cNvPr id="179" name="Google Shape;179;p9"/>
          <p:cNvSpPr txBox="1"/>
          <p:nvPr>
            <p:ph idx="4294967295" type="body"/>
          </p:nvPr>
        </p:nvSpPr>
        <p:spPr>
          <a:xfrm>
            <a:off x="237100" y="215100"/>
            <a:ext cx="11618700" cy="6332700"/>
          </a:xfrm>
          <a:prstGeom prst="rect">
            <a:avLst/>
          </a:prstGeom>
          <a:noFill/>
          <a:ln>
            <a:noFill/>
          </a:ln>
        </p:spPr>
        <p:txBody>
          <a:bodyPr anchorCtr="0" anchor="t" bIns="45700" lIns="91425" spcFirstLastPara="1" rIns="91425" wrap="square" tIns="45700">
            <a:normAutofit fontScale="70000" lnSpcReduction="20000"/>
          </a:bodyPr>
          <a:lstStyle/>
          <a:p>
            <a:pPr indent="-376174" lvl="0" marL="457200" rtl="0" algn="l">
              <a:lnSpc>
                <a:spcPct val="107000"/>
              </a:lnSpc>
              <a:spcBef>
                <a:spcPts val="0"/>
              </a:spcBef>
              <a:spcAft>
                <a:spcPts val="0"/>
              </a:spcAft>
              <a:buClr>
                <a:srgbClr val="000000"/>
              </a:buClr>
              <a:buSzPct val="100000"/>
              <a:buFont typeface="Calibri"/>
              <a:buAutoNum type="arabicPeriod"/>
            </a:pPr>
            <a:r>
              <a:rPr b="1" lang="en-IN" sz="3320">
                <a:solidFill>
                  <a:srgbClr val="000000"/>
                </a:solidFill>
                <a:latin typeface="Calibri"/>
                <a:ea typeface="Calibri"/>
                <a:cs typeface="Calibri"/>
                <a:sym typeface="Calibri"/>
              </a:rPr>
              <a:t>Top selling product name and store name:</a:t>
            </a:r>
            <a:endParaRPr sz="3320">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SELECT t2.d, t2.NAME, t2.brand</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FROM   (SELECT t1.NAME,t1.sum_of_quantity,t1.brand, </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Dense_rank() OVER(partition BY t1.NAME ORDER BY t1.sum_of_quantity DESC)d</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FROM   (SELECT sd.NAME,pd.brand,Sum(sf.quantity) sum_of_quantity</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FROM  target.sales_fact sf</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INNER JOIN staging.staging_product pd</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ON sf.product_key = pd.product_id</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INNER JOIN target.store_dim sd</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ON sf.store_key = sd.store_key</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GROUP  BY sd.NAME,</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                          pd.brand) AS t1) AS t2</a:t>
            </a:r>
            <a:endParaRPr sz="2792">
              <a:solidFill>
                <a:srgbClr val="000000"/>
              </a:solidFill>
              <a:latin typeface="Calibri"/>
              <a:ea typeface="Calibri"/>
              <a:cs typeface="Calibri"/>
              <a:sym typeface="Calibri"/>
            </a:endParaRPr>
          </a:p>
          <a:p>
            <a:pPr indent="0" lvl="0" marL="0" rtl="0" algn="l">
              <a:lnSpc>
                <a:spcPct val="107000"/>
              </a:lnSpc>
              <a:spcBef>
                <a:spcPts val="1800"/>
              </a:spcBef>
              <a:spcAft>
                <a:spcPts val="0"/>
              </a:spcAft>
              <a:buNone/>
            </a:pPr>
            <a:r>
              <a:rPr lang="en-IN" sz="2792">
                <a:solidFill>
                  <a:srgbClr val="000000"/>
                </a:solidFill>
                <a:latin typeface="Calibri"/>
                <a:ea typeface="Calibri"/>
                <a:cs typeface="Calibri"/>
                <a:sym typeface="Calibri"/>
              </a:rPr>
              <a:t>WHERE  d = 1; </a:t>
            </a:r>
            <a:endParaRPr sz="2792">
              <a:solidFill>
                <a:srgbClr val="000000"/>
              </a:solidFill>
              <a:latin typeface="Calibri"/>
              <a:ea typeface="Calibri"/>
              <a:cs typeface="Calibri"/>
              <a:sym typeface="Calibri"/>
            </a:endParaRPr>
          </a:p>
        </p:txBody>
      </p:sp>
      <p:sp>
        <p:nvSpPr>
          <p:cNvPr id="180" name="Google Shape;180;p9"/>
          <p:cNvSpPr txBox="1"/>
          <p:nvPr/>
        </p:nvSpPr>
        <p:spPr>
          <a:xfrm>
            <a:off x="8178825" y="6101400"/>
            <a:ext cx="3086100" cy="446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en-IN" sz="1700">
                <a:solidFill>
                  <a:schemeClr val="dk2"/>
                </a:solidFill>
                <a:latin typeface="Roboto"/>
                <a:ea typeface="Roboto"/>
                <a:cs typeface="Roboto"/>
                <a:sym typeface="Roboto"/>
              </a:rPr>
              <a:t>Talend Tech Solutions</a:t>
            </a:r>
            <a:endParaRPr sz="17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2023-11-24T05:57:49Z</dcterms:created>
  <dc:creator>Sravan BRAMHAIAH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