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62" r:id="rId3"/>
    <p:sldId id="277" r:id="rId4"/>
    <p:sldId id="274" r:id="rId5"/>
    <p:sldId id="276" r:id="rId6"/>
    <p:sldId id="279" r:id="rId7"/>
    <p:sldId id="291" r:id="rId8"/>
    <p:sldId id="283" r:id="rId9"/>
    <p:sldId id="285" r:id="rId10"/>
    <p:sldId id="286" r:id="rId11"/>
    <p:sldId id="284" r:id="rId12"/>
    <p:sldId id="287" r:id="rId13"/>
    <p:sldId id="288" r:id="rId14"/>
    <p:sldId id="289" r:id="rId15"/>
    <p:sldId id="290" r:id="rId16"/>
    <p:sldId id="292" r:id="rId17"/>
    <p:sldId id="293" r:id="rId18"/>
    <p:sldId id="294" r:id="rId19"/>
    <p:sldId id="296" r:id="rId20"/>
    <p:sldId id="295" r:id="rId21"/>
    <p:sldId id="298" r:id="rId22"/>
    <p:sldId id="297" r:id="rId23"/>
    <p:sldId id="301" r:id="rId24"/>
    <p:sldId id="302" r:id="rId25"/>
    <p:sldId id="303" r:id="rId26"/>
    <p:sldId id="305" r:id="rId27"/>
    <p:sldId id="310" r:id="rId28"/>
    <p:sldId id="300" r:id="rId29"/>
    <p:sldId id="309" r:id="rId30"/>
    <p:sldId id="304" r:id="rId31"/>
    <p:sldId id="306" r:id="rId32"/>
    <p:sldId id="299" r:id="rId33"/>
    <p:sldId id="281" r:id="rId3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0569" autoAdjust="0"/>
  </p:normalViewPr>
  <p:slideViewPr>
    <p:cSldViewPr>
      <p:cViewPr varScale="1">
        <p:scale>
          <a:sx n="86" d="100"/>
          <a:sy n="86" d="100"/>
        </p:scale>
        <p:origin x="-13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D6EF82-C461-44CE-9925-2270414C471A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45D461EB-25A7-4A6A-9C66-47F9E0670C87}">
      <dgm:prSet phldrT="[文字]" custT="1"/>
      <dgm:spPr>
        <a:ln>
          <a:noFill/>
        </a:ln>
      </dgm:spPr>
      <dgm:t>
        <a:bodyPr/>
        <a:lstStyle/>
        <a:p>
          <a:r>
            <a:rPr lang="zh-TW" altLang="en-US" sz="1800" b="1" dirty="0" smtClean="0">
              <a:latin typeface="微軟正黑體" pitchFamily="34" charset="-120"/>
              <a:ea typeface="微軟正黑體" pitchFamily="34" charset="-120"/>
            </a:rPr>
            <a:t>物品階層關係</a:t>
          </a:r>
          <a:endParaRPr lang="zh-TW" altLang="en-US" sz="1800" b="1" dirty="0">
            <a:latin typeface="微軟正黑體" pitchFamily="34" charset="-120"/>
            <a:ea typeface="微軟正黑體" pitchFamily="34" charset="-120"/>
          </a:endParaRPr>
        </a:p>
      </dgm:t>
    </dgm:pt>
    <dgm:pt modelId="{27B88AD1-F5AD-4CAC-8D69-B5CB40723C87}" type="parTrans" cxnId="{0DFFBD71-E04E-44FE-A7A3-DD2E7CEF5810}">
      <dgm:prSet/>
      <dgm:spPr/>
      <dgm:t>
        <a:bodyPr/>
        <a:lstStyle/>
        <a:p>
          <a:endParaRPr lang="zh-TW" altLang="en-US" sz="1600">
            <a:latin typeface="微軟正黑體" pitchFamily="34" charset="-120"/>
            <a:ea typeface="微軟正黑體" pitchFamily="34" charset="-120"/>
          </a:endParaRPr>
        </a:p>
      </dgm:t>
    </dgm:pt>
    <dgm:pt modelId="{E7A2DB35-A0FF-4103-A902-EDDA923C658E}" type="sibTrans" cxnId="{0DFFBD71-E04E-44FE-A7A3-DD2E7CEF5810}">
      <dgm:prSet/>
      <dgm:spPr/>
      <dgm:t>
        <a:bodyPr/>
        <a:lstStyle/>
        <a:p>
          <a:endParaRPr lang="zh-TW" altLang="en-US" sz="1600">
            <a:latin typeface="微軟正黑體" pitchFamily="34" charset="-120"/>
            <a:ea typeface="微軟正黑體" pitchFamily="34" charset="-120"/>
          </a:endParaRPr>
        </a:p>
      </dgm:t>
    </dgm:pt>
    <dgm:pt modelId="{2ECA4F22-E4EB-44E9-A9E4-1D6828EC0BC9}">
      <dgm:prSet phldrT="[文字]" custT="1"/>
      <dgm:spPr>
        <a:ln>
          <a:noFill/>
        </a:ln>
      </dgm:spPr>
      <dgm:t>
        <a:bodyPr/>
        <a:lstStyle/>
        <a:p>
          <a:r>
            <a:rPr lang="zh-TW" altLang="en-US" sz="1800" b="1" dirty="0" smtClean="0">
              <a:latin typeface="微軟正黑體" pitchFamily="34" charset="-120"/>
              <a:ea typeface="微軟正黑體" pitchFamily="34" charset="-120"/>
            </a:rPr>
            <a:t>用戶屬性為基礎</a:t>
          </a:r>
          <a:endParaRPr lang="zh-TW" altLang="en-US" sz="1800" b="1" dirty="0">
            <a:latin typeface="微軟正黑體" pitchFamily="34" charset="-120"/>
            <a:ea typeface="微軟正黑體" pitchFamily="34" charset="-120"/>
          </a:endParaRPr>
        </a:p>
      </dgm:t>
    </dgm:pt>
    <dgm:pt modelId="{1B30A62E-B422-4C2C-A683-5073F759D69C}" type="parTrans" cxnId="{19EB106E-C8FC-4F06-903A-4439A6E8BFAA}">
      <dgm:prSet/>
      <dgm:spPr/>
      <dgm:t>
        <a:bodyPr/>
        <a:lstStyle/>
        <a:p>
          <a:endParaRPr lang="zh-TW" altLang="en-US" sz="1600">
            <a:latin typeface="微軟正黑體" pitchFamily="34" charset="-120"/>
            <a:ea typeface="微軟正黑體" pitchFamily="34" charset="-120"/>
          </a:endParaRPr>
        </a:p>
      </dgm:t>
    </dgm:pt>
    <dgm:pt modelId="{A93EFBE2-F654-42B5-ACF2-ED0D44CAE69C}" type="sibTrans" cxnId="{19EB106E-C8FC-4F06-903A-4439A6E8BFAA}">
      <dgm:prSet/>
      <dgm:spPr/>
      <dgm:t>
        <a:bodyPr/>
        <a:lstStyle/>
        <a:p>
          <a:endParaRPr lang="zh-TW" altLang="en-US" sz="1600">
            <a:latin typeface="微軟正黑體" pitchFamily="34" charset="-120"/>
            <a:ea typeface="微軟正黑體" pitchFamily="34" charset="-120"/>
          </a:endParaRPr>
        </a:p>
      </dgm:t>
    </dgm:pt>
    <dgm:pt modelId="{C769FC11-A959-4B2B-B1D6-C20176DF4C6F}">
      <dgm:prSet phldrT="[文字]" custT="1"/>
      <dgm:spPr>
        <a:ln>
          <a:noFill/>
        </a:ln>
      </dgm:spPr>
      <dgm:t>
        <a:bodyPr anchor="ctr"/>
        <a:lstStyle/>
        <a:p>
          <a:pPr algn="ctr"/>
          <a:r>
            <a:rPr lang="zh-TW" altLang="en-US" sz="1800" b="1" dirty="0" smtClean="0">
              <a:latin typeface="微軟正黑體" pitchFamily="34" charset="-120"/>
              <a:ea typeface="微軟正黑體" pitchFamily="34" charset="-120"/>
            </a:rPr>
            <a:t>協同過濾法</a:t>
          </a:r>
          <a:r>
            <a:rPr lang="en-US" altLang="zh-TW" sz="1800" b="1" dirty="0" smtClean="0">
              <a:latin typeface="微軟正黑體" pitchFamily="34" charset="-120"/>
              <a:ea typeface="微軟正黑體" pitchFamily="34" charset="-120"/>
            </a:rPr>
            <a:t>(</a:t>
          </a:r>
          <a:r>
            <a:rPr lang="zh-TW" altLang="en-US" sz="1800" b="1" dirty="0" smtClean="0">
              <a:latin typeface="微軟正黑體" pitchFamily="34" charset="-120"/>
              <a:ea typeface="微軟正黑體" pitchFamily="34" charset="-120"/>
            </a:rPr>
            <a:t>用戶基礎</a:t>
          </a:r>
          <a:r>
            <a:rPr lang="en-US" altLang="zh-TW" sz="1800" b="1" dirty="0" smtClean="0">
              <a:latin typeface="微軟正黑體" pitchFamily="34" charset="-120"/>
              <a:ea typeface="微軟正黑體" pitchFamily="34" charset="-120"/>
            </a:rPr>
            <a:t>)</a:t>
          </a:r>
          <a:endParaRPr lang="zh-TW" altLang="en-US" sz="1800" b="1" dirty="0">
            <a:latin typeface="微軟正黑體" pitchFamily="34" charset="-120"/>
            <a:ea typeface="微軟正黑體" pitchFamily="34" charset="-120"/>
          </a:endParaRPr>
        </a:p>
      </dgm:t>
    </dgm:pt>
    <dgm:pt modelId="{954A7D41-0E31-48FD-9ACA-AFE38B57258C}" type="parTrans" cxnId="{DF9B8918-8797-457D-B52E-35A0D6F580A2}">
      <dgm:prSet/>
      <dgm:spPr/>
      <dgm:t>
        <a:bodyPr/>
        <a:lstStyle/>
        <a:p>
          <a:endParaRPr lang="zh-TW" altLang="en-US" sz="1600">
            <a:latin typeface="微軟正黑體" pitchFamily="34" charset="-120"/>
            <a:ea typeface="微軟正黑體" pitchFamily="34" charset="-120"/>
          </a:endParaRPr>
        </a:p>
      </dgm:t>
    </dgm:pt>
    <dgm:pt modelId="{536D1C7D-E8D7-452A-AD43-E0F4D5C97ACE}" type="sibTrans" cxnId="{DF9B8918-8797-457D-B52E-35A0D6F580A2}">
      <dgm:prSet/>
      <dgm:spPr/>
      <dgm:t>
        <a:bodyPr/>
        <a:lstStyle/>
        <a:p>
          <a:endParaRPr lang="zh-TW" altLang="en-US" sz="1600">
            <a:latin typeface="微軟正黑體" pitchFamily="34" charset="-120"/>
            <a:ea typeface="微軟正黑體" pitchFamily="34" charset="-120"/>
          </a:endParaRPr>
        </a:p>
      </dgm:t>
    </dgm:pt>
    <dgm:pt modelId="{1714F91D-9BF3-4B8D-A08B-67FB7F462384}">
      <dgm:prSet phldrT="[文字]" custT="1"/>
      <dgm:spPr>
        <a:ln>
          <a:noFill/>
        </a:ln>
      </dgm:spPr>
      <dgm:t>
        <a:bodyPr/>
        <a:lstStyle/>
        <a:p>
          <a:r>
            <a:rPr lang="zh-TW" altLang="en-US" sz="1800" b="1" dirty="0" smtClean="0">
              <a:latin typeface="微軟正黑體" pitchFamily="34" charset="-120"/>
              <a:ea typeface="微軟正黑體" pitchFamily="34" charset="-120"/>
            </a:rPr>
            <a:t>協同過濾法</a:t>
          </a:r>
          <a:r>
            <a:rPr lang="en-US" altLang="zh-TW" sz="1800" b="1" dirty="0" smtClean="0">
              <a:latin typeface="微軟正黑體" pitchFamily="34" charset="-120"/>
              <a:ea typeface="微軟正黑體" pitchFamily="34" charset="-120"/>
            </a:rPr>
            <a:t>(</a:t>
          </a:r>
          <a:r>
            <a:rPr lang="zh-TW" altLang="en-US" sz="1800" b="1" dirty="0" smtClean="0">
              <a:latin typeface="微軟正黑體" pitchFamily="34" charset="-120"/>
              <a:ea typeface="微軟正黑體" pitchFamily="34" charset="-120"/>
            </a:rPr>
            <a:t>物品基礎</a:t>
          </a:r>
          <a:r>
            <a:rPr lang="en-US" altLang="zh-TW" sz="1800" b="1" dirty="0" smtClean="0">
              <a:latin typeface="微軟正黑體" pitchFamily="34" charset="-120"/>
              <a:ea typeface="微軟正黑體" pitchFamily="34" charset="-120"/>
            </a:rPr>
            <a:t>)</a:t>
          </a:r>
          <a:endParaRPr lang="zh-TW" altLang="en-US" sz="1800" b="1" dirty="0">
            <a:latin typeface="微軟正黑體" pitchFamily="34" charset="-120"/>
            <a:ea typeface="微軟正黑體" pitchFamily="34" charset="-120"/>
          </a:endParaRPr>
        </a:p>
      </dgm:t>
    </dgm:pt>
    <dgm:pt modelId="{8009C605-AD34-4625-B748-612CBA02D135}" type="parTrans" cxnId="{2EFFA1CE-19E2-448D-89C8-3DFC6A90D430}">
      <dgm:prSet/>
      <dgm:spPr/>
      <dgm:t>
        <a:bodyPr/>
        <a:lstStyle/>
        <a:p>
          <a:endParaRPr lang="zh-TW" altLang="en-US" sz="1600">
            <a:latin typeface="微軟正黑體" pitchFamily="34" charset="-120"/>
            <a:ea typeface="微軟正黑體" pitchFamily="34" charset="-120"/>
          </a:endParaRPr>
        </a:p>
      </dgm:t>
    </dgm:pt>
    <dgm:pt modelId="{CE875B2F-D4A8-4AAB-AED5-07F787D01EDB}" type="sibTrans" cxnId="{2EFFA1CE-19E2-448D-89C8-3DFC6A90D430}">
      <dgm:prSet/>
      <dgm:spPr/>
      <dgm:t>
        <a:bodyPr/>
        <a:lstStyle/>
        <a:p>
          <a:endParaRPr lang="zh-TW" altLang="en-US" sz="1600">
            <a:latin typeface="微軟正黑體" pitchFamily="34" charset="-120"/>
            <a:ea typeface="微軟正黑體" pitchFamily="34" charset="-120"/>
          </a:endParaRPr>
        </a:p>
      </dgm:t>
    </dgm:pt>
    <dgm:pt modelId="{2EDCD84A-4C1D-49DB-AF3A-BD4573122A6D}">
      <dgm:prSet phldrT="[文字]" custT="1"/>
      <dgm:spPr>
        <a:ln>
          <a:noFill/>
        </a:ln>
      </dgm:spPr>
      <dgm:t>
        <a:bodyPr/>
        <a:lstStyle/>
        <a:p>
          <a:r>
            <a:rPr lang="zh-TW" altLang="en-US" sz="1800" b="1" dirty="0" smtClean="0">
              <a:latin typeface="微軟正黑體" pitchFamily="34" charset="-120"/>
              <a:ea typeface="微軟正黑體" pitchFamily="34" charset="-120"/>
            </a:rPr>
            <a:t>模型為基礎</a:t>
          </a:r>
          <a:endParaRPr lang="zh-TW" altLang="en-US" sz="1800" b="1" dirty="0">
            <a:latin typeface="微軟正黑體" pitchFamily="34" charset="-120"/>
            <a:ea typeface="微軟正黑體" pitchFamily="34" charset="-120"/>
          </a:endParaRPr>
        </a:p>
      </dgm:t>
    </dgm:pt>
    <dgm:pt modelId="{2BF76024-0D34-4175-A742-99D0522FAB4D}" type="parTrans" cxnId="{107593B8-7D0D-43EF-98B9-91905B3743D6}">
      <dgm:prSet/>
      <dgm:spPr/>
      <dgm:t>
        <a:bodyPr/>
        <a:lstStyle/>
        <a:p>
          <a:endParaRPr lang="zh-TW" altLang="en-US" sz="1600">
            <a:latin typeface="微軟正黑體" pitchFamily="34" charset="-120"/>
            <a:ea typeface="微軟正黑體" pitchFamily="34" charset="-120"/>
          </a:endParaRPr>
        </a:p>
      </dgm:t>
    </dgm:pt>
    <dgm:pt modelId="{B25A15D7-E518-4809-B6E5-7B8E9FAE2CDC}" type="sibTrans" cxnId="{107593B8-7D0D-43EF-98B9-91905B3743D6}">
      <dgm:prSet/>
      <dgm:spPr/>
      <dgm:t>
        <a:bodyPr/>
        <a:lstStyle/>
        <a:p>
          <a:endParaRPr lang="zh-TW" altLang="en-US" sz="1600">
            <a:latin typeface="微軟正黑體" pitchFamily="34" charset="-120"/>
            <a:ea typeface="微軟正黑體" pitchFamily="34" charset="-120"/>
          </a:endParaRPr>
        </a:p>
      </dgm:t>
    </dgm:pt>
    <dgm:pt modelId="{A1B59677-5D0B-4642-A9D9-358E2493A2AD}" type="pres">
      <dgm:prSet presAssocID="{E7D6EF82-C461-44CE-9925-2270414C471A}" presName="arrowDiagram" presStyleCnt="0">
        <dgm:presLayoutVars>
          <dgm:chMax val="5"/>
          <dgm:dir/>
          <dgm:resizeHandles val="exact"/>
        </dgm:presLayoutVars>
      </dgm:prSet>
      <dgm:spPr/>
    </dgm:pt>
    <dgm:pt modelId="{9F8C84D5-CD70-4601-B63F-6049ADE04D60}" type="pres">
      <dgm:prSet presAssocID="{E7D6EF82-C461-44CE-9925-2270414C471A}" presName="arrow" presStyleLbl="bgShp" presStyleIdx="0" presStyleCnt="1" custScaleX="121815" custScaleY="100000"/>
      <dgm:spPr/>
    </dgm:pt>
    <dgm:pt modelId="{8A754849-8382-42E9-B0C9-F450C7969C80}" type="pres">
      <dgm:prSet presAssocID="{E7D6EF82-C461-44CE-9925-2270414C471A}" presName="arrowDiagram5" presStyleCnt="0"/>
      <dgm:spPr/>
    </dgm:pt>
    <dgm:pt modelId="{73EC6164-1D59-442D-B5BC-A339AA704592}" type="pres">
      <dgm:prSet presAssocID="{45D461EB-25A7-4A6A-9C66-47F9E0670C87}" presName="bullet5a" presStyleLbl="node1" presStyleIdx="0" presStyleCnt="5" custLinFactX="-80272" custLinFactY="-42876" custLinFactNeighborX="-100000" custLinFactNeighborY="-100000"/>
      <dgm:spPr/>
    </dgm:pt>
    <dgm:pt modelId="{64494B66-27F0-475E-80D4-106F994511F1}" type="pres">
      <dgm:prSet presAssocID="{45D461EB-25A7-4A6A-9C66-47F9E0670C87}" presName="textBox5a" presStyleLbl="revTx" presStyleIdx="0" presStyleCnt="5" custScaleY="70800" custLinFactX="-50325" custLinFactNeighborX="-100000" custLinFactNeighborY="-7799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42EE964-9B0E-41D7-88A1-F96099DAA186}" type="pres">
      <dgm:prSet presAssocID="{2ECA4F22-E4EB-44E9-A9E4-1D6828EC0BC9}" presName="bullet5b" presStyleLbl="node1" presStyleIdx="1" presStyleCnt="5" custScaleX="133101" custScaleY="133100" custLinFactX="-11432" custLinFactNeighborX="-100000" custLinFactNeighborY="-21472"/>
      <dgm:spPr/>
    </dgm:pt>
    <dgm:pt modelId="{DD0532F7-CFAC-41FF-B899-2F269BF6397A}" type="pres">
      <dgm:prSet presAssocID="{2ECA4F22-E4EB-44E9-A9E4-1D6828EC0BC9}" presName="textBox5b" presStyleLbl="revTx" presStyleIdx="1" presStyleCnt="5" custScaleX="105311" custScaleY="40798" custLinFactX="-8780" custLinFactNeighborX="-100000" custLinFactNeighborY="-8575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690A67A-2108-4A8D-89B2-D5C3E089F1FD}" type="pres">
      <dgm:prSet presAssocID="{C769FC11-A959-4B2B-B1D6-C20176DF4C6F}" presName="bullet5c" presStyleLbl="node1" presStyleIdx="2" presStyleCnt="5" custScaleX="115355" custScaleY="115355" custLinFactNeighborX="-71566" custLinFactNeighborY="17997"/>
      <dgm:spPr/>
    </dgm:pt>
    <dgm:pt modelId="{3D8F8E4F-5AEA-4ABF-937E-B78086BC736F}" type="pres">
      <dgm:prSet presAssocID="{C769FC11-A959-4B2B-B1D6-C20176DF4C6F}" presName="textBox5c" presStyleLbl="revTx" presStyleIdx="2" presStyleCnt="5" custScaleX="109020" custScaleY="34033" custLinFactNeighborX="-73537" custLinFactNeighborY="-1825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2167A7B-79CC-49DF-91C5-6083D40FC30A}" type="pres">
      <dgm:prSet presAssocID="{1714F91D-9BF3-4B8D-A08B-67FB7F462384}" presName="bullet5d" presStyleLbl="node1" presStyleIdx="3" presStyleCnt="5" custScaleX="108392" custScaleY="108392" custLinFactNeighborX="-53510" custLinFactNeighborY="25179"/>
      <dgm:spPr/>
    </dgm:pt>
    <dgm:pt modelId="{B537B8FD-1A81-49EE-AB4B-3D5B27A1B22D}" type="pres">
      <dgm:prSet presAssocID="{1714F91D-9BF3-4B8D-A08B-67FB7F462384}" presName="textBox5d" presStyleLbl="revTx" presStyleIdx="3" presStyleCnt="5" custScaleX="111407" custScaleY="29257" custLinFactNeighborX="-49833" custLinFactNeighborY="-2188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B272BB0-4DFC-420B-8FE2-207E43DE0755}" type="pres">
      <dgm:prSet presAssocID="{2EDCD84A-4C1D-49DB-AF3A-BD4573122A6D}" presName="bullet5e" presStyleLbl="node1" presStyleIdx="4" presStyleCnt="5" custScaleX="124286" custScaleY="124286" custLinFactNeighborX="19701" custLinFactNeighborY="12495"/>
      <dgm:spPr/>
    </dgm:pt>
    <dgm:pt modelId="{80D61A20-371F-4629-877E-AA2905B08ECF}" type="pres">
      <dgm:prSet presAssocID="{2EDCD84A-4C1D-49DB-AF3A-BD4573122A6D}" presName="textBox5e" presStyleLbl="revTx" presStyleIdx="4" presStyleCnt="5" custScaleX="110020" custScaleY="9878" custLinFactNeighborX="-17111" custLinFactNeighborY="-2796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19EB106E-C8FC-4F06-903A-4439A6E8BFAA}" srcId="{E7D6EF82-C461-44CE-9925-2270414C471A}" destId="{2ECA4F22-E4EB-44E9-A9E4-1D6828EC0BC9}" srcOrd="1" destOrd="0" parTransId="{1B30A62E-B422-4C2C-A683-5073F759D69C}" sibTransId="{A93EFBE2-F654-42B5-ACF2-ED0D44CAE69C}"/>
    <dgm:cxn modelId="{DF9B8918-8797-457D-B52E-35A0D6F580A2}" srcId="{E7D6EF82-C461-44CE-9925-2270414C471A}" destId="{C769FC11-A959-4B2B-B1D6-C20176DF4C6F}" srcOrd="2" destOrd="0" parTransId="{954A7D41-0E31-48FD-9ACA-AFE38B57258C}" sibTransId="{536D1C7D-E8D7-452A-AD43-E0F4D5C97ACE}"/>
    <dgm:cxn modelId="{0DFFBD71-E04E-44FE-A7A3-DD2E7CEF5810}" srcId="{E7D6EF82-C461-44CE-9925-2270414C471A}" destId="{45D461EB-25A7-4A6A-9C66-47F9E0670C87}" srcOrd="0" destOrd="0" parTransId="{27B88AD1-F5AD-4CAC-8D69-B5CB40723C87}" sibTransId="{E7A2DB35-A0FF-4103-A902-EDDA923C658E}"/>
    <dgm:cxn modelId="{107593B8-7D0D-43EF-98B9-91905B3743D6}" srcId="{E7D6EF82-C461-44CE-9925-2270414C471A}" destId="{2EDCD84A-4C1D-49DB-AF3A-BD4573122A6D}" srcOrd="4" destOrd="0" parTransId="{2BF76024-0D34-4175-A742-99D0522FAB4D}" sibTransId="{B25A15D7-E518-4809-B6E5-7B8E9FAE2CDC}"/>
    <dgm:cxn modelId="{1DB53E23-A6C0-49A4-A1F4-2F301CEA119F}" type="presOf" srcId="{2EDCD84A-4C1D-49DB-AF3A-BD4573122A6D}" destId="{80D61A20-371F-4629-877E-AA2905B08ECF}" srcOrd="0" destOrd="0" presId="urn:microsoft.com/office/officeart/2005/8/layout/arrow2"/>
    <dgm:cxn modelId="{2EFFA1CE-19E2-448D-89C8-3DFC6A90D430}" srcId="{E7D6EF82-C461-44CE-9925-2270414C471A}" destId="{1714F91D-9BF3-4B8D-A08B-67FB7F462384}" srcOrd="3" destOrd="0" parTransId="{8009C605-AD34-4625-B748-612CBA02D135}" sibTransId="{CE875B2F-D4A8-4AAB-AED5-07F787D01EDB}"/>
    <dgm:cxn modelId="{0F6047CD-62E9-4228-9089-F0EECF87DAB1}" type="presOf" srcId="{E7D6EF82-C461-44CE-9925-2270414C471A}" destId="{A1B59677-5D0B-4642-A9D9-358E2493A2AD}" srcOrd="0" destOrd="0" presId="urn:microsoft.com/office/officeart/2005/8/layout/arrow2"/>
    <dgm:cxn modelId="{D46D5C35-2071-4562-882D-5E374A094854}" type="presOf" srcId="{1714F91D-9BF3-4B8D-A08B-67FB7F462384}" destId="{B537B8FD-1A81-49EE-AB4B-3D5B27A1B22D}" srcOrd="0" destOrd="0" presId="urn:microsoft.com/office/officeart/2005/8/layout/arrow2"/>
    <dgm:cxn modelId="{8E4A7981-1CA5-4881-AAED-98D63A5B5B4C}" type="presOf" srcId="{2ECA4F22-E4EB-44E9-A9E4-1D6828EC0BC9}" destId="{DD0532F7-CFAC-41FF-B899-2F269BF6397A}" srcOrd="0" destOrd="0" presId="urn:microsoft.com/office/officeart/2005/8/layout/arrow2"/>
    <dgm:cxn modelId="{95D260EE-E627-466A-9CDD-C9CD73402770}" type="presOf" srcId="{45D461EB-25A7-4A6A-9C66-47F9E0670C87}" destId="{64494B66-27F0-475E-80D4-106F994511F1}" srcOrd="0" destOrd="0" presId="urn:microsoft.com/office/officeart/2005/8/layout/arrow2"/>
    <dgm:cxn modelId="{0EA95B2F-2977-4F34-AD20-FCF00228521F}" type="presOf" srcId="{C769FC11-A959-4B2B-B1D6-C20176DF4C6F}" destId="{3D8F8E4F-5AEA-4ABF-937E-B78086BC736F}" srcOrd="0" destOrd="0" presId="urn:microsoft.com/office/officeart/2005/8/layout/arrow2"/>
    <dgm:cxn modelId="{B15674B1-FBC0-46AE-B240-E4DCFB22C74E}" type="presParOf" srcId="{A1B59677-5D0B-4642-A9D9-358E2493A2AD}" destId="{9F8C84D5-CD70-4601-B63F-6049ADE04D60}" srcOrd="0" destOrd="0" presId="urn:microsoft.com/office/officeart/2005/8/layout/arrow2"/>
    <dgm:cxn modelId="{C4BDA78E-6B58-43C0-85BE-38CF7422AC79}" type="presParOf" srcId="{A1B59677-5D0B-4642-A9D9-358E2493A2AD}" destId="{8A754849-8382-42E9-B0C9-F450C7969C80}" srcOrd="1" destOrd="0" presId="urn:microsoft.com/office/officeart/2005/8/layout/arrow2"/>
    <dgm:cxn modelId="{A6A9380E-D54C-46B3-817D-A258D8F66C9E}" type="presParOf" srcId="{8A754849-8382-42E9-B0C9-F450C7969C80}" destId="{73EC6164-1D59-442D-B5BC-A339AA704592}" srcOrd="0" destOrd="0" presId="urn:microsoft.com/office/officeart/2005/8/layout/arrow2"/>
    <dgm:cxn modelId="{4ECC3BC5-50CC-4175-88FA-E9B5B2FB2784}" type="presParOf" srcId="{8A754849-8382-42E9-B0C9-F450C7969C80}" destId="{64494B66-27F0-475E-80D4-106F994511F1}" srcOrd="1" destOrd="0" presId="urn:microsoft.com/office/officeart/2005/8/layout/arrow2"/>
    <dgm:cxn modelId="{4C6E77D1-B5DC-442F-BEF9-DB1A2031BD3E}" type="presParOf" srcId="{8A754849-8382-42E9-B0C9-F450C7969C80}" destId="{142EE964-9B0E-41D7-88A1-F96099DAA186}" srcOrd="2" destOrd="0" presId="urn:microsoft.com/office/officeart/2005/8/layout/arrow2"/>
    <dgm:cxn modelId="{A455BCAD-B952-4A56-B616-02DC9E09F570}" type="presParOf" srcId="{8A754849-8382-42E9-B0C9-F450C7969C80}" destId="{DD0532F7-CFAC-41FF-B899-2F269BF6397A}" srcOrd="3" destOrd="0" presId="urn:microsoft.com/office/officeart/2005/8/layout/arrow2"/>
    <dgm:cxn modelId="{AC4339BB-4B7A-4454-A75D-6FFDEE860023}" type="presParOf" srcId="{8A754849-8382-42E9-B0C9-F450C7969C80}" destId="{A690A67A-2108-4A8D-89B2-D5C3E089F1FD}" srcOrd="4" destOrd="0" presId="urn:microsoft.com/office/officeart/2005/8/layout/arrow2"/>
    <dgm:cxn modelId="{724D17CE-C1A6-4BFF-94AD-4BD9E5A6363E}" type="presParOf" srcId="{8A754849-8382-42E9-B0C9-F450C7969C80}" destId="{3D8F8E4F-5AEA-4ABF-937E-B78086BC736F}" srcOrd="5" destOrd="0" presId="urn:microsoft.com/office/officeart/2005/8/layout/arrow2"/>
    <dgm:cxn modelId="{752698AF-57C1-485A-8441-3137DB886F8E}" type="presParOf" srcId="{8A754849-8382-42E9-B0C9-F450C7969C80}" destId="{D2167A7B-79CC-49DF-91C5-6083D40FC30A}" srcOrd="6" destOrd="0" presId="urn:microsoft.com/office/officeart/2005/8/layout/arrow2"/>
    <dgm:cxn modelId="{E75B87F6-7B6E-46DD-89C2-03225D80E0B9}" type="presParOf" srcId="{8A754849-8382-42E9-B0C9-F450C7969C80}" destId="{B537B8FD-1A81-49EE-AB4B-3D5B27A1B22D}" srcOrd="7" destOrd="0" presId="urn:microsoft.com/office/officeart/2005/8/layout/arrow2"/>
    <dgm:cxn modelId="{749AA18B-F946-4A0B-A6A8-3A23C254804B}" type="presParOf" srcId="{8A754849-8382-42E9-B0C9-F450C7969C80}" destId="{1B272BB0-4DFC-420B-8FE2-207E43DE0755}" srcOrd="8" destOrd="0" presId="urn:microsoft.com/office/officeart/2005/8/layout/arrow2"/>
    <dgm:cxn modelId="{86BCD023-0CD2-4E78-A8E9-3E869509C708}" type="presParOf" srcId="{8A754849-8382-42E9-B0C9-F450C7969C80}" destId="{80D61A20-371F-4629-877E-AA2905B08ECF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8C84D5-CD70-4601-B63F-6049ADE04D60}">
      <dsp:nvSpPr>
        <dsp:cNvPr id="0" name=""/>
        <dsp:cNvSpPr/>
      </dsp:nvSpPr>
      <dsp:spPr>
        <a:xfrm>
          <a:off x="-9" y="0"/>
          <a:ext cx="7920898" cy="406400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EC6164-1D59-442D-B5BC-A339AA704592}">
      <dsp:nvSpPr>
        <dsp:cNvPr id="0" name=""/>
        <dsp:cNvSpPr/>
      </dsp:nvSpPr>
      <dsp:spPr>
        <a:xfrm>
          <a:off x="1080120" y="2808311"/>
          <a:ext cx="149555" cy="1495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494B66-27F0-475E-80D4-106F994511F1}">
      <dsp:nvSpPr>
        <dsp:cNvPr id="0" name=""/>
        <dsp:cNvSpPr/>
      </dsp:nvSpPr>
      <dsp:spPr>
        <a:xfrm>
          <a:off x="144014" y="2483552"/>
          <a:ext cx="851814" cy="68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246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latin typeface="微軟正黑體" pitchFamily="34" charset="-120"/>
              <a:ea typeface="微軟正黑體" pitchFamily="34" charset="-120"/>
            </a:rPr>
            <a:t>物品階層關係</a:t>
          </a:r>
          <a:endParaRPr lang="zh-TW" altLang="en-US" sz="18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144014" y="2483552"/>
        <a:ext cx="851814" cy="684800"/>
      </dsp:txXfrm>
    </dsp:sp>
    <dsp:sp modelId="{142EE964-9B0E-41D7-88A1-F96099DAA186}">
      <dsp:nvSpPr>
        <dsp:cNvPr id="0" name=""/>
        <dsp:cNvSpPr/>
      </dsp:nvSpPr>
      <dsp:spPr>
        <a:xfrm>
          <a:off x="1859685" y="2155136"/>
          <a:ext cx="311571" cy="3115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0532F7-CFAC-41FF-B899-2F269BF6397A}">
      <dsp:nvSpPr>
        <dsp:cNvPr id="0" name=""/>
        <dsp:cNvSpPr/>
      </dsp:nvSpPr>
      <dsp:spPr>
        <a:xfrm>
          <a:off x="1073485" y="1404933"/>
          <a:ext cx="1136725" cy="694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38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latin typeface="微軟正黑體" pitchFamily="34" charset="-120"/>
              <a:ea typeface="微軟正黑體" pitchFamily="34" charset="-120"/>
            </a:rPr>
            <a:t>用戶屬性為基礎</a:t>
          </a:r>
          <a:endParaRPr lang="zh-TW" altLang="en-US" sz="18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1073485" y="1404933"/>
        <a:ext cx="1136725" cy="694714"/>
      </dsp:txXfrm>
    </dsp:sp>
    <dsp:sp modelId="{A690A67A-2108-4A8D-89B2-D5C3E089F1FD}">
      <dsp:nvSpPr>
        <dsp:cNvPr id="0" name=""/>
        <dsp:cNvSpPr/>
      </dsp:nvSpPr>
      <dsp:spPr>
        <a:xfrm>
          <a:off x="2952328" y="1656183"/>
          <a:ext cx="360040" cy="3600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8F8E4F-5AEA-4ABF-937E-B78086BC736F}">
      <dsp:nvSpPr>
        <dsp:cNvPr id="0" name=""/>
        <dsp:cNvSpPr/>
      </dsp:nvSpPr>
      <dsp:spPr>
        <a:xfrm>
          <a:off x="2376255" y="2116334"/>
          <a:ext cx="1368160" cy="777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83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latin typeface="微軟正黑體" pitchFamily="34" charset="-120"/>
              <a:ea typeface="微軟正黑體" pitchFamily="34" charset="-120"/>
            </a:rPr>
            <a:t>協同過濾法</a:t>
          </a:r>
          <a:r>
            <a:rPr lang="en-US" altLang="zh-TW" sz="1800" b="1" kern="1200" dirty="0" smtClean="0">
              <a:latin typeface="微軟正黑體" pitchFamily="34" charset="-120"/>
              <a:ea typeface="微軟正黑體" pitchFamily="34" charset="-120"/>
            </a:rPr>
            <a:t>(</a:t>
          </a:r>
          <a:r>
            <a:rPr lang="zh-TW" altLang="en-US" sz="1800" b="1" kern="1200" dirty="0" smtClean="0">
              <a:latin typeface="微軟正黑體" pitchFamily="34" charset="-120"/>
              <a:ea typeface="微軟正黑體" pitchFamily="34" charset="-120"/>
            </a:rPr>
            <a:t>用戶基礎</a:t>
          </a:r>
          <a:r>
            <a:rPr lang="en-US" altLang="zh-TW" sz="1800" b="1" kern="1200" dirty="0" smtClean="0">
              <a:latin typeface="微軟正黑體" pitchFamily="34" charset="-120"/>
              <a:ea typeface="微軟正黑體" pitchFamily="34" charset="-120"/>
            </a:rPr>
            <a:t>)</a:t>
          </a:r>
          <a:endParaRPr lang="zh-TW" altLang="en-US" sz="18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376255" y="2116334"/>
        <a:ext cx="1368160" cy="777302"/>
      </dsp:txXfrm>
    </dsp:sp>
    <dsp:sp modelId="{D2167A7B-79CC-49DF-91C5-6083D40FC30A}">
      <dsp:nvSpPr>
        <dsp:cNvPr id="0" name=""/>
        <dsp:cNvSpPr/>
      </dsp:nvSpPr>
      <dsp:spPr>
        <a:xfrm>
          <a:off x="4176464" y="1224138"/>
          <a:ext cx="436981" cy="4369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37B8FD-1A81-49EE-AB4B-3D5B27A1B22D}">
      <dsp:nvSpPr>
        <dsp:cNvPr id="0" name=""/>
        <dsp:cNvSpPr/>
      </dsp:nvSpPr>
      <dsp:spPr>
        <a:xfrm>
          <a:off x="3888438" y="1708341"/>
          <a:ext cx="1448825" cy="796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620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latin typeface="微軟正黑體" pitchFamily="34" charset="-120"/>
              <a:ea typeface="微軟正黑體" pitchFamily="34" charset="-120"/>
            </a:rPr>
            <a:t>協同過濾法</a:t>
          </a:r>
          <a:r>
            <a:rPr lang="en-US" altLang="zh-TW" sz="1800" b="1" kern="1200" dirty="0" smtClean="0">
              <a:latin typeface="微軟正黑體" pitchFamily="34" charset="-120"/>
              <a:ea typeface="微軟正黑體" pitchFamily="34" charset="-120"/>
            </a:rPr>
            <a:t>(</a:t>
          </a:r>
          <a:r>
            <a:rPr lang="zh-TW" altLang="en-US" sz="1800" b="1" kern="1200" dirty="0" smtClean="0">
              <a:latin typeface="微軟正黑體" pitchFamily="34" charset="-120"/>
              <a:ea typeface="微軟正黑體" pitchFamily="34" charset="-120"/>
            </a:rPr>
            <a:t>物品基礎</a:t>
          </a:r>
          <a:r>
            <a:rPr lang="en-US" altLang="zh-TW" sz="1800" b="1" kern="1200" dirty="0" smtClean="0">
              <a:latin typeface="微軟正黑體" pitchFamily="34" charset="-120"/>
              <a:ea typeface="微軟正黑體" pitchFamily="34" charset="-120"/>
            </a:rPr>
            <a:t>)</a:t>
          </a:r>
          <a:endParaRPr lang="zh-TW" altLang="en-US" sz="18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3888438" y="1708341"/>
        <a:ext cx="1448825" cy="796633"/>
      </dsp:txXfrm>
    </dsp:sp>
    <dsp:sp modelId="{1B272BB0-4DFC-420B-8FE2-207E43DE0755}">
      <dsp:nvSpPr>
        <dsp:cNvPr id="0" name=""/>
        <dsp:cNvSpPr/>
      </dsp:nvSpPr>
      <dsp:spPr>
        <a:xfrm>
          <a:off x="5693139" y="817859"/>
          <a:ext cx="638444" cy="6384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D61A20-371F-4629-877E-AA2905B08ECF}">
      <dsp:nvSpPr>
        <dsp:cNvPr id="0" name=""/>
        <dsp:cNvSpPr/>
      </dsp:nvSpPr>
      <dsp:spPr>
        <a:xfrm>
          <a:off x="5623480" y="1584165"/>
          <a:ext cx="1430788" cy="295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193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latin typeface="微軟正黑體" pitchFamily="34" charset="-120"/>
              <a:ea typeface="微軟正黑體" pitchFamily="34" charset="-120"/>
            </a:rPr>
            <a:t>模型為基礎</a:t>
          </a:r>
          <a:endParaRPr lang="zh-TW" altLang="en-US" sz="18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5623480" y="1584165"/>
        <a:ext cx="1430788" cy="2954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5228A-04EC-455F-A29C-5303F5693979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1C460-8E02-4991-873D-20784624A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5734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97"/>
          <p:cNvSpPr>
            <a:spLocks noChangeShapeType="1"/>
          </p:cNvSpPr>
          <p:nvPr userDrawn="1"/>
        </p:nvSpPr>
        <p:spPr bwMode="auto">
          <a:xfrm>
            <a:off x="808472" y="3030543"/>
            <a:ext cx="7522539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3296" tIns="46648" rIns="93296" bIns="46648"/>
          <a:lstStyle/>
          <a:p>
            <a:endParaRPr lang="zh-TW" alt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 hasCustomPrompt="1"/>
          </p:nvPr>
        </p:nvSpPr>
        <p:spPr>
          <a:xfrm>
            <a:off x="1509958" y="2304993"/>
            <a:ext cx="6119567" cy="717546"/>
          </a:xfrm>
          <a:prstGeom prst="rect">
            <a:avLst/>
          </a:prstGeom>
        </p:spPr>
        <p:txBody>
          <a:bodyPr lIns="93296" tIns="46648" rIns="93296" bIns="46648" anchor="ctr"/>
          <a:lstStyle>
            <a:lvl1pPr algn="ctr">
              <a:defRPr sz="4000" b="1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首頁</a:t>
            </a:r>
            <a:endParaRPr lang="zh-TW" altLang="en-US" dirty="0"/>
          </a:p>
        </p:txBody>
      </p:sp>
      <p:sp>
        <p:nvSpPr>
          <p:cNvPr id="5" name="文字版面配置區 3"/>
          <p:cNvSpPr>
            <a:spLocks noGrp="1"/>
          </p:cNvSpPr>
          <p:nvPr>
            <p:ph type="body" sz="half" idx="10" hasCustomPrompt="1"/>
          </p:nvPr>
        </p:nvSpPr>
        <p:spPr>
          <a:xfrm>
            <a:off x="3136079" y="5445224"/>
            <a:ext cx="2867324" cy="653192"/>
          </a:xfrm>
          <a:prstGeom prst="rect">
            <a:avLst/>
          </a:prstGeom>
        </p:spPr>
        <p:txBody>
          <a:bodyPr lIns="93296" tIns="46648" rIns="93296" bIns="46648" anchor="ctr"/>
          <a:lstStyle>
            <a:lvl1pPr marL="0" indent="0" algn="ctr">
              <a:buNone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66481" indent="0">
              <a:buNone/>
              <a:defRPr sz="1200"/>
            </a:lvl2pPr>
            <a:lvl3pPr marL="932962" indent="0">
              <a:buNone/>
              <a:defRPr sz="1000"/>
            </a:lvl3pPr>
            <a:lvl4pPr marL="1399443" indent="0">
              <a:buNone/>
              <a:defRPr sz="900"/>
            </a:lvl4pPr>
            <a:lvl5pPr marL="1865925" indent="0">
              <a:buNone/>
              <a:defRPr sz="900"/>
            </a:lvl5pPr>
            <a:lvl6pPr marL="2332406" indent="0">
              <a:buNone/>
              <a:defRPr sz="900"/>
            </a:lvl6pPr>
            <a:lvl7pPr marL="2798887" indent="0">
              <a:buNone/>
              <a:defRPr sz="900"/>
            </a:lvl7pPr>
            <a:lvl8pPr marL="3265368" indent="0">
              <a:buNone/>
              <a:defRPr sz="900"/>
            </a:lvl8pPr>
            <a:lvl9pPr marL="3731849" indent="0">
              <a:buNone/>
              <a:defRPr sz="900"/>
            </a:lvl9pPr>
          </a:lstStyle>
          <a:p>
            <a:pPr lvl="0"/>
            <a:r>
              <a:rPr lang="zh-TW" altLang="en-US" dirty="0" smtClean="0"/>
              <a:t>分析應用科 </a:t>
            </a:r>
            <a:r>
              <a:rPr lang="en-US" altLang="zh-TW" dirty="0" smtClean="0"/>
              <a:t>DBM</a:t>
            </a:r>
            <a:br>
              <a:rPr lang="en-US" altLang="zh-TW" dirty="0" smtClean="0"/>
            </a:br>
            <a:r>
              <a:rPr lang="en-US" altLang="zh-TW" dirty="0" smtClean="0"/>
              <a:t>2017/01/19</a:t>
            </a:r>
          </a:p>
        </p:txBody>
      </p:sp>
      <p:pic>
        <p:nvPicPr>
          <p:cNvPr id="6" name="Picture 10" descr="金控及第一層子公司ol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9" t="18423" r="54451" b="75691"/>
          <a:stretch>
            <a:fillRect/>
          </a:stretch>
        </p:blipFill>
        <p:spPr bwMode="auto">
          <a:xfrm>
            <a:off x="274638" y="298450"/>
            <a:ext cx="198913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字版面配置區 3"/>
          <p:cNvSpPr>
            <a:spLocks noGrp="1"/>
          </p:cNvSpPr>
          <p:nvPr>
            <p:ph type="body" sz="half" idx="11" hasCustomPrompt="1"/>
          </p:nvPr>
        </p:nvSpPr>
        <p:spPr>
          <a:xfrm>
            <a:off x="2648801" y="4648016"/>
            <a:ext cx="3841880" cy="581184"/>
          </a:xfrm>
          <a:prstGeom prst="rect">
            <a:avLst/>
          </a:prstGeom>
        </p:spPr>
        <p:txBody>
          <a:bodyPr lIns="93296" tIns="46648" rIns="93296" bIns="46648" anchor="ctr"/>
          <a:lstStyle>
            <a:lvl1pPr marL="0" indent="0" algn="ctr">
              <a:buNone/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66481" indent="0">
              <a:buNone/>
              <a:defRPr sz="1200"/>
            </a:lvl2pPr>
            <a:lvl3pPr marL="932962" indent="0">
              <a:buNone/>
              <a:defRPr sz="1000"/>
            </a:lvl3pPr>
            <a:lvl4pPr marL="1399443" indent="0">
              <a:buNone/>
              <a:defRPr sz="900"/>
            </a:lvl4pPr>
            <a:lvl5pPr marL="1865925" indent="0">
              <a:buNone/>
              <a:defRPr sz="900"/>
            </a:lvl5pPr>
            <a:lvl6pPr marL="2332406" indent="0">
              <a:buNone/>
              <a:defRPr sz="900"/>
            </a:lvl6pPr>
            <a:lvl7pPr marL="2798887" indent="0">
              <a:buNone/>
              <a:defRPr sz="900"/>
            </a:lvl7pPr>
            <a:lvl8pPr marL="3265368" indent="0">
              <a:buNone/>
              <a:defRPr sz="900"/>
            </a:lvl8pPr>
            <a:lvl9pPr marL="3731849" indent="0">
              <a:buNone/>
              <a:defRPr sz="900"/>
            </a:lvl9pPr>
          </a:lstStyle>
          <a:p>
            <a:pPr lvl="0"/>
            <a:r>
              <a:rPr lang="zh-TW" altLang="en-US" dirty="0" smtClean="0"/>
              <a:t>報告人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052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分隔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97"/>
          <p:cNvSpPr>
            <a:spLocks noChangeShapeType="1"/>
          </p:cNvSpPr>
          <p:nvPr userDrawn="1"/>
        </p:nvSpPr>
        <p:spPr bwMode="auto">
          <a:xfrm>
            <a:off x="808472" y="3506478"/>
            <a:ext cx="7522539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3296" tIns="46648" rIns="93296" bIns="46648"/>
          <a:lstStyle/>
          <a:p>
            <a:endParaRPr lang="zh-TW" altLang="en-US" dirty="0"/>
          </a:p>
        </p:txBody>
      </p:sp>
      <p:sp>
        <p:nvSpPr>
          <p:cNvPr id="6" name="標題 1"/>
          <p:cNvSpPr>
            <a:spLocks noGrp="1"/>
          </p:cNvSpPr>
          <p:nvPr>
            <p:ph type="title" hasCustomPrompt="1"/>
          </p:nvPr>
        </p:nvSpPr>
        <p:spPr>
          <a:xfrm>
            <a:off x="1509958" y="2780928"/>
            <a:ext cx="6119567" cy="717546"/>
          </a:xfrm>
          <a:prstGeom prst="rect">
            <a:avLst/>
          </a:prstGeom>
        </p:spPr>
        <p:txBody>
          <a:bodyPr lIns="93296" tIns="46648" rIns="93296" bIns="46648" anchor="ctr"/>
          <a:lstStyle>
            <a:lvl1pPr algn="ctr">
              <a:defRPr sz="4000" b="1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分隔頁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270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有標題內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6986" y="781482"/>
            <a:ext cx="8229600" cy="5840616"/>
          </a:xfrm>
          <a:prstGeom prst="rect">
            <a:avLst/>
          </a:prstGeom>
        </p:spPr>
        <p:txBody>
          <a:bodyPr/>
          <a:lstStyle>
            <a:lvl1pPr marL="266700" indent="-250825">
              <a:buSzPct val="120000"/>
              <a:buFont typeface="Arial" panose="020B0604020202020204" pitchFamily="34" charset="0"/>
              <a:buChar char="•"/>
              <a:defRPr sz="2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625475" indent="-285750">
              <a:buFont typeface="Wingdings" panose="05000000000000000000" pitchFamily="2" charset="2"/>
              <a:buChar char="Ø"/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992188" indent="-228600">
              <a:buFont typeface="Arial" panose="020B0604020202020204" pitchFamily="34" charset="0"/>
              <a:buChar char="•"/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341438" indent="-228600">
              <a:buFont typeface="Wingdings" panose="05000000000000000000" pitchFamily="2" charset="2"/>
              <a:buChar char="ü"/>
              <a:defRPr sz="1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1704975" indent="-228600">
              <a:defRPr sz="1600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7" name="Line 197"/>
          <p:cNvSpPr>
            <a:spLocks noChangeShapeType="1"/>
          </p:cNvSpPr>
          <p:nvPr userDrawn="1"/>
        </p:nvSpPr>
        <p:spPr bwMode="auto">
          <a:xfrm>
            <a:off x="267870" y="683803"/>
            <a:ext cx="8607832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3296" tIns="46648" rIns="93296" bIns="46648"/>
          <a:lstStyle/>
          <a:p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 hasCustomPrompt="1"/>
          </p:nvPr>
        </p:nvSpPr>
        <p:spPr>
          <a:xfrm>
            <a:off x="456986" y="116632"/>
            <a:ext cx="8229600" cy="533615"/>
          </a:xfrm>
          <a:prstGeom prst="rect">
            <a:avLst/>
          </a:prstGeom>
        </p:spPr>
        <p:txBody>
          <a:bodyPr lIns="89025" tIns="44515" rIns="89025" bIns="44515"/>
          <a:lstStyle>
            <a:lvl1pPr algn="l">
              <a:defRPr lang="zh-TW" altLang="en-US" sz="3200" b="0" kern="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 defTabSz="894970"/>
            <a:r>
              <a:rPr lang="zh-TW" altLang="en-US" dirty="0" smtClean="0"/>
              <a:t>有標題內頁</a:t>
            </a:r>
            <a:endParaRPr lang="zh-TW" altLang="en-US" dirty="0"/>
          </a:p>
        </p:txBody>
      </p:sp>
      <p:sp>
        <p:nvSpPr>
          <p:cNvPr id="9" name="矩形 9"/>
          <p:cNvSpPr>
            <a:spLocks noChangeArrowheads="1"/>
          </p:cNvSpPr>
          <p:nvPr userDrawn="1"/>
        </p:nvSpPr>
        <p:spPr bwMode="auto">
          <a:xfrm>
            <a:off x="12959" y="6605320"/>
            <a:ext cx="398481" cy="225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296" tIns="46648" rIns="93296" bIns="46648" anchor="b">
            <a:spAutoFit/>
          </a:bodyPr>
          <a:lstStyle>
            <a:lvl1pPr eaLnBrk="0" hangingPunct="0">
              <a:defRPr sz="4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ctr" eaLnBrk="1" hangingPunct="1">
              <a:lnSpc>
                <a:spcPts val="1020"/>
              </a:lnSpc>
              <a:defRPr/>
            </a:pPr>
            <a:fld id="{C1DD4AC3-C3C3-49D3-9C9F-8071934A0FE2}" type="slidenum">
              <a:rPr lang="en-US" altLang="zh-TW" sz="1200" b="0" smtClean="0">
                <a:ea typeface="微軟正黑體" pitchFamily="34" charset="-120"/>
              </a:rPr>
              <a:pPr algn="ctr" eaLnBrk="1" hangingPunct="1">
                <a:lnSpc>
                  <a:spcPts val="1020"/>
                </a:lnSpc>
                <a:defRPr/>
              </a:pPr>
              <a:t>‹#›</a:t>
            </a:fld>
            <a:endParaRPr lang="en-US" altLang="zh-TW" sz="1200" b="0" dirty="0" smtClean="0"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0939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9"/>
          <p:cNvSpPr>
            <a:spLocks noChangeArrowheads="1"/>
          </p:cNvSpPr>
          <p:nvPr userDrawn="1"/>
        </p:nvSpPr>
        <p:spPr bwMode="auto">
          <a:xfrm>
            <a:off x="12959" y="6605320"/>
            <a:ext cx="398481" cy="225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296" tIns="46648" rIns="93296" bIns="46648" anchor="b">
            <a:spAutoFit/>
          </a:bodyPr>
          <a:lstStyle>
            <a:lvl1pPr eaLnBrk="0" hangingPunct="0">
              <a:defRPr sz="4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ctr" eaLnBrk="1" hangingPunct="1">
              <a:lnSpc>
                <a:spcPts val="1020"/>
              </a:lnSpc>
              <a:defRPr/>
            </a:pPr>
            <a:fld id="{C1DD4AC3-C3C3-49D3-9C9F-8071934A0FE2}" type="slidenum">
              <a:rPr lang="en-US" altLang="zh-TW" sz="1200" b="0" smtClean="0">
                <a:ea typeface="微軟正黑體" pitchFamily="34" charset="-120"/>
              </a:rPr>
              <a:pPr algn="ctr" eaLnBrk="1" hangingPunct="1">
                <a:lnSpc>
                  <a:spcPts val="1020"/>
                </a:lnSpc>
                <a:defRPr/>
              </a:pPr>
              <a:t>‹#›</a:t>
            </a:fld>
            <a:endParaRPr lang="en-US" altLang="zh-TW" sz="1200" b="0" dirty="0" smtClean="0"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333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>
            <a:spLocks noChangeArrowheads="1"/>
          </p:cNvSpPr>
          <p:nvPr userDrawn="1"/>
        </p:nvSpPr>
        <p:spPr bwMode="auto">
          <a:xfrm>
            <a:off x="1805177" y="6628631"/>
            <a:ext cx="5216525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4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eaLnBrk="1" hangingPunct="1">
              <a:lnSpc>
                <a:spcPts val="1000"/>
              </a:lnSpc>
            </a:pPr>
            <a:r>
              <a:rPr lang="zh-TW" altLang="en-US" sz="900" b="0" dirty="0">
                <a:solidFill>
                  <a:srgbClr val="7F7F7F"/>
                </a:solidFill>
              </a:rPr>
              <a:t>機密資料 僅限永豐銀行內部使用 </a:t>
            </a:r>
            <a:r>
              <a:rPr lang="en-US" altLang="zh-TW" sz="900" b="0" dirty="0">
                <a:solidFill>
                  <a:srgbClr val="7F7F7F"/>
                </a:solidFill>
              </a:rPr>
              <a:t>Company Confidential-For Bank </a:t>
            </a:r>
            <a:r>
              <a:rPr lang="en-US" altLang="zh-TW" sz="900" b="0" dirty="0" err="1">
                <a:solidFill>
                  <a:srgbClr val="7F7F7F"/>
                </a:solidFill>
              </a:rPr>
              <a:t>SinoPac</a:t>
            </a:r>
            <a:r>
              <a:rPr lang="en-US" altLang="zh-TW" sz="900" b="0" dirty="0">
                <a:solidFill>
                  <a:srgbClr val="7F7F7F"/>
                </a:solidFill>
              </a:rPr>
              <a:t> Internal Use Only</a:t>
            </a:r>
          </a:p>
        </p:txBody>
      </p:sp>
      <p:pic>
        <p:nvPicPr>
          <p:cNvPr id="3" name="Picture 13" descr="金控及第一層子公司ol logo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9" t="26985" r="26395" b="68283"/>
          <a:stretch>
            <a:fillRect/>
          </a:stretch>
        </p:blipFill>
        <p:spPr bwMode="auto">
          <a:xfrm>
            <a:off x="6767702" y="6495281"/>
            <a:ext cx="22987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5623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基金</a:t>
            </a:r>
            <a:r>
              <a:rPr lang="zh-TW" altLang="en-US" dirty="0" smtClean="0"/>
              <a:t>推薦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zh-TW" altLang="en-US" dirty="0"/>
              <a:t>陳一宏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zh-TW" altLang="en-US" dirty="0"/>
              <a:t>分析應用科</a:t>
            </a:r>
          </a:p>
          <a:p>
            <a:r>
              <a:rPr lang="en-US" altLang="zh-TW" dirty="0" smtClean="0"/>
              <a:t>2017/03/31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759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基本概況</a:t>
            </a:r>
            <a:endParaRPr lang="zh-TW" altLang="en-US" dirty="0"/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539751" y="908051"/>
            <a:ext cx="8158793" cy="4953000"/>
          </a:xfrm>
          <a:prstGeom prst="rect">
            <a:avLst/>
          </a:prstGeom>
        </p:spPr>
        <p:txBody>
          <a:bodyPr lIns="91430" tIns="45716" rIns="91430" bIns="45716"/>
          <a:lstStyle>
            <a:lvl1pPr algn="l" defTabSz="894970" rtl="0" eaLnBrk="0" fontAlgn="base" hangingPunct="0">
              <a:spcBef>
                <a:spcPct val="0"/>
              </a:spcBef>
              <a:spcAft>
                <a:spcPct val="0"/>
              </a:spcAft>
              <a:buSzPct val="120000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4402" indent="-142814" algn="l" defTabSz="894970" rtl="0" eaLnBrk="0" fontAlgn="base" hangingPunct="0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295150" indent="-149162" algn="l" defTabSz="894970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431619" indent="-134880" algn="l" defTabSz="894970" rtl="0" eaLnBrk="0" fontAlgn="base" hangingPunct="0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582366" indent="-149162" algn="l" defTabSz="894970" rtl="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1039373" indent="-149162" algn="l" defTabSz="894970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1496378" indent="-149162" algn="l" defTabSz="894970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1953385" indent="-149162" algn="l" defTabSz="894970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410391" indent="-149162" algn="l" defTabSz="894970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66481" indent="-466481">
              <a:buFont typeface="Arial" pitchFamily="34" charset="0"/>
              <a:buChar char="•"/>
            </a:pPr>
            <a:r>
              <a:rPr lang="zh-TW" altLang="en-US" sz="2800" b="1" kern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庫存：</a:t>
            </a:r>
            <a:endParaRPr lang="en-US" altLang="zh-TW" sz="2800" b="1" kern="0" dirty="0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639792" lvl="4" indent="0">
              <a:buNone/>
            </a:pPr>
            <a:endParaRPr lang="en-US" altLang="zh-TW" sz="2000" kern="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639792" lvl="4" indent="0">
              <a:buNone/>
            </a:pPr>
            <a:endParaRPr lang="en-US" altLang="zh-TW" sz="1800" kern="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639792" lvl="4" indent="0">
              <a:buNone/>
            </a:pPr>
            <a:r>
              <a:rPr lang="zh-TW" altLang="en-US" sz="1800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共計有</a:t>
            </a:r>
            <a:r>
              <a:rPr lang="en-US" altLang="zh-TW" sz="18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55,798</a:t>
            </a:r>
            <a:r>
              <a:rPr lang="zh-TW" altLang="en-US" sz="1800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人 </a:t>
            </a:r>
            <a:r>
              <a:rPr lang="zh-TW" altLang="en-US" sz="18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持有 </a:t>
            </a:r>
            <a:r>
              <a:rPr lang="en-US" altLang="zh-TW" sz="18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2,318</a:t>
            </a:r>
            <a:r>
              <a:rPr lang="zh-TW" altLang="en-US" sz="18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檔基金</a:t>
            </a:r>
            <a:endParaRPr lang="en-US" altLang="zh-TW" sz="1800" kern="0" dirty="0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639792" lvl="4" indent="0">
              <a:buNone/>
            </a:pPr>
            <a:endParaRPr lang="en-US" altLang="zh-TW" sz="1800" kern="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639792" lvl="4" indent="0">
              <a:buNone/>
            </a:pPr>
            <a:endParaRPr lang="en-US" altLang="zh-TW" sz="1800" kern="0" dirty="0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639792" lvl="4" indent="0">
              <a:buNone/>
            </a:pPr>
            <a:endParaRPr lang="en-US" altLang="zh-TW" sz="1800" kern="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639792" lvl="4" indent="0">
              <a:buNone/>
            </a:pPr>
            <a:endParaRPr lang="en-US" altLang="zh-TW" sz="1800" kern="0" dirty="0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639792" lvl="4" indent="0">
              <a:buNone/>
            </a:pPr>
            <a:endParaRPr lang="en-US" altLang="zh-TW" sz="1800" kern="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639792" lvl="4" indent="0">
              <a:buNone/>
            </a:pPr>
            <a:endParaRPr lang="en-US" altLang="zh-TW" sz="1800" kern="0" dirty="0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639792" lvl="4" indent="0">
              <a:buNone/>
            </a:pPr>
            <a:endParaRPr lang="zh-TW" altLang="en-US" sz="1800" kern="0" dirty="0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>
              <a:buFont typeface="Arial" charset="0"/>
              <a:buNone/>
            </a:pPr>
            <a:endParaRPr lang="zh-TW" altLang="en-US" sz="1800" b="1" kern="0" dirty="0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757471"/>
              </p:ext>
            </p:extLst>
          </p:nvPr>
        </p:nvGraphicFramePr>
        <p:xfrm>
          <a:off x="1115616" y="2852936"/>
          <a:ext cx="6624735" cy="222504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3240360"/>
                <a:gridCol w="2160240"/>
                <a:gridCol w="12241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客戶持有基金種類數</a:t>
                      </a:r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級距</a:t>
                      </a:r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人數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比例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a.</a:t>
                      </a: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持有</a:t>
                      </a:r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1~3</a:t>
                      </a: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種基金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38,282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68.6%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b.</a:t>
                      </a: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持有</a:t>
                      </a:r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4~5</a:t>
                      </a: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種基金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12,651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22.7%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c.</a:t>
                      </a: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持有</a:t>
                      </a:r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6~10</a:t>
                      </a: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種基金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3,904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7.0%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d.</a:t>
                      </a: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持有</a:t>
                      </a:r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11~20</a:t>
                      </a: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種基金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839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1.5%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e.</a:t>
                      </a: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持有</a:t>
                      </a:r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&gt;20</a:t>
                      </a: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種基金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122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0.2%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488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庫存持有狀況 </a:t>
            </a:r>
            <a:r>
              <a:rPr lang="en-US" altLang="zh-TW" dirty="0" smtClean="0"/>
              <a:t>– 1 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141564"/>
              </p:ext>
            </p:extLst>
          </p:nvPr>
        </p:nvGraphicFramePr>
        <p:xfrm>
          <a:off x="1403648" y="836712"/>
          <a:ext cx="6768752" cy="574977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504056"/>
                <a:gridCol w="4803260"/>
                <a:gridCol w="730718"/>
                <a:gridCol w="730718"/>
              </a:tblGrid>
              <a:tr h="35283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排名</a:t>
                      </a:r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基金名稱</a:t>
                      </a:r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持有人數</a:t>
                      </a:r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比例</a:t>
                      </a:r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283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sz="12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64KNN(L)</a:t>
                      </a: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環球高收益基金</a:t>
                      </a: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X</a:t>
                      </a: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股</a:t>
                      </a: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月配</a:t>
                      </a: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)(</a:t>
                      </a: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美元</a:t>
                      </a: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  <a:endParaRPr lang="zh-TW" altLang="en-US" sz="12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4,440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7.96%</a:t>
                      </a:r>
                    </a:p>
                  </a:txBody>
                  <a:tcPr marL="9525" marR="9525" marT="9525" marB="0" anchor="ctr"/>
                </a:tc>
              </a:tr>
              <a:tr h="3528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2</a:t>
                      </a:r>
                      <a:endParaRPr lang="zh-TW" altLang="en-US" sz="12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L17</a:t>
                      </a: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聯博全球高收益債券基金</a:t>
                      </a: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AT</a:t>
                      </a: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4,010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7.19%</a:t>
                      </a:r>
                    </a:p>
                  </a:txBody>
                  <a:tcPr marL="9525" marR="9525" marT="9525" marB="0" anchor="ctr"/>
                </a:tc>
              </a:tr>
              <a:tr h="3528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3</a:t>
                      </a:r>
                      <a:endParaRPr lang="zh-TW" altLang="en-US" sz="12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MU7(</a:t>
                      </a: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百元基金</a:t>
                      </a: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貝萊德世界礦業基金</a:t>
                      </a: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美元</a:t>
                      </a: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  <a:endParaRPr lang="zh-TW" altLang="en-US" sz="12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3,790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6.79%</a:t>
                      </a:r>
                    </a:p>
                  </a:txBody>
                  <a:tcPr marL="9525" marR="9525" marT="9525" marB="0" anchor="ctr"/>
                </a:tc>
              </a:tr>
              <a:tr h="3528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4</a:t>
                      </a:r>
                      <a:endParaRPr lang="zh-TW" altLang="en-US" sz="12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72C</a:t>
                      </a: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聯博全球高收益債券基金</a:t>
                      </a: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BA(</a:t>
                      </a: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穩定月配</a:t>
                      </a: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級別美元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3,596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6.44%</a:t>
                      </a:r>
                    </a:p>
                  </a:txBody>
                  <a:tcPr marL="9525" marR="9525" marT="9525" marB="0" anchor="ctr"/>
                </a:tc>
              </a:tr>
              <a:tr h="3528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5</a:t>
                      </a:r>
                      <a:endParaRPr lang="zh-TW" altLang="en-US" sz="12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T34</a:t>
                      </a: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安聯收益成長基金</a:t>
                      </a: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-AM(</a:t>
                      </a: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穩定月收類股</a:t>
                      </a: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)(</a:t>
                      </a: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美元</a:t>
                      </a: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  <a:endParaRPr lang="zh-TW" altLang="en-US" sz="12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2,881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5.16%</a:t>
                      </a:r>
                    </a:p>
                  </a:txBody>
                  <a:tcPr marL="9525" marR="9525" marT="9525" marB="0" anchor="ctr"/>
                </a:tc>
              </a:tr>
              <a:tr h="3528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6</a:t>
                      </a:r>
                      <a:endParaRPr lang="zh-TW" altLang="en-US" sz="12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L91</a:t>
                      </a: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聯博全球高收益債券基金</a:t>
                      </a: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AA(</a:t>
                      </a: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穩定月配</a:t>
                      </a: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級別美元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2,180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3.91%</a:t>
                      </a:r>
                    </a:p>
                  </a:txBody>
                  <a:tcPr marL="9525" marR="9525" marT="9525" marB="0" anchor="ctr"/>
                </a:tc>
              </a:tr>
              <a:tr h="3528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7</a:t>
                      </a:r>
                      <a:endParaRPr lang="zh-TW" altLang="en-US" sz="12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73J</a:t>
                      </a: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聯博全球高收益債券基金</a:t>
                      </a: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BA(</a:t>
                      </a: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穩定月配</a:t>
                      </a: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南非幣避險級別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2,171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3.89%</a:t>
                      </a:r>
                    </a:p>
                  </a:txBody>
                  <a:tcPr marL="9525" marR="9525" marT="9525" marB="0" anchor="ctr"/>
                </a:tc>
              </a:tr>
              <a:tr h="3528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8</a:t>
                      </a:r>
                      <a:endParaRPr lang="zh-TW" altLang="en-US" sz="12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52X</a:t>
                      </a: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鋒裕環球高收益基金</a:t>
                      </a: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AXD</a:t>
                      </a: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配息</a:t>
                      </a: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美元</a:t>
                      </a: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  <a:endParaRPr lang="zh-TW" altLang="en-US" sz="12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2,058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3.69%</a:t>
                      </a:r>
                    </a:p>
                  </a:txBody>
                  <a:tcPr marL="9525" marR="9525" marT="9525" marB="0" anchor="ctr"/>
                </a:tc>
              </a:tr>
              <a:tr h="3528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9</a:t>
                      </a:r>
                      <a:endParaRPr lang="zh-TW" altLang="en-US" sz="12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J99</a:t>
                      </a: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摩根多重收益基金</a:t>
                      </a: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-JPM-A</a:t>
                      </a: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股每月派息</a:t>
                      </a: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美元對沖</a:t>
                      </a: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  <a:endParaRPr lang="zh-TW" altLang="en-US" sz="12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1,912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3.43%</a:t>
                      </a:r>
                    </a:p>
                  </a:txBody>
                  <a:tcPr marL="9525" marR="9525" marT="9525" marB="0" anchor="ctr"/>
                </a:tc>
              </a:tr>
              <a:tr h="3528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10</a:t>
                      </a:r>
                      <a:endParaRPr lang="zh-TW" altLang="en-US" sz="12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L0C</a:t>
                      </a: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聯博全球高收益債券基金</a:t>
                      </a: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AA(</a:t>
                      </a: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穩定月配</a:t>
                      </a: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南非幣避險級別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1,790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3.21%</a:t>
                      </a:r>
                    </a:p>
                  </a:txBody>
                  <a:tcPr marL="9525" marR="9525" marT="9525" marB="0" anchor="ctr"/>
                </a:tc>
              </a:tr>
              <a:tr h="3528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11</a:t>
                      </a:r>
                      <a:endParaRPr lang="zh-TW" altLang="en-US" sz="12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68SNN(L)</a:t>
                      </a: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環球高收益基金</a:t>
                      </a: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X</a:t>
                      </a: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股</a:t>
                      </a: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月配</a:t>
                      </a: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)(</a:t>
                      </a: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澳幣對沖</a:t>
                      </a: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  <a:endParaRPr lang="zh-TW" altLang="en-US" sz="12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1,661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2.98%</a:t>
                      </a:r>
                    </a:p>
                  </a:txBody>
                  <a:tcPr marL="9525" marR="9525" marT="9525" marB="0" anchor="ctr"/>
                </a:tc>
              </a:tr>
              <a:tr h="3528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12</a:t>
                      </a:r>
                      <a:endParaRPr lang="zh-TW" altLang="en-US" sz="12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Y11</a:t>
                      </a: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富蘭克林坦伯頓全球公司債基金</a:t>
                      </a: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月配息</a:t>
                      </a: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  <a:endParaRPr lang="zh-TW" altLang="en-US" sz="12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1,351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2.42%</a:t>
                      </a:r>
                    </a:p>
                  </a:txBody>
                  <a:tcPr marL="9525" marR="9525" marT="9525" marB="0" anchor="ctr"/>
                </a:tc>
              </a:tr>
              <a:tr h="3528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13</a:t>
                      </a:r>
                      <a:endParaRPr lang="zh-TW" altLang="en-US" sz="12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63Z(</a:t>
                      </a: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百元基金</a:t>
                      </a: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貝萊德中國基金</a:t>
                      </a: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A2(</a:t>
                      </a: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美元</a:t>
                      </a: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  <a:endParaRPr lang="zh-TW" altLang="en-US" sz="12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1,237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2.22%</a:t>
                      </a:r>
                    </a:p>
                  </a:txBody>
                  <a:tcPr marL="9525" marR="9525" marT="9525" marB="0" anchor="ctr"/>
                </a:tc>
              </a:tr>
              <a:tr h="3528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14</a:t>
                      </a:r>
                      <a:endParaRPr lang="zh-TW" altLang="en-US" sz="12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MW6(</a:t>
                      </a: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百元基金</a:t>
                      </a: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貝萊德拉丁美洲基金</a:t>
                      </a: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美元</a:t>
                      </a: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  <a:endParaRPr lang="zh-TW" altLang="en-US" sz="12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1,236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2.22%</a:t>
                      </a:r>
                    </a:p>
                  </a:txBody>
                  <a:tcPr marL="9525" marR="9525" marT="9525" marB="0" anchor="ctr"/>
                </a:tc>
              </a:tr>
              <a:tr h="3528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15</a:t>
                      </a:r>
                      <a:endParaRPr lang="zh-TW" altLang="en-US" sz="12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F24</a:t>
                      </a: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富達新興市場基金</a:t>
                      </a: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-</a:t>
                      </a: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配息帳戶</a:t>
                      </a: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-</a:t>
                      </a: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美元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1,184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2.12%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801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庫存持有</a:t>
            </a:r>
            <a:r>
              <a:rPr lang="zh-TW" altLang="en-US" dirty="0"/>
              <a:t>狀況 </a:t>
            </a:r>
            <a:r>
              <a:rPr lang="en-US" altLang="zh-TW" dirty="0"/>
              <a:t>– 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232827"/>
              </p:ext>
            </p:extLst>
          </p:nvPr>
        </p:nvGraphicFramePr>
        <p:xfrm>
          <a:off x="1403648" y="1268760"/>
          <a:ext cx="6768752" cy="222139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504056"/>
                <a:gridCol w="4803260"/>
                <a:gridCol w="730718"/>
                <a:gridCol w="730718"/>
              </a:tblGrid>
              <a:tr h="35283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排名</a:t>
                      </a:r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基金名稱</a:t>
                      </a:r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持有人數</a:t>
                      </a:r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比例</a:t>
                      </a:r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283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317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聯博全球高收益債券基金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TA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月配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人民幣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616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1.10%</a:t>
                      </a:r>
                    </a:p>
                  </a:txBody>
                  <a:tcPr marL="9525" marR="9525" marT="9525" marB="0" anchor="ctr"/>
                </a:tc>
              </a:tr>
              <a:tr h="3528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42</a:t>
                      </a:r>
                      <a:endParaRPr lang="zh-TW" altLang="en-US" sz="12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Y07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富蘭克林坦伯頓全球全球債券基金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月配息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)(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美元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608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1.09%</a:t>
                      </a:r>
                    </a:p>
                  </a:txBody>
                  <a:tcPr marL="9525" marR="9525" marT="9525" marB="0" anchor="ctr"/>
                </a:tc>
              </a:tr>
              <a:tr h="3528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43</a:t>
                      </a:r>
                      <a:endParaRPr lang="zh-TW" altLang="en-US" sz="12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78F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施羅德環球股息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AX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配息基金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美元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606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1.09%</a:t>
                      </a:r>
                    </a:p>
                  </a:txBody>
                  <a:tcPr marL="9525" marR="9525" marT="9525" marB="0" anchor="ctr"/>
                </a:tc>
              </a:tr>
              <a:tr h="3528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44</a:t>
                      </a:r>
                      <a:endParaRPr lang="zh-TW" altLang="en-US" sz="12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54X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鋒裕環球高收益基金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BXD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配息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美元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599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1.07%</a:t>
                      </a:r>
                    </a:p>
                  </a:txBody>
                  <a:tcPr marL="9525" marR="9525" marT="9525" marB="0" anchor="ctr"/>
                </a:tc>
              </a:tr>
              <a:tr h="3528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45</a:t>
                      </a:r>
                      <a:endParaRPr lang="zh-TW" altLang="en-US" sz="12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GJ8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第一金中國世紀基金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594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1.06%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684508"/>
              </p:ext>
            </p:extLst>
          </p:nvPr>
        </p:nvGraphicFramePr>
        <p:xfrm>
          <a:off x="1403648" y="4005064"/>
          <a:ext cx="6768752" cy="176419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504056"/>
                <a:gridCol w="4803260"/>
                <a:gridCol w="730718"/>
                <a:gridCol w="730718"/>
              </a:tblGrid>
              <a:tr h="35283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61O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富達中國聚焦基金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年配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)-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配權帳戶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-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美元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267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0.48%</a:t>
                      </a:r>
                    </a:p>
                  </a:txBody>
                  <a:tcPr marL="9525" marR="9525" marT="9525" marB="0" anchor="ctr"/>
                </a:tc>
              </a:tr>
              <a:tr h="3528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102</a:t>
                      </a:r>
                      <a:endParaRPr lang="zh-TW" altLang="en-US" sz="12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IN3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天達環球能源基金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C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收益股份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配息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266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0.48%</a:t>
                      </a:r>
                    </a:p>
                  </a:txBody>
                  <a:tcPr marL="9525" marR="9525" marT="9525" marB="0" anchor="ctr"/>
                </a:tc>
              </a:tr>
              <a:tr h="3528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103</a:t>
                      </a:r>
                      <a:endParaRPr lang="zh-TW" altLang="en-US" sz="12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68G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貝萊德環球高收益債券基金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A6(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穩定配息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)(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美元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260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0.47%</a:t>
                      </a:r>
                    </a:p>
                  </a:txBody>
                  <a:tcPr marL="9525" marR="9525" marT="9525" marB="0" anchor="ctr"/>
                </a:tc>
              </a:tr>
              <a:tr h="3528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104</a:t>
                      </a:r>
                      <a:endParaRPr lang="zh-TW" altLang="en-US" sz="12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F0K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富達亞洲高收益基金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(F1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穩定月配息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)-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配息帳戶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-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美元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260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0.47%</a:t>
                      </a:r>
                    </a:p>
                  </a:txBody>
                  <a:tcPr marL="9525" marR="9525" marT="9525" marB="0" anchor="ctr"/>
                </a:tc>
              </a:tr>
              <a:tr h="3528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105</a:t>
                      </a:r>
                      <a:endParaRPr lang="zh-TW" altLang="en-US" sz="12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68YNN(L)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環球高收益基金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Y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股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月配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)(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澳幣對沖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259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0.46%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5615608" y="6139128"/>
            <a:ext cx="3528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共計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2,748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基金販售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, 2,319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有庫存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963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用戶</a:t>
            </a:r>
            <a:r>
              <a:rPr lang="en-US" altLang="zh-TW" dirty="0" smtClean="0"/>
              <a:t>-</a:t>
            </a:r>
            <a:r>
              <a:rPr lang="zh-TW" altLang="en-US" dirty="0" smtClean="0"/>
              <a:t>物品圖 </a:t>
            </a:r>
            <a:r>
              <a:rPr lang="en-US" altLang="zh-TW" dirty="0" smtClean="0"/>
              <a:t>(user – item )</a:t>
            </a:r>
            <a:endParaRPr lang="zh-TW" altLang="en-US" dirty="0"/>
          </a:p>
        </p:txBody>
      </p:sp>
      <p:pic>
        <p:nvPicPr>
          <p:cNvPr id="1026" name="Picture 2" descr="z:\DBMTeam\DBM_Project\20170216_基金速配系統\推薦\ui圖-基金持有數gt10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08720"/>
            <a:ext cx="7620000" cy="540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6551712" y="565982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傾向購買熱門產品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!!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189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熱門</a:t>
            </a:r>
            <a:r>
              <a:rPr lang="en-US" altLang="zh-TW" dirty="0" smtClean="0"/>
              <a:t>100</a:t>
            </a:r>
            <a:r>
              <a:rPr lang="zh-TW" altLang="en-US" dirty="0" smtClean="0"/>
              <a:t>基金相似度</a:t>
            </a:r>
            <a:endParaRPr lang="zh-TW" altLang="en-US" dirty="0"/>
          </a:p>
        </p:txBody>
      </p:sp>
      <p:pic>
        <p:nvPicPr>
          <p:cNvPr id="2050" name="Picture 2" descr="z:\DBMTeam\DBM_Project\20170216_基金速配系統\推薦\熱門100基金相似度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0"/>
          <a:stretch/>
        </p:blipFill>
        <p:spPr bwMode="auto">
          <a:xfrm>
            <a:off x="897394" y="1176676"/>
            <a:ext cx="7304288" cy="534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單箭頭接點 4"/>
          <p:cNvCxnSpPr/>
          <p:nvPr/>
        </p:nvCxnSpPr>
        <p:spPr>
          <a:xfrm flipV="1">
            <a:off x="1331640" y="1628800"/>
            <a:ext cx="0" cy="40324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H="1">
            <a:off x="2609514" y="969938"/>
            <a:ext cx="388004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755576" y="117667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熱門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1636078" y="78527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熱門</a:t>
            </a:r>
          </a:p>
        </p:txBody>
      </p:sp>
    </p:spTree>
    <p:extLst>
      <p:ext uri="{BB962C8B-B14F-4D97-AF65-F5344CB8AC3E}">
        <p14:creationId xmlns:p14="http://schemas.microsoft.com/office/powerpoint/2010/main" val="356408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模型評估 </a:t>
            </a:r>
            <a:r>
              <a:rPr lang="en-US" altLang="zh-TW" dirty="0" smtClean="0"/>
              <a:t>–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IBCF, UBCF, POPULAR, RANDOM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3074" name="Picture 2" descr="z:\DBMTeam\DBM_Project\20170216_基金速配系統\推薦\4fold_CV_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5"/>
          <a:stretch/>
        </p:blipFill>
        <p:spPr bwMode="auto">
          <a:xfrm>
            <a:off x="4665585" y="1611859"/>
            <a:ext cx="4400958" cy="3170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z:\DBMTeam\DBM_Project\20170216_基金速配系統\推薦\prec_recall_cv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25"/>
          <a:stretch/>
        </p:blipFill>
        <p:spPr bwMode="auto">
          <a:xfrm>
            <a:off x="3841" y="1772816"/>
            <a:ext cx="4661744" cy="300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6300192" y="134076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ROC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835696" y="142719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PR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關係圖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762533" y="4935849"/>
            <a:ext cx="3672408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推薦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1,3,5,10,20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個物品評估結果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85750" indent="-285750">
              <a:buFontTx/>
              <a:buChar char="-"/>
            </a:pP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 marL="285750" indent="-285750">
              <a:buFontTx/>
              <a:buChar char="-"/>
            </a:pP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根據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ROC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圖判斷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使用用戶相似度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(UBCF)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得到較佳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結果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85750" indent="-285750">
              <a:buFontTx/>
              <a:buChar char="-"/>
            </a:pP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 marL="285750" indent="-285750">
              <a:buFontTx/>
              <a:buChar char="-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Item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based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表現不如熱門產品推薦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590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推薦</a:t>
            </a:r>
            <a:r>
              <a:rPr lang="zh-TW" altLang="en-US" dirty="0" smtClean="0"/>
              <a:t>測試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339644"/>
              </p:ext>
            </p:extLst>
          </p:nvPr>
        </p:nvGraphicFramePr>
        <p:xfrm>
          <a:off x="1763688" y="1628800"/>
          <a:ext cx="5472609" cy="1728192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824203"/>
                <a:gridCol w="1824203"/>
                <a:gridCol w="1824203"/>
              </a:tblGrid>
              <a:tr h="49508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庫存基金種類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人數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推薦方法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77592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小於</a:t>
                      </a:r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5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48,599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熱門推薦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</a:tr>
              <a:tr h="755517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大於或等於</a:t>
                      </a:r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5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7,199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基於用戶相似性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05063"/>
            <a:ext cx="8496944" cy="1460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3203848" y="5815136"/>
            <a:ext cx="3240360" cy="30777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</a:rPr>
              <a:t>Project2017.dbo.v_</a:t>
            </a:r>
            <a:r>
              <a:rPr lang="zh-TW" altLang="en-US" sz="1400" dirty="0">
                <a:latin typeface="微軟正黑體" pitchFamily="34" charset="-120"/>
                <a:ea typeface="微軟正黑體" pitchFamily="34" charset="-120"/>
              </a:rPr>
              <a:t>基金推薦</a:t>
            </a:r>
            <a:r>
              <a:rPr lang="en-US" altLang="zh-TW" sz="1400" dirty="0">
                <a:latin typeface="微軟正黑體" pitchFamily="34" charset="-120"/>
                <a:ea typeface="微軟正黑體" pitchFamily="34" charset="-120"/>
              </a:rPr>
              <a:t>_</a:t>
            </a:r>
            <a:r>
              <a:rPr lang="zh-TW" altLang="en-US" sz="1400" dirty="0">
                <a:latin typeface="微軟正黑體" pitchFamily="34" charset="-120"/>
                <a:ea typeface="微軟正黑體" pitchFamily="34" charset="-120"/>
              </a:rPr>
              <a:t>全清單</a:t>
            </a:r>
          </a:p>
        </p:txBody>
      </p:sp>
    </p:spTree>
    <p:extLst>
      <p:ext uri="{BB962C8B-B14F-4D97-AF65-F5344CB8AC3E}">
        <p14:creationId xmlns:p14="http://schemas.microsoft.com/office/powerpoint/2010/main" val="310612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客戶相似</a:t>
            </a:r>
            <a:r>
              <a:rPr lang="zh-TW" altLang="en-US" dirty="0" smtClean="0"/>
              <a:t>推薦 </a:t>
            </a:r>
            <a:r>
              <a:rPr lang="en-US" altLang="zh-TW" dirty="0" smtClean="0"/>
              <a:t>– </a:t>
            </a:r>
            <a:r>
              <a:rPr lang="zh-TW" altLang="en-US" sz="2000" dirty="0" smtClean="0"/>
              <a:t>推薦基金</a:t>
            </a:r>
            <a:r>
              <a:rPr lang="en-US" altLang="zh-TW" sz="2000" dirty="0" smtClean="0"/>
              <a:t>1(</a:t>
            </a:r>
            <a:r>
              <a:rPr lang="zh-TW" altLang="en-US" sz="2000" dirty="0" smtClean="0"/>
              <a:t>首位</a:t>
            </a:r>
            <a:r>
              <a:rPr lang="en-US" altLang="zh-TW" sz="2000" dirty="0" smtClean="0"/>
              <a:t>)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947896"/>
              </p:ext>
            </p:extLst>
          </p:nvPr>
        </p:nvGraphicFramePr>
        <p:xfrm>
          <a:off x="755576" y="764704"/>
          <a:ext cx="7416825" cy="5804175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514038"/>
                <a:gridCol w="514038"/>
                <a:gridCol w="4898374"/>
                <a:gridCol w="829470"/>
                <a:gridCol w="660905"/>
              </a:tblGrid>
              <a:tr h="62454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推薦次數排名</a:t>
                      </a:r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熱門基金排名</a:t>
                      </a:r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推薦基金名稱</a:t>
                      </a:r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推薦次數</a:t>
                      </a:r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比例</a:t>
                      </a:r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4273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sz="12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sz="12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64KNN(L)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環球高收益基金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X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股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月配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)(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美元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896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12.4%</a:t>
                      </a:r>
                    </a:p>
                  </a:txBody>
                  <a:tcPr marL="9525" marR="9525" marT="9525" marB="0" anchor="ctr"/>
                </a:tc>
              </a:tr>
              <a:tr h="3442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2</a:t>
                      </a:r>
                      <a:endParaRPr lang="zh-TW" altLang="en-US" sz="12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3</a:t>
                      </a:r>
                      <a:endParaRPr lang="zh-TW" altLang="en-US" sz="12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MU7(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百元基金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貝萊德世界礦業基金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美元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889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12.3%</a:t>
                      </a:r>
                    </a:p>
                  </a:txBody>
                  <a:tcPr marL="9525" marR="9525" marT="9525" marB="0" anchor="ctr"/>
                </a:tc>
              </a:tr>
              <a:tr h="3442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3</a:t>
                      </a:r>
                      <a:endParaRPr lang="zh-TW" altLang="en-US" sz="12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4</a:t>
                      </a:r>
                      <a:endParaRPr lang="zh-TW" altLang="en-US" sz="12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72C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聯博全球高收益債券基金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BA(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穩定月配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級別美元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665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9.2%</a:t>
                      </a:r>
                    </a:p>
                  </a:txBody>
                  <a:tcPr marL="9525" marR="9525" marT="9525" marB="0" anchor="ctr"/>
                </a:tc>
              </a:tr>
              <a:tr h="3442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4</a:t>
                      </a:r>
                      <a:endParaRPr lang="zh-TW" altLang="en-US" sz="12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5</a:t>
                      </a:r>
                      <a:endParaRPr lang="zh-TW" altLang="en-US" sz="12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T34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安聯收益成長基金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-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AM(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穩定月收類股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)(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美元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492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6.8%</a:t>
                      </a:r>
                    </a:p>
                  </a:txBody>
                  <a:tcPr marL="9525" marR="9525" marT="9525" marB="0" anchor="ctr"/>
                </a:tc>
              </a:tr>
              <a:tr h="3442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5</a:t>
                      </a:r>
                      <a:endParaRPr lang="zh-TW" altLang="en-US" sz="12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6</a:t>
                      </a:r>
                      <a:endParaRPr lang="zh-TW" altLang="en-US" sz="12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L91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聯博全球高收益債券基金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AA(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穩定月配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級別美元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5.4%</a:t>
                      </a:r>
                    </a:p>
                  </a:txBody>
                  <a:tcPr marL="9525" marR="9525" marT="9525" marB="0" anchor="ctr"/>
                </a:tc>
              </a:tr>
              <a:tr h="3442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6</a:t>
                      </a:r>
                      <a:endParaRPr lang="zh-TW" altLang="en-US" sz="1200" dirty="0" smtClean="0">
                        <a:solidFill>
                          <a:srgbClr val="FF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14</a:t>
                      </a:r>
                      <a:endParaRPr lang="zh-TW" altLang="en-US" sz="1200" dirty="0" smtClean="0">
                        <a:solidFill>
                          <a:srgbClr val="FF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MW6(</a:t>
                      </a:r>
                      <a:r>
                        <a:rPr lang="zh-TW" alt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百元基金</a:t>
                      </a:r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  <a:r>
                        <a:rPr lang="zh-TW" alt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貝萊德拉丁美洲基金</a:t>
                      </a:r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lang="zh-TW" alt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美元</a:t>
                      </a:r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4.5%</a:t>
                      </a:r>
                    </a:p>
                  </a:txBody>
                  <a:tcPr marL="9525" marR="9525" marT="9525" marB="0" anchor="ctr"/>
                </a:tc>
              </a:tr>
              <a:tr h="3442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7</a:t>
                      </a:r>
                      <a:endParaRPr lang="zh-TW" altLang="en-US" sz="12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2</a:t>
                      </a:r>
                      <a:endParaRPr lang="zh-TW" altLang="en-US" sz="12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L17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聯博全球高收益債券基金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AT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3.9%</a:t>
                      </a:r>
                    </a:p>
                  </a:txBody>
                  <a:tcPr marL="9525" marR="9525" marT="9525" marB="0" anchor="ctr"/>
                </a:tc>
              </a:tr>
              <a:tr h="3442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8</a:t>
                      </a:r>
                      <a:endParaRPr lang="zh-TW" altLang="en-US" sz="12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8</a:t>
                      </a:r>
                      <a:endParaRPr lang="zh-TW" altLang="en-US" sz="12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52X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鋒裕環球高收益基金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AXD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配息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美元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3.2%</a:t>
                      </a:r>
                    </a:p>
                  </a:txBody>
                  <a:tcPr marL="9525" marR="9525" marT="9525" marB="0" anchor="ctr"/>
                </a:tc>
              </a:tr>
              <a:tr h="3442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9</a:t>
                      </a:r>
                      <a:endParaRPr lang="zh-TW" altLang="en-US" sz="12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7</a:t>
                      </a:r>
                      <a:endParaRPr lang="zh-TW" altLang="en-US" sz="12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73J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聯博全球高收益債券基金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BA(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穩定月配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南非幣避險級別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2.9%</a:t>
                      </a:r>
                    </a:p>
                  </a:txBody>
                  <a:tcPr marL="9525" marR="9525" marT="9525" marB="0" anchor="ctr"/>
                </a:tc>
              </a:tr>
              <a:tr h="3442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10</a:t>
                      </a:r>
                      <a:endParaRPr lang="zh-TW" altLang="en-US" sz="12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9</a:t>
                      </a:r>
                      <a:endParaRPr lang="zh-TW" altLang="en-US" sz="12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J99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摩根多重收益基金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-JPM-A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股每月派息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美元對沖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2.7%</a:t>
                      </a:r>
                    </a:p>
                  </a:txBody>
                  <a:tcPr marL="9525" marR="9525" marT="9525" marB="0" anchor="ctr"/>
                </a:tc>
              </a:tr>
              <a:tr h="3442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11</a:t>
                      </a:r>
                      <a:endParaRPr lang="zh-TW" altLang="en-US" sz="1200" dirty="0" smtClean="0">
                        <a:solidFill>
                          <a:srgbClr val="FF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22</a:t>
                      </a:r>
                      <a:endParaRPr lang="zh-TW" altLang="en-US" sz="1200" dirty="0" smtClean="0">
                        <a:solidFill>
                          <a:srgbClr val="FF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MT8(</a:t>
                      </a:r>
                      <a:r>
                        <a:rPr lang="zh-TW" alt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百元基金</a:t>
                      </a:r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  <a:r>
                        <a:rPr lang="zh-TW" alt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貝萊德新興歐洲基金</a:t>
                      </a:r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lang="zh-TW" alt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美元</a:t>
                      </a:r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2.4%</a:t>
                      </a:r>
                    </a:p>
                  </a:txBody>
                  <a:tcPr marL="9525" marR="9525" marT="9525" marB="0" anchor="ctr"/>
                </a:tc>
              </a:tr>
              <a:tr h="3442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12</a:t>
                      </a:r>
                      <a:endParaRPr lang="zh-TW" altLang="en-US" sz="12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13</a:t>
                      </a:r>
                      <a:endParaRPr lang="zh-TW" altLang="en-US" sz="12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63Z(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百元基金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貝萊德中國基金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A2(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美元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2.4%</a:t>
                      </a:r>
                    </a:p>
                  </a:txBody>
                  <a:tcPr marL="9525" marR="9525" marT="9525" marB="0" anchor="ctr"/>
                </a:tc>
              </a:tr>
              <a:tr h="3442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13</a:t>
                      </a:r>
                      <a:endParaRPr lang="zh-TW" altLang="en-US" sz="12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10</a:t>
                      </a:r>
                      <a:endParaRPr lang="zh-TW" altLang="en-US" sz="12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L0C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聯博全球高收益債券基金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AA(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穩定月配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南非幣避險級別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2.3%</a:t>
                      </a:r>
                    </a:p>
                  </a:txBody>
                  <a:tcPr marL="9525" marR="9525" marT="9525" marB="0" anchor="ctr"/>
                </a:tc>
              </a:tr>
              <a:tr h="3442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14</a:t>
                      </a:r>
                      <a:endParaRPr lang="zh-TW" altLang="en-US" sz="12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11</a:t>
                      </a:r>
                      <a:endParaRPr lang="zh-TW" altLang="en-US" sz="12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68SNN(L)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環球高收益基金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X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股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月配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)(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澳幣對沖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2.2%</a:t>
                      </a:r>
                    </a:p>
                  </a:txBody>
                  <a:tcPr marL="9525" marR="9525" marT="9525" marB="0" anchor="ctr"/>
                </a:tc>
              </a:tr>
              <a:tr h="3442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15</a:t>
                      </a:r>
                      <a:endParaRPr lang="zh-TW" altLang="en-US" sz="12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24</a:t>
                      </a:r>
                      <a:endParaRPr lang="zh-TW" altLang="en-US" sz="12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J84(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百元基金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摩根俄羅斯基金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-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JPM-A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股分派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美元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2.0%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801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庫存</a:t>
            </a:r>
            <a:r>
              <a:rPr lang="en-US" altLang="zh-TW" dirty="0" smtClean="0"/>
              <a:t>/</a:t>
            </a:r>
            <a:r>
              <a:rPr lang="zh-TW" altLang="en-US" dirty="0" smtClean="0"/>
              <a:t>申購基金比較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6948264" y="3566379"/>
            <a:ext cx="176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2017-5-25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243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/>
          </p:cNvSpPr>
          <p:nvPr/>
        </p:nvSpPr>
        <p:spPr>
          <a:xfrm>
            <a:off x="539751" y="908051"/>
            <a:ext cx="8158793" cy="4953000"/>
          </a:xfrm>
          <a:prstGeom prst="rect">
            <a:avLst/>
          </a:prstGeom>
        </p:spPr>
        <p:txBody>
          <a:bodyPr lIns="91430" tIns="45716" rIns="91430" bIns="45716"/>
          <a:lstStyle>
            <a:lvl1pPr algn="l" defTabSz="894970" rtl="0" eaLnBrk="0" fontAlgn="base" hangingPunct="0">
              <a:spcBef>
                <a:spcPct val="0"/>
              </a:spcBef>
              <a:spcAft>
                <a:spcPct val="0"/>
              </a:spcAft>
              <a:buSzPct val="120000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4402" indent="-142814" algn="l" defTabSz="894970" rtl="0" eaLnBrk="0" fontAlgn="base" hangingPunct="0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295150" indent="-149162" algn="l" defTabSz="894970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431619" indent="-134880" algn="l" defTabSz="894970" rtl="0" eaLnBrk="0" fontAlgn="base" hangingPunct="0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582366" indent="-149162" algn="l" defTabSz="894970" rtl="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1039373" indent="-149162" algn="l" defTabSz="894970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1496378" indent="-149162" algn="l" defTabSz="894970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1953385" indent="-149162" algn="l" defTabSz="894970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410391" indent="-149162" algn="l" defTabSz="894970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66481" indent="-466481">
              <a:buFont typeface="Arial" pitchFamily="34" charset="0"/>
              <a:buChar char="•"/>
            </a:pPr>
            <a:r>
              <a:rPr lang="zh-TW" altLang="en-US" sz="2800" b="1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資料來源：</a:t>
            </a:r>
            <a:endParaRPr lang="en-US" altLang="zh-TW" sz="2800" b="1" kern="0" dirty="0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639792" lvl="4" indent="0">
              <a:buNone/>
            </a:pPr>
            <a:r>
              <a:rPr lang="en-US" altLang="zh-TW" sz="20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DB_WM</a:t>
            </a:r>
            <a:r>
              <a:rPr lang="zh-TW" altLang="en-US" sz="20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 </a:t>
            </a:r>
            <a:r>
              <a:rPr lang="en-US" altLang="zh-TW" sz="20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 v_</a:t>
            </a:r>
            <a:r>
              <a:rPr lang="zh-TW" altLang="en-US" sz="20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庫存基金存量分析</a:t>
            </a:r>
            <a:endParaRPr lang="en-US" altLang="zh-TW" sz="2000" kern="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639792" lvl="4" indent="0">
              <a:buNone/>
            </a:pPr>
            <a:r>
              <a:rPr lang="en-US" altLang="zh-TW" sz="20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DB_WM</a:t>
            </a:r>
            <a:r>
              <a:rPr lang="zh-TW" altLang="en-US" sz="20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  </a:t>
            </a:r>
            <a:r>
              <a:rPr lang="en-US" altLang="zh-TW" sz="20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v_</a:t>
            </a:r>
            <a:r>
              <a:rPr lang="zh-TW" altLang="en-US" sz="2000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基金申購扣款</a:t>
            </a:r>
            <a:r>
              <a:rPr lang="zh-TW" altLang="en-US" sz="20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追蹤 </a:t>
            </a:r>
            <a:r>
              <a:rPr lang="en-US" altLang="zh-TW" sz="20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, </a:t>
            </a:r>
            <a:r>
              <a:rPr lang="en-US" altLang="zh-TW" sz="2000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v_</a:t>
            </a:r>
            <a:r>
              <a:rPr lang="zh-TW" altLang="en-US" sz="2000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基金申購扣款</a:t>
            </a:r>
            <a:r>
              <a:rPr lang="zh-TW" altLang="en-US" sz="20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追蹤</a:t>
            </a:r>
            <a:r>
              <a:rPr lang="en-US" altLang="zh-TW" sz="20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h</a:t>
            </a:r>
          </a:p>
          <a:p>
            <a:pPr marL="639792" lvl="4" indent="0">
              <a:buNone/>
            </a:pPr>
            <a:endParaRPr lang="en-US" altLang="zh-TW" sz="2000" kern="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639792" lvl="4" indent="0">
              <a:buNone/>
            </a:pPr>
            <a:endParaRPr lang="zh-TW" altLang="en-US" sz="1800" kern="0" dirty="0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466481" indent="-466481">
              <a:buFont typeface="Arial" pitchFamily="34" charset="0"/>
              <a:buChar char="•"/>
            </a:pPr>
            <a:r>
              <a:rPr lang="zh-TW" altLang="en-US" sz="2800" b="1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資料時間：</a:t>
            </a:r>
          </a:p>
          <a:p>
            <a:pPr marL="639792" lvl="4" indent="0">
              <a:buNone/>
            </a:pPr>
            <a:r>
              <a:rPr lang="zh-TW" altLang="en-US" sz="20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庫存基金存量</a:t>
            </a:r>
            <a:r>
              <a:rPr lang="zh-TW" altLang="en-US" sz="2000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分析</a:t>
            </a:r>
            <a:r>
              <a:rPr lang="en-US" altLang="zh-TW" sz="20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 </a:t>
            </a:r>
            <a:r>
              <a:rPr lang="zh-TW" altLang="en-US" sz="20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：</a:t>
            </a:r>
            <a:r>
              <a:rPr lang="en-US" altLang="zh-TW" sz="20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2017.04</a:t>
            </a:r>
          </a:p>
          <a:p>
            <a:pPr marL="639792" lvl="4" indent="0">
              <a:buNone/>
            </a:pPr>
            <a:r>
              <a:rPr lang="zh-TW" altLang="en-US" sz="2000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申購扣款</a:t>
            </a:r>
            <a:r>
              <a:rPr lang="zh-TW" altLang="en-US" sz="20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追蹤 </a:t>
            </a:r>
            <a:r>
              <a:rPr lang="en-US" altLang="zh-TW" sz="20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:</a:t>
            </a:r>
            <a:r>
              <a:rPr lang="zh-TW" altLang="en-US" sz="20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 </a:t>
            </a:r>
            <a:r>
              <a:rPr lang="en-US" altLang="zh-TW" sz="20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2017.05.23</a:t>
            </a:r>
            <a:endParaRPr lang="en-US" altLang="zh-TW" sz="2000" kern="0" dirty="0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>
              <a:buFont typeface="Arial" charset="0"/>
              <a:buNone/>
            </a:pPr>
            <a:endParaRPr lang="en-US" altLang="zh-TW" sz="1800" b="1" kern="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zh-TW" altLang="en-US" sz="2800" b="1" kern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資料條件：</a:t>
            </a:r>
            <a:endParaRPr lang="en-US" altLang="zh-TW" sz="2800" b="1" kern="0" dirty="0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lvl="4" indent="0">
              <a:buNone/>
            </a:pPr>
            <a:endParaRPr lang="en-US" altLang="zh-TW" sz="2000" kern="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lvl="4" indent="0">
              <a:buNone/>
            </a:pPr>
            <a:r>
              <a:rPr lang="zh-TW" altLang="en-US" sz="20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庫存 </a:t>
            </a:r>
            <a:r>
              <a:rPr lang="en-US" altLang="zh-TW" sz="20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– </a:t>
            </a:r>
            <a:r>
              <a:rPr lang="zh-TW" altLang="en-US" sz="20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交易開始年</a:t>
            </a:r>
            <a:r>
              <a:rPr lang="en-US" altLang="zh-TW" sz="20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&gt;=2015</a:t>
            </a:r>
          </a:p>
          <a:p>
            <a:pPr lvl="4" indent="0">
              <a:buNone/>
            </a:pPr>
            <a:r>
              <a:rPr lang="zh-TW" altLang="en-US" sz="20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申購 </a:t>
            </a:r>
            <a:r>
              <a:rPr lang="en-US" altLang="zh-TW" sz="20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– </a:t>
            </a:r>
            <a:r>
              <a:rPr lang="zh-TW" altLang="en-US" sz="20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申購登錄年</a:t>
            </a:r>
            <a:r>
              <a:rPr lang="en-US" altLang="zh-TW" sz="20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&gt;=2015</a:t>
            </a:r>
          </a:p>
          <a:p>
            <a:pPr lvl="4" indent="0">
              <a:buNone/>
            </a:pPr>
            <a:r>
              <a:rPr lang="en-US" altLang="zh-TW" sz="20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(</a:t>
            </a:r>
            <a:r>
              <a:rPr lang="zh-TW" altLang="en-US" sz="20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皆不排除法人戶</a:t>
            </a:r>
            <a:r>
              <a:rPr lang="en-US" altLang="zh-TW" sz="2000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)</a:t>
            </a:r>
            <a:endParaRPr lang="zh-TW" altLang="en-US" sz="2000" kern="0" dirty="0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>
              <a:buFont typeface="Arial" charset="0"/>
              <a:buNone/>
            </a:pPr>
            <a:endParaRPr lang="zh-TW" altLang="en-US" sz="1800" b="1" kern="0" dirty="0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" name="Rectang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7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zh-TW" altLang="en-US" sz="3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來源/時間</a:t>
            </a:r>
            <a:r>
              <a:rPr lang="zh-TW" altLang="en-US" sz="37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236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67544" y="4115631"/>
            <a:ext cx="7920880" cy="20496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467544" y="770610"/>
            <a:ext cx="7920880" cy="33064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115616" y="1323360"/>
            <a:ext cx="6912768" cy="10920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推薦</a:t>
            </a:r>
            <a:r>
              <a:rPr lang="zh-TW" altLang="en-US" dirty="0"/>
              <a:t>算</a:t>
            </a:r>
            <a:r>
              <a:rPr lang="zh-TW" altLang="en-US" dirty="0" smtClean="0"/>
              <a:t>法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674710" y="1690935"/>
            <a:ext cx="129614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基於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統計性質</a:t>
            </a:r>
            <a:endParaRPr lang="zh-TW" altLang="en-US" sz="1400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21330" y="2447928"/>
            <a:ext cx="6912768" cy="11521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674710" y="2892137"/>
            <a:ext cx="129614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基於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模型基礎</a:t>
            </a:r>
            <a:endParaRPr lang="zh-TW" altLang="en-US" sz="1400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24133" y="3641067"/>
            <a:ext cx="6909966" cy="3795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用戶行為數據</a:t>
            </a:r>
            <a:endParaRPr lang="en-US" altLang="zh-TW" dirty="0" smtClean="0"/>
          </a:p>
          <a:p>
            <a:pPr lvl="1">
              <a:buFont typeface="微軟正黑體" pitchFamily="34" charset="-120"/>
              <a:buChar char="–"/>
            </a:pPr>
            <a:r>
              <a:rPr lang="zh-TW" altLang="en-US" dirty="0" smtClean="0"/>
              <a:t>協同過濾法 </a:t>
            </a:r>
            <a:r>
              <a:rPr lang="en-US" altLang="zh-TW" dirty="0" smtClean="0"/>
              <a:t>(Collaborative Filtering)</a:t>
            </a:r>
          </a:p>
          <a:p>
            <a:pPr lvl="2">
              <a:buFont typeface="微軟正黑體" pitchFamily="34" charset="-120"/>
              <a:buChar char="–"/>
            </a:pPr>
            <a:r>
              <a:rPr lang="zh-TW" altLang="en-US" dirty="0" smtClean="0"/>
              <a:t>以用戶</a:t>
            </a:r>
            <a:r>
              <a:rPr lang="zh-TW" altLang="en-US" dirty="0"/>
              <a:t>為</a:t>
            </a:r>
            <a:r>
              <a:rPr lang="zh-TW" altLang="en-US" dirty="0" smtClean="0"/>
              <a:t>基礎 </a:t>
            </a:r>
            <a:r>
              <a:rPr lang="en-US" altLang="zh-TW" dirty="0" smtClean="0"/>
              <a:t>(User based)</a:t>
            </a:r>
          </a:p>
          <a:p>
            <a:pPr lvl="2">
              <a:buFont typeface="微軟正黑體" pitchFamily="34" charset="-120"/>
              <a:buChar char="–"/>
            </a:pPr>
            <a:r>
              <a:rPr lang="zh-TW" altLang="en-US" dirty="0" smtClean="0"/>
              <a:t>以物品為基礎 </a:t>
            </a:r>
            <a:r>
              <a:rPr lang="en-US" altLang="zh-TW" dirty="0" smtClean="0"/>
              <a:t>(Item based)</a:t>
            </a:r>
          </a:p>
          <a:p>
            <a:pPr lvl="1">
              <a:buFont typeface="微軟正黑體" pitchFamily="34" charset="-120"/>
              <a:buChar char="–"/>
            </a:pPr>
            <a:r>
              <a:rPr lang="zh-TW" altLang="en-US" dirty="0" smtClean="0"/>
              <a:t>隱語意模型</a:t>
            </a:r>
            <a:endParaRPr lang="en-US" altLang="zh-TW" dirty="0" smtClean="0"/>
          </a:p>
          <a:p>
            <a:pPr lvl="2">
              <a:buFont typeface="微軟正黑體" pitchFamily="34" charset="-120"/>
              <a:buChar char="–"/>
            </a:pPr>
            <a:r>
              <a:rPr lang="zh-TW" altLang="en-US" dirty="0"/>
              <a:t>隱藏因子</a:t>
            </a:r>
            <a:r>
              <a:rPr lang="zh-TW" altLang="en-US" dirty="0" smtClean="0"/>
              <a:t>模型</a:t>
            </a:r>
            <a:r>
              <a:rPr lang="en-US" altLang="zh-TW" dirty="0" smtClean="0"/>
              <a:t>(Latent Factor Model)</a:t>
            </a:r>
          </a:p>
          <a:p>
            <a:pPr lvl="2">
              <a:buFont typeface="微軟正黑體" pitchFamily="34" charset="-120"/>
              <a:buChar char="–"/>
            </a:pPr>
            <a:r>
              <a:rPr lang="zh-TW" altLang="en-US" dirty="0"/>
              <a:t>矩陣分</a:t>
            </a:r>
            <a:r>
              <a:rPr lang="zh-TW" altLang="en-US" dirty="0" smtClean="0"/>
              <a:t>解法 </a:t>
            </a:r>
            <a:r>
              <a:rPr lang="en-US" altLang="zh-TW" dirty="0" smtClean="0"/>
              <a:t>(Matrix Factorization)</a:t>
            </a:r>
          </a:p>
          <a:p>
            <a:pPr lvl="1">
              <a:buFont typeface="微軟正黑體" pitchFamily="34" charset="-120"/>
              <a:buChar char="–"/>
            </a:pPr>
            <a:r>
              <a:rPr lang="zh-TW" altLang="en-US" dirty="0"/>
              <a:t>圖模型 </a:t>
            </a:r>
            <a:r>
              <a:rPr lang="en-US" altLang="zh-TW" dirty="0"/>
              <a:t>(Graph based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以內容為基礎 </a:t>
            </a:r>
            <a:r>
              <a:rPr lang="en-US" altLang="zh-TW" dirty="0" smtClean="0"/>
              <a:t>(Content based)</a:t>
            </a:r>
          </a:p>
          <a:p>
            <a:pPr lvl="1"/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</a:rPr>
              <a:t>上下文訊息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2">
              <a:buFont typeface="微軟正黑體" pitchFamily="34" charset="-120"/>
              <a:buChar char="–"/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</a:rPr>
              <a:t>時間效應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2">
              <a:buFont typeface="微軟正黑體" pitchFamily="34" charset="-120"/>
              <a:buChar char="–"/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</a:rPr>
              <a:t>地點效應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微軟正黑體" pitchFamily="34" charset="-120"/>
              <a:buChar char="–"/>
            </a:pP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674710" y="3676950"/>
            <a:ext cx="129614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基於</a:t>
            </a:r>
            <a:r>
              <a:rPr lang="zh-TW" altLang="en-US" sz="14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搜尋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基礎</a:t>
            </a:r>
            <a:endParaRPr lang="zh-TW" altLang="en-US" sz="1400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965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近三年 庫存</a:t>
            </a:r>
            <a:r>
              <a:rPr lang="en-US" altLang="zh-TW" dirty="0" smtClean="0"/>
              <a:t>/</a:t>
            </a:r>
            <a:r>
              <a:rPr lang="zh-TW" altLang="en-US" dirty="0" smtClean="0"/>
              <a:t>申購基金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624401"/>
              </p:ext>
            </p:extLst>
          </p:nvPr>
        </p:nvGraphicFramePr>
        <p:xfrm>
          <a:off x="179512" y="1412776"/>
          <a:ext cx="4176465" cy="2268819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392155"/>
                <a:gridCol w="1392155"/>
                <a:gridCol w="1392155"/>
              </a:tblGrid>
              <a:tr h="49508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>
                          <a:latin typeface="微軟正黑體" pitchFamily="34" charset="-120"/>
                          <a:ea typeface="微軟正黑體" pitchFamily="34" charset="-120"/>
                        </a:rPr>
                        <a:t>交易開始</a:t>
                      </a:r>
                      <a:r>
                        <a:rPr lang="en-US" altLang="zh-TW" sz="1600" dirty="0" smtClean="0"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lang="zh-TW" altLang="en-US" sz="16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年</a:t>
                      </a:r>
                      <a:r>
                        <a:rPr lang="en-US" altLang="zh-TW" sz="1600" dirty="0" smtClean="0"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  <a:endParaRPr lang="zh-TW" altLang="en-US" sz="16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庫存憑證數</a:t>
                      </a:r>
                      <a:endParaRPr lang="zh-TW" altLang="en-US" sz="16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客戶數</a:t>
                      </a:r>
                      <a:endParaRPr lang="zh-TW" altLang="en-US" sz="16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8503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2015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46,382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22,257</a:t>
                      </a:r>
                    </a:p>
                  </a:txBody>
                  <a:tcPr marL="9525" marR="9525" marT="9525" marB="0" anchor="ctr"/>
                </a:tc>
              </a:tr>
              <a:tr h="64807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2016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50,665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24,134</a:t>
                      </a:r>
                    </a:p>
                  </a:txBody>
                  <a:tcPr marL="9525" marR="9525" marT="9525" marB="0" anchor="ctr"/>
                </a:tc>
              </a:tr>
              <a:tr h="54062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2017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34,798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16,123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475656" y="967795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庫存基金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330479"/>
              </p:ext>
            </p:extLst>
          </p:nvPr>
        </p:nvGraphicFramePr>
        <p:xfrm>
          <a:off x="4644008" y="1412776"/>
          <a:ext cx="4176465" cy="2268819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392155"/>
                <a:gridCol w="1392155"/>
                <a:gridCol w="1392155"/>
              </a:tblGrid>
              <a:tr h="49508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申購登錄年</a:t>
                      </a:r>
                      <a:endParaRPr lang="zh-TW" altLang="en-US" sz="16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申購憑證數</a:t>
                      </a:r>
                      <a:endParaRPr lang="zh-TW" altLang="en-US" sz="16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客戶數</a:t>
                      </a:r>
                      <a:endParaRPr lang="zh-TW" altLang="en-US" sz="16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8503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2015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112,980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32,144</a:t>
                      </a:r>
                    </a:p>
                  </a:txBody>
                  <a:tcPr marL="9525" marR="9525" marT="9525" marB="0" anchor="ctr"/>
                </a:tc>
              </a:tr>
              <a:tr h="64807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2016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69,910 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20,755</a:t>
                      </a:r>
                    </a:p>
                  </a:txBody>
                  <a:tcPr marL="9525" marR="9525" marT="9525" marB="0" anchor="ctr"/>
                </a:tc>
              </a:tr>
              <a:tr h="54062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2017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34,645 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14,313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5764912" y="974853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申購基金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249767"/>
              </p:ext>
            </p:extLst>
          </p:nvPr>
        </p:nvGraphicFramePr>
        <p:xfrm>
          <a:off x="2051720" y="3861048"/>
          <a:ext cx="4824537" cy="2718358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608179"/>
                <a:gridCol w="1608179"/>
                <a:gridCol w="1608179"/>
              </a:tblGrid>
              <a:tr h="495083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庫存</a:t>
                      </a:r>
                      <a:endParaRPr lang="zh-TW" altLang="en-US" sz="16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申購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9508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>
                          <a:latin typeface="微軟正黑體" pitchFamily="34" charset="-120"/>
                          <a:ea typeface="微軟正黑體" pitchFamily="34" charset="-120"/>
                        </a:rPr>
                        <a:t>時間區間</a:t>
                      </a:r>
                      <a:endParaRPr lang="zh-TW" altLang="en-US" sz="16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2015.01-2017.04</a:t>
                      </a:r>
                      <a:endParaRPr lang="zh-TW" altLang="en-US" sz="16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2015.01-2017.05.25</a:t>
                      </a:r>
                      <a:endParaRPr lang="zh-TW" altLang="en-US" sz="16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49508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用戶數</a:t>
                      </a:r>
                      <a:endParaRPr lang="zh-TW" altLang="en-US" sz="16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itchFamily="34" charset="-120"/>
                          <a:ea typeface="微軟正黑體" pitchFamily="34" charset="-120"/>
                        </a:rPr>
                        <a:t>43,979</a:t>
                      </a:r>
                      <a:endParaRPr lang="zh-TW" altLang="en-US" sz="16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45,350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585037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憑證數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131,845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207,408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</a:tr>
              <a:tr h="648072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涵蓋基金數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2,161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2,334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5364088" y="3933056"/>
            <a:ext cx="1440160" cy="259228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7236296" y="5096217"/>
            <a:ext cx="16196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利用</a:t>
            </a:r>
            <a:r>
              <a:rPr lang="zh-TW" altLang="en-US" sz="16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申購基金</a:t>
            </a: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1400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作為資料基礎</a:t>
            </a:r>
            <a:endParaRPr lang="zh-TW" altLang="en-US" sz="14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426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模型評估 </a:t>
            </a:r>
            <a:r>
              <a:rPr lang="en-US" altLang="zh-TW" dirty="0" smtClean="0"/>
              <a:t>– ROC</a:t>
            </a:r>
            <a:endParaRPr lang="zh-TW" altLang="en-US" dirty="0"/>
          </a:p>
        </p:txBody>
      </p:sp>
      <p:pic>
        <p:nvPicPr>
          <p:cNvPr id="1027" name="Picture 3" descr="z:\DBMTeam\DBM_Project\20170216_基金速配系統\推薦\模型評估\ROC_gt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52" b="3266"/>
          <a:stretch/>
        </p:blipFill>
        <p:spPr bwMode="auto">
          <a:xfrm>
            <a:off x="179512" y="1177100"/>
            <a:ext cx="4427984" cy="253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z:\DBMTeam\DBM_Project\20170216_基金速配系統\推薦\模型評估\ROC_gt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80" b="3793"/>
          <a:stretch/>
        </p:blipFill>
        <p:spPr bwMode="auto">
          <a:xfrm>
            <a:off x="4479092" y="1199134"/>
            <a:ext cx="4317292" cy="2444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z:\DBMTeam\DBM_Project\20170216_基金速配系統\推薦\模型評估\ROC_gt3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57" b="3268"/>
          <a:stretch/>
        </p:blipFill>
        <p:spPr bwMode="auto">
          <a:xfrm>
            <a:off x="323528" y="3955659"/>
            <a:ext cx="4188888" cy="2425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080120" y="424478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827584" y="139312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143826" y="143395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pic>
        <p:nvPicPr>
          <p:cNvPr id="1030" name="Picture 6" descr="z:\DBMTeam\DBM_Project\20170216_基金速配系統\推薦\模型評估\ROC_gt5.jpeg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81" b="3537"/>
          <a:stretch/>
        </p:blipFill>
        <p:spPr bwMode="auto">
          <a:xfrm>
            <a:off x="4611379" y="4005560"/>
            <a:ext cx="4052717" cy="232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字方塊 11"/>
          <p:cNvSpPr txBox="1"/>
          <p:nvPr/>
        </p:nvSpPr>
        <p:spPr>
          <a:xfrm>
            <a:off x="5249747" y="424478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1660478" y="914984"/>
            <a:ext cx="1836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至少申購一檔基金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868144" y="910773"/>
            <a:ext cx="1932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至少申購兩檔基金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612309" y="3717032"/>
            <a:ext cx="1932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至少申購三檔基金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740533" y="3717032"/>
            <a:ext cx="1932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至少申購五檔基金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8788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模型評估 </a:t>
            </a:r>
            <a:r>
              <a:rPr lang="en-US" altLang="zh-TW" dirty="0" smtClean="0"/>
              <a:t>– </a:t>
            </a:r>
            <a:r>
              <a:rPr lang="zh-TW" altLang="en-US" sz="2400" dirty="0" smtClean="0"/>
              <a:t>協同過濾法</a:t>
            </a:r>
            <a:endParaRPr lang="zh-TW" altLang="en-US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684514"/>
              </p:ext>
            </p:extLst>
          </p:nvPr>
        </p:nvGraphicFramePr>
        <p:xfrm>
          <a:off x="1259632" y="1484784"/>
          <a:ext cx="5976664" cy="4349636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824203"/>
                <a:gridCol w="1824203"/>
                <a:gridCol w="2328258"/>
              </a:tblGrid>
              <a:tr h="49508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申購基金檔數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人數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推薦方法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7759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18,955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物品相似</a:t>
                      </a:r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/>
                      </a:r>
                      <a:b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</a:br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~</a:t>
                      </a:r>
                      <a:b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</a:br>
                      <a:r>
                        <a:rPr lang="zh-TW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熱門推薦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5551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9,243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用戶相似性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75551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5,042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用戶相似性</a:t>
                      </a:r>
                      <a:endParaRPr lang="en-US" altLang="zh-TW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75551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4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3,107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用戶相似性</a:t>
                      </a:r>
                      <a:endParaRPr lang="en-US" altLang="zh-TW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75551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&gt;=5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9,303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用戶相似性</a:t>
                      </a:r>
                      <a:endParaRPr lang="en-US" altLang="zh-TW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61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混合</a:t>
            </a:r>
            <a:r>
              <a:rPr lang="zh-TW" altLang="en-US" dirty="0" smtClean="0"/>
              <a:t>式基金推薦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2843808" y="3645024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基於物品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用戶內容與交易資料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6697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方法</a:t>
            </a:r>
            <a:r>
              <a:rPr lang="en-US" altLang="zh-TW" dirty="0" smtClean="0"/>
              <a:t>1.</a:t>
            </a:r>
            <a:r>
              <a:rPr lang="zh-TW" altLang="en-US" dirty="0" smtClean="0"/>
              <a:t> </a:t>
            </a:r>
            <a:r>
              <a:rPr lang="zh-TW" altLang="en-US" dirty="0"/>
              <a:t>分</a:t>
            </a:r>
            <a:r>
              <a:rPr lang="zh-TW" altLang="en-US" dirty="0" smtClean="0"/>
              <a:t>群法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1007604" y="1844824"/>
            <a:ext cx="1008112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A</a:t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zh-TW" altLang="en-US" sz="12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境外債券型</a:t>
            </a:r>
            <a:endParaRPr lang="zh-TW" altLang="en-US" sz="12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2456148" y="1650140"/>
            <a:ext cx="1008112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</a:t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zh-TW" altLang="en-US" sz="12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境外股票型</a:t>
            </a:r>
            <a:endParaRPr lang="zh-TW" altLang="en-US" sz="12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1835696" y="2867355"/>
            <a:ext cx="1008112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</a:t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zh-TW" altLang="en-US" sz="12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境內股票型</a:t>
            </a:r>
            <a:endParaRPr lang="zh-TW" altLang="en-US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5220072" y="1859243"/>
            <a:ext cx="1008112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甲</a:t>
            </a:r>
            <a:r>
              <a:rPr lang="en-US" altLang="zh-TW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12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小額投資族</a:t>
            </a:r>
            <a:endParaRPr lang="zh-TW" altLang="en-US" sz="16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6668616" y="1664559"/>
            <a:ext cx="1008112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乙</a:t>
            </a:r>
            <a:r>
              <a:rPr lang="en-US" altLang="zh-TW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12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單身女性族</a:t>
            </a:r>
            <a:endParaRPr lang="zh-TW" altLang="en-US" sz="12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6048164" y="2881774"/>
            <a:ext cx="1008112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丙</a:t>
            </a:r>
            <a:r>
              <a:rPr lang="en-US" altLang="zh-TW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11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大額單筆申購族</a:t>
            </a:r>
            <a:endParaRPr lang="zh-TW" altLang="en-US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467544" y="1268760"/>
            <a:ext cx="3888432" cy="33843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圓角矩形 15"/>
          <p:cNvSpPr/>
          <p:nvPr/>
        </p:nvSpPr>
        <p:spPr>
          <a:xfrm>
            <a:off x="4724400" y="1260447"/>
            <a:ext cx="3888432" cy="33843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1511660" y="4221088"/>
            <a:ext cx="94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基金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5508104" y="4233832"/>
            <a:ext cx="94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用戶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835696" y="5298292"/>
            <a:ext cx="586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小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u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為小額投資族，此族群購買面向為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A: 20%, B: 70%, C: 10%</a:t>
            </a:r>
          </a:p>
        </p:txBody>
      </p:sp>
    </p:spTree>
    <p:extLst>
      <p:ext uri="{BB962C8B-B14F-4D97-AF65-F5344CB8AC3E}">
        <p14:creationId xmlns:p14="http://schemas.microsoft.com/office/powerpoint/2010/main" val="206593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方法</a:t>
            </a:r>
            <a:r>
              <a:rPr lang="en-US" altLang="zh-TW" dirty="0" smtClean="0"/>
              <a:t>2.</a:t>
            </a:r>
            <a:r>
              <a:rPr lang="zh-TW" altLang="en-US" dirty="0" smtClean="0"/>
              <a:t> 相似度矩陣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644603"/>
              </p:ext>
            </p:extLst>
          </p:nvPr>
        </p:nvGraphicFramePr>
        <p:xfrm>
          <a:off x="179512" y="2423876"/>
          <a:ext cx="4176465" cy="1728192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392155"/>
                <a:gridCol w="1392155"/>
                <a:gridCol w="1392155"/>
              </a:tblGrid>
              <a:tr h="4950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sz="16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0.3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0.4</a:t>
                      </a:r>
                    </a:p>
                  </a:txBody>
                  <a:tcPr anchor="ctr">
                    <a:noFill/>
                  </a:tcPr>
                </a:tc>
              </a:tr>
              <a:tr h="58503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0.3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0.5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</a:tr>
              <a:tr h="64807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0.4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0.5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866459"/>
              </p:ext>
            </p:extLst>
          </p:nvPr>
        </p:nvGraphicFramePr>
        <p:xfrm>
          <a:off x="4716016" y="2423876"/>
          <a:ext cx="4176465" cy="1728192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392155"/>
                <a:gridCol w="1392155"/>
                <a:gridCol w="1392155"/>
              </a:tblGrid>
              <a:tr h="4950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sz="16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0.3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0.4</a:t>
                      </a:r>
                    </a:p>
                  </a:txBody>
                  <a:tcPr anchor="ctr">
                    <a:noFill/>
                  </a:tcPr>
                </a:tc>
              </a:tr>
              <a:tr h="58503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0.1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0.5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</a:tr>
              <a:tr h="64807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0.4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0.5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79512" y="1919820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用戶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相似度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–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基於交易資料庫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( S1)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788024" y="1919820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用戶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相似度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–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基於內容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特徵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資料庫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2842214" y="4685074"/>
                <a:ext cx="33190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</a:rPr>
                      <m:t>𝑆</m:t>
                    </m:r>
                    <m:r>
                      <a:rPr lang="en-US" altLang="zh-TW" sz="200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(1−</m:t>
                        </m:r>
                        <m:r>
                          <a:rPr lang="en-US" altLang="zh-TW" sz="2000" b="0" i="1" smtClean="0">
                            <a:latin typeface="Cambria Math"/>
                          </a:rPr>
                          <m:t>𝑊</m:t>
                        </m:r>
                        <m:r>
                          <a:rPr lang="en-US" altLang="zh-TW" sz="2000" b="0" i="1" smtClean="0">
                            <a:latin typeface="Cambria Math"/>
                          </a:rPr>
                          <m:t>)×</m:t>
                        </m:r>
                        <m:r>
                          <a:rPr lang="en-US" altLang="zh-TW" sz="20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sz="2000" b="0" i="1" smtClean="0">
                        <a:latin typeface="Cambria Math"/>
                      </a:rPr>
                      <m:t>+ </m:t>
                    </m:r>
                    <m:r>
                      <a:rPr lang="en-US" altLang="zh-TW" sz="2000" b="0" i="1" smtClean="0">
                        <a:latin typeface="Cambria Math"/>
                      </a:rPr>
                      <m:t>𝑊</m:t>
                    </m:r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en-US" sz="2000" dirty="0" smtClean="0"/>
                  <a:t> </a:t>
                </a:r>
                <a:r>
                  <a:rPr lang="en-US" altLang="zh-TW" sz="2000" dirty="0" smtClean="0"/>
                  <a:t> </a:t>
                </a:r>
                <a:endParaRPr lang="zh-TW" altLang="en-US" sz="20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214" y="4685074"/>
                <a:ext cx="3319050" cy="400110"/>
              </a:xfrm>
              <a:prstGeom prst="rect">
                <a:avLst/>
              </a:prstGeom>
              <a:blipFill rotWithShape="1">
                <a:blip r:embed="rId2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單箭頭接點 9"/>
          <p:cNvCxnSpPr/>
          <p:nvPr/>
        </p:nvCxnSpPr>
        <p:spPr>
          <a:xfrm flipV="1">
            <a:off x="4501739" y="5085184"/>
            <a:ext cx="646325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3491880" y="5531937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內容權重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004048" y="5589240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混合用戶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相似度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: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交易資料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+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用戶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特徵資料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混合物品相似度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交易資料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+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物品特徵資料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639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物品屬性影響結果</a:t>
            </a:r>
            <a:endParaRPr lang="zh-TW" altLang="en-US" dirty="0"/>
          </a:p>
        </p:txBody>
      </p:sp>
      <p:pic>
        <p:nvPicPr>
          <p:cNvPr id="1026" name="Picture 2" descr="z:\DBMTeam\DBM_Project\20170216_基金速配系統\推薦\模型評估\itemHybrid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196" y="1109288"/>
            <a:ext cx="6264696" cy="459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2278527" y="5900373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加入少量物品內容元素提升部分的準確度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2322595" y="1412776"/>
            <a:ext cx="0" cy="3888432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4690795" y="836712"/>
                <a:ext cx="4310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</a:rPr>
                      <m:t>𝑆</m:t>
                    </m:r>
                    <m:r>
                      <a:rPr lang="en-US" altLang="zh-TW" sz="200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(1−</m:t>
                        </m:r>
                        <m:r>
                          <a:rPr lang="en-US" altLang="zh-TW" sz="2000" b="0" i="1" smtClean="0">
                            <a:latin typeface="Cambria Math"/>
                          </a:rPr>
                          <m:t>𝑊</m:t>
                        </m:r>
                        <m:r>
                          <a:rPr lang="en-US" altLang="zh-TW" sz="2000" b="0" i="1" smtClean="0">
                            <a:latin typeface="Cambria Math"/>
                          </a:rPr>
                          <m:t>)×</m:t>
                        </m:r>
                        <m:r>
                          <a:rPr lang="en-US" altLang="zh-TW" sz="20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</a:rPr>
                          <m:t>𝑡𝑟𝑎𝑛𝑠</m:t>
                        </m:r>
                      </m:sub>
                    </m:sSub>
                    <m:r>
                      <a:rPr lang="en-US" altLang="zh-TW" sz="2000" b="0" i="1" smtClean="0">
                        <a:latin typeface="Cambria Math"/>
                      </a:rPr>
                      <m:t>+ </m:t>
                    </m:r>
                    <m:r>
                      <a:rPr lang="en-US" altLang="zh-TW" sz="2000" b="0" i="1" smtClean="0">
                        <a:latin typeface="Cambria Math"/>
                      </a:rPr>
                      <m:t>𝑊</m:t>
                    </m:r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</a:rPr>
                          <m:t>𝐶𝑜𝑛𝑡𝑒𝑛𝑡</m:t>
                        </m:r>
                      </m:sub>
                    </m:sSub>
                  </m:oMath>
                </a14:m>
                <a:r>
                  <a:rPr lang="zh-TW" altLang="en-US" sz="2000" dirty="0" smtClean="0"/>
                  <a:t> </a:t>
                </a:r>
                <a:r>
                  <a:rPr lang="en-US" altLang="zh-TW" sz="2000" dirty="0" smtClean="0"/>
                  <a:t> </a:t>
                </a:r>
                <a:endParaRPr lang="zh-TW" altLang="en-US" sz="20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795" y="836712"/>
                <a:ext cx="4310091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124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推薦次數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189280"/>
              </p:ext>
            </p:extLst>
          </p:nvPr>
        </p:nvGraphicFramePr>
        <p:xfrm>
          <a:off x="1187622" y="1484784"/>
          <a:ext cx="7272809" cy="3960438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5109775"/>
                <a:gridCol w="1003146"/>
                <a:gridCol w="1159888"/>
              </a:tblGrid>
              <a:tr h="361514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推薦基金</a:t>
                      </a:r>
                      <a:r>
                        <a:rPr lang="en-US" altLang="zh-TW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7873" marR="7873" marT="787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次數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7873" marR="7873" marT="787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熱賣排名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7873" marR="7873" marT="7873" marB="0" anchor="ctr"/>
                </a:tc>
              </a:tr>
              <a:tr h="36151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J99_</a:t>
                      </a:r>
                      <a:r>
                        <a:rPr lang="zh-TW" altLang="en-US" sz="14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摩根多重收益基金</a:t>
                      </a:r>
                      <a:r>
                        <a:rPr lang="en-US" altLang="zh-TW" sz="14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-JPM-A</a:t>
                      </a:r>
                      <a:r>
                        <a:rPr lang="zh-TW" altLang="en-US" sz="14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股每月派息</a:t>
                      </a:r>
                      <a:r>
                        <a:rPr lang="en-US" altLang="zh-TW" sz="14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lang="zh-TW" altLang="en-US" sz="14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美元對沖</a:t>
                      </a:r>
                      <a:r>
                        <a:rPr lang="en-US" altLang="zh-TW" sz="14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7873" marR="7873" marT="787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3041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7873" marR="7873" marT="787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5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7873" marR="7873" marT="7873" marB="0" anchor="ctr"/>
                </a:tc>
              </a:tr>
              <a:tr h="3615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J84_(</a:t>
                      </a:r>
                      <a:r>
                        <a:rPr lang="zh-TW" altLang="en-US" sz="14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百元基金</a:t>
                      </a:r>
                      <a:r>
                        <a:rPr lang="en-US" altLang="zh-TW" sz="14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  <a:r>
                        <a:rPr lang="zh-TW" altLang="en-US" sz="14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摩根俄羅斯基金</a:t>
                      </a:r>
                      <a:r>
                        <a:rPr lang="en-US" altLang="zh-TW" sz="14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-</a:t>
                      </a:r>
                      <a:r>
                        <a:rPr lang="en-US" sz="14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JPM-A</a:t>
                      </a:r>
                      <a:r>
                        <a:rPr lang="zh-TW" altLang="en-US" sz="14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股分派</a:t>
                      </a:r>
                      <a:r>
                        <a:rPr lang="en-US" altLang="zh-TW" sz="14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lang="zh-TW" altLang="en-US" sz="14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美元</a:t>
                      </a:r>
                      <a:r>
                        <a:rPr lang="en-US" altLang="zh-TW" sz="14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7873" marR="7873" marT="787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2353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7873" marR="7873" marT="787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19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7873" marR="7873" marT="7873" marB="0" anchor="ctr"/>
                </a:tc>
              </a:tr>
              <a:tr h="7068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T38_</a:t>
                      </a:r>
                      <a:r>
                        <a:rPr lang="zh-TW" altLang="en-US" sz="14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安聯收益成長基金</a:t>
                      </a:r>
                      <a:r>
                        <a:rPr lang="en-US" altLang="zh-TW" sz="14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-</a:t>
                      </a:r>
                      <a:r>
                        <a:rPr lang="en-US" sz="14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AM(</a:t>
                      </a:r>
                      <a:r>
                        <a:rPr lang="zh-TW" altLang="en-US" sz="14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穩定月收類股</a:t>
                      </a:r>
                      <a:r>
                        <a:rPr lang="en-US" altLang="zh-TW" sz="14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)(</a:t>
                      </a:r>
                      <a:r>
                        <a:rPr lang="zh-TW" altLang="en-US" sz="14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南非幣避險</a:t>
                      </a:r>
                      <a:r>
                        <a:rPr lang="en-US" altLang="zh-TW" sz="14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7873" marR="7873" marT="787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1794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7873" marR="7873" marT="787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18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7873" marR="7873" marT="7873" marB="0" anchor="ctr"/>
                </a:tc>
              </a:tr>
              <a:tr h="36151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X01_(</a:t>
                      </a:r>
                      <a:r>
                        <a:rPr lang="zh-TW" altLang="en-US" sz="14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百元基金</a:t>
                      </a:r>
                      <a:r>
                        <a:rPr lang="en-US" altLang="zh-TW" sz="14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  <a:r>
                        <a:rPr lang="zh-TW" altLang="en-US" sz="14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富蘭克林黃金基金</a:t>
                      </a:r>
                      <a:r>
                        <a:rPr lang="en-US" altLang="zh-TW" sz="14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lang="zh-TW" altLang="en-US" sz="14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年配權</a:t>
                      </a:r>
                      <a:r>
                        <a:rPr lang="en-US" altLang="zh-TW" sz="14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7873" marR="7873" marT="787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1752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7873" marR="7873" marT="787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8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7873" marR="7873" marT="7873" marB="0" anchor="ctr"/>
                </a:tc>
              </a:tr>
              <a:tr h="36151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V01_</a:t>
                      </a:r>
                      <a:r>
                        <a:rPr lang="zh-TW" altLang="en-US" sz="14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瑞銀</a:t>
                      </a:r>
                      <a:r>
                        <a:rPr lang="en-US" altLang="zh-TW" sz="14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lang="zh-TW" altLang="en-US" sz="14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盧森堡</a:t>
                      </a:r>
                      <a:r>
                        <a:rPr lang="en-US" altLang="zh-TW" sz="14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  <a:r>
                        <a:rPr lang="zh-TW" altLang="en-US" sz="14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生化股票基金</a:t>
                      </a:r>
                      <a:r>
                        <a:rPr lang="en-US" altLang="zh-TW" sz="14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lang="zh-TW" altLang="en-US" sz="14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美元</a:t>
                      </a:r>
                      <a:r>
                        <a:rPr lang="en-US" altLang="zh-TW" sz="14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7873" marR="7873" marT="787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1602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7873" marR="7873" marT="787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4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7873" marR="7873" marT="7873" marB="0" anchor="ctr"/>
                </a:tc>
              </a:tr>
              <a:tr h="3615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63Z_(</a:t>
                      </a:r>
                      <a:r>
                        <a:rPr lang="zh-TW" alt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百元基金</a:t>
                      </a:r>
                      <a:r>
                        <a:rPr lang="en-US" altLang="zh-TW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  <a:r>
                        <a:rPr lang="zh-TW" alt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貝萊德中國基金</a:t>
                      </a:r>
                      <a:r>
                        <a:rPr 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A2(</a:t>
                      </a:r>
                      <a:r>
                        <a:rPr lang="zh-TW" alt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美元</a:t>
                      </a:r>
                      <a:r>
                        <a:rPr lang="en-US" altLang="zh-TW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7873" marR="7873" marT="787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1547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7873" marR="7873" marT="787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7873" marR="7873" marT="7873" marB="0" anchor="ctr"/>
                </a:tc>
              </a:tr>
              <a:tr h="3615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T34_</a:t>
                      </a:r>
                      <a:r>
                        <a:rPr lang="zh-TW" altLang="en-US" sz="14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安聯收益成長基金</a:t>
                      </a:r>
                      <a:r>
                        <a:rPr lang="en-US" altLang="zh-TW" sz="14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-</a:t>
                      </a:r>
                      <a:r>
                        <a:rPr lang="en-US" sz="14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AM(</a:t>
                      </a:r>
                      <a:r>
                        <a:rPr lang="zh-TW" altLang="en-US" sz="14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穩定月收類股</a:t>
                      </a:r>
                      <a:r>
                        <a:rPr lang="en-US" altLang="zh-TW" sz="14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)(</a:t>
                      </a:r>
                      <a:r>
                        <a:rPr lang="zh-TW" altLang="en-US" sz="14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美元</a:t>
                      </a:r>
                      <a:r>
                        <a:rPr lang="en-US" altLang="zh-TW" sz="14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7873" marR="7873" marT="787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1531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7873" marR="7873" marT="787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7873" marR="7873" marT="7873" marB="0" anchor="ctr"/>
                </a:tc>
              </a:tr>
              <a:tr h="3615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J0Z_(</a:t>
                      </a:r>
                      <a:r>
                        <a:rPr lang="zh-TW" altLang="en-US" sz="14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百元基金</a:t>
                      </a:r>
                      <a:r>
                        <a:rPr lang="en-US" altLang="zh-TW" sz="14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  <a:r>
                        <a:rPr lang="zh-TW" altLang="en-US" sz="14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摩根日本</a:t>
                      </a:r>
                      <a:r>
                        <a:rPr lang="en-US" altLang="zh-TW" sz="14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lang="zh-TW" altLang="en-US" sz="14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日圓</a:t>
                      </a:r>
                      <a:r>
                        <a:rPr lang="en-US" altLang="zh-TW" sz="14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  <a:r>
                        <a:rPr lang="zh-TW" altLang="en-US" sz="14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基金</a:t>
                      </a:r>
                      <a:r>
                        <a:rPr lang="en-US" altLang="zh-TW" sz="14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-</a:t>
                      </a:r>
                      <a:r>
                        <a:rPr lang="zh-TW" altLang="en-US" sz="14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累積</a:t>
                      </a:r>
                      <a:r>
                        <a:rPr lang="en-US" altLang="zh-TW" sz="14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lang="zh-TW" altLang="en-US" sz="14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美元對沖</a:t>
                      </a:r>
                      <a:r>
                        <a:rPr lang="en-US" altLang="zh-TW" sz="14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7873" marR="7873" marT="787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1447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7873" marR="7873" marT="787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13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7873" marR="7873" marT="7873" marB="0" anchor="ctr"/>
                </a:tc>
              </a:tr>
              <a:tr h="36151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GJ8_</a:t>
                      </a:r>
                      <a:r>
                        <a:rPr lang="zh-TW" altLang="en-US" sz="14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第一金中國世紀基金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7873" marR="7873" marT="787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1137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7873" marR="7873" marT="787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11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7873" marR="7873" marT="7873" marB="0" anchor="ctr"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899592" y="84035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45,288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人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41311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基金分群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6948264" y="3566379"/>
            <a:ext cx="176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2017-6-13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216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08720"/>
            <a:ext cx="6981368" cy="5484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981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630086" y="908720"/>
            <a:ext cx="3118378" cy="5760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893782" y="893424"/>
            <a:ext cx="2902354" cy="5760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67545" y="908720"/>
            <a:ext cx="2448271" cy="57606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推薦算法 </a:t>
            </a:r>
            <a:endParaRPr lang="zh-TW" altLang="en-US" dirty="0"/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30813537"/>
              </p:ext>
            </p:extLst>
          </p:nvPr>
        </p:nvGraphicFramePr>
        <p:xfrm>
          <a:off x="683568" y="1268760"/>
          <a:ext cx="792088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955899" y="4772245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買印表機 </a:t>
            </a: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 </a:t>
            </a:r>
          </a:p>
          <a:p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 </a:t>
            </a:r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墨水、影印紙</a:t>
            </a:r>
            <a:endParaRPr lang="zh-TW" altLang="en-US" sz="1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547664" y="2150473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喜歡</a:t>
            </a:r>
            <a:r>
              <a:rPr lang="zh-TW" altLang="en-US" sz="1400" dirty="0">
                <a:latin typeface="微軟正黑體" pitchFamily="34" charset="-120"/>
                <a:ea typeface="微軟正黑體" pitchFamily="34" charset="-120"/>
              </a:rPr>
              <a:t>科幻</a:t>
            </a:r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類</a:t>
            </a: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動作類 </a:t>
            </a:r>
            <a:endParaRPr lang="en-US" altLang="zh-TW" sz="14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</a:t>
            </a:r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 星際大戰</a:t>
            </a: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 </a:t>
            </a:r>
            <a:endParaRPr lang="zh-TW" altLang="en-US" sz="1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915816" y="4249025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用戶行為相似</a:t>
            </a: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 </a:t>
            </a:r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推薦</a:t>
            </a: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用戶物品</a:t>
            </a:r>
            <a:endParaRPr lang="zh-TW" altLang="en-US" sz="1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586204" y="3879693"/>
            <a:ext cx="16561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感興趣的物品</a:t>
            </a: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A</a:t>
            </a:r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和 </a:t>
            </a:r>
            <a:r>
              <a:rPr lang="zh-TW" altLang="en-US" sz="1400" dirty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物品</a:t>
            </a: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B</a:t>
            </a:r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相似</a:t>
            </a:r>
            <a:endParaRPr lang="en-US" altLang="zh-TW" sz="1400" dirty="0" smtClean="0">
              <a:latin typeface="微軟正黑體" pitchFamily="34" charset="-120"/>
              <a:ea typeface="微軟正黑體" pitchFamily="34" charset="-120"/>
              <a:sym typeface="Wingdings" pitchFamily="2" charset="2"/>
            </a:endParaRPr>
          </a:p>
          <a:p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 </a:t>
            </a:r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推薦物品</a:t>
            </a: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</a:rPr>
              <a:t>B</a:t>
            </a:r>
            <a:endParaRPr lang="zh-TW" altLang="en-US" sz="1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324908" y="3284984"/>
            <a:ext cx="2135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</a:t>
            </a:r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 </a:t>
            </a: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LFM</a:t>
            </a:r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、</a:t>
            </a: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MF</a:t>
            </a:r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、</a:t>
            </a: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LDA…</a:t>
            </a:r>
            <a:endParaRPr lang="zh-TW" altLang="en-US" sz="1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673666" y="4941168"/>
            <a:ext cx="2966532" cy="132343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推薦系統通常由不同的推薦算法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引擎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所集合而成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引擎選出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不同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候選集，後續再檢視此結果的解釋力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955899" y="1001104"/>
            <a:ext cx="145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accent3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規則推薦</a:t>
            </a:r>
            <a:endParaRPr lang="zh-TW" altLang="en-US" b="1" dirty="0">
              <a:solidFill>
                <a:schemeClr val="accent3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433842" y="100110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行為數據推薦</a:t>
            </a:r>
            <a:endParaRPr lang="zh-TW" altLang="en-US" b="1" dirty="0">
              <a:solidFill>
                <a:schemeClr val="accent6">
                  <a:lumMod val="7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307050" y="100885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行為數據模型</a:t>
            </a:r>
            <a:endParaRPr lang="zh-TW" altLang="en-US" b="1" dirty="0">
              <a:solidFill>
                <a:schemeClr val="bg1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1450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基金分群</a:t>
            </a:r>
            <a:r>
              <a:rPr lang="en-US" altLang="zh-TW" smtClean="0"/>
              <a:t>-1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39779"/>
            <a:ext cx="8076579" cy="4609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860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基金分</a:t>
            </a:r>
            <a:r>
              <a:rPr lang="zh-TW" altLang="en-US" dirty="0" smtClean="0"/>
              <a:t>群</a:t>
            </a:r>
            <a:r>
              <a:rPr lang="en-US" altLang="zh-TW" dirty="0" smtClean="0"/>
              <a:t>-2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12776"/>
            <a:ext cx="8866448" cy="402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771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驗證流程設計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 Test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543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圓角矩形 80"/>
          <p:cNvSpPr/>
          <p:nvPr/>
        </p:nvSpPr>
        <p:spPr>
          <a:xfrm>
            <a:off x="910609" y="4075197"/>
            <a:ext cx="7272808" cy="23862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86" name="圓角矩形 3085"/>
          <p:cNvSpPr/>
          <p:nvPr/>
        </p:nvSpPr>
        <p:spPr>
          <a:xfrm>
            <a:off x="899592" y="936277"/>
            <a:ext cx="7272808" cy="292477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系統框架</a:t>
            </a:r>
            <a:r>
              <a:rPr lang="en-US" altLang="zh-TW" dirty="0"/>
              <a:t>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推薦系統架構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187624" y="2155587"/>
            <a:ext cx="14401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用戶</a:t>
            </a:r>
            <a:endParaRPr lang="zh-TW" altLang="en-US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79912" y="1075467"/>
            <a:ext cx="14401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物品</a:t>
            </a:r>
            <a:endParaRPr lang="zh-TW" altLang="en-US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86808" y="2155587"/>
            <a:ext cx="14401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用戶</a:t>
            </a:r>
            <a:endParaRPr lang="zh-TW" altLang="en-US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79912" y="3235707"/>
            <a:ext cx="14401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特徵</a:t>
            </a:r>
            <a:endParaRPr lang="zh-TW" altLang="en-US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5" name="直線單箭頭接點 14"/>
          <p:cNvCxnSpPr>
            <a:stCxn id="10" idx="3"/>
            <a:endCxn id="12" idx="1"/>
          </p:cNvCxnSpPr>
          <p:nvPr/>
        </p:nvCxnSpPr>
        <p:spPr>
          <a:xfrm>
            <a:off x="2627784" y="2371611"/>
            <a:ext cx="11590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接點 16"/>
          <p:cNvCxnSpPr>
            <a:stCxn id="10" idx="3"/>
            <a:endCxn id="11" idx="1"/>
          </p:cNvCxnSpPr>
          <p:nvPr/>
        </p:nvCxnSpPr>
        <p:spPr>
          <a:xfrm flipV="1">
            <a:off x="2627784" y="1291491"/>
            <a:ext cx="1152128" cy="1080120"/>
          </a:xfrm>
          <a:prstGeom prst="bentConnector3">
            <a:avLst>
              <a:gd name="adj1" fmla="val 2896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接點 18"/>
          <p:cNvCxnSpPr>
            <a:stCxn id="10" idx="3"/>
            <a:endCxn id="14" idx="1"/>
          </p:cNvCxnSpPr>
          <p:nvPr/>
        </p:nvCxnSpPr>
        <p:spPr>
          <a:xfrm>
            <a:off x="2627784" y="2371611"/>
            <a:ext cx="1152128" cy="1080120"/>
          </a:xfrm>
          <a:prstGeom prst="bentConnector3">
            <a:avLst>
              <a:gd name="adj1" fmla="val 2896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2987824" y="1004979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喜歡</a:t>
            </a:r>
            <a:endParaRPr lang="zh-TW" altLang="en-US" sz="1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2921022" y="2002279"/>
            <a:ext cx="13681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有相似興趣</a:t>
            </a:r>
            <a:endParaRPr lang="en-US" altLang="zh-TW" sz="14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1400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好友</a:t>
            </a:r>
            <a:endParaRPr lang="zh-TW" altLang="en-US" sz="1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2931338" y="3451731"/>
            <a:ext cx="1217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喜歡、具有</a:t>
            </a:r>
            <a:endParaRPr lang="zh-TW" altLang="en-US" sz="1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300192" y="2155587"/>
            <a:ext cx="14401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物品</a:t>
            </a:r>
            <a:endParaRPr lang="zh-TW" altLang="en-US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30" name="肘形接點 29"/>
          <p:cNvCxnSpPr>
            <a:stCxn id="11" idx="3"/>
            <a:endCxn id="29" idx="1"/>
          </p:cNvCxnSpPr>
          <p:nvPr/>
        </p:nvCxnSpPr>
        <p:spPr>
          <a:xfrm>
            <a:off x="5220072" y="1291491"/>
            <a:ext cx="1080120" cy="1080120"/>
          </a:xfrm>
          <a:prstGeom prst="bentConnector3">
            <a:avLst>
              <a:gd name="adj1" fmla="val 7855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接點 32"/>
          <p:cNvCxnSpPr>
            <a:stCxn id="14" idx="3"/>
            <a:endCxn id="29" idx="1"/>
          </p:cNvCxnSpPr>
          <p:nvPr/>
        </p:nvCxnSpPr>
        <p:spPr>
          <a:xfrm flipV="1">
            <a:off x="5220072" y="2371611"/>
            <a:ext cx="1080120" cy="1080120"/>
          </a:xfrm>
          <a:prstGeom prst="bentConnector3">
            <a:avLst>
              <a:gd name="adj1" fmla="val 7855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12" idx="3"/>
            <a:endCxn id="29" idx="1"/>
          </p:cNvCxnSpPr>
          <p:nvPr/>
        </p:nvCxnSpPr>
        <p:spPr>
          <a:xfrm>
            <a:off x="5226968" y="2371611"/>
            <a:ext cx="10732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5308962" y="980728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相似</a:t>
            </a:r>
            <a:endParaRPr lang="zh-TW" altLang="en-US" sz="1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5416104" y="2002279"/>
            <a:ext cx="577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喜歡</a:t>
            </a:r>
            <a:endParaRPr lang="zh-TW" altLang="en-US" sz="1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5416104" y="3453706"/>
            <a:ext cx="577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包含</a:t>
            </a:r>
            <a:endParaRPr lang="zh-TW" altLang="en-US" sz="14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3" name="Picture 3" descr="\\dbm_public\Info_Center\DBMTeam\Training\分析相關\DMP\素材\noun_419_cc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10"/>
          <a:stretch/>
        </p:blipFill>
        <p:spPr bwMode="auto">
          <a:xfrm>
            <a:off x="1691680" y="4940345"/>
            <a:ext cx="749143" cy="59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矩形 43"/>
          <p:cNvSpPr/>
          <p:nvPr/>
        </p:nvSpPr>
        <p:spPr>
          <a:xfrm>
            <a:off x="3779912" y="4221088"/>
            <a:ext cx="1440160" cy="5308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特徵</a:t>
            </a:r>
            <a:r>
              <a:rPr lang="en-US" altLang="zh-TW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05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用戶喜歡的物品</a:t>
            </a:r>
            <a:endParaRPr lang="zh-TW" altLang="en-US" sz="105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786808" y="4976588"/>
            <a:ext cx="1440160" cy="495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特徵</a:t>
            </a:r>
            <a:r>
              <a:rPr lang="en-US" altLang="zh-TW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2</a:t>
            </a:r>
          </a:p>
          <a:p>
            <a:pPr algn="ctr"/>
            <a:r>
              <a:rPr lang="zh-TW" altLang="en-US" sz="105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有相似興趣的好友</a:t>
            </a:r>
            <a:endParaRPr lang="zh-TW" altLang="en-US" sz="105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779912" y="5805265"/>
            <a:ext cx="1440160" cy="5308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特徵</a:t>
            </a:r>
            <a:r>
              <a:rPr lang="en-US" altLang="zh-TW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N</a:t>
            </a:r>
            <a:r>
              <a:rPr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05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喜歡有</a:t>
            </a:r>
            <a:r>
              <a:rPr lang="en-US" altLang="zh-TW" sz="105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xx</a:t>
            </a:r>
            <a:r>
              <a:rPr lang="zh-TW" altLang="en-US" sz="105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特徵</a:t>
            </a:r>
            <a:endParaRPr lang="zh-TW" altLang="en-US" sz="105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7" name="Picture 3" descr="\\dbm_public\Info_Center\DBMTeam\DBM個人資料\Ihong\基金\推薦\素材\noun_712689_cc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82"/>
          <a:stretch/>
        </p:blipFill>
        <p:spPr bwMode="auto">
          <a:xfrm>
            <a:off x="4297710" y="5488075"/>
            <a:ext cx="418356" cy="31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\\dbm_public\Info_Center\DBMTeam\DBM個人資料\Ihong\基金\推薦\素材\noun_293861_cc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260"/>
          <a:stretch/>
        </p:blipFill>
        <p:spPr bwMode="auto">
          <a:xfrm>
            <a:off x="6844086" y="4221088"/>
            <a:ext cx="593821" cy="45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5" descr="\\dbm_public\Info_Center\DBMTeam\DBM個人資料\Ihong\基金\推薦\素材\noun_293878_cc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83"/>
          <a:stretch/>
        </p:blipFill>
        <p:spPr bwMode="auto">
          <a:xfrm>
            <a:off x="6865607" y="5862053"/>
            <a:ext cx="447775" cy="366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 descr="\\dbm_public\Info_Center\DBMTeam\DBM個人資料\Ihong\基金\推薦\素材\noun_293881_cc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53"/>
          <a:stretch/>
        </p:blipFill>
        <p:spPr bwMode="auto">
          <a:xfrm>
            <a:off x="6835674" y="4612790"/>
            <a:ext cx="519114" cy="40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7" descr="\\dbm_public\Info_Center\DBMTeam\DBM個人資料\Ihong\基金\推薦\素材\noun_563355_cc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68"/>
          <a:stretch/>
        </p:blipFill>
        <p:spPr bwMode="auto">
          <a:xfrm>
            <a:off x="6871111" y="5451934"/>
            <a:ext cx="442271" cy="376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8" descr="\\dbm_public\Info_Center\DBMTeam\DBM個人資料\Ihong\基金\推薦\素材\noun_575401_cc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44"/>
          <a:stretch/>
        </p:blipFill>
        <p:spPr bwMode="auto">
          <a:xfrm>
            <a:off x="6855485" y="5061657"/>
            <a:ext cx="457897" cy="39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直線單箭頭接點 41"/>
          <p:cNvCxnSpPr>
            <a:endCxn id="44" idx="1"/>
          </p:cNvCxnSpPr>
          <p:nvPr/>
        </p:nvCxnSpPr>
        <p:spPr>
          <a:xfrm flipV="1">
            <a:off x="2440823" y="4486530"/>
            <a:ext cx="1339089" cy="4900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43" idx="3"/>
            <a:endCxn id="45" idx="1"/>
          </p:cNvCxnSpPr>
          <p:nvPr/>
        </p:nvCxnSpPr>
        <p:spPr>
          <a:xfrm flipV="1">
            <a:off x="2440823" y="5224320"/>
            <a:ext cx="1345985" cy="126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endCxn id="46" idx="1"/>
          </p:cNvCxnSpPr>
          <p:nvPr/>
        </p:nvCxnSpPr>
        <p:spPr>
          <a:xfrm>
            <a:off x="2440823" y="5453874"/>
            <a:ext cx="1339089" cy="6168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 flipV="1">
            <a:off x="5705006" y="4770765"/>
            <a:ext cx="820521" cy="8201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>
            <a:off x="5705006" y="4751971"/>
            <a:ext cx="820521" cy="8389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字方塊 81"/>
          <p:cNvSpPr txBox="1"/>
          <p:nvPr/>
        </p:nvSpPr>
        <p:spPr>
          <a:xfrm>
            <a:off x="5826114" y="4458901"/>
            <a:ext cx="577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權重</a:t>
            </a:r>
            <a:endParaRPr lang="zh-TW" altLang="en-US" sz="14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016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1475656" y="5263981"/>
            <a:ext cx="6336704" cy="12613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用戶行為數據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zh-TW" altLang="en-US" sz="2000" dirty="0" smtClean="0"/>
              <a:t>以用戶為基礎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協同過濾法</a:t>
            </a:r>
            <a:r>
              <a:rPr lang="en-US" altLang="zh-TW" sz="2000" dirty="0" smtClean="0"/>
              <a:t>)</a:t>
            </a:r>
            <a:endParaRPr lang="zh-TW" altLang="en-US" sz="2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583106"/>
              </p:ext>
            </p:extLst>
          </p:nvPr>
        </p:nvGraphicFramePr>
        <p:xfrm>
          <a:off x="827644" y="1268760"/>
          <a:ext cx="7488834" cy="185420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248139"/>
                <a:gridCol w="1248139"/>
                <a:gridCol w="1248139"/>
                <a:gridCol w="1248139"/>
                <a:gridCol w="1248139"/>
                <a:gridCol w="124813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itchFamily="34" charset="-120"/>
                          <a:ea typeface="微軟正黑體" pitchFamily="34" charset="-120"/>
                        </a:rPr>
                        <a:t>User\Item</a:t>
                      </a:r>
                      <a:endParaRPr lang="zh-TW" altLang="en-US" sz="16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甲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乙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丙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丁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戊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A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FF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B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C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D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2051720" y="3717032"/>
                <a:ext cx="4320542" cy="746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𝑆𝑖𝑚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𝐴𝐵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altLang="zh-TW" b="0" i="1" smtClean="0">
                                  <a:latin typeface="Cambria Math"/>
                                  <a:ea typeface="Cambria Math"/>
                                </a:rPr>
                                <m:t>∩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𝐵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altLang="zh-TW" i="1">
                                  <a:latin typeface="Cambria Math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altLang="zh-TW" i="1">
                                  <a:latin typeface="Cambria Math"/>
                                  <a:ea typeface="Cambria Math"/>
                                </a:rPr>
                                <m:t>⋃</m:t>
                              </m:r>
                              <m:r>
                                <a:rPr lang="en-US" altLang="zh-TW" i="1"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US" altLang="zh-TW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TW" i="1">
                                  <a:latin typeface="Cambria Math"/>
                                </a:rPr>
                                <m:t>𝐵</m:t>
                              </m:r>
                              <m:r>
                                <a:rPr lang="en-US" altLang="zh-TW" i="1">
                                  <a:latin typeface="Cambria Math"/>
                                </a:rPr>
                                <m:t>)|</m:t>
                              </m:r>
                            </m:e>
                          </m:rad>
                        </m:den>
                      </m:f>
                      <m:r>
                        <a:rPr lang="en-US" altLang="zh-TW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altLang="zh-TW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altLang="zh-TW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6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3717032"/>
                <a:ext cx="4320542" cy="74616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2051720" y="4517815"/>
                <a:ext cx="4100160" cy="746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𝑆𝑖𝑚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𝐴𝐷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altLang="zh-TW" b="0" i="1" smtClean="0">
                                  <a:latin typeface="Cambria Math"/>
                                  <a:ea typeface="Cambria Math"/>
                                </a:rPr>
                                <m:t>∩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altLang="zh-TW" i="1">
                                  <a:latin typeface="Cambria Math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altLang="zh-TW" i="1">
                                  <a:latin typeface="Cambria Math"/>
                                  <a:ea typeface="Cambria Math"/>
                                </a:rPr>
                                <m:t>⋃</m:t>
                              </m:r>
                              <m:r>
                                <a:rPr lang="en-US" altLang="zh-TW" i="1"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US" altLang="zh-TW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zh-TW" i="1">
                                  <a:latin typeface="Cambria Math"/>
                                </a:rPr>
                                <m:t>)|</m:t>
                              </m:r>
                            </m:e>
                          </m:rad>
                        </m:den>
                      </m:f>
                      <m:r>
                        <a:rPr lang="en-US" altLang="zh-TW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altLang="zh-TW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rad>
                        </m:den>
                      </m:f>
                      <m:r>
                        <a:rPr lang="en-US" altLang="zh-TW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4517815"/>
                <a:ext cx="4100160" cy="74616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2051720" y="5407997"/>
                <a:ext cx="4862100" cy="9416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zh-TW" altLang="en-US" b="0" i="1" smtClean="0">
                            <a:latin typeface="Cambria Math"/>
                          </a:rPr>
                          <m:t>丙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𝑆𝑖𝑚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𝐴𝐵</m:t>
                        </m:r>
                      </m:sub>
                    </m:sSub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1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  <m:r>
                          <a:rPr lang="zh-TW" altLang="en-US" b="0" i="1" smtClean="0">
                            <a:latin typeface="Cambria Math"/>
                            <a:ea typeface="Cambria Math"/>
                          </a:rPr>
                          <m:t>買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𝑆𝑖𝑚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𝐴𝐷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×1(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𝐷</m:t>
                    </m:r>
                    <m:r>
                      <a:rPr lang="zh-TW" altLang="en-US" b="0" i="1" smtClean="0">
                        <a:latin typeface="Cambria Math"/>
                        <a:ea typeface="Cambria Math"/>
                      </a:rPr>
                      <m:t>買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altLang="zh-TW" b="0" i="1" dirty="0" smtClean="0">
                    <a:latin typeface="Cambria Math"/>
                    <a:ea typeface="Cambria Math"/>
                  </a:rPr>
                  <a:t>  </a:t>
                </a:r>
                <a:br>
                  <a:rPr lang="en-US" altLang="zh-TW" b="0" i="1" dirty="0" smtClean="0">
                    <a:latin typeface="Cambria Math"/>
                    <a:ea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=+</m:t>
                      </m:r>
                      <m:f>
                        <m:fPr>
                          <m:ctrlPr>
                            <a:rPr lang="en-US" altLang="zh-TW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6</m:t>
                              </m:r>
                            </m:e>
                          </m:rad>
                        </m:den>
                      </m:f>
                      <m:r>
                        <a:rPr lang="en-US" altLang="zh-TW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1+</m:t>
                      </m:r>
                      <m:f>
                        <m:fPr>
                          <m:ctrlPr>
                            <a:rPr lang="en-US" altLang="zh-TW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altLang="zh-TW" i="1">
                          <a:latin typeface="Cambria Math"/>
                          <a:ea typeface="Cambria Math"/>
                        </a:rPr>
                        <m:t>×1</m:t>
                      </m:r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0.74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5407997"/>
                <a:ext cx="4862100" cy="94160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6968732" y="4149403"/>
            <a:ext cx="1944216" cy="83099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依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用戶相似性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推估用戶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選擇物品丙的興趣分數為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0.74</a:t>
            </a:r>
            <a:endParaRPr lang="zh-TW" altLang="en-US" sz="1600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2987824" y="3429000"/>
            <a:ext cx="3039934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6356602" y="3275111"/>
            <a:ext cx="1584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用戶向量</a:t>
            </a:r>
          </a:p>
        </p:txBody>
      </p:sp>
      <p:sp>
        <p:nvSpPr>
          <p:cNvPr id="2" name="橢圓 1"/>
          <p:cNvSpPr/>
          <p:nvPr/>
        </p:nvSpPr>
        <p:spPr>
          <a:xfrm>
            <a:off x="4993031" y="1628800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115616" y="1628800"/>
            <a:ext cx="648072" cy="36004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008360" y="1597900"/>
            <a:ext cx="862584" cy="147106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831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128023" y="5326483"/>
            <a:ext cx="5864449" cy="11988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用戶行為數據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zh-TW" altLang="en-US" sz="2000" dirty="0" smtClean="0"/>
              <a:t>以物品為基礎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協同過濾法</a:t>
            </a:r>
            <a:r>
              <a:rPr lang="en-US" altLang="zh-TW" sz="2000" dirty="0" smtClean="0"/>
              <a:t>)</a:t>
            </a:r>
            <a:endParaRPr lang="zh-TW" altLang="en-US" sz="2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180400"/>
              </p:ext>
            </p:extLst>
          </p:nvPr>
        </p:nvGraphicFramePr>
        <p:xfrm>
          <a:off x="827644" y="1268760"/>
          <a:ext cx="7488834" cy="185420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248139"/>
                <a:gridCol w="1248139"/>
                <a:gridCol w="1248139"/>
                <a:gridCol w="1248139"/>
                <a:gridCol w="1248139"/>
                <a:gridCol w="124813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itchFamily="34" charset="-120"/>
                          <a:ea typeface="微軟正黑體" pitchFamily="34" charset="-120"/>
                        </a:rPr>
                        <a:t>User\Item</a:t>
                      </a:r>
                      <a:endParaRPr lang="zh-TW" altLang="en-US" sz="16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甲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乙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丙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丁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戊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A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FF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B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C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D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直線單箭頭接點 4"/>
          <p:cNvCxnSpPr/>
          <p:nvPr/>
        </p:nvCxnSpPr>
        <p:spPr>
          <a:xfrm>
            <a:off x="8532440" y="1772816"/>
            <a:ext cx="0" cy="79208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8172462" y="2708920"/>
            <a:ext cx="1584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物品</a:t>
            </a:r>
            <a:r>
              <a:rPr lang="zh-TW" altLang="en-US" sz="1400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向量</a:t>
            </a:r>
            <a:endParaRPr lang="zh-TW" altLang="en-US" sz="1400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2051720" y="3717032"/>
                <a:ext cx="4483279" cy="746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𝑆𝑖𝑚</m:t>
                          </m:r>
                        </m:e>
                        <m:sub>
                          <m:r>
                            <a:rPr lang="zh-TW" altLang="en-US" b="0" i="1" smtClean="0">
                              <a:latin typeface="Cambria Math"/>
                            </a:rPr>
                            <m:t>甲丙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b="0" i="1" smtClean="0">
                                      <a:latin typeface="Cambria Math"/>
                                    </a:rPr>
                                    <m:t>甲</m:t>
                                  </m:r>
                                </m:e>
                              </m:d>
                              <m:r>
                                <a:rPr lang="en-US" altLang="zh-TW" b="0" i="1" smtClean="0">
                                  <a:latin typeface="Cambria Math"/>
                                  <a:ea typeface="Cambria Math"/>
                                </a:rPr>
                                <m:t>∩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zh-TW" altLang="en-US" b="0" i="1" smtClean="0">
                                  <a:latin typeface="Cambria Math"/>
                                </a:rPr>
                                <m:t>丙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altLang="zh-TW" i="1">
                                  <a:latin typeface="Cambria Math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b="0" i="1" smtClean="0">
                                      <a:latin typeface="Cambria Math"/>
                                    </a:rPr>
                                    <m:t>甲</m:t>
                                  </m:r>
                                </m:e>
                              </m:d>
                              <m:r>
                                <a:rPr lang="en-US" altLang="zh-TW" i="1">
                                  <a:latin typeface="Cambria Math"/>
                                  <a:ea typeface="Cambria Math"/>
                                </a:rPr>
                                <m:t>⋃</m:t>
                              </m:r>
                              <m:r>
                                <a:rPr lang="en-US" altLang="zh-TW" i="1"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US" altLang="zh-TW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zh-TW" altLang="en-US" b="0" i="1" smtClean="0">
                                  <a:latin typeface="Cambria Math"/>
                                </a:rPr>
                                <m:t>丙</m:t>
                              </m:r>
                              <m:r>
                                <a:rPr lang="en-US" altLang="zh-TW" i="1">
                                  <a:latin typeface="Cambria Math"/>
                                </a:rPr>
                                <m:t>)|</m:t>
                              </m:r>
                            </m:e>
                          </m:rad>
                        </m:den>
                      </m:f>
                      <m:r>
                        <a:rPr lang="en-US" altLang="zh-TW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altLang="zh-TW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altLang="zh-TW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3717032"/>
                <a:ext cx="4483279" cy="74616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2051720" y="4517815"/>
                <a:ext cx="5880328" cy="746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𝑆𝑖𝑚</m:t>
                          </m:r>
                        </m:e>
                        <m:sub>
                          <m:r>
                            <a:rPr lang="zh-TW" altLang="en-US" b="0" i="1" smtClean="0">
                              <a:latin typeface="Cambria Math"/>
                            </a:rPr>
                            <m:t>乙丙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b="0" i="1" smtClean="0">
                                      <a:latin typeface="Cambria Math"/>
                                    </a:rPr>
                                    <m:t>乙</m:t>
                                  </m:r>
                                </m:e>
                              </m:d>
                              <m:r>
                                <a:rPr lang="en-US" altLang="zh-TW" b="0" i="1" smtClean="0">
                                  <a:latin typeface="Cambria Math"/>
                                  <a:ea typeface="Cambria Math"/>
                                </a:rPr>
                                <m:t>∩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zh-TW" altLang="en-US" b="0" i="1" smtClean="0">
                                  <a:latin typeface="Cambria Math"/>
                                </a:rPr>
                                <m:t>丙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altLang="zh-TW" i="1">
                                  <a:latin typeface="Cambria Math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b="0" i="1" smtClean="0">
                                      <a:latin typeface="Cambria Math"/>
                                    </a:rPr>
                                    <m:t>乙</m:t>
                                  </m:r>
                                </m:e>
                              </m:d>
                              <m:r>
                                <a:rPr lang="en-US" altLang="zh-TW" i="1">
                                  <a:latin typeface="Cambria Math"/>
                                  <a:ea typeface="Cambria Math"/>
                                </a:rPr>
                                <m:t>⋃</m:t>
                              </m:r>
                              <m:r>
                                <a:rPr lang="en-US" altLang="zh-TW" i="1"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US" altLang="zh-TW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zh-TW" altLang="en-US" b="0" i="1" smtClean="0">
                                  <a:latin typeface="Cambria Math"/>
                                </a:rPr>
                                <m:t>丙</m:t>
                              </m:r>
                              <m:r>
                                <a:rPr lang="en-US" altLang="zh-TW" i="1">
                                  <a:latin typeface="Cambria Math"/>
                                </a:rPr>
                                <m:t>)|</m:t>
                              </m:r>
                            </m:e>
                          </m:rad>
                        </m:den>
                      </m:f>
                      <m:r>
                        <a:rPr lang="en-US" altLang="zh-TW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altLang="zh-TW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altLang="zh-TW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6</m:t>
                              </m:r>
                            </m:e>
                          </m:rad>
                        </m:den>
                      </m:f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</a:rPr>
                            <m:t>𝑆𝑖𝑚</m:t>
                          </m:r>
                        </m:e>
                        <m:sub>
                          <m:r>
                            <a:rPr lang="zh-TW" altLang="en-US" i="1">
                              <a:latin typeface="Cambria Math"/>
                            </a:rPr>
                            <m:t>丁戊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4517815"/>
                <a:ext cx="5880328" cy="74616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2179953" y="5509260"/>
                <a:ext cx="5626156" cy="851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,</m:t>
                          </m:r>
                          <m:r>
                            <a:rPr lang="zh-TW" altLang="en-US" b="0" i="1" smtClean="0">
                              <a:latin typeface="Cambria Math"/>
                            </a:rPr>
                            <m:t>丙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</a:rPr>
                            <m:t>𝑆𝑖𝑚</m:t>
                          </m:r>
                        </m:e>
                        <m:sub>
                          <m:r>
                            <a:rPr lang="zh-TW" altLang="en-US" i="1">
                              <a:latin typeface="Cambria Math"/>
                            </a:rPr>
                            <m:t>甲丙</m:t>
                          </m:r>
                        </m:sub>
                      </m:sSub>
                      <m:r>
                        <a:rPr lang="en-US" altLang="zh-TW" i="1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1+</m:t>
                      </m:r>
                      <m:sSub>
                        <m:sSubPr>
                          <m:ctrlPr>
                            <a:rPr lang="en-US" altLang="zh-TW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</a:rPr>
                            <m:t>𝑆𝑖𝑚</m:t>
                          </m:r>
                        </m:e>
                        <m:sub>
                          <m:r>
                            <a:rPr lang="zh-TW" altLang="en-US" i="1">
                              <a:latin typeface="Cambria Math"/>
                            </a:rPr>
                            <m:t>乙丙</m:t>
                          </m:r>
                        </m:sub>
                      </m:sSub>
                      <m:r>
                        <a:rPr lang="en-US" altLang="zh-TW" i="1">
                          <a:latin typeface="Cambria Math"/>
                          <a:ea typeface="Cambria Math"/>
                        </a:rPr>
                        <m:t>×1</m:t>
                      </m:r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</a:rPr>
                            <m:t>𝑆𝑖𝑚</m:t>
                          </m:r>
                        </m:e>
                        <m:sub>
                          <m:r>
                            <a:rPr lang="zh-TW" altLang="en-US" i="1">
                              <a:latin typeface="Cambria Math"/>
                            </a:rPr>
                            <m:t>丁戊</m:t>
                          </m:r>
                        </m:sub>
                      </m:sSub>
                      <m:r>
                        <a:rPr lang="en-US" altLang="zh-TW" i="1">
                          <a:latin typeface="Cambria Math"/>
                          <a:ea typeface="Cambria Math"/>
                        </a:rPr>
                        <m:t>×1</m:t>
                      </m:r>
                    </m:oMath>
                  </m:oMathPara>
                </a14:m>
                <a:r>
                  <a:rPr lang="en-US" altLang="zh-TW" b="0" i="1" dirty="0" smtClean="0">
                    <a:latin typeface="Cambria Math"/>
                    <a:ea typeface="Cambria Math"/>
                  </a:rPr>
                  <a:t/>
                </a:r>
                <a:br>
                  <a:rPr lang="en-US" altLang="zh-TW" b="0" i="1" dirty="0" smtClean="0">
                    <a:latin typeface="Cambria Math"/>
                    <a:ea typeface="Cambria Math"/>
                  </a:rPr>
                </a:b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TW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1+</m:t>
                    </m:r>
                    <m:f>
                      <m:fPr>
                        <m:ctrlPr>
                          <a:rPr lang="en-US" altLang="zh-TW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6</m:t>
                            </m:r>
                          </m:e>
                        </m:rad>
                      </m:den>
                    </m:f>
                    <m:r>
                      <a:rPr lang="en-US" altLang="zh-TW" i="1">
                        <a:latin typeface="Cambria Math"/>
                        <a:ea typeface="Cambria Math"/>
                      </a:rPr>
                      <m:t>×1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+</m:t>
                    </m:r>
                    <m:f>
                      <m:fPr>
                        <m:ctrlPr>
                          <a:rPr lang="en-US" altLang="zh-TW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6</m:t>
                            </m:r>
                          </m:e>
                        </m:rad>
                      </m:den>
                    </m:f>
                    <m:r>
                      <a:rPr lang="en-US" altLang="zh-TW" i="1" smtClean="0">
                        <a:latin typeface="Cambria Math"/>
                        <a:ea typeface="Cambria Math"/>
                      </a:rPr>
                      <m:t>×1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1.</m:t>
                    </m:r>
                  </m:oMath>
                </a14:m>
                <a:r>
                  <a:rPr lang="en-US" altLang="zh-TW" dirty="0" smtClean="0">
                    <a:solidFill>
                      <a:srgbClr val="FF0000"/>
                    </a:solidFill>
                  </a:rPr>
                  <a:t>31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953" y="5509260"/>
                <a:ext cx="5626156" cy="851067"/>
              </a:xfrm>
              <a:prstGeom prst="rect">
                <a:avLst/>
              </a:prstGeom>
              <a:blipFill rotWithShape="1">
                <a:blip r:embed="rId4"/>
                <a:stretch>
                  <a:fillRect b="-28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7020365" y="3690472"/>
            <a:ext cx="1944216" cy="83099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依</a:t>
            </a:r>
            <a:r>
              <a:rPr lang="zh-TW" altLang="en-US" sz="1600" b="1" dirty="0">
                <a:latin typeface="微軟正黑體" pitchFamily="34" charset="-120"/>
                <a:ea typeface="微軟正黑體" pitchFamily="34" charset="-120"/>
              </a:rPr>
              <a:t>物品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相似性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推估用戶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選擇物品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c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的興趣分數為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1.31</a:t>
            </a:r>
            <a:endParaRPr lang="zh-TW" altLang="en-US" sz="1600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4993031" y="1628800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1115616" y="1628800"/>
            <a:ext cx="648072" cy="36004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2339752" y="1313585"/>
            <a:ext cx="5904656" cy="27084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416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763688" y="3926057"/>
            <a:ext cx="5472608" cy="20952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用戶行為數據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zh-TW" altLang="en-US" sz="2000" dirty="0" smtClean="0"/>
              <a:t>以行為模型為基礎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隱語意模型</a:t>
            </a:r>
            <a:r>
              <a:rPr lang="en-US" altLang="zh-TW" sz="2000" dirty="0" smtClean="0"/>
              <a:t>)</a:t>
            </a:r>
            <a:endParaRPr lang="zh-TW" altLang="en-US" sz="2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494775"/>
              </p:ext>
            </p:extLst>
          </p:nvPr>
        </p:nvGraphicFramePr>
        <p:xfrm>
          <a:off x="395536" y="1268760"/>
          <a:ext cx="6240695" cy="222504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248139"/>
                <a:gridCol w="1248139"/>
                <a:gridCol w="1248139"/>
                <a:gridCol w="1248139"/>
                <a:gridCol w="124813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itchFamily="34" charset="-120"/>
                          <a:ea typeface="微軟正黑體" pitchFamily="34" charset="-120"/>
                        </a:rPr>
                        <a:t>Item\User</a:t>
                      </a:r>
                      <a:endParaRPr lang="zh-TW" altLang="en-US" sz="16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 A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B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C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D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甲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FF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乙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丙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丁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戊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763221"/>
              </p:ext>
            </p:extLst>
          </p:nvPr>
        </p:nvGraphicFramePr>
        <p:xfrm>
          <a:off x="6660140" y="1268760"/>
          <a:ext cx="2496278" cy="222504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248139"/>
                <a:gridCol w="124813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>
                          <a:latin typeface="微軟正黑體" pitchFamily="34" charset="-120"/>
                          <a:ea typeface="微軟正黑體" pitchFamily="34" charset="-120"/>
                        </a:rPr>
                        <a:t>隱特徵</a:t>
                      </a:r>
                      <a:r>
                        <a:rPr lang="en-US" altLang="zh-TW" sz="1600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sz="16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>
                          <a:latin typeface="微軟正黑體" pitchFamily="34" charset="-120"/>
                          <a:ea typeface="微軟正黑體" pitchFamily="34" charset="-120"/>
                        </a:rPr>
                        <a:t>隱特徵</a:t>
                      </a:r>
                      <a:r>
                        <a:rPr lang="en-US" altLang="zh-TW" sz="1600" dirty="0" smtClean="0">
                          <a:latin typeface="微軟正黑體" pitchFamily="34" charset="-120"/>
                          <a:ea typeface="微軟正黑體" pitchFamily="34" charset="-120"/>
                        </a:rPr>
                        <a:t>2</a:t>
                      </a:r>
                      <a:endParaRPr lang="zh-TW" altLang="en-US" sz="16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0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0.7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0.3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…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…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…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…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…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…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2051720" y="3998065"/>
                <a:ext cx="3390608" cy="89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𝑃𝑟𝑒𝑓𝑒𝑟𝑒𝑛𝑐𝑒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→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𝐴𝑘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/>
                                  <a:ea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  <a:ea typeface="Cambria Math"/>
                                </a:rPr>
                                <m:t>𝑎𝑘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3998065"/>
                <a:ext cx="3390608" cy="89556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單箭頭接點 7"/>
          <p:cNvCxnSpPr/>
          <p:nvPr/>
        </p:nvCxnSpPr>
        <p:spPr>
          <a:xfrm flipV="1">
            <a:off x="4377611" y="4638900"/>
            <a:ext cx="187287" cy="5094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 flipV="1">
            <a:off x="5125559" y="4638900"/>
            <a:ext cx="316769" cy="3570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3563888" y="5229200"/>
            <a:ext cx="1561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用戶</a:t>
            </a:r>
            <a:r>
              <a:rPr lang="en-US" altLang="zh-TW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對隱特徵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k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偏好程度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442328" y="5124992"/>
            <a:ext cx="1561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物品</a:t>
            </a:r>
            <a:r>
              <a:rPr lang="en-US" altLang="zh-TW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擁有隱特徵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k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程度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7368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評估方法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65796" y="2440686"/>
            <a:ext cx="1944216" cy="1212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訓練集</a:t>
            </a:r>
            <a:endParaRPr lang="zh-TW" altLang="en-US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5796" y="3653346"/>
            <a:ext cx="1944216" cy="396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測試</a:t>
            </a:r>
            <a:r>
              <a:rPr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集</a:t>
            </a:r>
            <a:endParaRPr lang="zh-TW" altLang="en-US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278814"/>
              </p:ext>
            </p:extLst>
          </p:nvPr>
        </p:nvGraphicFramePr>
        <p:xfrm>
          <a:off x="3718124" y="1281176"/>
          <a:ext cx="3744415" cy="179832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748883"/>
                <a:gridCol w="748883"/>
                <a:gridCol w="748883"/>
                <a:gridCol w="748883"/>
                <a:gridCol w="748883"/>
              </a:tblGrid>
              <a:tr h="2340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latin typeface="微軟正黑體" pitchFamily="34" charset="-120"/>
                          <a:ea typeface="微軟正黑體" pitchFamily="34" charset="-120"/>
                        </a:rPr>
                        <a:t>U-I matrix</a:t>
                      </a:r>
                      <a:endParaRPr lang="zh-TW" altLang="en-US" sz="11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甲</a:t>
                      </a:r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乙</a:t>
                      </a:r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丙</a:t>
                      </a:r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丁</a:t>
                      </a:r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40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A</a:t>
                      </a:r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  <a:tr h="2340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B</a:t>
                      </a:r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  <a:tr h="2340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C</a:t>
                      </a:r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  <a:tr h="2340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D</a:t>
                      </a:r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  <a:tr h="2340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E</a:t>
                      </a:r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994002"/>
              </p:ext>
            </p:extLst>
          </p:nvPr>
        </p:nvGraphicFramePr>
        <p:xfrm>
          <a:off x="3718124" y="3761358"/>
          <a:ext cx="3744415" cy="97536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748883"/>
                <a:gridCol w="748883"/>
                <a:gridCol w="748883"/>
                <a:gridCol w="748883"/>
                <a:gridCol w="748883"/>
              </a:tblGrid>
              <a:tr h="2340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latin typeface="微軟正黑體" pitchFamily="34" charset="-120"/>
                          <a:ea typeface="微軟正黑體" pitchFamily="34" charset="-120"/>
                        </a:rPr>
                        <a:t>U-I matrix</a:t>
                      </a:r>
                      <a:endParaRPr lang="zh-TW" altLang="en-US" sz="11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甲</a:t>
                      </a:r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乙</a:t>
                      </a:r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丙</a:t>
                      </a:r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丁</a:t>
                      </a:r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40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F</a:t>
                      </a:r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trike="sngStrike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sz="1200" strike="sngStrike" dirty="0">
                        <a:solidFill>
                          <a:srgbClr val="FF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  <a:tr h="2340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G</a:t>
                      </a:r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trike="sngStrike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sz="1200" strike="sngStrike" dirty="0">
                        <a:solidFill>
                          <a:srgbClr val="FF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1737904" y="5157192"/>
            <a:ext cx="528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將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資料分為訓練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測試集合，透過訓練集產生相似關係，在測試集中，透過遮蔽部分答案驗證準確度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召回度。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447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本行庫存基金資料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3347864" y="3789040"/>
            <a:ext cx="26771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基於 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1)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熱門物品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Top20</a:t>
            </a:r>
          </a:p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)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隨機推薦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3)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用戶相似度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4)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物品相似度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評估結果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1214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/>
          </p:cNvSpPr>
          <p:nvPr/>
        </p:nvSpPr>
        <p:spPr>
          <a:xfrm>
            <a:off x="539751" y="908051"/>
            <a:ext cx="8158793" cy="4953000"/>
          </a:xfrm>
          <a:prstGeom prst="rect">
            <a:avLst/>
          </a:prstGeom>
        </p:spPr>
        <p:txBody>
          <a:bodyPr lIns="91430" tIns="45716" rIns="91430" bIns="45716"/>
          <a:lstStyle>
            <a:lvl1pPr algn="l" defTabSz="894970" rtl="0" eaLnBrk="0" fontAlgn="base" hangingPunct="0">
              <a:spcBef>
                <a:spcPct val="0"/>
              </a:spcBef>
              <a:spcAft>
                <a:spcPct val="0"/>
              </a:spcAft>
              <a:buSzPct val="120000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4402" indent="-142814" algn="l" defTabSz="894970" rtl="0" eaLnBrk="0" fontAlgn="base" hangingPunct="0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295150" indent="-149162" algn="l" defTabSz="894970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431619" indent="-134880" algn="l" defTabSz="894970" rtl="0" eaLnBrk="0" fontAlgn="base" hangingPunct="0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582366" indent="-149162" algn="l" defTabSz="894970" rtl="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1039373" indent="-149162" algn="l" defTabSz="894970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1496378" indent="-149162" algn="l" defTabSz="894970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1953385" indent="-149162" algn="l" defTabSz="894970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410391" indent="-149162" algn="l" defTabSz="894970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66481" indent="-466481">
              <a:buFont typeface="Arial" pitchFamily="34" charset="0"/>
              <a:buChar char="•"/>
            </a:pPr>
            <a:r>
              <a:rPr lang="zh-TW" altLang="en-US" sz="2800" b="1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資料來源：</a:t>
            </a:r>
            <a:endParaRPr lang="en-US" altLang="zh-TW" sz="2800" b="1" kern="0" dirty="0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639792" lvl="4" indent="0">
              <a:buNone/>
            </a:pPr>
            <a:r>
              <a:rPr lang="en-US" altLang="zh-TW" sz="20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DB_WM</a:t>
            </a:r>
            <a:r>
              <a:rPr lang="zh-TW" altLang="en-US" sz="20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 </a:t>
            </a:r>
            <a:r>
              <a:rPr lang="en-US" altLang="zh-TW" sz="20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 v_</a:t>
            </a:r>
            <a:r>
              <a:rPr lang="zh-TW" altLang="en-US" sz="20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庫存基金存量分析</a:t>
            </a:r>
            <a:endParaRPr lang="en-US" altLang="zh-TW" sz="2000" kern="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639792" lvl="4" indent="0">
              <a:buNone/>
            </a:pPr>
            <a:endParaRPr lang="en-US" altLang="zh-TW" sz="2000" kern="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639792" lvl="4" indent="0">
              <a:buNone/>
            </a:pPr>
            <a:endParaRPr lang="zh-TW" altLang="en-US" sz="1800" kern="0" dirty="0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466481" indent="-466481">
              <a:buFont typeface="Arial" pitchFamily="34" charset="0"/>
              <a:buChar char="•"/>
            </a:pPr>
            <a:r>
              <a:rPr lang="zh-TW" altLang="en-US" sz="2800" b="1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資料時間：</a:t>
            </a:r>
          </a:p>
          <a:p>
            <a:pPr marL="639792" lvl="4" indent="0">
              <a:buNone/>
            </a:pPr>
            <a:r>
              <a:rPr lang="en-US" altLang="zh-TW" sz="20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WM </a:t>
            </a:r>
            <a:r>
              <a:rPr lang="zh-TW" altLang="en-US" sz="20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：</a:t>
            </a:r>
            <a:r>
              <a:rPr lang="en-US" altLang="zh-TW" sz="20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201704</a:t>
            </a:r>
            <a:endParaRPr lang="en-US" altLang="zh-TW" sz="2000" kern="0" dirty="0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>
              <a:buFont typeface="Arial" charset="0"/>
              <a:buNone/>
            </a:pPr>
            <a:endParaRPr lang="en-US" altLang="zh-TW" sz="1800" b="1" kern="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zh-TW" altLang="en-US" sz="2800" b="1" kern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資料條件：</a:t>
            </a:r>
            <a:endParaRPr lang="en-US" altLang="zh-TW" sz="2800" b="1" kern="0" dirty="0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lvl="4" indent="0">
              <a:buNone/>
            </a:pPr>
            <a:r>
              <a:rPr lang="zh-TW" altLang="en-US" sz="20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一般身分</a:t>
            </a:r>
            <a:r>
              <a:rPr lang="en-US" altLang="zh-TW" sz="20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/</a:t>
            </a:r>
            <a:r>
              <a:rPr lang="zh-TW" altLang="en-US" sz="20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單筆申購 </a:t>
            </a:r>
            <a:endParaRPr lang="zh-TW" altLang="en-US" sz="2000" kern="0" dirty="0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>
              <a:buFont typeface="Arial" charset="0"/>
              <a:buNone/>
            </a:pPr>
            <a:endParaRPr lang="zh-TW" altLang="en-US" sz="1800" b="1" kern="0" dirty="0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" name="Rectang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7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zh-TW" altLang="en-US" sz="3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來源/時間</a:t>
            </a:r>
            <a:r>
              <a:rPr lang="zh-TW" altLang="en-US" sz="37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080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3381</TotalTime>
  <Words>2275</Words>
  <Application>Microsoft Office PowerPoint</Application>
  <PresentationFormat>如螢幕大小 (4:3)</PresentationFormat>
  <Paragraphs>618</Paragraphs>
  <Slides>33</Slides>
  <Notes>0</Notes>
  <HiddenSlides>1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4" baseType="lpstr">
      <vt:lpstr>Office 佈景主題</vt:lpstr>
      <vt:lpstr>基金推薦</vt:lpstr>
      <vt:lpstr>推薦算法</vt:lpstr>
      <vt:lpstr>推薦算法 </vt:lpstr>
      <vt:lpstr>用戶行為數據 – 以用戶為基礎(協同過濾法)</vt:lpstr>
      <vt:lpstr>用戶行為數據 – 以物品為基礎(協同過濾法)</vt:lpstr>
      <vt:lpstr>用戶行為數據 – 以行為模型為基礎(隱語意模型)</vt:lpstr>
      <vt:lpstr>評估方法</vt:lpstr>
      <vt:lpstr>本行庫存基金資料</vt:lpstr>
      <vt:lpstr>資料來源/時間/</vt:lpstr>
      <vt:lpstr>基本概況</vt:lpstr>
      <vt:lpstr>庫存持有狀況 – 1  </vt:lpstr>
      <vt:lpstr>庫存持有狀況 – 2</vt:lpstr>
      <vt:lpstr>用戶-物品圖 (user – item )</vt:lpstr>
      <vt:lpstr>熱門100基金相似度</vt:lpstr>
      <vt:lpstr>模型評估 – IBCF, UBCF, POPULAR, RANDOM </vt:lpstr>
      <vt:lpstr>推薦測試</vt:lpstr>
      <vt:lpstr>客戶相似推薦 – 推薦基金1(首位)</vt:lpstr>
      <vt:lpstr>庫存/申購基金比較</vt:lpstr>
      <vt:lpstr>資料來源/時間/</vt:lpstr>
      <vt:lpstr>近三年 庫存/申購基金</vt:lpstr>
      <vt:lpstr>模型評估 – ROC</vt:lpstr>
      <vt:lpstr>模型評估 – 協同過濾法</vt:lpstr>
      <vt:lpstr>混合式基金推薦</vt:lpstr>
      <vt:lpstr>方法1. 分群法</vt:lpstr>
      <vt:lpstr>方法2. 相似度矩陣</vt:lpstr>
      <vt:lpstr>物品屬性影響結果</vt:lpstr>
      <vt:lpstr>推薦次數</vt:lpstr>
      <vt:lpstr>基金分群</vt:lpstr>
      <vt:lpstr>變數</vt:lpstr>
      <vt:lpstr>基金分群-1</vt:lpstr>
      <vt:lpstr>基金分群-2</vt:lpstr>
      <vt:lpstr>AB Test</vt:lpstr>
      <vt:lpstr>系統框架 – 推薦系統架構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陳前堯-行銷企劃部-銀行</dc:creator>
  <cp:lastModifiedBy>陳一宏-行銷企劃部-銀行</cp:lastModifiedBy>
  <cp:revision>163</cp:revision>
  <dcterms:created xsi:type="dcterms:W3CDTF">2017-01-18T03:04:28Z</dcterms:created>
  <dcterms:modified xsi:type="dcterms:W3CDTF">2017-06-15T02:00:46Z</dcterms:modified>
</cp:coreProperties>
</file>