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68" r:id="rId4"/>
    <p:sldId id="265" r:id="rId5"/>
    <p:sldId id="266" r:id="rId6"/>
    <p:sldId id="267" r:id="rId7"/>
    <p:sldId id="261" r:id="rId8"/>
    <p:sldId id="269" r:id="rId9"/>
    <p:sldId id="271" r:id="rId10"/>
    <p:sldId id="270" r:id="rId11"/>
    <p:sldId id="272" r:id="rId12"/>
    <p:sldId id="273" r:id="rId13"/>
    <p:sldId id="262" r:id="rId14"/>
    <p:sldId id="277" r:id="rId15"/>
    <p:sldId id="274" r:id="rId16"/>
    <p:sldId id="276" r:id="rId17"/>
    <p:sldId id="279" r:id="rId18"/>
    <p:sldId id="281" r:id="rId19"/>
    <p:sldId id="263" r:id="rId20"/>
    <p:sldId id="282" r:id="rId21"/>
    <p:sldId id="264" r:id="rId22"/>
    <p:sldId id="280" r:id="rId23"/>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淺色樣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中等深淺樣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90569" autoAdjust="0"/>
  </p:normalViewPr>
  <p:slideViewPr>
    <p:cSldViewPr>
      <p:cViewPr varScale="1">
        <p:scale>
          <a:sx n="86" d="100"/>
          <a:sy n="86" d="100"/>
        </p:scale>
        <p:origin x="-1374" y="-9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53A2EA-9F7B-49C9-9567-7159027E2FE8}" type="doc">
      <dgm:prSet loTypeId="urn:microsoft.com/office/officeart/2005/8/layout/arrow2" loCatId="process" qsTypeId="urn:microsoft.com/office/officeart/2005/8/quickstyle/simple1" qsCatId="simple" csTypeId="urn:microsoft.com/office/officeart/2005/8/colors/accent1_2" csCatId="accent1" phldr="1"/>
      <dgm:spPr/>
    </dgm:pt>
    <dgm:pt modelId="{CB729B46-C8E2-433B-9CF5-8E12C18F7FD5}">
      <dgm:prSet phldrT="[文字]" custT="1"/>
      <dgm:spPr/>
      <dgm:t>
        <a:bodyPr/>
        <a:lstStyle/>
        <a:p>
          <a:r>
            <a:rPr lang="zh-TW" altLang="en-US" sz="2800" dirty="0" smtClean="0">
              <a:latin typeface="微軟正黑體" pitchFamily="34" charset="-120"/>
              <a:ea typeface="微軟正黑體" pitchFamily="34" charset="-120"/>
            </a:rPr>
            <a:t>離線實驗</a:t>
          </a:r>
          <a:endParaRPr lang="zh-TW" altLang="en-US" sz="2800" dirty="0">
            <a:latin typeface="微軟正黑體" pitchFamily="34" charset="-120"/>
            <a:ea typeface="微軟正黑體" pitchFamily="34" charset="-120"/>
          </a:endParaRPr>
        </a:p>
      </dgm:t>
    </dgm:pt>
    <dgm:pt modelId="{52FEEBAD-200A-4E09-8F55-C844AF334717}" type="parTrans" cxnId="{9C99E4E4-4AC5-4C4B-9EF8-7080DC2D10DC}">
      <dgm:prSet/>
      <dgm:spPr/>
      <dgm:t>
        <a:bodyPr/>
        <a:lstStyle/>
        <a:p>
          <a:endParaRPr lang="zh-TW" altLang="en-US"/>
        </a:p>
      </dgm:t>
    </dgm:pt>
    <dgm:pt modelId="{8CC27FB5-A970-4B2A-91C2-D858F77DF61C}" type="sibTrans" cxnId="{9C99E4E4-4AC5-4C4B-9EF8-7080DC2D10DC}">
      <dgm:prSet/>
      <dgm:spPr/>
      <dgm:t>
        <a:bodyPr/>
        <a:lstStyle/>
        <a:p>
          <a:endParaRPr lang="zh-TW" altLang="en-US"/>
        </a:p>
      </dgm:t>
    </dgm:pt>
    <dgm:pt modelId="{12480F44-A9A4-413E-932F-BB558F2AC347}">
      <dgm:prSet phldrT="[文字]" custT="1"/>
      <dgm:spPr/>
      <dgm:t>
        <a:bodyPr/>
        <a:lstStyle/>
        <a:p>
          <a:r>
            <a:rPr lang="zh-TW" altLang="en-US" sz="2800" dirty="0" smtClean="0">
              <a:latin typeface="微軟正黑體" pitchFamily="34" charset="-120"/>
              <a:ea typeface="微軟正黑體" pitchFamily="34" charset="-120"/>
            </a:rPr>
            <a:t>用戶滿意調查</a:t>
          </a:r>
          <a:endParaRPr lang="zh-TW" altLang="en-US" sz="2800" dirty="0">
            <a:latin typeface="微軟正黑體" pitchFamily="34" charset="-120"/>
            <a:ea typeface="微軟正黑體" pitchFamily="34" charset="-120"/>
          </a:endParaRPr>
        </a:p>
      </dgm:t>
    </dgm:pt>
    <dgm:pt modelId="{5E826432-A8D7-4722-B69D-8879E0B7FA33}" type="parTrans" cxnId="{1A72D635-1148-4A9A-B256-62DB181E5BF2}">
      <dgm:prSet/>
      <dgm:spPr/>
      <dgm:t>
        <a:bodyPr/>
        <a:lstStyle/>
        <a:p>
          <a:endParaRPr lang="zh-TW" altLang="en-US"/>
        </a:p>
      </dgm:t>
    </dgm:pt>
    <dgm:pt modelId="{533D27A1-D75D-4E62-A2A8-BF6AD4B4DFF9}" type="sibTrans" cxnId="{1A72D635-1148-4A9A-B256-62DB181E5BF2}">
      <dgm:prSet/>
      <dgm:spPr/>
      <dgm:t>
        <a:bodyPr/>
        <a:lstStyle/>
        <a:p>
          <a:endParaRPr lang="zh-TW" altLang="en-US"/>
        </a:p>
      </dgm:t>
    </dgm:pt>
    <dgm:pt modelId="{EF096C51-7878-4628-9686-BD044423C458}">
      <dgm:prSet phldrT="[文字]" custT="1"/>
      <dgm:spPr/>
      <dgm:t>
        <a:bodyPr/>
        <a:lstStyle/>
        <a:p>
          <a:r>
            <a:rPr lang="zh-TW" altLang="en-US" sz="2800" dirty="0" smtClean="0">
              <a:latin typeface="微軟正黑體" pitchFamily="34" charset="-120"/>
              <a:ea typeface="微軟正黑體" pitchFamily="34" charset="-120"/>
            </a:rPr>
            <a:t>追蹤驗證</a:t>
          </a:r>
          <a:endParaRPr lang="zh-TW" altLang="en-US" sz="2800" dirty="0">
            <a:latin typeface="微軟正黑體" pitchFamily="34" charset="-120"/>
            <a:ea typeface="微軟正黑體" pitchFamily="34" charset="-120"/>
          </a:endParaRPr>
        </a:p>
      </dgm:t>
    </dgm:pt>
    <dgm:pt modelId="{3D2413CA-CA53-43AE-A5C3-5115DE86FE28}" type="parTrans" cxnId="{C6038D00-7625-4C7A-A00F-643609EC7364}">
      <dgm:prSet/>
      <dgm:spPr/>
      <dgm:t>
        <a:bodyPr/>
        <a:lstStyle/>
        <a:p>
          <a:endParaRPr lang="zh-TW" altLang="en-US"/>
        </a:p>
      </dgm:t>
    </dgm:pt>
    <dgm:pt modelId="{F12E9EB8-F308-4025-A2A9-4D1D0AD0CA25}" type="sibTrans" cxnId="{C6038D00-7625-4C7A-A00F-643609EC7364}">
      <dgm:prSet/>
      <dgm:spPr/>
      <dgm:t>
        <a:bodyPr/>
        <a:lstStyle/>
        <a:p>
          <a:endParaRPr lang="zh-TW" altLang="en-US"/>
        </a:p>
      </dgm:t>
    </dgm:pt>
    <dgm:pt modelId="{78FB11A0-EDAE-48E4-8FA0-62476B7E57AB}" type="pres">
      <dgm:prSet presAssocID="{0453A2EA-9F7B-49C9-9567-7159027E2FE8}" presName="arrowDiagram" presStyleCnt="0">
        <dgm:presLayoutVars>
          <dgm:chMax val="5"/>
          <dgm:dir/>
          <dgm:resizeHandles val="exact"/>
        </dgm:presLayoutVars>
      </dgm:prSet>
      <dgm:spPr/>
    </dgm:pt>
    <dgm:pt modelId="{1DED7BE0-0C1E-459C-BE46-2A089072EC82}" type="pres">
      <dgm:prSet presAssocID="{0453A2EA-9F7B-49C9-9567-7159027E2FE8}" presName="arrow" presStyleLbl="bgShp" presStyleIdx="0" presStyleCnt="1"/>
      <dgm:spPr/>
    </dgm:pt>
    <dgm:pt modelId="{D861492E-0FD7-4FFF-B6BF-8D75F9354623}" type="pres">
      <dgm:prSet presAssocID="{0453A2EA-9F7B-49C9-9567-7159027E2FE8}" presName="arrowDiagram3" presStyleCnt="0"/>
      <dgm:spPr/>
    </dgm:pt>
    <dgm:pt modelId="{AEB39203-CB37-404F-8C90-5BD4C1629CA5}" type="pres">
      <dgm:prSet presAssocID="{CB729B46-C8E2-433B-9CF5-8E12C18F7FD5}" presName="bullet3a" presStyleLbl="node1" presStyleIdx="0" presStyleCnt="3"/>
      <dgm:spPr/>
    </dgm:pt>
    <dgm:pt modelId="{6072DF48-CD98-46F6-8EA5-A1C9F9AB6F64}" type="pres">
      <dgm:prSet presAssocID="{CB729B46-C8E2-433B-9CF5-8E12C18F7FD5}" presName="textBox3a" presStyleLbl="revTx" presStyleIdx="0" presStyleCnt="3">
        <dgm:presLayoutVars>
          <dgm:bulletEnabled val="1"/>
        </dgm:presLayoutVars>
      </dgm:prSet>
      <dgm:spPr/>
      <dgm:t>
        <a:bodyPr/>
        <a:lstStyle/>
        <a:p>
          <a:endParaRPr lang="zh-TW" altLang="en-US"/>
        </a:p>
      </dgm:t>
    </dgm:pt>
    <dgm:pt modelId="{6D2AC4AE-038A-436A-8013-000ADD8793A7}" type="pres">
      <dgm:prSet presAssocID="{12480F44-A9A4-413E-932F-BB558F2AC347}" presName="bullet3b" presStyleLbl="node1" presStyleIdx="1" presStyleCnt="3"/>
      <dgm:spPr/>
    </dgm:pt>
    <dgm:pt modelId="{777B9ACD-0799-4BD3-AC87-2981C5689BF4}" type="pres">
      <dgm:prSet presAssocID="{12480F44-A9A4-413E-932F-BB558F2AC347}" presName="textBox3b" presStyleLbl="revTx" presStyleIdx="1" presStyleCnt="3" custScaleX="138540" custLinFactNeighborX="14583" custLinFactNeighborY="-1642">
        <dgm:presLayoutVars>
          <dgm:bulletEnabled val="1"/>
        </dgm:presLayoutVars>
      </dgm:prSet>
      <dgm:spPr/>
      <dgm:t>
        <a:bodyPr/>
        <a:lstStyle/>
        <a:p>
          <a:endParaRPr lang="zh-TW" altLang="en-US"/>
        </a:p>
      </dgm:t>
    </dgm:pt>
    <dgm:pt modelId="{0F9DF5DB-1347-4AE6-AD2F-220A3386BF75}" type="pres">
      <dgm:prSet presAssocID="{EF096C51-7878-4628-9686-BD044423C458}" presName="bullet3c" presStyleLbl="node1" presStyleIdx="2" presStyleCnt="3"/>
      <dgm:spPr/>
    </dgm:pt>
    <dgm:pt modelId="{9A574088-AF4D-4AB9-B50D-2979C8A29102}" type="pres">
      <dgm:prSet presAssocID="{EF096C51-7878-4628-9686-BD044423C458}" presName="textBox3c" presStyleLbl="revTx" presStyleIdx="2" presStyleCnt="3">
        <dgm:presLayoutVars>
          <dgm:bulletEnabled val="1"/>
        </dgm:presLayoutVars>
      </dgm:prSet>
      <dgm:spPr/>
      <dgm:t>
        <a:bodyPr/>
        <a:lstStyle/>
        <a:p>
          <a:endParaRPr lang="zh-TW" altLang="en-US"/>
        </a:p>
      </dgm:t>
    </dgm:pt>
  </dgm:ptLst>
  <dgm:cxnLst>
    <dgm:cxn modelId="{204E52A9-1ACD-488D-8914-95B4C3129BE3}" type="presOf" srcId="{0453A2EA-9F7B-49C9-9567-7159027E2FE8}" destId="{78FB11A0-EDAE-48E4-8FA0-62476B7E57AB}" srcOrd="0" destOrd="0" presId="urn:microsoft.com/office/officeart/2005/8/layout/arrow2"/>
    <dgm:cxn modelId="{9C99E4E4-4AC5-4C4B-9EF8-7080DC2D10DC}" srcId="{0453A2EA-9F7B-49C9-9567-7159027E2FE8}" destId="{CB729B46-C8E2-433B-9CF5-8E12C18F7FD5}" srcOrd="0" destOrd="0" parTransId="{52FEEBAD-200A-4E09-8F55-C844AF334717}" sibTransId="{8CC27FB5-A970-4B2A-91C2-D858F77DF61C}"/>
    <dgm:cxn modelId="{D3B67A31-A9FA-4A07-90DB-AFDFB6011B84}" type="presOf" srcId="{EF096C51-7878-4628-9686-BD044423C458}" destId="{9A574088-AF4D-4AB9-B50D-2979C8A29102}" srcOrd="0" destOrd="0" presId="urn:microsoft.com/office/officeart/2005/8/layout/arrow2"/>
    <dgm:cxn modelId="{1A72D635-1148-4A9A-B256-62DB181E5BF2}" srcId="{0453A2EA-9F7B-49C9-9567-7159027E2FE8}" destId="{12480F44-A9A4-413E-932F-BB558F2AC347}" srcOrd="1" destOrd="0" parTransId="{5E826432-A8D7-4722-B69D-8879E0B7FA33}" sibTransId="{533D27A1-D75D-4E62-A2A8-BF6AD4B4DFF9}"/>
    <dgm:cxn modelId="{42407D10-F967-4F6F-80E9-866442209B6A}" type="presOf" srcId="{CB729B46-C8E2-433B-9CF5-8E12C18F7FD5}" destId="{6072DF48-CD98-46F6-8EA5-A1C9F9AB6F64}" srcOrd="0" destOrd="0" presId="urn:microsoft.com/office/officeart/2005/8/layout/arrow2"/>
    <dgm:cxn modelId="{C6038D00-7625-4C7A-A00F-643609EC7364}" srcId="{0453A2EA-9F7B-49C9-9567-7159027E2FE8}" destId="{EF096C51-7878-4628-9686-BD044423C458}" srcOrd="2" destOrd="0" parTransId="{3D2413CA-CA53-43AE-A5C3-5115DE86FE28}" sibTransId="{F12E9EB8-F308-4025-A2A9-4D1D0AD0CA25}"/>
    <dgm:cxn modelId="{512B7D82-B443-4DFE-8BC8-690D22694C6A}" type="presOf" srcId="{12480F44-A9A4-413E-932F-BB558F2AC347}" destId="{777B9ACD-0799-4BD3-AC87-2981C5689BF4}" srcOrd="0" destOrd="0" presId="urn:microsoft.com/office/officeart/2005/8/layout/arrow2"/>
    <dgm:cxn modelId="{962F3E18-202C-48A7-A63A-5561A1F57CE5}" type="presParOf" srcId="{78FB11A0-EDAE-48E4-8FA0-62476B7E57AB}" destId="{1DED7BE0-0C1E-459C-BE46-2A089072EC82}" srcOrd="0" destOrd="0" presId="urn:microsoft.com/office/officeart/2005/8/layout/arrow2"/>
    <dgm:cxn modelId="{70F85DFD-40EE-489E-ABC8-E53A1AEA7637}" type="presParOf" srcId="{78FB11A0-EDAE-48E4-8FA0-62476B7E57AB}" destId="{D861492E-0FD7-4FFF-B6BF-8D75F9354623}" srcOrd="1" destOrd="0" presId="urn:microsoft.com/office/officeart/2005/8/layout/arrow2"/>
    <dgm:cxn modelId="{950CAF30-DE76-4141-AD0C-1B8CB271141B}" type="presParOf" srcId="{D861492E-0FD7-4FFF-B6BF-8D75F9354623}" destId="{AEB39203-CB37-404F-8C90-5BD4C1629CA5}" srcOrd="0" destOrd="0" presId="urn:microsoft.com/office/officeart/2005/8/layout/arrow2"/>
    <dgm:cxn modelId="{2A2E7C5D-8F41-4F6F-876F-090E8E8628BD}" type="presParOf" srcId="{D861492E-0FD7-4FFF-B6BF-8D75F9354623}" destId="{6072DF48-CD98-46F6-8EA5-A1C9F9AB6F64}" srcOrd="1" destOrd="0" presId="urn:microsoft.com/office/officeart/2005/8/layout/arrow2"/>
    <dgm:cxn modelId="{30B315E5-DB8D-49F3-8AF8-25C5BE4667E2}" type="presParOf" srcId="{D861492E-0FD7-4FFF-B6BF-8D75F9354623}" destId="{6D2AC4AE-038A-436A-8013-000ADD8793A7}" srcOrd="2" destOrd="0" presId="urn:microsoft.com/office/officeart/2005/8/layout/arrow2"/>
    <dgm:cxn modelId="{02E08C62-4924-4DA8-9CB1-7D18C323E7FF}" type="presParOf" srcId="{D861492E-0FD7-4FFF-B6BF-8D75F9354623}" destId="{777B9ACD-0799-4BD3-AC87-2981C5689BF4}" srcOrd="3" destOrd="0" presId="urn:microsoft.com/office/officeart/2005/8/layout/arrow2"/>
    <dgm:cxn modelId="{4CC10A0D-4A8B-48FB-9AAF-0732C13EC554}" type="presParOf" srcId="{D861492E-0FD7-4FFF-B6BF-8D75F9354623}" destId="{0F9DF5DB-1347-4AE6-AD2F-220A3386BF75}" srcOrd="4" destOrd="0" presId="urn:microsoft.com/office/officeart/2005/8/layout/arrow2"/>
    <dgm:cxn modelId="{EDFA604D-E4AB-4D38-97D4-1FFF9DAFCB3C}" type="presParOf" srcId="{D861492E-0FD7-4FFF-B6BF-8D75F9354623}" destId="{9A574088-AF4D-4AB9-B50D-2979C8A29102}" srcOrd="5"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7D6EF82-C461-44CE-9925-2270414C471A}" type="doc">
      <dgm:prSet loTypeId="urn:microsoft.com/office/officeart/2005/8/layout/arrow2" loCatId="process" qsTypeId="urn:microsoft.com/office/officeart/2005/8/quickstyle/simple1" qsCatId="simple" csTypeId="urn:microsoft.com/office/officeart/2005/8/colors/accent1_2" csCatId="accent1" phldr="1"/>
      <dgm:spPr/>
    </dgm:pt>
    <dgm:pt modelId="{45D461EB-25A7-4A6A-9C66-47F9E0670C87}">
      <dgm:prSet phldrT="[文字]" custT="1"/>
      <dgm:spPr>
        <a:ln>
          <a:noFill/>
        </a:ln>
      </dgm:spPr>
      <dgm:t>
        <a:bodyPr/>
        <a:lstStyle/>
        <a:p>
          <a:r>
            <a:rPr lang="zh-TW" altLang="en-US" sz="1800" b="1" dirty="0" smtClean="0">
              <a:latin typeface="微軟正黑體" pitchFamily="34" charset="-120"/>
              <a:ea typeface="微軟正黑體" pitchFamily="34" charset="-120"/>
            </a:rPr>
            <a:t>物品階層關係</a:t>
          </a:r>
          <a:endParaRPr lang="zh-TW" altLang="en-US" sz="1800" b="1" dirty="0">
            <a:latin typeface="微軟正黑體" pitchFamily="34" charset="-120"/>
            <a:ea typeface="微軟正黑體" pitchFamily="34" charset="-120"/>
          </a:endParaRPr>
        </a:p>
      </dgm:t>
    </dgm:pt>
    <dgm:pt modelId="{27B88AD1-F5AD-4CAC-8D69-B5CB40723C87}" type="parTrans" cxnId="{0DFFBD71-E04E-44FE-A7A3-DD2E7CEF5810}">
      <dgm:prSet/>
      <dgm:spPr/>
      <dgm:t>
        <a:bodyPr/>
        <a:lstStyle/>
        <a:p>
          <a:endParaRPr lang="zh-TW" altLang="en-US" sz="1600">
            <a:latin typeface="微軟正黑體" pitchFamily="34" charset="-120"/>
            <a:ea typeface="微軟正黑體" pitchFamily="34" charset="-120"/>
          </a:endParaRPr>
        </a:p>
      </dgm:t>
    </dgm:pt>
    <dgm:pt modelId="{E7A2DB35-A0FF-4103-A902-EDDA923C658E}" type="sibTrans" cxnId="{0DFFBD71-E04E-44FE-A7A3-DD2E7CEF5810}">
      <dgm:prSet/>
      <dgm:spPr/>
      <dgm:t>
        <a:bodyPr/>
        <a:lstStyle/>
        <a:p>
          <a:endParaRPr lang="zh-TW" altLang="en-US" sz="1600">
            <a:latin typeface="微軟正黑體" pitchFamily="34" charset="-120"/>
            <a:ea typeface="微軟正黑體" pitchFamily="34" charset="-120"/>
          </a:endParaRPr>
        </a:p>
      </dgm:t>
    </dgm:pt>
    <dgm:pt modelId="{2ECA4F22-E4EB-44E9-A9E4-1D6828EC0BC9}">
      <dgm:prSet phldrT="[文字]" custT="1"/>
      <dgm:spPr>
        <a:ln>
          <a:noFill/>
        </a:ln>
      </dgm:spPr>
      <dgm:t>
        <a:bodyPr/>
        <a:lstStyle/>
        <a:p>
          <a:r>
            <a:rPr lang="zh-TW" altLang="en-US" sz="1800" b="1" dirty="0" smtClean="0">
              <a:latin typeface="微軟正黑體" pitchFamily="34" charset="-120"/>
              <a:ea typeface="微軟正黑體" pitchFamily="34" charset="-120"/>
            </a:rPr>
            <a:t>用戶屬性為基礎</a:t>
          </a:r>
          <a:endParaRPr lang="zh-TW" altLang="en-US" sz="1800" b="1" dirty="0">
            <a:latin typeface="微軟正黑體" pitchFamily="34" charset="-120"/>
            <a:ea typeface="微軟正黑體" pitchFamily="34" charset="-120"/>
          </a:endParaRPr>
        </a:p>
      </dgm:t>
    </dgm:pt>
    <dgm:pt modelId="{1B30A62E-B422-4C2C-A683-5073F759D69C}" type="parTrans" cxnId="{19EB106E-C8FC-4F06-903A-4439A6E8BFAA}">
      <dgm:prSet/>
      <dgm:spPr/>
      <dgm:t>
        <a:bodyPr/>
        <a:lstStyle/>
        <a:p>
          <a:endParaRPr lang="zh-TW" altLang="en-US" sz="1600">
            <a:latin typeface="微軟正黑體" pitchFamily="34" charset="-120"/>
            <a:ea typeface="微軟正黑體" pitchFamily="34" charset="-120"/>
          </a:endParaRPr>
        </a:p>
      </dgm:t>
    </dgm:pt>
    <dgm:pt modelId="{A93EFBE2-F654-42B5-ACF2-ED0D44CAE69C}" type="sibTrans" cxnId="{19EB106E-C8FC-4F06-903A-4439A6E8BFAA}">
      <dgm:prSet/>
      <dgm:spPr/>
      <dgm:t>
        <a:bodyPr/>
        <a:lstStyle/>
        <a:p>
          <a:endParaRPr lang="zh-TW" altLang="en-US" sz="1600">
            <a:latin typeface="微軟正黑體" pitchFamily="34" charset="-120"/>
            <a:ea typeface="微軟正黑體" pitchFamily="34" charset="-120"/>
          </a:endParaRPr>
        </a:p>
      </dgm:t>
    </dgm:pt>
    <dgm:pt modelId="{C769FC11-A959-4B2B-B1D6-C20176DF4C6F}">
      <dgm:prSet phldrT="[文字]" custT="1"/>
      <dgm:spPr>
        <a:ln>
          <a:noFill/>
        </a:ln>
      </dgm:spPr>
      <dgm:t>
        <a:bodyPr anchor="ctr"/>
        <a:lstStyle/>
        <a:p>
          <a:pPr algn="ctr"/>
          <a:r>
            <a:rPr lang="zh-TW" altLang="en-US" sz="1800" b="1" dirty="0" smtClean="0">
              <a:latin typeface="微軟正黑體" pitchFamily="34" charset="-120"/>
              <a:ea typeface="微軟正黑體" pitchFamily="34" charset="-120"/>
            </a:rPr>
            <a:t>協同過濾法</a:t>
          </a:r>
          <a:r>
            <a:rPr lang="en-US" altLang="zh-TW" sz="1800" b="1" dirty="0" smtClean="0">
              <a:latin typeface="微軟正黑體" pitchFamily="34" charset="-120"/>
              <a:ea typeface="微軟正黑體" pitchFamily="34" charset="-120"/>
            </a:rPr>
            <a:t>(</a:t>
          </a:r>
          <a:r>
            <a:rPr lang="zh-TW" altLang="en-US" sz="1800" b="1" dirty="0" smtClean="0">
              <a:latin typeface="微軟正黑體" pitchFamily="34" charset="-120"/>
              <a:ea typeface="微軟正黑體" pitchFamily="34" charset="-120"/>
            </a:rPr>
            <a:t>用戶基礎</a:t>
          </a:r>
          <a:r>
            <a:rPr lang="en-US" altLang="zh-TW" sz="1800" b="1" dirty="0" smtClean="0">
              <a:latin typeface="微軟正黑體" pitchFamily="34" charset="-120"/>
              <a:ea typeface="微軟正黑體" pitchFamily="34" charset="-120"/>
            </a:rPr>
            <a:t>)</a:t>
          </a:r>
          <a:endParaRPr lang="zh-TW" altLang="en-US" sz="1800" b="1" dirty="0">
            <a:latin typeface="微軟正黑體" pitchFamily="34" charset="-120"/>
            <a:ea typeface="微軟正黑體" pitchFamily="34" charset="-120"/>
          </a:endParaRPr>
        </a:p>
      </dgm:t>
    </dgm:pt>
    <dgm:pt modelId="{954A7D41-0E31-48FD-9ACA-AFE38B57258C}" type="parTrans" cxnId="{DF9B8918-8797-457D-B52E-35A0D6F580A2}">
      <dgm:prSet/>
      <dgm:spPr/>
      <dgm:t>
        <a:bodyPr/>
        <a:lstStyle/>
        <a:p>
          <a:endParaRPr lang="zh-TW" altLang="en-US" sz="1600">
            <a:latin typeface="微軟正黑體" pitchFamily="34" charset="-120"/>
            <a:ea typeface="微軟正黑體" pitchFamily="34" charset="-120"/>
          </a:endParaRPr>
        </a:p>
      </dgm:t>
    </dgm:pt>
    <dgm:pt modelId="{536D1C7D-E8D7-452A-AD43-E0F4D5C97ACE}" type="sibTrans" cxnId="{DF9B8918-8797-457D-B52E-35A0D6F580A2}">
      <dgm:prSet/>
      <dgm:spPr/>
      <dgm:t>
        <a:bodyPr/>
        <a:lstStyle/>
        <a:p>
          <a:endParaRPr lang="zh-TW" altLang="en-US" sz="1600">
            <a:latin typeface="微軟正黑體" pitchFamily="34" charset="-120"/>
            <a:ea typeface="微軟正黑體" pitchFamily="34" charset="-120"/>
          </a:endParaRPr>
        </a:p>
      </dgm:t>
    </dgm:pt>
    <dgm:pt modelId="{1714F91D-9BF3-4B8D-A08B-67FB7F462384}">
      <dgm:prSet phldrT="[文字]" custT="1"/>
      <dgm:spPr>
        <a:ln>
          <a:noFill/>
        </a:ln>
      </dgm:spPr>
      <dgm:t>
        <a:bodyPr/>
        <a:lstStyle/>
        <a:p>
          <a:r>
            <a:rPr lang="zh-TW" altLang="en-US" sz="1800" b="1" dirty="0" smtClean="0">
              <a:latin typeface="微軟正黑體" pitchFamily="34" charset="-120"/>
              <a:ea typeface="微軟正黑體" pitchFamily="34" charset="-120"/>
            </a:rPr>
            <a:t>協同過濾法</a:t>
          </a:r>
          <a:r>
            <a:rPr lang="en-US" altLang="zh-TW" sz="1800" b="1" dirty="0" smtClean="0">
              <a:latin typeface="微軟正黑體" pitchFamily="34" charset="-120"/>
              <a:ea typeface="微軟正黑體" pitchFamily="34" charset="-120"/>
            </a:rPr>
            <a:t>(</a:t>
          </a:r>
          <a:r>
            <a:rPr lang="zh-TW" altLang="en-US" sz="1800" b="1" dirty="0" smtClean="0">
              <a:latin typeface="微軟正黑體" pitchFamily="34" charset="-120"/>
              <a:ea typeface="微軟正黑體" pitchFamily="34" charset="-120"/>
            </a:rPr>
            <a:t>物品基礎</a:t>
          </a:r>
          <a:r>
            <a:rPr lang="en-US" altLang="zh-TW" sz="1800" b="1" dirty="0" smtClean="0">
              <a:latin typeface="微軟正黑體" pitchFamily="34" charset="-120"/>
              <a:ea typeface="微軟正黑體" pitchFamily="34" charset="-120"/>
            </a:rPr>
            <a:t>)</a:t>
          </a:r>
          <a:endParaRPr lang="zh-TW" altLang="en-US" sz="1800" b="1" dirty="0">
            <a:latin typeface="微軟正黑體" pitchFamily="34" charset="-120"/>
            <a:ea typeface="微軟正黑體" pitchFamily="34" charset="-120"/>
          </a:endParaRPr>
        </a:p>
      </dgm:t>
    </dgm:pt>
    <dgm:pt modelId="{8009C605-AD34-4625-B748-612CBA02D135}" type="parTrans" cxnId="{2EFFA1CE-19E2-448D-89C8-3DFC6A90D430}">
      <dgm:prSet/>
      <dgm:spPr/>
      <dgm:t>
        <a:bodyPr/>
        <a:lstStyle/>
        <a:p>
          <a:endParaRPr lang="zh-TW" altLang="en-US" sz="1600">
            <a:latin typeface="微軟正黑體" pitchFamily="34" charset="-120"/>
            <a:ea typeface="微軟正黑體" pitchFamily="34" charset="-120"/>
          </a:endParaRPr>
        </a:p>
      </dgm:t>
    </dgm:pt>
    <dgm:pt modelId="{CE875B2F-D4A8-4AAB-AED5-07F787D01EDB}" type="sibTrans" cxnId="{2EFFA1CE-19E2-448D-89C8-3DFC6A90D430}">
      <dgm:prSet/>
      <dgm:spPr/>
      <dgm:t>
        <a:bodyPr/>
        <a:lstStyle/>
        <a:p>
          <a:endParaRPr lang="zh-TW" altLang="en-US" sz="1600">
            <a:latin typeface="微軟正黑體" pitchFamily="34" charset="-120"/>
            <a:ea typeface="微軟正黑體" pitchFamily="34" charset="-120"/>
          </a:endParaRPr>
        </a:p>
      </dgm:t>
    </dgm:pt>
    <dgm:pt modelId="{2EDCD84A-4C1D-49DB-AF3A-BD4573122A6D}">
      <dgm:prSet phldrT="[文字]" custT="1"/>
      <dgm:spPr>
        <a:ln>
          <a:noFill/>
        </a:ln>
      </dgm:spPr>
      <dgm:t>
        <a:bodyPr/>
        <a:lstStyle/>
        <a:p>
          <a:r>
            <a:rPr lang="zh-TW" altLang="en-US" sz="1800" b="1" dirty="0" smtClean="0">
              <a:latin typeface="微軟正黑體" pitchFamily="34" charset="-120"/>
              <a:ea typeface="微軟正黑體" pitchFamily="34" charset="-120"/>
            </a:rPr>
            <a:t>模型為基礎</a:t>
          </a:r>
          <a:endParaRPr lang="zh-TW" altLang="en-US" sz="1800" b="1" dirty="0">
            <a:latin typeface="微軟正黑體" pitchFamily="34" charset="-120"/>
            <a:ea typeface="微軟正黑體" pitchFamily="34" charset="-120"/>
          </a:endParaRPr>
        </a:p>
      </dgm:t>
    </dgm:pt>
    <dgm:pt modelId="{2BF76024-0D34-4175-A742-99D0522FAB4D}" type="parTrans" cxnId="{107593B8-7D0D-43EF-98B9-91905B3743D6}">
      <dgm:prSet/>
      <dgm:spPr/>
      <dgm:t>
        <a:bodyPr/>
        <a:lstStyle/>
        <a:p>
          <a:endParaRPr lang="zh-TW" altLang="en-US" sz="1600">
            <a:latin typeface="微軟正黑體" pitchFamily="34" charset="-120"/>
            <a:ea typeface="微軟正黑體" pitchFamily="34" charset="-120"/>
          </a:endParaRPr>
        </a:p>
      </dgm:t>
    </dgm:pt>
    <dgm:pt modelId="{B25A15D7-E518-4809-B6E5-7B8E9FAE2CDC}" type="sibTrans" cxnId="{107593B8-7D0D-43EF-98B9-91905B3743D6}">
      <dgm:prSet/>
      <dgm:spPr/>
      <dgm:t>
        <a:bodyPr/>
        <a:lstStyle/>
        <a:p>
          <a:endParaRPr lang="zh-TW" altLang="en-US" sz="1600">
            <a:latin typeface="微軟正黑體" pitchFamily="34" charset="-120"/>
            <a:ea typeface="微軟正黑體" pitchFamily="34" charset="-120"/>
          </a:endParaRPr>
        </a:p>
      </dgm:t>
    </dgm:pt>
    <dgm:pt modelId="{A1B59677-5D0B-4642-A9D9-358E2493A2AD}" type="pres">
      <dgm:prSet presAssocID="{E7D6EF82-C461-44CE-9925-2270414C471A}" presName="arrowDiagram" presStyleCnt="0">
        <dgm:presLayoutVars>
          <dgm:chMax val="5"/>
          <dgm:dir/>
          <dgm:resizeHandles val="exact"/>
        </dgm:presLayoutVars>
      </dgm:prSet>
      <dgm:spPr/>
    </dgm:pt>
    <dgm:pt modelId="{9F8C84D5-CD70-4601-B63F-6049ADE04D60}" type="pres">
      <dgm:prSet presAssocID="{E7D6EF82-C461-44CE-9925-2270414C471A}" presName="arrow" presStyleLbl="bgShp" presStyleIdx="0" presStyleCnt="1" custScaleX="121815" custScaleY="100000"/>
      <dgm:spPr/>
    </dgm:pt>
    <dgm:pt modelId="{8A754849-8382-42E9-B0C9-F450C7969C80}" type="pres">
      <dgm:prSet presAssocID="{E7D6EF82-C461-44CE-9925-2270414C471A}" presName="arrowDiagram5" presStyleCnt="0"/>
      <dgm:spPr/>
    </dgm:pt>
    <dgm:pt modelId="{73EC6164-1D59-442D-B5BC-A339AA704592}" type="pres">
      <dgm:prSet presAssocID="{45D461EB-25A7-4A6A-9C66-47F9E0670C87}" presName="bullet5a" presStyleLbl="node1" presStyleIdx="0" presStyleCnt="5" custLinFactX="-80272" custLinFactY="-42876" custLinFactNeighborX="-100000" custLinFactNeighborY="-100000"/>
      <dgm:spPr/>
    </dgm:pt>
    <dgm:pt modelId="{64494B66-27F0-475E-80D4-106F994511F1}" type="pres">
      <dgm:prSet presAssocID="{45D461EB-25A7-4A6A-9C66-47F9E0670C87}" presName="textBox5a" presStyleLbl="revTx" presStyleIdx="0" presStyleCnt="5" custScaleY="70800" custLinFactX="-50325" custLinFactNeighborX="-100000" custLinFactNeighborY="-77999">
        <dgm:presLayoutVars>
          <dgm:bulletEnabled val="1"/>
        </dgm:presLayoutVars>
      </dgm:prSet>
      <dgm:spPr/>
      <dgm:t>
        <a:bodyPr/>
        <a:lstStyle/>
        <a:p>
          <a:endParaRPr lang="zh-TW" altLang="en-US"/>
        </a:p>
      </dgm:t>
    </dgm:pt>
    <dgm:pt modelId="{142EE964-9B0E-41D7-88A1-F96099DAA186}" type="pres">
      <dgm:prSet presAssocID="{2ECA4F22-E4EB-44E9-A9E4-1D6828EC0BC9}" presName="bullet5b" presStyleLbl="node1" presStyleIdx="1" presStyleCnt="5" custScaleX="133101" custScaleY="133100" custLinFactX="-11432" custLinFactNeighborX="-100000" custLinFactNeighborY="-21472"/>
      <dgm:spPr/>
    </dgm:pt>
    <dgm:pt modelId="{DD0532F7-CFAC-41FF-B899-2F269BF6397A}" type="pres">
      <dgm:prSet presAssocID="{2ECA4F22-E4EB-44E9-A9E4-1D6828EC0BC9}" presName="textBox5b" presStyleLbl="revTx" presStyleIdx="1" presStyleCnt="5" custScaleX="105311" custScaleY="40798" custLinFactX="-8780" custLinFactNeighborX="-100000" custLinFactNeighborY="-85758">
        <dgm:presLayoutVars>
          <dgm:bulletEnabled val="1"/>
        </dgm:presLayoutVars>
      </dgm:prSet>
      <dgm:spPr/>
      <dgm:t>
        <a:bodyPr/>
        <a:lstStyle/>
        <a:p>
          <a:endParaRPr lang="zh-TW" altLang="en-US"/>
        </a:p>
      </dgm:t>
    </dgm:pt>
    <dgm:pt modelId="{A690A67A-2108-4A8D-89B2-D5C3E089F1FD}" type="pres">
      <dgm:prSet presAssocID="{C769FC11-A959-4B2B-B1D6-C20176DF4C6F}" presName="bullet5c" presStyleLbl="node1" presStyleIdx="2" presStyleCnt="5" custScaleX="115355" custScaleY="115355" custLinFactNeighborX="-71566" custLinFactNeighborY="17997"/>
      <dgm:spPr/>
    </dgm:pt>
    <dgm:pt modelId="{3D8F8E4F-5AEA-4ABF-937E-B78086BC736F}" type="pres">
      <dgm:prSet presAssocID="{C769FC11-A959-4B2B-B1D6-C20176DF4C6F}" presName="textBox5c" presStyleLbl="revTx" presStyleIdx="2" presStyleCnt="5" custScaleX="109020" custScaleY="34033" custLinFactNeighborX="-73537" custLinFactNeighborY="-18259">
        <dgm:presLayoutVars>
          <dgm:bulletEnabled val="1"/>
        </dgm:presLayoutVars>
      </dgm:prSet>
      <dgm:spPr/>
      <dgm:t>
        <a:bodyPr/>
        <a:lstStyle/>
        <a:p>
          <a:endParaRPr lang="zh-TW" altLang="en-US"/>
        </a:p>
      </dgm:t>
    </dgm:pt>
    <dgm:pt modelId="{D2167A7B-79CC-49DF-91C5-6083D40FC30A}" type="pres">
      <dgm:prSet presAssocID="{1714F91D-9BF3-4B8D-A08B-67FB7F462384}" presName="bullet5d" presStyleLbl="node1" presStyleIdx="3" presStyleCnt="5" custScaleX="108392" custScaleY="108392" custLinFactNeighborX="-53510" custLinFactNeighborY="25179"/>
      <dgm:spPr/>
    </dgm:pt>
    <dgm:pt modelId="{B537B8FD-1A81-49EE-AB4B-3D5B27A1B22D}" type="pres">
      <dgm:prSet presAssocID="{1714F91D-9BF3-4B8D-A08B-67FB7F462384}" presName="textBox5d" presStyleLbl="revTx" presStyleIdx="3" presStyleCnt="5" custScaleX="111407" custScaleY="29257" custLinFactNeighborX="-49833" custLinFactNeighborY="-21885">
        <dgm:presLayoutVars>
          <dgm:bulletEnabled val="1"/>
        </dgm:presLayoutVars>
      </dgm:prSet>
      <dgm:spPr/>
      <dgm:t>
        <a:bodyPr/>
        <a:lstStyle/>
        <a:p>
          <a:endParaRPr lang="zh-TW" altLang="en-US"/>
        </a:p>
      </dgm:t>
    </dgm:pt>
    <dgm:pt modelId="{1B272BB0-4DFC-420B-8FE2-207E43DE0755}" type="pres">
      <dgm:prSet presAssocID="{2EDCD84A-4C1D-49DB-AF3A-BD4573122A6D}" presName="bullet5e" presStyleLbl="node1" presStyleIdx="4" presStyleCnt="5" custScaleX="124286" custScaleY="124286" custLinFactNeighborX="19701" custLinFactNeighborY="12495"/>
      <dgm:spPr/>
    </dgm:pt>
    <dgm:pt modelId="{80D61A20-371F-4629-877E-AA2905B08ECF}" type="pres">
      <dgm:prSet presAssocID="{2EDCD84A-4C1D-49DB-AF3A-BD4573122A6D}" presName="textBox5e" presStyleLbl="revTx" presStyleIdx="4" presStyleCnt="5" custScaleX="110020" custScaleY="9878" custLinFactNeighborX="-17111" custLinFactNeighborY="-27968">
        <dgm:presLayoutVars>
          <dgm:bulletEnabled val="1"/>
        </dgm:presLayoutVars>
      </dgm:prSet>
      <dgm:spPr/>
      <dgm:t>
        <a:bodyPr/>
        <a:lstStyle/>
        <a:p>
          <a:endParaRPr lang="zh-TW" altLang="en-US"/>
        </a:p>
      </dgm:t>
    </dgm:pt>
  </dgm:ptLst>
  <dgm:cxnLst>
    <dgm:cxn modelId="{19EB106E-C8FC-4F06-903A-4439A6E8BFAA}" srcId="{E7D6EF82-C461-44CE-9925-2270414C471A}" destId="{2ECA4F22-E4EB-44E9-A9E4-1D6828EC0BC9}" srcOrd="1" destOrd="0" parTransId="{1B30A62E-B422-4C2C-A683-5073F759D69C}" sibTransId="{A93EFBE2-F654-42B5-ACF2-ED0D44CAE69C}"/>
    <dgm:cxn modelId="{DF9B8918-8797-457D-B52E-35A0D6F580A2}" srcId="{E7D6EF82-C461-44CE-9925-2270414C471A}" destId="{C769FC11-A959-4B2B-B1D6-C20176DF4C6F}" srcOrd="2" destOrd="0" parTransId="{954A7D41-0E31-48FD-9ACA-AFE38B57258C}" sibTransId="{536D1C7D-E8D7-452A-AD43-E0F4D5C97ACE}"/>
    <dgm:cxn modelId="{0DFFBD71-E04E-44FE-A7A3-DD2E7CEF5810}" srcId="{E7D6EF82-C461-44CE-9925-2270414C471A}" destId="{45D461EB-25A7-4A6A-9C66-47F9E0670C87}" srcOrd="0" destOrd="0" parTransId="{27B88AD1-F5AD-4CAC-8D69-B5CB40723C87}" sibTransId="{E7A2DB35-A0FF-4103-A902-EDDA923C658E}"/>
    <dgm:cxn modelId="{107593B8-7D0D-43EF-98B9-91905B3743D6}" srcId="{E7D6EF82-C461-44CE-9925-2270414C471A}" destId="{2EDCD84A-4C1D-49DB-AF3A-BD4573122A6D}" srcOrd="4" destOrd="0" parTransId="{2BF76024-0D34-4175-A742-99D0522FAB4D}" sibTransId="{B25A15D7-E518-4809-B6E5-7B8E9FAE2CDC}"/>
    <dgm:cxn modelId="{1DB53E23-A6C0-49A4-A1F4-2F301CEA119F}" type="presOf" srcId="{2EDCD84A-4C1D-49DB-AF3A-BD4573122A6D}" destId="{80D61A20-371F-4629-877E-AA2905B08ECF}" srcOrd="0" destOrd="0" presId="urn:microsoft.com/office/officeart/2005/8/layout/arrow2"/>
    <dgm:cxn modelId="{2EFFA1CE-19E2-448D-89C8-3DFC6A90D430}" srcId="{E7D6EF82-C461-44CE-9925-2270414C471A}" destId="{1714F91D-9BF3-4B8D-A08B-67FB7F462384}" srcOrd="3" destOrd="0" parTransId="{8009C605-AD34-4625-B748-612CBA02D135}" sibTransId="{CE875B2F-D4A8-4AAB-AED5-07F787D01EDB}"/>
    <dgm:cxn modelId="{0F6047CD-62E9-4228-9089-F0EECF87DAB1}" type="presOf" srcId="{E7D6EF82-C461-44CE-9925-2270414C471A}" destId="{A1B59677-5D0B-4642-A9D9-358E2493A2AD}" srcOrd="0" destOrd="0" presId="urn:microsoft.com/office/officeart/2005/8/layout/arrow2"/>
    <dgm:cxn modelId="{D46D5C35-2071-4562-882D-5E374A094854}" type="presOf" srcId="{1714F91D-9BF3-4B8D-A08B-67FB7F462384}" destId="{B537B8FD-1A81-49EE-AB4B-3D5B27A1B22D}" srcOrd="0" destOrd="0" presId="urn:microsoft.com/office/officeart/2005/8/layout/arrow2"/>
    <dgm:cxn modelId="{8E4A7981-1CA5-4881-AAED-98D63A5B5B4C}" type="presOf" srcId="{2ECA4F22-E4EB-44E9-A9E4-1D6828EC0BC9}" destId="{DD0532F7-CFAC-41FF-B899-2F269BF6397A}" srcOrd="0" destOrd="0" presId="urn:microsoft.com/office/officeart/2005/8/layout/arrow2"/>
    <dgm:cxn modelId="{95D260EE-E627-466A-9CDD-C9CD73402770}" type="presOf" srcId="{45D461EB-25A7-4A6A-9C66-47F9E0670C87}" destId="{64494B66-27F0-475E-80D4-106F994511F1}" srcOrd="0" destOrd="0" presId="urn:microsoft.com/office/officeart/2005/8/layout/arrow2"/>
    <dgm:cxn modelId="{0EA95B2F-2977-4F34-AD20-FCF00228521F}" type="presOf" srcId="{C769FC11-A959-4B2B-B1D6-C20176DF4C6F}" destId="{3D8F8E4F-5AEA-4ABF-937E-B78086BC736F}" srcOrd="0" destOrd="0" presId="urn:microsoft.com/office/officeart/2005/8/layout/arrow2"/>
    <dgm:cxn modelId="{B15674B1-FBC0-46AE-B240-E4DCFB22C74E}" type="presParOf" srcId="{A1B59677-5D0B-4642-A9D9-358E2493A2AD}" destId="{9F8C84D5-CD70-4601-B63F-6049ADE04D60}" srcOrd="0" destOrd="0" presId="urn:microsoft.com/office/officeart/2005/8/layout/arrow2"/>
    <dgm:cxn modelId="{C4BDA78E-6B58-43C0-85BE-38CF7422AC79}" type="presParOf" srcId="{A1B59677-5D0B-4642-A9D9-358E2493A2AD}" destId="{8A754849-8382-42E9-B0C9-F450C7969C80}" srcOrd="1" destOrd="0" presId="urn:microsoft.com/office/officeart/2005/8/layout/arrow2"/>
    <dgm:cxn modelId="{A6A9380E-D54C-46B3-817D-A258D8F66C9E}" type="presParOf" srcId="{8A754849-8382-42E9-B0C9-F450C7969C80}" destId="{73EC6164-1D59-442D-B5BC-A339AA704592}" srcOrd="0" destOrd="0" presId="urn:microsoft.com/office/officeart/2005/8/layout/arrow2"/>
    <dgm:cxn modelId="{4ECC3BC5-50CC-4175-88FA-E9B5B2FB2784}" type="presParOf" srcId="{8A754849-8382-42E9-B0C9-F450C7969C80}" destId="{64494B66-27F0-475E-80D4-106F994511F1}" srcOrd="1" destOrd="0" presId="urn:microsoft.com/office/officeart/2005/8/layout/arrow2"/>
    <dgm:cxn modelId="{4C6E77D1-B5DC-442F-BEF9-DB1A2031BD3E}" type="presParOf" srcId="{8A754849-8382-42E9-B0C9-F450C7969C80}" destId="{142EE964-9B0E-41D7-88A1-F96099DAA186}" srcOrd="2" destOrd="0" presId="urn:microsoft.com/office/officeart/2005/8/layout/arrow2"/>
    <dgm:cxn modelId="{A455BCAD-B952-4A56-B616-02DC9E09F570}" type="presParOf" srcId="{8A754849-8382-42E9-B0C9-F450C7969C80}" destId="{DD0532F7-CFAC-41FF-B899-2F269BF6397A}" srcOrd="3" destOrd="0" presId="urn:microsoft.com/office/officeart/2005/8/layout/arrow2"/>
    <dgm:cxn modelId="{AC4339BB-4B7A-4454-A75D-6FFDEE860023}" type="presParOf" srcId="{8A754849-8382-42E9-B0C9-F450C7969C80}" destId="{A690A67A-2108-4A8D-89B2-D5C3E089F1FD}" srcOrd="4" destOrd="0" presId="urn:microsoft.com/office/officeart/2005/8/layout/arrow2"/>
    <dgm:cxn modelId="{724D17CE-C1A6-4BFF-94AD-4BD9E5A6363E}" type="presParOf" srcId="{8A754849-8382-42E9-B0C9-F450C7969C80}" destId="{3D8F8E4F-5AEA-4ABF-937E-B78086BC736F}" srcOrd="5" destOrd="0" presId="urn:microsoft.com/office/officeart/2005/8/layout/arrow2"/>
    <dgm:cxn modelId="{752698AF-57C1-485A-8441-3137DB886F8E}" type="presParOf" srcId="{8A754849-8382-42E9-B0C9-F450C7969C80}" destId="{D2167A7B-79CC-49DF-91C5-6083D40FC30A}" srcOrd="6" destOrd="0" presId="urn:microsoft.com/office/officeart/2005/8/layout/arrow2"/>
    <dgm:cxn modelId="{E75B87F6-7B6E-46DD-89C2-03225D80E0B9}" type="presParOf" srcId="{8A754849-8382-42E9-B0C9-F450C7969C80}" destId="{B537B8FD-1A81-49EE-AB4B-3D5B27A1B22D}" srcOrd="7" destOrd="0" presId="urn:microsoft.com/office/officeart/2005/8/layout/arrow2"/>
    <dgm:cxn modelId="{749AA18B-F946-4A0B-A6A8-3A23C254804B}" type="presParOf" srcId="{8A754849-8382-42E9-B0C9-F450C7969C80}" destId="{1B272BB0-4DFC-420B-8FE2-207E43DE0755}" srcOrd="8" destOrd="0" presId="urn:microsoft.com/office/officeart/2005/8/layout/arrow2"/>
    <dgm:cxn modelId="{86BCD023-0CD2-4E78-A8E9-3E869509C708}" type="presParOf" srcId="{8A754849-8382-42E9-B0C9-F450C7969C80}" destId="{80D61A20-371F-4629-877E-AA2905B08ECF}" srcOrd="9"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ED7BE0-0C1E-459C-BE46-2A089072EC82}">
      <dsp:nvSpPr>
        <dsp:cNvPr id="0" name=""/>
        <dsp:cNvSpPr/>
      </dsp:nvSpPr>
      <dsp:spPr>
        <a:xfrm>
          <a:off x="0" y="348456"/>
          <a:ext cx="8229600" cy="5143500"/>
        </a:xfrm>
        <a:prstGeom prst="swooshArrow">
          <a:avLst>
            <a:gd name="adj1" fmla="val 25000"/>
            <a:gd name="adj2" fmla="val 2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B39203-CB37-404F-8C90-5BD4C1629CA5}">
      <dsp:nvSpPr>
        <dsp:cNvPr id="0" name=""/>
        <dsp:cNvSpPr/>
      </dsp:nvSpPr>
      <dsp:spPr>
        <a:xfrm>
          <a:off x="1045159" y="3898500"/>
          <a:ext cx="213969" cy="21396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072DF48-CD98-46F6-8EA5-A1C9F9AB6F64}">
      <dsp:nvSpPr>
        <dsp:cNvPr id="0" name=""/>
        <dsp:cNvSpPr/>
      </dsp:nvSpPr>
      <dsp:spPr>
        <a:xfrm>
          <a:off x="1152144" y="4005485"/>
          <a:ext cx="1917496" cy="14864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378" tIns="0" rIns="0" bIns="0" numCol="1" spcCol="1270" anchor="t" anchorCtr="0">
          <a:noAutofit/>
        </a:bodyPr>
        <a:lstStyle/>
        <a:p>
          <a:pPr lvl="0" algn="l" defTabSz="1244600">
            <a:lnSpc>
              <a:spcPct val="90000"/>
            </a:lnSpc>
            <a:spcBef>
              <a:spcPct val="0"/>
            </a:spcBef>
            <a:spcAft>
              <a:spcPct val="35000"/>
            </a:spcAft>
          </a:pPr>
          <a:r>
            <a:rPr lang="zh-TW" altLang="en-US" sz="2800" kern="1200" dirty="0" smtClean="0">
              <a:latin typeface="微軟正黑體" pitchFamily="34" charset="-120"/>
              <a:ea typeface="微軟正黑體" pitchFamily="34" charset="-120"/>
            </a:rPr>
            <a:t>離線實驗</a:t>
          </a:r>
          <a:endParaRPr lang="zh-TW" altLang="en-US" sz="2800" kern="1200" dirty="0">
            <a:latin typeface="微軟正黑體" pitchFamily="34" charset="-120"/>
            <a:ea typeface="微軟正黑體" pitchFamily="34" charset="-120"/>
          </a:endParaRPr>
        </a:p>
      </dsp:txBody>
      <dsp:txXfrm>
        <a:off x="1152144" y="4005485"/>
        <a:ext cx="1917496" cy="1486471"/>
      </dsp:txXfrm>
    </dsp:sp>
    <dsp:sp modelId="{6D2AC4AE-038A-436A-8013-000ADD8793A7}">
      <dsp:nvSpPr>
        <dsp:cNvPr id="0" name=""/>
        <dsp:cNvSpPr/>
      </dsp:nvSpPr>
      <dsp:spPr>
        <a:xfrm>
          <a:off x="2933852" y="2500496"/>
          <a:ext cx="386791" cy="38679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7B9ACD-0799-4BD3-AC87-2981C5689BF4}">
      <dsp:nvSpPr>
        <dsp:cNvPr id="0" name=""/>
        <dsp:cNvSpPr/>
      </dsp:nvSpPr>
      <dsp:spPr>
        <a:xfrm>
          <a:off x="3034674" y="2647948"/>
          <a:ext cx="2736309" cy="27980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4953" tIns="0" rIns="0" bIns="0" numCol="1" spcCol="1270" anchor="t" anchorCtr="0">
          <a:noAutofit/>
        </a:bodyPr>
        <a:lstStyle/>
        <a:p>
          <a:pPr lvl="0" algn="l" defTabSz="1244600">
            <a:lnSpc>
              <a:spcPct val="90000"/>
            </a:lnSpc>
            <a:spcBef>
              <a:spcPct val="0"/>
            </a:spcBef>
            <a:spcAft>
              <a:spcPct val="35000"/>
            </a:spcAft>
          </a:pPr>
          <a:r>
            <a:rPr lang="zh-TW" altLang="en-US" sz="2800" kern="1200" dirty="0" smtClean="0">
              <a:latin typeface="微軟正黑體" pitchFamily="34" charset="-120"/>
              <a:ea typeface="微軟正黑體" pitchFamily="34" charset="-120"/>
            </a:rPr>
            <a:t>用戶滿意調查</a:t>
          </a:r>
          <a:endParaRPr lang="zh-TW" altLang="en-US" sz="2800" kern="1200" dirty="0">
            <a:latin typeface="微軟正黑體" pitchFamily="34" charset="-120"/>
            <a:ea typeface="微軟正黑體" pitchFamily="34" charset="-120"/>
          </a:endParaRPr>
        </a:p>
      </dsp:txBody>
      <dsp:txXfrm>
        <a:off x="3034674" y="2647948"/>
        <a:ext cx="2736309" cy="2798064"/>
      </dsp:txXfrm>
    </dsp:sp>
    <dsp:sp modelId="{0F9DF5DB-1347-4AE6-AD2F-220A3386BF75}">
      <dsp:nvSpPr>
        <dsp:cNvPr id="0" name=""/>
        <dsp:cNvSpPr/>
      </dsp:nvSpPr>
      <dsp:spPr>
        <a:xfrm>
          <a:off x="5205222" y="1649761"/>
          <a:ext cx="534924" cy="53492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A574088-AF4D-4AB9-B50D-2979C8A29102}">
      <dsp:nvSpPr>
        <dsp:cNvPr id="0" name=""/>
        <dsp:cNvSpPr/>
      </dsp:nvSpPr>
      <dsp:spPr>
        <a:xfrm>
          <a:off x="5472684" y="1917223"/>
          <a:ext cx="1975104" cy="3574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3445" tIns="0" rIns="0" bIns="0" numCol="1" spcCol="1270" anchor="t" anchorCtr="0">
          <a:noAutofit/>
        </a:bodyPr>
        <a:lstStyle/>
        <a:p>
          <a:pPr lvl="0" algn="l" defTabSz="1244600">
            <a:lnSpc>
              <a:spcPct val="90000"/>
            </a:lnSpc>
            <a:spcBef>
              <a:spcPct val="0"/>
            </a:spcBef>
            <a:spcAft>
              <a:spcPct val="35000"/>
            </a:spcAft>
          </a:pPr>
          <a:r>
            <a:rPr lang="zh-TW" altLang="en-US" sz="2800" kern="1200" dirty="0" smtClean="0">
              <a:latin typeface="微軟正黑體" pitchFamily="34" charset="-120"/>
              <a:ea typeface="微軟正黑體" pitchFamily="34" charset="-120"/>
            </a:rPr>
            <a:t>追蹤驗證</a:t>
          </a:r>
          <a:endParaRPr lang="zh-TW" altLang="en-US" sz="2800" kern="1200" dirty="0">
            <a:latin typeface="微軟正黑體" pitchFamily="34" charset="-120"/>
            <a:ea typeface="微軟正黑體" pitchFamily="34" charset="-120"/>
          </a:endParaRPr>
        </a:p>
      </dsp:txBody>
      <dsp:txXfrm>
        <a:off x="5472684" y="1917223"/>
        <a:ext cx="1975104" cy="35747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8C84D5-CD70-4601-B63F-6049ADE04D60}">
      <dsp:nvSpPr>
        <dsp:cNvPr id="0" name=""/>
        <dsp:cNvSpPr/>
      </dsp:nvSpPr>
      <dsp:spPr>
        <a:xfrm>
          <a:off x="-9" y="0"/>
          <a:ext cx="7920898" cy="4064000"/>
        </a:xfrm>
        <a:prstGeom prst="swooshArrow">
          <a:avLst>
            <a:gd name="adj1" fmla="val 25000"/>
            <a:gd name="adj2" fmla="val 2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EC6164-1D59-442D-B5BC-A339AA704592}">
      <dsp:nvSpPr>
        <dsp:cNvPr id="0" name=""/>
        <dsp:cNvSpPr/>
      </dsp:nvSpPr>
      <dsp:spPr>
        <a:xfrm>
          <a:off x="1080120" y="2808311"/>
          <a:ext cx="149555" cy="14955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494B66-27F0-475E-80D4-106F994511F1}">
      <dsp:nvSpPr>
        <dsp:cNvPr id="0" name=""/>
        <dsp:cNvSpPr/>
      </dsp:nvSpPr>
      <dsp:spPr>
        <a:xfrm>
          <a:off x="144014" y="2483552"/>
          <a:ext cx="851814" cy="684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246" tIns="0" rIns="0" bIns="0" numCol="1" spcCol="1270" anchor="t" anchorCtr="0">
          <a:noAutofit/>
        </a:bodyPr>
        <a:lstStyle/>
        <a:p>
          <a:pPr lvl="0" algn="l" defTabSz="800100">
            <a:lnSpc>
              <a:spcPct val="90000"/>
            </a:lnSpc>
            <a:spcBef>
              <a:spcPct val="0"/>
            </a:spcBef>
            <a:spcAft>
              <a:spcPct val="35000"/>
            </a:spcAft>
          </a:pPr>
          <a:r>
            <a:rPr lang="zh-TW" altLang="en-US" sz="1800" b="1" kern="1200" dirty="0" smtClean="0">
              <a:latin typeface="微軟正黑體" pitchFamily="34" charset="-120"/>
              <a:ea typeface="微軟正黑體" pitchFamily="34" charset="-120"/>
            </a:rPr>
            <a:t>物品階層關係</a:t>
          </a:r>
          <a:endParaRPr lang="zh-TW" altLang="en-US" sz="1800" b="1" kern="1200" dirty="0">
            <a:latin typeface="微軟正黑體" pitchFamily="34" charset="-120"/>
            <a:ea typeface="微軟正黑體" pitchFamily="34" charset="-120"/>
          </a:endParaRPr>
        </a:p>
      </dsp:txBody>
      <dsp:txXfrm>
        <a:off x="144014" y="2483552"/>
        <a:ext cx="851814" cy="684800"/>
      </dsp:txXfrm>
    </dsp:sp>
    <dsp:sp modelId="{142EE964-9B0E-41D7-88A1-F96099DAA186}">
      <dsp:nvSpPr>
        <dsp:cNvPr id="0" name=""/>
        <dsp:cNvSpPr/>
      </dsp:nvSpPr>
      <dsp:spPr>
        <a:xfrm>
          <a:off x="1859685" y="2155136"/>
          <a:ext cx="311571" cy="31156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D0532F7-CFAC-41FF-B899-2F269BF6397A}">
      <dsp:nvSpPr>
        <dsp:cNvPr id="0" name=""/>
        <dsp:cNvSpPr/>
      </dsp:nvSpPr>
      <dsp:spPr>
        <a:xfrm>
          <a:off x="1073485" y="1404933"/>
          <a:ext cx="1136725" cy="6947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038" tIns="0" rIns="0" bIns="0" numCol="1" spcCol="1270" anchor="t" anchorCtr="0">
          <a:noAutofit/>
        </a:bodyPr>
        <a:lstStyle/>
        <a:p>
          <a:pPr lvl="0" algn="l" defTabSz="800100">
            <a:lnSpc>
              <a:spcPct val="90000"/>
            </a:lnSpc>
            <a:spcBef>
              <a:spcPct val="0"/>
            </a:spcBef>
            <a:spcAft>
              <a:spcPct val="35000"/>
            </a:spcAft>
          </a:pPr>
          <a:r>
            <a:rPr lang="zh-TW" altLang="en-US" sz="1800" b="1" kern="1200" dirty="0" smtClean="0">
              <a:latin typeface="微軟正黑體" pitchFamily="34" charset="-120"/>
              <a:ea typeface="微軟正黑體" pitchFamily="34" charset="-120"/>
            </a:rPr>
            <a:t>用戶屬性為基礎</a:t>
          </a:r>
          <a:endParaRPr lang="zh-TW" altLang="en-US" sz="1800" b="1" kern="1200" dirty="0">
            <a:latin typeface="微軟正黑體" pitchFamily="34" charset="-120"/>
            <a:ea typeface="微軟正黑體" pitchFamily="34" charset="-120"/>
          </a:endParaRPr>
        </a:p>
      </dsp:txBody>
      <dsp:txXfrm>
        <a:off x="1073485" y="1404933"/>
        <a:ext cx="1136725" cy="694714"/>
      </dsp:txXfrm>
    </dsp:sp>
    <dsp:sp modelId="{A690A67A-2108-4A8D-89B2-D5C3E089F1FD}">
      <dsp:nvSpPr>
        <dsp:cNvPr id="0" name=""/>
        <dsp:cNvSpPr/>
      </dsp:nvSpPr>
      <dsp:spPr>
        <a:xfrm>
          <a:off x="2952328" y="1656183"/>
          <a:ext cx="360040" cy="36004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D8F8E4F-5AEA-4ABF-937E-B78086BC736F}">
      <dsp:nvSpPr>
        <dsp:cNvPr id="0" name=""/>
        <dsp:cNvSpPr/>
      </dsp:nvSpPr>
      <dsp:spPr>
        <a:xfrm>
          <a:off x="2376255" y="2116334"/>
          <a:ext cx="1368160" cy="7773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383" tIns="0" rIns="0" bIns="0" numCol="1" spcCol="1270" anchor="ctr" anchorCtr="0">
          <a:noAutofit/>
        </a:bodyPr>
        <a:lstStyle/>
        <a:p>
          <a:pPr lvl="0" algn="ctr" defTabSz="800100">
            <a:lnSpc>
              <a:spcPct val="90000"/>
            </a:lnSpc>
            <a:spcBef>
              <a:spcPct val="0"/>
            </a:spcBef>
            <a:spcAft>
              <a:spcPct val="35000"/>
            </a:spcAft>
          </a:pPr>
          <a:r>
            <a:rPr lang="zh-TW" altLang="en-US" sz="1800" b="1" kern="1200" dirty="0" smtClean="0">
              <a:latin typeface="微軟正黑體" pitchFamily="34" charset="-120"/>
              <a:ea typeface="微軟正黑體" pitchFamily="34" charset="-120"/>
            </a:rPr>
            <a:t>協同過濾法</a:t>
          </a:r>
          <a:r>
            <a:rPr lang="en-US" altLang="zh-TW" sz="1800" b="1" kern="1200" dirty="0" smtClean="0">
              <a:latin typeface="微軟正黑體" pitchFamily="34" charset="-120"/>
              <a:ea typeface="微軟正黑體" pitchFamily="34" charset="-120"/>
            </a:rPr>
            <a:t>(</a:t>
          </a:r>
          <a:r>
            <a:rPr lang="zh-TW" altLang="en-US" sz="1800" b="1" kern="1200" dirty="0" smtClean="0">
              <a:latin typeface="微軟正黑體" pitchFamily="34" charset="-120"/>
              <a:ea typeface="微軟正黑體" pitchFamily="34" charset="-120"/>
            </a:rPr>
            <a:t>用戶基礎</a:t>
          </a:r>
          <a:r>
            <a:rPr lang="en-US" altLang="zh-TW" sz="1800" b="1" kern="1200" dirty="0" smtClean="0">
              <a:latin typeface="微軟正黑體" pitchFamily="34" charset="-120"/>
              <a:ea typeface="微軟正黑體" pitchFamily="34" charset="-120"/>
            </a:rPr>
            <a:t>)</a:t>
          </a:r>
          <a:endParaRPr lang="zh-TW" altLang="en-US" sz="1800" b="1" kern="1200" dirty="0">
            <a:latin typeface="微軟正黑體" pitchFamily="34" charset="-120"/>
            <a:ea typeface="微軟正黑體" pitchFamily="34" charset="-120"/>
          </a:endParaRPr>
        </a:p>
      </dsp:txBody>
      <dsp:txXfrm>
        <a:off x="2376255" y="2116334"/>
        <a:ext cx="1368160" cy="777302"/>
      </dsp:txXfrm>
    </dsp:sp>
    <dsp:sp modelId="{D2167A7B-79CC-49DF-91C5-6083D40FC30A}">
      <dsp:nvSpPr>
        <dsp:cNvPr id="0" name=""/>
        <dsp:cNvSpPr/>
      </dsp:nvSpPr>
      <dsp:spPr>
        <a:xfrm>
          <a:off x="4176464" y="1224138"/>
          <a:ext cx="436981" cy="43698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537B8FD-1A81-49EE-AB4B-3D5B27A1B22D}">
      <dsp:nvSpPr>
        <dsp:cNvPr id="0" name=""/>
        <dsp:cNvSpPr/>
      </dsp:nvSpPr>
      <dsp:spPr>
        <a:xfrm>
          <a:off x="3888438" y="1708341"/>
          <a:ext cx="1448825" cy="7966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3620" tIns="0" rIns="0" bIns="0" numCol="1" spcCol="1270" anchor="t" anchorCtr="0">
          <a:noAutofit/>
        </a:bodyPr>
        <a:lstStyle/>
        <a:p>
          <a:pPr lvl="0" algn="l" defTabSz="800100">
            <a:lnSpc>
              <a:spcPct val="90000"/>
            </a:lnSpc>
            <a:spcBef>
              <a:spcPct val="0"/>
            </a:spcBef>
            <a:spcAft>
              <a:spcPct val="35000"/>
            </a:spcAft>
          </a:pPr>
          <a:r>
            <a:rPr lang="zh-TW" altLang="en-US" sz="1800" b="1" kern="1200" dirty="0" smtClean="0">
              <a:latin typeface="微軟正黑體" pitchFamily="34" charset="-120"/>
              <a:ea typeface="微軟正黑體" pitchFamily="34" charset="-120"/>
            </a:rPr>
            <a:t>協同過濾法</a:t>
          </a:r>
          <a:r>
            <a:rPr lang="en-US" altLang="zh-TW" sz="1800" b="1" kern="1200" dirty="0" smtClean="0">
              <a:latin typeface="微軟正黑體" pitchFamily="34" charset="-120"/>
              <a:ea typeface="微軟正黑體" pitchFamily="34" charset="-120"/>
            </a:rPr>
            <a:t>(</a:t>
          </a:r>
          <a:r>
            <a:rPr lang="zh-TW" altLang="en-US" sz="1800" b="1" kern="1200" dirty="0" smtClean="0">
              <a:latin typeface="微軟正黑體" pitchFamily="34" charset="-120"/>
              <a:ea typeface="微軟正黑體" pitchFamily="34" charset="-120"/>
            </a:rPr>
            <a:t>物品基礎</a:t>
          </a:r>
          <a:r>
            <a:rPr lang="en-US" altLang="zh-TW" sz="1800" b="1" kern="1200" dirty="0" smtClean="0">
              <a:latin typeface="微軟正黑體" pitchFamily="34" charset="-120"/>
              <a:ea typeface="微軟正黑體" pitchFamily="34" charset="-120"/>
            </a:rPr>
            <a:t>)</a:t>
          </a:r>
          <a:endParaRPr lang="zh-TW" altLang="en-US" sz="1800" b="1" kern="1200" dirty="0">
            <a:latin typeface="微軟正黑體" pitchFamily="34" charset="-120"/>
            <a:ea typeface="微軟正黑體" pitchFamily="34" charset="-120"/>
          </a:endParaRPr>
        </a:p>
      </dsp:txBody>
      <dsp:txXfrm>
        <a:off x="3888438" y="1708341"/>
        <a:ext cx="1448825" cy="796633"/>
      </dsp:txXfrm>
    </dsp:sp>
    <dsp:sp modelId="{1B272BB0-4DFC-420B-8FE2-207E43DE0755}">
      <dsp:nvSpPr>
        <dsp:cNvPr id="0" name=""/>
        <dsp:cNvSpPr/>
      </dsp:nvSpPr>
      <dsp:spPr>
        <a:xfrm>
          <a:off x="5693139" y="817859"/>
          <a:ext cx="638444" cy="63844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0D61A20-371F-4629-877E-AA2905B08ECF}">
      <dsp:nvSpPr>
        <dsp:cNvPr id="0" name=""/>
        <dsp:cNvSpPr/>
      </dsp:nvSpPr>
      <dsp:spPr>
        <a:xfrm>
          <a:off x="5623480" y="1584165"/>
          <a:ext cx="1430788" cy="2954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2193" tIns="0" rIns="0" bIns="0" numCol="1" spcCol="1270" anchor="t" anchorCtr="0">
          <a:noAutofit/>
        </a:bodyPr>
        <a:lstStyle/>
        <a:p>
          <a:pPr lvl="0" algn="l" defTabSz="800100">
            <a:lnSpc>
              <a:spcPct val="90000"/>
            </a:lnSpc>
            <a:spcBef>
              <a:spcPct val="0"/>
            </a:spcBef>
            <a:spcAft>
              <a:spcPct val="35000"/>
            </a:spcAft>
          </a:pPr>
          <a:r>
            <a:rPr lang="zh-TW" altLang="en-US" sz="1800" b="1" kern="1200" dirty="0" smtClean="0">
              <a:latin typeface="微軟正黑體" pitchFamily="34" charset="-120"/>
              <a:ea typeface="微軟正黑體" pitchFamily="34" charset="-120"/>
            </a:rPr>
            <a:t>模型為基礎</a:t>
          </a:r>
          <a:endParaRPr lang="zh-TW" altLang="en-US" sz="1800" b="1" kern="1200" dirty="0">
            <a:latin typeface="微軟正黑體" pitchFamily="34" charset="-120"/>
            <a:ea typeface="微軟正黑體" pitchFamily="34" charset="-120"/>
          </a:endParaRPr>
        </a:p>
      </dsp:txBody>
      <dsp:txXfrm>
        <a:off x="5623480" y="1584165"/>
        <a:ext cx="1430788" cy="295461"/>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2.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D75228A-04EC-455F-A29C-5303F5693979}" type="datetimeFigureOut">
              <a:rPr lang="zh-TW" altLang="en-US" smtClean="0"/>
              <a:t>2017/3/31</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331C460-8E02-4991-873D-20784624AA07}" type="slidenum">
              <a:rPr lang="zh-TW" altLang="en-US" smtClean="0"/>
              <a:t>‹#›</a:t>
            </a:fld>
            <a:endParaRPr lang="zh-TW" altLang="en-US"/>
          </a:p>
        </p:txBody>
      </p:sp>
    </p:spTree>
    <p:extLst>
      <p:ext uri="{BB962C8B-B14F-4D97-AF65-F5344CB8AC3E}">
        <p14:creationId xmlns:p14="http://schemas.microsoft.com/office/powerpoint/2010/main" val="26857342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亞馬遜在和大型出版商談判的時候，就會使用他們的「推薦系統」做為殺手鐧。如果出版商沒有達到他們的要求，亞馬遜就威脅將他們的書從人機自動化推薦系統中撤下，這也就意味著他們將不會向客戶推薦這本書。最開始出版商根本不知道亞馬遜這樣做會有什麼效果，他們大多數人不知道他們銷售額增長的原因正是因為他們處於顯眼的推薦位置。亞馬遜透過這種方法來展示其強大的市場力量。如果一家出版商不妥協，亞馬遜就會關閉推薦其書目的演算法，出版商的銷售額一般會下降 </a:t>
            </a:r>
            <a:r>
              <a:rPr lang="en-US" altLang="zh-TW" dirty="0" smtClean="0"/>
              <a:t>40%</a:t>
            </a:r>
            <a:r>
              <a:rPr lang="zh-TW" altLang="en-US" dirty="0" smtClean="0"/>
              <a:t>。然後，通常 </a:t>
            </a:r>
            <a:r>
              <a:rPr lang="en-US" altLang="zh-TW" dirty="0" smtClean="0"/>
              <a:t>30 </a:t>
            </a:r>
            <a:r>
              <a:rPr lang="zh-TW" altLang="en-US" dirty="0" smtClean="0"/>
              <a:t>天左右出版商就會回過頭來說，「哎喲，我們怎麼做這項工作？」</a:t>
            </a:r>
            <a:endParaRPr lang="zh-TW" altLang="en-US" dirty="0"/>
          </a:p>
        </p:txBody>
      </p:sp>
      <p:sp>
        <p:nvSpPr>
          <p:cNvPr id="4" name="投影片編號版面配置區 3"/>
          <p:cNvSpPr>
            <a:spLocks noGrp="1"/>
          </p:cNvSpPr>
          <p:nvPr>
            <p:ph type="sldNum" sz="quarter" idx="10"/>
          </p:nvPr>
        </p:nvSpPr>
        <p:spPr/>
        <p:txBody>
          <a:bodyPr/>
          <a:lstStyle/>
          <a:p>
            <a:fld id="{4331C460-8E02-4991-873D-20784624AA07}" type="slidenum">
              <a:rPr lang="zh-TW" altLang="en-US" smtClean="0"/>
              <a:t>4</a:t>
            </a:fld>
            <a:endParaRPr lang="zh-TW" altLang="en-US"/>
          </a:p>
        </p:txBody>
      </p:sp>
    </p:spTree>
    <p:extLst>
      <p:ext uri="{BB962C8B-B14F-4D97-AF65-F5344CB8AC3E}">
        <p14:creationId xmlns:p14="http://schemas.microsoft.com/office/powerpoint/2010/main" val="11294076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CTR:</a:t>
            </a:r>
            <a:r>
              <a:rPr lang="zh-TW" altLang="en-US" dirty="0" smtClean="0"/>
              <a:t>點擊率</a:t>
            </a:r>
            <a:endParaRPr lang="en-US" altLang="zh-TW" dirty="0" smtClean="0"/>
          </a:p>
          <a:p>
            <a:r>
              <a:rPr lang="en-US" altLang="zh-TW" dirty="0" smtClean="0"/>
              <a:t>CVR:</a:t>
            </a:r>
            <a:r>
              <a:rPr lang="zh-TW" altLang="en-US" dirty="0" smtClean="0"/>
              <a:t>轉移率</a:t>
            </a:r>
            <a:endParaRPr lang="zh-TW" altLang="en-US" dirty="0"/>
          </a:p>
        </p:txBody>
      </p:sp>
      <p:sp>
        <p:nvSpPr>
          <p:cNvPr id="4" name="投影片編號版面配置區 3"/>
          <p:cNvSpPr>
            <a:spLocks noGrp="1"/>
          </p:cNvSpPr>
          <p:nvPr>
            <p:ph type="sldNum" sz="quarter" idx="10"/>
          </p:nvPr>
        </p:nvSpPr>
        <p:spPr/>
        <p:txBody>
          <a:bodyPr/>
          <a:lstStyle/>
          <a:p>
            <a:fld id="{4331C460-8E02-4991-873D-20784624AA07}" type="slidenum">
              <a:rPr lang="zh-TW" altLang="en-US" smtClean="0"/>
              <a:t>6</a:t>
            </a:fld>
            <a:endParaRPr lang="zh-TW" altLang="en-US"/>
          </a:p>
        </p:txBody>
      </p:sp>
    </p:spTree>
    <p:extLst>
      <p:ext uri="{BB962C8B-B14F-4D97-AF65-F5344CB8AC3E}">
        <p14:creationId xmlns:p14="http://schemas.microsoft.com/office/powerpoint/2010/main" val="28114161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首頁">
    <p:spTree>
      <p:nvGrpSpPr>
        <p:cNvPr id="1" name=""/>
        <p:cNvGrpSpPr/>
        <p:nvPr/>
      </p:nvGrpSpPr>
      <p:grpSpPr>
        <a:xfrm>
          <a:off x="0" y="0"/>
          <a:ext cx="0" cy="0"/>
          <a:chOff x="0" y="0"/>
          <a:chExt cx="0" cy="0"/>
        </a:xfrm>
      </p:grpSpPr>
      <p:sp>
        <p:nvSpPr>
          <p:cNvPr id="3" name="Line 197"/>
          <p:cNvSpPr>
            <a:spLocks noChangeShapeType="1"/>
          </p:cNvSpPr>
          <p:nvPr userDrawn="1"/>
        </p:nvSpPr>
        <p:spPr bwMode="auto">
          <a:xfrm>
            <a:off x="808472" y="3030543"/>
            <a:ext cx="7522539" cy="0"/>
          </a:xfrm>
          <a:prstGeom prst="line">
            <a:avLst/>
          </a:prstGeom>
          <a:noFill/>
          <a:ln w="15875">
            <a:solidFill>
              <a:srgbClr val="FF0000"/>
            </a:solidFill>
            <a:round/>
            <a:headEnd/>
            <a:tailEnd/>
          </a:ln>
          <a:extLst>
            <a:ext uri="{909E8E84-426E-40DD-AFC4-6F175D3DCCD1}">
              <a14:hiddenFill xmlns:a14="http://schemas.microsoft.com/office/drawing/2010/main">
                <a:noFill/>
              </a14:hiddenFill>
            </a:ext>
          </a:extLst>
        </p:spPr>
        <p:txBody>
          <a:bodyPr lIns="93296" tIns="46648" rIns="93296" bIns="46648"/>
          <a:lstStyle/>
          <a:p>
            <a:endParaRPr lang="zh-TW" altLang="en-US" dirty="0"/>
          </a:p>
        </p:txBody>
      </p:sp>
      <p:sp>
        <p:nvSpPr>
          <p:cNvPr id="4" name="標題 1"/>
          <p:cNvSpPr>
            <a:spLocks noGrp="1"/>
          </p:cNvSpPr>
          <p:nvPr>
            <p:ph type="title" hasCustomPrompt="1"/>
          </p:nvPr>
        </p:nvSpPr>
        <p:spPr>
          <a:xfrm>
            <a:off x="1509958" y="2304993"/>
            <a:ext cx="6119567" cy="717546"/>
          </a:xfrm>
          <a:prstGeom prst="rect">
            <a:avLst/>
          </a:prstGeom>
        </p:spPr>
        <p:txBody>
          <a:bodyPr lIns="93296" tIns="46648" rIns="93296" bIns="46648" anchor="ctr"/>
          <a:lstStyle>
            <a:lvl1pPr algn="ctr">
              <a:defRPr sz="4000" b="1">
                <a:solidFill>
                  <a:schemeClr val="tx2"/>
                </a:solidFill>
                <a:latin typeface="微軟正黑體" panose="020B0604030504040204" pitchFamily="34" charset="-120"/>
                <a:ea typeface="微軟正黑體" panose="020B0604030504040204" pitchFamily="34" charset="-120"/>
              </a:defRPr>
            </a:lvl1pPr>
          </a:lstStyle>
          <a:p>
            <a:r>
              <a:rPr lang="zh-TW" altLang="en-US" dirty="0" smtClean="0"/>
              <a:t>首頁</a:t>
            </a:r>
            <a:endParaRPr lang="zh-TW" altLang="en-US" dirty="0"/>
          </a:p>
        </p:txBody>
      </p:sp>
      <p:sp>
        <p:nvSpPr>
          <p:cNvPr id="5" name="文字版面配置區 3"/>
          <p:cNvSpPr>
            <a:spLocks noGrp="1"/>
          </p:cNvSpPr>
          <p:nvPr>
            <p:ph type="body" sz="half" idx="10" hasCustomPrompt="1"/>
          </p:nvPr>
        </p:nvSpPr>
        <p:spPr>
          <a:xfrm>
            <a:off x="3136079" y="5445224"/>
            <a:ext cx="2867324" cy="653192"/>
          </a:xfrm>
          <a:prstGeom prst="rect">
            <a:avLst/>
          </a:prstGeom>
        </p:spPr>
        <p:txBody>
          <a:bodyPr lIns="93296" tIns="46648" rIns="93296" bIns="46648" anchor="ctr"/>
          <a:lstStyle>
            <a:lvl1pPr marL="0" indent="0" algn="ctr">
              <a:buNone/>
              <a:defRPr sz="1600" b="1">
                <a:latin typeface="微軟正黑體" panose="020B0604030504040204" pitchFamily="34" charset="-120"/>
                <a:ea typeface="微軟正黑體" panose="020B0604030504040204" pitchFamily="34" charset="-120"/>
              </a:defRPr>
            </a:lvl1pPr>
            <a:lvl2pPr marL="466481" indent="0">
              <a:buNone/>
              <a:defRPr sz="1200"/>
            </a:lvl2pPr>
            <a:lvl3pPr marL="932962" indent="0">
              <a:buNone/>
              <a:defRPr sz="1000"/>
            </a:lvl3pPr>
            <a:lvl4pPr marL="1399443" indent="0">
              <a:buNone/>
              <a:defRPr sz="900"/>
            </a:lvl4pPr>
            <a:lvl5pPr marL="1865925" indent="0">
              <a:buNone/>
              <a:defRPr sz="900"/>
            </a:lvl5pPr>
            <a:lvl6pPr marL="2332406" indent="0">
              <a:buNone/>
              <a:defRPr sz="900"/>
            </a:lvl6pPr>
            <a:lvl7pPr marL="2798887" indent="0">
              <a:buNone/>
              <a:defRPr sz="900"/>
            </a:lvl7pPr>
            <a:lvl8pPr marL="3265368" indent="0">
              <a:buNone/>
              <a:defRPr sz="900"/>
            </a:lvl8pPr>
            <a:lvl9pPr marL="3731849" indent="0">
              <a:buNone/>
              <a:defRPr sz="900"/>
            </a:lvl9pPr>
          </a:lstStyle>
          <a:p>
            <a:pPr lvl="0"/>
            <a:r>
              <a:rPr lang="zh-TW" altLang="en-US" dirty="0" smtClean="0"/>
              <a:t>分析應用科 </a:t>
            </a:r>
            <a:r>
              <a:rPr lang="en-US" altLang="zh-TW" dirty="0" smtClean="0"/>
              <a:t>DBM</a:t>
            </a:r>
            <a:br>
              <a:rPr lang="en-US" altLang="zh-TW" dirty="0" smtClean="0"/>
            </a:br>
            <a:r>
              <a:rPr lang="en-US" altLang="zh-TW" dirty="0" smtClean="0"/>
              <a:t>2017/01/19</a:t>
            </a:r>
          </a:p>
        </p:txBody>
      </p:sp>
      <p:pic>
        <p:nvPicPr>
          <p:cNvPr id="6" name="Picture 10" descr="金控及第一層子公司ol logo"/>
          <p:cNvPicPr>
            <a:picLocks noChangeAspect="1" noChangeArrowheads="1"/>
          </p:cNvPicPr>
          <p:nvPr userDrawn="1"/>
        </p:nvPicPr>
        <p:blipFill>
          <a:blip r:embed="rId2">
            <a:extLst>
              <a:ext uri="{28A0092B-C50C-407E-A947-70E740481C1C}">
                <a14:useLocalDpi xmlns:a14="http://schemas.microsoft.com/office/drawing/2010/main" val="0"/>
              </a:ext>
            </a:extLst>
          </a:blip>
          <a:srcRect l="3459" t="18423" r="54451" b="75691"/>
          <a:stretch>
            <a:fillRect/>
          </a:stretch>
        </p:blipFill>
        <p:spPr bwMode="auto">
          <a:xfrm>
            <a:off x="274638" y="298450"/>
            <a:ext cx="1989137"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文字版面配置區 3"/>
          <p:cNvSpPr>
            <a:spLocks noGrp="1"/>
          </p:cNvSpPr>
          <p:nvPr>
            <p:ph type="body" sz="half" idx="11" hasCustomPrompt="1"/>
          </p:nvPr>
        </p:nvSpPr>
        <p:spPr>
          <a:xfrm>
            <a:off x="2648801" y="4648016"/>
            <a:ext cx="3841880" cy="581184"/>
          </a:xfrm>
          <a:prstGeom prst="rect">
            <a:avLst/>
          </a:prstGeom>
        </p:spPr>
        <p:txBody>
          <a:bodyPr lIns="93296" tIns="46648" rIns="93296" bIns="46648" anchor="ctr"/>
          <a:lstStyle>
            <a:lvl1pPr marL="0" indent="0" algn="ctr">
              <a:buNone/>
              <a:defRPr sz="2400" b="1">
                <a:latin typeface="微軟正黑體" panose="020B0604030504040204" pitchFamily="34" charset="-120"/>
                <a:ea typeface="微軟正黑體" panose="020B0604030504040204" pitchFamily="34" charset="-120"/>
              </a:defRPr>
            </a:lvl1pPr>
            <a:lvl2pPr marL="466481" indent="0">
              <a:buNone/>
              <a:defRPr sz="1200"/>
            </a:lvl2pPr>
            <a:lvl3pPr marL="932962" indent="0">
              <a:buNone/>
              <a:defRPr sz="1000"/>
            </a:lvl3pPr>
            <a:lvl4pPr marL="1399443" indent="0">
              <a:buNone/>
              <a:defRPr sz="900"/>
            </a:lvl4pPr>
            <a:lvl5pPr marL="1865925" indent="0">
              <a:buNone/>
              <a:defRPr sz="900"/>
            </a:lvl5pPr>
            <a:lvl6pPr marL="2332406" indent="0">
              <a:buNone/>
              <a:defRPr sz="900"/>
            </a:lvl6pPr>
            <a:lvl7pPr marL="2798887" indent="0">
              <a:buNone/>
              <a:defRPr sz="900"/>
            </a:lvl7pPr>
            <a:lvl8pPr marL="3265368" indent="0">
              <a:buNone/>
              <a:defRPr sz="900"/>
            </a:lvl8pPr>
            <a:lvl9pPr marL="3731849" indent="0">
              <a:buNone/>
              <a:defRPr sz="900"/>
            </a:lvl9pPr>
          </a:lstStyle>
          <a:p>
            <a:pPr lvl="0"/>
            <a:r>
              <a:rPr lang="zh-TW" altLang="en-US" dirty="0" smtClean="0"/>
              <a:t>報告人</a:t>
            </a:r>
            <a:endParaRPr lang="en-US" altLang="zh-TW" dirty="0" smtClean="0"/>
          </a:p>
        </p:txBody>
      </p:sp>
    </p:spTree>
    <p:extLst>
      <p:ext uri="{BB962C8B-B14F-4D97-AF65-F5344CB8AC3E}">
        <p14:creationId xmlns:p14="http://schemas.microsoft.com/office/powerpoint/2010/main" val="317052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分隔頁">
    <p:spTree>
      <p:nvGrpSpPr>
        <p:cNvPr id="1" name=""/>
        <p:cNvGrpSpPr/>
        <p:nvPr/>
      </p:nvGrpSpPr>
      <p:grpSpPr>
        <a:xfrm>
          <a:off x="0" y="0"/>
          <a:ext cx="0" cy="0"/>
          <a:chOff x="0" y="0"/>
          <a:chExt cx="0" cy="0"/>
        </a:xfrm>
      </p:grpSpPr>
      <p:sp>
        <p:nvSpPr>
          <p:cNvPr id="5" name="Line 197"/>
          <p:cNvSpPr>
            <a:spLocks noChangeShapeType="1"/>
          </p:cNvSpPr>
          <p:nvPr userDrawn="1"/>
        </p:nvSpPr>
        <p:spPr bwMode="auto">
          <a:xfrm>
            <a:off x="808472" y="3506478"/>
            <a:ext cx="7522539" cy="0"/>
          </a:xfrm>
          <a:prstGeom prst="line">
            <a:avLst/>
          </a:prstGeom>
          <a:noFill/>
          <a:ln w="15875">
            <a:solidFill>
              <a:srgbClr val="FF0000"/>
            </a:solidFill>
            <a:round/>
            <a:headEnd/>
            <a:tailEnd/>
          </a:ln>
          <a:extLst>
            <a:ext uri="{909E8E84-426E-40DD-AFC4-6F175D3DCCD1}">
              <a14:hiddenFill xmlns:a14="http://schemas.microsoft.com/office/drawing/2010/main">
                <a:noFill/>
              </a14:hiddenFill>
            </a:ext>
          </a:extLst>
        </p:spPr>
        <p:txBody>
          <a:bodyPr lIns="93296" tIns="46648" rIns="93296" bIns="46648"/>
          <a:lstStyle/>
          <a:p>
            <a:endParaRPr lang="zh-TW" altLang="en-US" dirty="0"/>
          </a:p>
        </p:txBody>
      </p:sp>
      <p:sp>
        <p:nvSpPr>
          <p:cNvPr id="6" name="標題 1"/>
          <p:cNvSpPr>
            <a:spLocks noGrp="1"/>
          </p:cNvSpPr>
          <p:nvPr>
            <p:ph type="title" hasCustomPrompt="1"/>
          </p:nvPr>
        </p:nvSpPr>
        <p:spPr>
          <a:xfrm>
            <a:off x="1509958" y="2780928"/>
            <a:ext cx="6119567" cy="717546"/>
          </a:xfrm>
          <a:prstGeom prst="rect">
            <a:avLst/>
          </a:prstGeom>
        </p:spPr>
        <p:txBody>
          <a:bodyPr lIns="93296" tIns="46648" rIns="93296" bIns="46648" anchor="ctr"/>
          <a:lstStyle>
            <a:lvl1pPr algn="ctr">
              <a:defRPr sz="4000" b="1">
                <a:solidFill>
                  <a:schemeClr val="tx2"/>
                </a:solidFill>
                <a:latin typeface="微軟正黑體" panose="020B0604030504040204" pitchFamily="34" charset="-120"/>
                <a:ea typeface="微軟正黑體" panose="020B0604030504040204" pitchFamily="34" charset="-120"/>
              </a:defRPr>
            </a:lvl1pPr>
          </a:lstStyle>
          <a:p>
            <a:r>
              <a:rPr lang="zh-TW" altLang="en-US" dirty="0" smtClean="0"/>
              <a:t>分隔頁</a:t>
            </a:r>
            <a:endParaRPr lang="zh-TW" altLang="en-US" dirty="0"/>
          </a:p>
        </p:txBody>
      </p:sp>
    </p:spTree>
    <p:extLst>
      <p:ext uri="{BB962C8B-B14F-4D97-AF65-F5344CB8AC3E}">
        <p14:creationId xmlns:p14="http://schemas.microsoft.com/office/powerpoint/2010/main" val="2542704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有標題內頁">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6986" y="781482"/>
            <a:ext cx="8229600" cy="5840616"/>
          </a:xfrm>
          <a:prstGeom prst="rect">
            <a:avLst/>
          </a:prstGeom>
        </p:spPr>
        <p:txBody>
          <a:bodyPr/>
          <a:lstStyle>
            <a:lvl1pPr marL="266700" indent="-250825">
              <a:buSzPct val="120000"/>
              <a:buFont typeface="Arial" panose="020B0604020202020204" pitchFamily="34" charset="0"/>
              <a:buChar char="•"/>
              <a:defRPr sz="2800">
                <a:latin typeface="微軟正黑體" panose="020B0604030504040204" pitchFamily="34" charset="-120"/>
                <a:ea typeface="微軟正黑體" panose="020B0604030504040204" pitchFamily="34" charset="-120"/>
              </a:defRPr>
            </a:lvl1pPr>
            <a:lvl2pPr marL="625475" indent="-285750">
              <a:buFont typeface="Wingdings" panose="05000000000000000000" pitchFamily="2" charset="2"/>
              <a:buChar char="Ø"/>
              <a:defRPr sz="2400">
                <a:latin typeface="微軟正黑體" panose="020B0604030504040204" pitchFamily="34" charset="-120"/>
                <a:ea typeface="微軟正黑體" panose="020B0604030504040204" pitchFamily="34" charset="-120"/>
              </a:defRPr>
            </a:lvl2pPr>
            <a:lvl3pPr marL="992188" indent="-228600">
              <a:buFont typeface="Arial" panose="020B0604020202020204" pitchFamily="34" charset="0"/>
              <a:buChar char="•"/>
              <a:defRPr sz="2000">
                <a:latin typeface="微軟正黑體" panose="020B0604030504040204" pitchFamily="34" charset="-120"/>
                <a:ea typeface="微軟正黑體" panose="020B0604030504040204" pitchFamily="34" charset="-120"/>
              </a:defRPr>
            </a:lvl3pPr>
            <a:lvl4pPr marL="1341438" indent="-228600">
              <a:buFont typeface="Wingdings" panose="05000000000000000000" pitchFamily="2" charset="2"/>
              <a:buChar char="ü"/>
              <a:defRPr sz="1800">
                <a:latin typeface="微軟正黑體" panose="020B0604030504040204" pitchFamily="34" charset="-120"/>
                <a:ea typeface="微軟正黑體" panose="020B0604030504040204" pitchFamily="34" charset="-120"/>
              </a:defRPr>
            </a:lvl4pPr>
            <a:lvl5pPr marL="1704975" indent="-228600">
              <a:defRPr sz="1600">
                <a:latin typeface="微軟正黑體" panose="020B0604030504040204" pitchFamily="34" charset="-120"/>
                <a:ea typeface="微軟正黑體" panose="020B0604030504040204" pitchFamily="34" charset="-120"/>
              </a:defRPr>
            </a:lvl5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7" name="Line 197"/>
          <p:cNvSpPr>
            <a:spLocks noChangeShapeType="1"/>
          </p:cNvSpPr>
          <p:nvPr userDrawn="1"/>
        </p:nvSpPr>
        <p:spPr bwMode="auto">
          <a:xfrm>
            <a:off x="267870" y="683803"/>
            <a:ext cx="8607832" cy="0"/>
          </a:xfrm>
          <a:prstGeom prst="line">
            <a:avLst/>
          </a:prstGeom>
          <a:noFill/>
          <a:ln w="15875">
            <a:solidFill>
              <a:srgbClr val="FF0000"/>
            </a:solidFill>
            <a:round/>
            <a:headEnd/>
            <a:tailEnd/>
          </a:ln>
          <a:extLst>
            <a:ext uri="{909E8E84-426E-40DD-AFC4-6F175D3DCCD1}">
              <a14:hiddenFill xmlns:a14="http://schemas.microsoft.com/office/drawing/2010/main">
                <a:noFill/>
              </a14:hiddenFill>
            </a:ext>
          </a:extLst>
        </p:spPr>
        <p:txBody>
          <a:bodyPr lIns="93296" tIns="46648" rIns="93296" bIns="46648"/>
          <a:lstStyle/>
          <a:p>
            <a:endParaRPr lang="zh-TW" altLang="en-US"/>
          </a:p>
        </p:txBody>
      </p:sp>
      <p:sp>
        <p:nvSpPr>
          <p:cNvPr id="8" name="標題 1"/>
          <p:cNvSpPr>
            <a:spLocks noGrp="1"/>
          </p:cNvSpPr>
          <p:nvPr>
            <p:ph type="title" hasCustomPrompt="1"/>
          </p:nvPr>
        </p:nvSpPr>
        <p:spPr>
          <a:xfrm>
            <a:off x="456986" y="116632"/>
            <a:ext cx="8229600" cy="533615"/>
          </a:xfrm>
          <a:prstGeom prst="rect">
            <a:avLst/>
          </a:prstGeom>
        </p:spPr>
        <p:txBody>
          <a:bodyPr lIns="89025" tIns="44515" rIns="89025" bIns="44515"/>
          <a:lstStyle>
            <a:lvl1pPr algn="l">
              <a:defRPr lang="zh-TW" altLang="en-US" sz="3200" b="0" kern="0" dirty="0">
                <a:solidFill>
                  <a:schemeClr val="tx2"/>
                </a:solidFill>
                <a:latin typeface="微軟正黑體" panose="020B0604030504040204" pitchFamily="34" charset="-120"/>
                <a:ea typeface="微軟正黑體" panose="020B0604030504040204" pitchFamily="34" charset="-120"/>
              </a:defRPr>
            </a:lvl1pPr>
          </a:lstStyle>
          <a:p>
            <a:pPr lvl="0" defTabSz="894970"/>
            <a:r>
              <a:rPr lang="zh-TW" altLang="en-US" dirty="0" smtClean="0"/>
              <a:t>有標題內頁</a:t>
            </a:r>
            <a:endParaRPr lang="zh-TW" altLang="en-US" dirty="0"/>
          </a:p>
        </p:txBody>
      </p:sp>
      <p:sp>
        <p:nvSpPr>
          <p:cNvPr id="9" name="矩形 9"/>
          <p:cNvSpPr>
            <a:spLocks noChangeArrowheads="1"/>
          </p:cNvSpPr>
          <p:nvPr userDrawn="1"/>
        </p:nvSpPr>
        <p:spPr bwMode="auto">
          <a:xfrm>
            <a:off x="12959" y="6605320"/>
            <a:ext cx="398481" cy="225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296" tIns="46648" rIns="93296" bIns="46648" anchor="b">
            <a:spAutoFit/>
          </a:bodyPr>
          <a:lstStyle>
            <a:lvl1pPr eaLnBrk="0" hangingPunct="0">
              <a:defRPr sz="4000" b="1">
                <a:solidFill>
                  <a:schemeClr val="tx1"/>
                </a:solidFill>
                <a:latin typeface="Arial" charset="0"/>
                <a:ea typeface="华文楷体" pitchFamily="2" charset="-122"/>
              </a:defRPr>
            </a:lvl1pPr>
            <a:lvl2pPr marL="742950" indent="-285750" eaLnBrk="0" hangingPunct="0">
              <a:defRPr sz="4000" b="1">
                <a:solidFill>
                  <a:schemeClr val="tx1"/>
                </a:solidFill>
                <a:latin typeface="Arial" charset="0"/>
                <a:ea typeface="华文楷体" pitchFamily="2" charset="-122"/>
              </a:defRPr>
            </a:lvl2pPr>
            <a:lvl3pPr marL="1143000" indent="-228600" eaLnBrk="0" hangingPunct="0">
              <a:defRPr sz="4000" b="1">
                <a:solidFill>
                  <a:schemeClr val="tx1"/>
                </a:solidFill>
                <a:latin typeface="Arial" charset="0"/>
                <a:ea typeface="华文楷体" pitchFamily="2" charset="-122"/>
              </a:defRPr>
            </a:lvl3pPr>
            <a:lvl4pPr marL="1600200" indent="-228600" eaLnBrk="0" hangingPunct="0">
              <a:defRPr sz="4000" b="1">
                <a:solidFill>
                  <a:schemeClr val="tx1"/>
                </a:solidFill>
                <a:latin typeface="Arial" charset="0"/>
                <a:ea typeface="华文楷体" pitchFamily="2" charset="-122"/>
              </a:defRPr>
            </a:lvl4pPr>
            <a:lvl5pPr marL="2057400" indent="-228600" eaLnBrk="0" hangingPunct="0">
              <a:defRPr sz="4000" b="1">
                <a:solidFill>
                  <a:schemeClr val="tx1"/>
                </a:solidFill>
                <a:latin typeface="Arial" charset="0"/>
                <a:ea typeface="华文楷体" pitchFamily="2" charset="-122"/>
              </a:defRPr>
            </a:lvl5pPr>
            <a:lvl6pPr marL="2514600" indent="-228600" eaLnBrk="0" fontAlgn="base" hangingPunct="0">
              <a:spcBef>
                <a:spcPct val="0"/>
              </a:spcBef>
              <a:spcAft>
                <a:spcPct val="0"/>
              </a:spcAft>
              <a:defRPr sz="4000" b="1">
                <a:solidFill>
                  <a:schemeClr val="tx1"/>
                </a:solidFill>
                <a:latin typeface="Arial" charset="0"/>
                <a:ea typeface="华文楷体" pitchFamily="2" charset="-122"/>
              </a:defRPr>
            </a:lvl6pPr>
            <a:lvl7pPr marL="2971800" indent="-228600" eaLnBrk="0" fontAlgn="base" hangingPunct="0">
              <a:spcBef>
                <a:spcPct val="0"/>
              </a:spcBef>
              <a:spcAft>
                <a:spcPct val="0"/>
              </a:spcAft>
              <a:defRPr sz="4000" b="1">
                <a:solidFill>
                  <a:schemeClr val="tx1"/>
                </a:solidFill>
                <a:latin typeface="Arial" charset="0"/>
                <a:ea typeface="华文楷体" pitchFamily="2" charset="-122"/>
              </a:defRPr>
            </a:lvl7pPr>
            <a:lvl8pPr marL="3429000" indent="-228600" eaLnBrk="0" fontAlgn="base" hangingPunct="0">
              <a:spcBef>
                <a:spcPct val="0"/>
              </a:spcBef>
              <a:spcAft>
                <a:spcPct val="0"/>
              </a:spcAft>
              <a:defRPr sz="4000" b="1">
                <a:solidFill>
                  <a:schemeClr val="tx1"/>
                </a:solidFill>
                <a:latin typeface="Arial" charset="0"/>
                <a:ea typeface="华文楷体" pitchFamily="2" charset="-122"/>
              </a:defRPr>
            </a:lvl8pPr>
            <a:lvl9pPr marL="3886200" indent="-228600" eaLnBrk="0" fontAlgn="base" hangingPunct="0">
              <a:spcBef>
                <a:spcPct val="0"/>
              </a:spcBef>
              <a:spcAft>
                <a:spcPct val="0"/>
              </a:spcAft>
              <a:defRPr sz="4000" b="1">
                <a:solidFill>
                  <a:schemeClr val="tx1"/>
                </a:solidFill>
                <a:latin typeface="Arial" charset="0"/>
                <a:ea typeface="华文楷体" pitchFamily="2" charset="-122"/>
              </a:defRPr>
            </a:lvl9pPr>
          </a:lstStyle>
          <a:p>
            <a:pPr algn="ctr" eaLnBrk="1" hangingPunct="1">
              <a:lnSpc>
                <a:spcPts val="1020"/>
              </a:lnSpc>
              <a:defRPr/>
            </a:pPr>
            <a:fld id="{C1DD4AC3-C3C3-49D3-9C9F-8071934A0FE2}" type="slidenum">
              <a:rPr lang="en-US" altLang="zh-TW" sz="1200" b="0" smtClean="0">
                <a:ea typeface="微軟正黑體" pitchFamily="34" charset="-120"/>
              </a:rPr>
              <a:pPr algn="ctr" eaLnBrk="1" hangingPunct="1">
                <a:lnSpc>
                  <a:spcPts val="1020"/>
                </a:lnSpc>
                <a:defRPr/>
              </a:pPr>
              <a:t>‹#›</a:t>
            </a:fld>
            <a:endParaRPr lang="en-US" altLang="zh-TW" sz="1200" b="0" dirty="0" smtClean="0">
              <a:ea typeface="微軟正黑體" pitchFamily="34" charset="-120"/>
            </a:endParaRPr>
          </a:p>
        </p:txBody>
      </p:sp>
    </p:spTree>
    <p:extLst>
      <p:ext uri="{BB962C8B-B14F-4D97-AF65-F5344CB8AC3E}">
        <p14:creationId xmlns:p14="http://schemas.microsoft.com/office/powerpoint/2010/main" val="3440939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空白頁">
    <p:spTree>
      <p:nvGrpSpPr>
        <p:cNvPr id="1" name=""/>
        <p:cNvGrpSpPr/>
        <p:nvPr/>
      </p:nvGrpSpPr>
      <p:grpSpPr>
        <a:xfrm>
          <a:off x="0" y="0"/>
          <a:ext cx="0" cy="0"/>
          <a:chOff x="0" y="0"/>
          <a:chExt cx="0" cy="0"/>
        </a:xfrm>
      </p:grpSpPr>
      <p:sp>
        <p:nvSpPr>
          <p:cNvPr id="3" name="矩形 9"/>
          <p:cNvSpPr>
            <a:spLocks noChangeArrowheads="1"/>
          </p:cNvSpPr>
          <p:nvPr userDrawn="1"/>
        </p:nvSpPr>
        <p:spPr bwMode="auto">
          <a:xfrm>
            <a:off x="12959" y="6605320"/>
            <a:ext cx="398481" cy="225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296" tIns="46648" rIns="93296" bIns="46648" anchor="b">
            <a:spAutoFit/>
          </a:bodyPr>
          <a:lstStyle>
            <a:lvl1pPr eaLnBrk="0" hangingPunct="0">
              <a:defRPr sz="4000" b="1">
                <a:solidFill>
                  <a:schemeClr val="tx1"/>
                </a:solidFill>
                <a:latin typeface="Arial" charset="0"/>
                <a:ea typeface="华文楷体" pitchFamily="2" charset="-122"/>
              </a:defRPr>
            </a:lvl1pPr>
            <a:lvl2pPr marL="742950" indent="-285750" eaLnBrk="0" hangingPunct="0">
              <a:defRPr sz="4000" b="1">
                <a:solidFill>
                  <a:schemeClr val="tx1"/>
                </a:solidFill>
                <a:latin typeface="Arial" charset="0"/>
                <a:ea typeface="华文楷体" pitchFamily="2" charset="-122"/>
              </a:defRPr>
            </a:lvl2pPr>
            <a:lvl3pPr marL="1143000" indent="-228600" eaLnBrk="0" hangingPunct="0">
              <a:defRPr sz="4000" b="1">
                <a:solidFill>
                  <a:schemeClr val="tx1"/>
                </a:solidFill>
                <a:latin typeface="Arial" charset="0"/>
                <a:ea typeface="华文楷体" pitchFamily="2" charset="-122"/>
              </a:defRPr>
            </a:lvl3pPr>
            <a:lvl4pPr marL="1600200" indent="-228600" eaLnBrk="0" hangingPunct="0">
              <a:defRPr sz="4000" b="1">
                <a:solidFill>
                  <a:schemeClr val="tx1"/>
                </a:solidFill>
                <a:latin typeface="Arial" charset="0"/>
                <a:ea typeface="华文楷体" pitchFamily="2" charset="-122"/>
              </a:defRPr>
            </a:lvl4pPr>
            <a:lvl5pPr marL="2057400" indent="-228600" eaLnBrk="0" hangingPunct="0">
              <a:defRPr sz="4000" b="1">
                <a:solidFill>
                  <a:schemeClr val="tx1"/>
                </a:solidFill>
                <a:latin typeface="Arial" charset="0"/>
                <a:ea typeface="华文楷体" pitchFamily="2" charset="-122"/>
              </a:defRPr>
            </a:lvl5pPr>
            <a:lvl6pPr marL="2514600" indent="-228600" eaLnBrk="0" fontAlgn="base" hangingPunct="0">
              <a:spcBef>
                <a:spcPct val="0"/>
              </a:spcBef>
              <a:spcAft>
                <a:spcPct val="0"/>
              </a:spcAft>
              <a:defRPr sz="4000" b="1">
                <a:solidFill>
                  <a:schemeClr val="tx1"/>
                </a:solidFill>
                <a:latin typeface="Arial" charset="0"/>
                <a:ea typeface="华文楷体" pitchFamily="2" charset="-122"/>
              </a:defRPr>
            </a:lvl6pPr>
            <a:lvl7pPr marL="2971800" indent="-228600" eaLnBrk="0" fontAlgn="base" hangingPunct="0">
              <a:spcBef>
                <a:spcPct val="0"/>
              </a:spcBef>
              <a:spcAft>
                <a:spcPct val="0"/>
              </a:spcAft>
              <a:defRPr sz="4000" b="1">
                <a:solidFill>
                  <a:schemeClr val="tx1"/>
                </a:solidFill>
                <a:latin typeface="Arial" charset="0"/>
                <a:ea typeface="华文楷体" pitchFamily="2" charset="-122"/>
              </a:defRPr>
            </a:lvl7pPr>
            <a:lvl8pPr marL="3429000" indent="-228600" eaLnBrk="0" fontAlgn="base" hangingPunct="0">
              <a:spcBef>
                <a:spcPct val="0"/>
              </a:spcBef>
              <a:spcAft>
                <a:spcPct val="0"/>
              </a:spcAft>
              <a:defRPr sz="4000" b="1">
                <a:solidFill>
                  <a:schemeClr val="tx1"/>
                </a:solidFill>
                <a:latin typeface="Arial" charset="0"/>
                <a:ea typeface="华文楷体" pitchFamily="2" charset="-122"/>
              </a:defRPr>
            </a:lvl8pPr>
            <a:lvl9pPr marL="3886200" indent="-228600" eaLnBrk="0" fontAlgn="base" hangingPunct="0">
              <a:spcBef>
                <a:spcPct val="0"/>
              </a:spcBef>
              <a:spcAft>
                <a:spcPct val="0"/>
              </a:spcAft>
              <a:defRPr sz="4000" b="1">
                <a:solidFill>
                  <a:schemeClr val="tx1"/>
                </a:solidFill>
                <a:latin typeface="Arial" charset="0"/>
                <a:ea typeface="华文楷体" pitchFamily="2" charset="-122"/>
              </a:defRPr>
            </a:lvl9pPr>
          </a:lstStyle>
          <a:p>
            <a:pPr algn="ctr" eaLnBrk="1" hangingPunct="1">
              <a:lnSpc>
                <a:spcPts val="1020"/>
              </a:lnSpc>
              <a:defRPr/>
            </a:pPr>
            <a:fld id="{C1DD4AC3-C3C3-49D3-9C9F-8071934A0FE2}" type="slidenum">
              <a:rPr lang="en-US" altLang="zh-TW" sz="1200" b="0" smtClean="0">
                <a:ea typeface="微軟正黑體" pitchFamily="34" charset="-120"/>
              </a:rPr>
              <a:pPr algn="ctr" eaLnBrk="1" hangingPunct="1">
                <a:lnSpc>
                  <a:spcPts val="1020"/>
                </a:lnSpc>
                <a:defRPr/>
              </a:pPr>
              <a:t>‹#›</a:t>
            </a:fld>
            <a:endParaRPr lang="en-US" altLang="zh-TW" sz="1200" b="0" dirty="0" smtClean="0">
              <a:ea typeface="微軟正黑體" pitchFamily="34" charset="-120"/>
            </a:endParaRPr>
          </a:p>
        </p:txBody>
      </p:sp>
    </p:spTree>
    <p:extLst>
      <p:ext uri="{BB962C8B-B14F-4D97-AF65-F5344CB8AC3E}">
        <p14:creationId xmlns:p14="http://schemas.microsoft.com/office/powerpoint/2010/main" val="76333581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矩形 6"/>
          <p:cNvSpPr>
            <a:spLocks noChangeArrowheads="1"/>
          </p:cNvSpPr>
          <p:nvPr userDrawn="1"/>
        </p:nvSpPr>
        <p:spPr bwMode="auto">
          <a:xfrm>
            <a:off x="1805177" y="6628631"/>
            <a:ext cx="5216525" cy="22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4000" b="1">
                <a:solidFill>
                  <a:schemeClr val="tx1"/>
                </a:solidFill>
                <a:latin typeface="Arial" charset="0"/>
                <a:ea typeface="华文楷体" pitchFamily="2" charset="-122"/>
              </a:defRPr>
            </a:lvl1pPr>
            <a:lvl2pPr marL="742950" indent="-285750" eaLnBrk="0" hangingPunct="0">
              <a:defRPr sz="4000" b="1">
                <a:solidFill>
                  <a:schemeClr val="tx1"/>
                </a:solidFill>
                <a:latin typeface="Arial" charset="0"/>
                <a:ea typeface="华文楷体" pitchFamily="2" charset="-122"/>
              </a:defRPr>
            </a:lvl2pPr>
            <a:lvl3pPr marL="1143000" indent="-228600" eaLnBrk="0" hangingPunct="0">
              <a:defRPr sz="4000" b="1">
                <a:solidFill>
                  <a:schemeClr val="tx1"/>
                </a:solidFill>
                <a:latin typeface="Arial" charset="0"/>
                <a:ea typeface="华文楷体" pitchFamily="2" charset="-122"/>
              </a:defRPr>
            </a:lvl3pPr>
            <a:lvl4pPr marL="1600200" indent="-228600" eaLnBrk="0" hangingPunct="0">
              <a:defRPr sz="4000" b="1">
                <a:solidFill>
                  <a:schemeClr val="tx1"/>
                </a:solidFill>
                <a:latin typeface="Arial" charset="0"/>
                <a:ea typeface="华文楷体" pitchFamily="2" charset="-122"/>
              </a:defRPr>
            </a:lvl4pPr>
            <a:lvl5pPr marL="2057400" indent="-228600" eaLnBrk="0" hangingPunct="0">
              <a:defRPr sz="4000" b="1">
                <a:solidFill>
                  <a:schemeClr val="tx1"/>
                </a:solidFill>
                <a:latin typeface="Arial" charset="0"/>
                <a:ea typeface="华文楷体" pitchFamily="2" charset="-122"/>
              </a:defRPr>
            </a:lvl5pPr>
            <a:lvl6pPr marL="2514600" indent="-228600" eaLnBrk="0" fontAlgn="base" hangingPunct="0">
              <a:spcBef>
                <a:spcPct val="0"/>
              </a:spcBef>
              <a:spcAft>
                <a:spcPct val="0"/>
              </a:spcAft>
              <a:defRPr sz="4000" b="1">
                <a:solidFill>
                  <a:schemeClr val="tx1"/>
                </a:solidFill>
                <a:latin typeface="Arial" charset="0"/>
                <a:ea typeface="华文楷体" pitchFamily="2" charset="-122"/>
              </a:defRPr>
            </a:lvl6pPr>
            <a:lvl7pPr marL="2971800" indent="-228600" eaLnBrk="0" fontAlgn="base" hangingPunct="0">
              <a:spcBef>
                <a:spcPct val="0"/>
              </a:spcBef>
              <a:spcAft>
                <a:spcPct val="0"/>
              </a:spcAft>
              <a:defRPr sz="4000" b="1">
                <a:solidFill>
                  <a:schemeClr val="tx1"/>
                </a:solidFill>
                <a:latin typeface="Arial" charset="0"/>
                <a:ea typeface="华文楷体" pitchFamily="2" charset="-122"/>
              </a:defRPr>
            </a:lvl7pPr>
            <a:lvl8pPr marL="3429000" indent="-228600" eaLnBrk="0" fontAlgn="base" hangingPunct="0">
              <a:spcBef>
                <a:spcPct val="0"/>
              </a:spcBef>
              <a:spcAft>
                <a:spcPct val="0"/>
              </a:spcAft>
              <a:defRPr sz="4000" b="1">
                <a:solidFill>
                  <a:schemeClr val="tx1"/>
                </a:solidFill>
                <a:latin typeface="Arial" charset="0"/>
                <a:ea typeface="华文楷体" pitchFamily="2" charset="-122"/>
              </a:defRPr>
            </a:lvl8pPr>
            <a:lvl9pPr marL="3886200" indent="-228600" eaLnBrk="0" fontAlgn="base" hangingPunct="0">
              <a:spcBef>
                <a:spcPct val="0"/>
              </a:spcBef>
              <a:spcAft>
                <a:spcPct val="0"/>
              </a:spcAft>
              <a:defRPr sz="4000" b="1">
                <a:solidFill>
                  <a:schemeClr val="tx1"/>
                </a:solidFill>
                <a:latin typeface="Arial" charset="0"/>
                <a:ea typeface="华文楷体" pitchFamily="2" charset="-122"/>
              </a:defRPr>
            </a:lvl9pPr>
          </a:lstStyle>
          <a:p>
            <a:pPr eaLnBrk="1" hangingPunct="1">
              <a:lnSpc>
                <a:spcPts val="1000"/>
              </a:lnSpc>
            </a:pPr>
            <a:r>
              <a:rPr lang="zh-TW" altLang="en-US" sz="900" b="0" dirty="0">
                <a:solidFill>
                  <a:srgbClr val="7F7F7F"/>
                </a:solidFill>
              </a:rPr>
              <a:t>機密資料 僅限永豐銀行內部使用 </a:t>
            </a:r>
            <a:r>
              <a:rPr lang="en-US" altLang="zh-TW" sz="900" b="0" dirty="0">
                <a:solidFill>
                  <a:srgbClr val="7F7F7F"/>
                </a:solidFill>
              </a:rPr>
              <a:t>Company Confidential-For Bank </a:t>
            </a:r>
            <a:r>
              <a:rPr lang="en-US" altLang="zh-TW" sz="900" b="0" dirty="0" err="1">
                <a:solidFill>
                  <a:srgbClr val="7F7F7F"/>
                </a:solidFill>
              </a:rPr>
              <a:t>SinoPac</a:t>
            </a:r>
            <a:r>
              <a:rPr lang="en-US" altLang="zh-TW" sz="900" b="0" dirty="0">
                <a:solidFill>
                  <a:srgbClr val="7F7F7F"/>
                </a:solidFill>
              </a:rPr>
              <a:t> Internal Use Only</a:t>
            </a:r>
          </a:p>
        </p:txBody>
      </p:sp>
      <p:pic>
        <p:nvPicPr>
          <p:cNvPr id="3" name="Picture 13" descr="金控及第一層子公司ol logo"/>
          <p:cNvPicPr>
            <a:picLocks noChangeAspect="1" noChangeArrowheads="1"/>
          </p:cNvPicPr>
          <p:nvPr userDrawn="1"/>
        </p:nvPicPr>
        <p:blipFill>
          <a:blip r:embed="rId6">
            <a:extLst>
              <a:ext uri="{28A0092B-C50C-407E-A947-70E740481C1C}">
                <a14:useLocalDpi xmlns:a14="http://schemas.microsoft.com/office/drawing/2010/main" val="0"/>
              </a:ext>
            </a:extLst>
          </a:blip>
          <a:srcRect l="3459" t="26985" r="26395" b="68283"/>
          <a:stretch>
            <a:fillRect/>
          </a:stretch>
        </p:blipFill>
        <p:spPr bwMode="auto">
          <a:xfrm>
            <a:off x="6767702" y="6495281"/>
            <a:ext cx="22987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75623391"/>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0" r:id="rId3"/>
    <p:sldLayoutId id="2147483653" r:id="rId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image" Target="../media/image21.png"/><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3.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3.xml"/><Relationship Id="rId4" Type="http://schemas.openxmlformats.org/officeDocument/2006/relationships/image" Target="../media/image4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tech.meituan.com/mt-recommend-practice.html" TargetMode="External"/><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file:///\\dbm_public\Info_Center\DBMTeam\DBM_Project\20170216_&#22522;&#37329;&#36895;&#37197;&#31995;&#32113;\&#25512;&#34214;\&#25512;&#33616;&#31995;&#32479;&#23454;&#36341;.pdf" TargetMode="External"/><Relationship Id="rId2" Type="http://schemas.openxmlformats.org/officeDocument/2006/relationships/hyperlink" Target="http://www.cnblogs.com/breezedeus/archive/2012/04/10/2440488.html" TargetMode="External"/><Relationship Id="rId1" Type="http://schemas.openxmlformats.org/officeDocument/2006/relationships/slideLayout" Target="../slideLayouts/slideLayout3.xml"/><Relationship Id="rId4" Type="http://schemas.openxmlformats.org/officeDocument/2006/relationships/hyperlink" Target="http://tech.meituan.com/mt-recommend-practice.html"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推薦</a:t>
            </a:r>
            <a:r>
              <a:rPr lang="zh-TW" altLang="en-US" dirty="0" smtClean="0"/>
              <a:t>系統</a:t>
            </a:r>
            <a:r>
              <a:rPr lang="zh-TW" altLang="en-US" dirty="0"/>
              <a:t>簡介</a:t>
            </a:r>
          </a:p>
        </p:txBody>
      </p:sp>
      <p:sp>
        <p:nvSpPr>
          <p:cNvPr id="4" name="文字版面配置區 3"/>
          <p:cNvSpPr>
            <a:spLocks noGrp="1"/>
          </p:cNvSpPr>
          <p:nvPr>
            <p:ph type="body" sz="half" idx="11"/>
          </p:nvPr>
        </p:nvSpPr>
        <p:spPr/>
        <p:txBody>
          <a:bodyPr/>
          <a:lstStyle/>
          <a:p>
            <a:r>
              <a:rPr lang="zh-TW" altLang="en-US" dirty="0"/>
              <a:t>陳一宏</a:t>
            </a:r>
          </a:p>
        </p:txBody>
      </p:sp>
      <p:sp>
        <p:nvSpPr>
          <p:cNvPr id="5" name="文字版面配置區 4"/>
          <p:cNvSpPr>
            <a:spLocks noGrp="1"/>
          </p:cNvSpPr>
          <p:nvPr>
            <p:ph type="body" sz="half" idx="10"/>
          </p:nvPr>
        </p:nvSpPr>
        <p:spPr/>
        <p:txBody>
          <a:bodyPr/>
          <a:lstStyle/>
          <a:p>
            <a:r>
              <a:rPr lang="zh-TW" altLang="en-US" dirty="0"/>
              <a:t>分析應用科</a:t>
            </a:r>
          </a:p>
          <a:p>
            <a:r>
              <a:rPr lang="en-US" altLang="zh-TW" dirty="0" smtClean="0"/>
              <a:t>2017/03/31</a:t>
            </a:r>
            <a:endParaRPr lang="zh-TW" altLang="en-US" dirty="0"/>
          </a:p>
        </p:txBody>
      </p:sp>
    </p:spTree>
    <p:extLst>
      <p:ext uri="{BB962C8B-B14F-4D97-AF65-F5344CB8AC3E}">
        <p14:creationId xmlns:p14="http://schemas.microsoft.com/office/powerpoint/2010/main" val="39675917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67544" y="831601"/>
            <a:ext cx="8229600" cy="5840616"/>
          </a:xfrm>
        </p:spPr>
        <p:txBody>
          <a:bodyPr/>
          <a:lstStyle/>
          <a:p>
            <a:r>
              <a:rPr lang="zh-TW" altLang="en-US" sz="2400" dirty="0" smtClean="0"/>
              <a:t>系統對物品的</a:t>
            </a:r>
            <a:r>
              <a:rPr lang="zh-TW" altLang="en-US" sz="2400" dirty="0" smtClean="0">
                <a:solidFill>
                  <a:srgbClr val="FF0000"/>
                </a:solidFill>
              </a:rPr>
              <a:t>長尾</a:t>
            </a:r>
            <a:r>
              <a:rPr lang="zh-TW" altLang="en-US" sz="2400" dirty="0" smtClean="0"/>
              <a:t>挖掘能力</a:t>
            </a:r>
            <a:endParaRPr lang="en-US" altLang="zh-TW" sz="2400" dirty="0" smtClean="0"/>
          </a:p>
          <a:p>
            <a:r>
              <a:rPr lang="zh-TW" altLang="en-US" sz="2400" dirty="0" smtClean="0"/>
              <a:t>每個物品是否都有推給用戶 </a:t>
            </a:r>
            <a:r>
              <a:rPr lang="en-US" altLang="zh-TW" sz="2400" dirty="0" smtClean="0">
                <a:sym typeface="Wingdings" pitchFamily="2" charset="2"/>
              </a:rPr>
              <a:t> 100 %</a:t>
            </a:r>
            <a:r>
              <a:rPr lang="zh-TW" altLang="en-US" sz="2400" dirty="0" smtClean="0">
                <a:sym typeface="Wingdings" pitchFamily="2" charset="2"/>
              </a:rPr>
              <a:t>覆蓋率</a:t>
            </a:r>
            <a:endParaRPr lang="en-US" altLang="zh-TW" sz="2400" dirty="0" smtClean="0">
              <a:sym typeface="Wingdings" pitchFamily="2" charset="2"/>
            </a:endParaRPr>
          </a:p>
          <a:p>
            <a:endParaRPr lang="en-US" altLang="zh-TW" sz="2400" dirty="0">
              <a:sym typeface="Wingdings" pitchFamily="2" charset="2"/>
            </a:endParaRPr>
          </a:p>
          <a:p>
            <a:endParaRPr lang="en-US" altLang="zh-TW" sz="2400" dirty="0" smtClean="0">
              <a:sym typeface="Wingdings" pitchFamily="2" charset="2"/>
            </a:endParaRPr>
          </a:p>
          <a:p>
            <a:endParaRPr lang="en-US" altLang="zh-TW" sz="2400" dirty="0">
              <a:sym typeface="Wingdings" pitchFamily="2" charset="2"/>
            </a:endParaRPr>
          </a:p>
          <a:p>
            <a:endParaRPr lang="en-US" altLang="zh-TW" sz="2400" dirty="0" smtClean="0">
              <a:sym typeface="Wingdings" pitchFamily="2" charset="2"/>
            </a:endParaRPr>
          </a:p>
          <a:p>
            <a:endParaRPr lang="en-US" altLang="zh-TW" sz="2400" dirty="0">
              <a:sym typeface="Wingdings" pitchFamily="2" charset="2"/>
            </a:endParaRPr>
          </a:p>
          <a:p>
            <a:pPr marL="15875" indent="0">
              <a:buNone/>
            </a:pPr>
            <a:endParaRPr lang="en-US" altLang="zh-TW" sz="2400" dirty="0">
              <a:sym typeface="Wingdings" pitchFamily="2" charset="2"/>
            </a:endParaRPr>
          </a:p>
          <a:p>
            <a:pPr marL="15875" indent="0">
              <a:buNone/>
            </a:pPr>
            <a:endParaRPr lang="en-US" altLang="zh-TW" sz="2400" dirty="0">
              <a:sym typeface="Wingdings" pitchFamily="2" charset="2"/>
            </a:endParaRPr>
          </a:p>
          <a:p>
            <a:r>
              <a:rPr lang="zh-TW" altLang="en-US" sz="2400" dirty="0">
                <a:sym typeface="Wingdings" pitchFamily="2" charset="2"/>
              </a:rPr>
              <a:t>吉尼</a:t>
            </a:r>
            <a:r>
              <a:rPr lang="zh-TW" altLang="en-US" sz="2400" dirty="0" smtClean="0">
                <a:sym typeface="Wingdings" pitchFamily="2" charset="2"/>
              </a:rPr>
              <a:t>係數 </a:t>
            </a:r>
            <a:r>
              <a:rPr lang="en-US" altLang="zh-TW" sz="2400" dirty="0" smtClean="0">
                <a:sym typeface="Wingdings" pitchFamily="2" charset="2"/>
              </a:rPr>
              <a:t>(</a:t>
            </a:r>
            <a:r>
              <a:rPr lang="en-US" altLang="zh-TW" sz="2400" dirty="0" err="1" smtClean="0">
                <a:sym typeface="Wingdings" pitchFamily="2" charset="2"/>
              </a:rPr>
              <a:t>Gini</a:t>
            </a:r>
            <a:r>
              <a:rPr lang="en-US" altLang="zh-TW" sz="2400" dirty="0" smtClean="0">
                <a:sym typeface="Wingdings" pitchFamily="2" charset="2"/>
              </a:rPr>
              <a:t> Index)</a:t>
            </a:r>
          </a:p>
          <a:p>
            <a:pPr lvl="1">
              <a:buFont typeface="微軟正黑體" pitchFamily="34" charset="-120"/>
              <a:buChar char="–"/>
            </a:pPr>
            <a:r>
              <a:rPr lang="zh-TW" altLang="en-US" sz="2000" dirty="0" smtClean="0">
                <a:sym typeface="Wingdings" pitchFamily="2" charset="2"/>
              </a:rPr>
              <a:t>愈小代表系統的物品推薦分布均勻</a:t>
            </a:r>
            <a:endParaRPr lang="en-US" altLang="zh-TW" sz="2000" dirty="0">
              <a:sym typeface="Wingdings" pitchFamily="2" charset="2"/>
            </a:endParaRPr>
          </a:p>
          <a:p>
            <a:pPr lvl="1">
              <a:buFont typeface="微軟正黑體" pitchFamily="34" charset="-120"/>
              <a:buChar char="–"/>
            </a:pPr>
            <a:r>
              <a:rPr lang="zh-TW" altLang="en-US" sz="2000" dirty="0">
                <a:sym typeface="Wingdings" pitchFamily="2" charset="2"/>
              </a:rPr>
              <a:t>若</a:t>
            </a:r>
            <a:r>
              <a:rPr lang="en-US" altLang="zh-TW" sz="2000" dirty="0">
                <a:sym typeface="Wingdings" pitchFamily="2" charset="2"/>
              </a:rPr>
              <a:t>G</a:t>
            </a:r>
            <a:r>
              <a:rPr lang="en-US" altLang="zh-TW" sz="1100" dirty="0">
                <a:sym typeface="Wingdings" pitchFamily="2" charset="2"/>
              </a:rPr>
              <a:t>1 </a:t>
            </a:r>
            <a:r>
              <a:rPr lang="en-US" altLang="zh-TW" sz="2000" dirty="0">
                <a:sym typeface="Wingdings" pitchFamily="2" charset="2"/>
              </a:rPr>
              <a:t>&gt;G</a:t>
            </a:r>
            <a:r>
              <a:rPr lang="en-US" altLang="zh-TW" sz="1200" dirty="0">
                <a:sym typeface="Wingdings" pitchFamily="2" charset="2"/>
              </a:rPr>
              <a:t>0</a:t>
            </a:r>
            <a:r>
              <a:rPr lang="zh-TW" altLang="en-US" sz="2000" dirty="0">
                <a:sym typeface="Wingdings" pitchFamily="2" charset="2"/>
              </a:rPr>
              <a:t>系統具有馬太效應</a:t>
            </a:r>
            <a:r>
              <a:rPr lang="en-US" altLang="zh-TW" sz="1600" dirty="0">
                <a:sym typeface="Wingdings" pitchFamily="2" charset="2"/>
              </a:rPr>
              <a:t>(</a:t>
            </a:r>
            <a:r>
              <a:rPr lang="zh-TW" altLang="en-US" sz="1600" dirty="0">
                <a:sym typeface="Wingdings" pitchFamily="2" charset="2"/>
              </a:rPr>
              <a:t>強者恆強，弱者恆弱</a:t>
            </a:r>
            <a:r>
              <a:rPr lang="en-US" altLang="zh-TW" sz="1600" dirty="0" smtClean="0">
                <a:sym typeface="Wingdings" pitchFamily="2" charset="2"/>
              </a:rPr>
              <a:t>)</a:t>
            </a:r>
            <a:r>
              <a:rPr lang="zh-TW" altLang="en-US" sz="2000" dirty="0" smtClean="0">
                <a:sym typeface="Wingdings" pitchFamily="2" charset="2"/>
              </a:rPr>
              <a:t> </a:t>
            </a:r>
            <a:endParaRPr lang="en-US" altLang="zh-TW" sz="2000" dirty="0">
              <a:sym typeface="Wingdings" pitchFamily="2" charset="2"/>
            </a:endParaRPr>
          </a:p>
          <a:p>
            <a:r>
              <a:rPr lang="zh-TW" altLang="en-US" sz="2400" dirty="0" smtClean="0">
                <a:solidFill>
                  <a:schemeClr val="bg1">
                    <a:lumMod val="85000"/>
                  </a:schemeClr>
                </a:solidFill>
                <a:sym typeface="Wingdings" pitchFamily="2" charset="2"/>
              </a:rPr>
              <a:t>資訊</a:t>
            </a:r>
            <a:r>
              <a:rPr lang="zh-TW" altLang="en-US" sz="2400" dirty="0">
                <a:solidFill>
                  <a:schemeClr val="bg1">
                    <a:lumMod val="85000"/>
                  </a:schemeClr>
                </a:solidFill>
              </a:rPr>
              <a:t>熵 </a:t>
            </a:r>
            <a:r>
              <a:rPr lang="en-US" altLang="zh-TW" sz="2400" dirty="0" smtClean="0">
                <a:solidFill>
                  <a:schemeClr val="bg1">
                    <a:lumMod val="85000"/>
                  </a:schemeClr>
                </a:solidFill>
              </a:rPr>
              <a:t>(</a:t>
            </a:r>
            <a:r>
              <a:rPr lang="en-US" altLang="zh-TW" sz="2400" dirty="0" smtClean="0">
                <a:solidFill>
                  <a:schemeClr val="bg1">
                    <a:lumMod val="85000"/>
                  </a:schemeClr>
                </a:solidFill>
                <a:sym typeface="Wingdings" pitchFamily="2" charset="2"/>
              </a:rPr>
              <a:t>Entropy)</a:t>
            </a:r>
            <a:endParaRPr lang="en-US" altLang="zh-TW" sz="2400" dirty="0" smtClean="0">
              <a:solidFill>
                <a:schemeClr val="bg1">
                  <a:lumMod val="85000"/>
                </a:schemeClr>
              </a:solidFill>
            </a:endParaRPr>
          </a:p>
          <a:p>
            <a:endParaRPr lang="en-US" altLang="zh-TW" sz="2400" dirty="0" smtClean="0"/>
          </a:p>
          <a:p>
            <a:endParaRPr lang="zh-TW" altLang="en-US" dirty="0"/>
          </a:p>
        </p:txBody>
      </p:sp>
      <p:sp>
        <p:nvSpPr>
          <p:cNvPr id="3" name="標題 2"/>
          <p:cNvSpPr>
            <a:spLocks noGrp="1"/>
          </p:cNvSpPr>
          <p:nvPr>
            <p:ph type="title"/>
          </p:nvPr>
        </p:nvSpPr>
        <p:spPr/>
        <p:txBody>
          <a:bodyPr/>
          <a:lstStyle/>
          <a:p>
            <a:r>
              <a:rPr lang="zh-TW" altLang="en-US" dirty="0" smtClean="0"/>
              <a:t>評測指標 </a:t>
            </a:r>
            <a:r>
              <a:rPr lang="en-US" altLang="zh-TW" dirty="0" smtClean="0"/>
              <a:t>–</a:t>
            </a:r>
            <a:r>
              <a:rPr lang="zh-TW" altLang="en-US" dirty="0" smtClean="0"/>
              <a:t> 覆蓋性</a:t>
            </a:r>
            <a:endParaRPr lang="zh-TW" altLang="en-US" dirty="0"/>
          </a:p>
        </p:txBody>
      </p:sp>
      <p:grpSp>
        <p:nvGrpSpPr>
          <p:cNvPr id="6" name="群組 5"/>
          <p:cNvGrpSpPr/>
          <p:nvPr/>
        </p:nvGrpSpPr>
        <p:grpSpPr>
          <a:xfrm>
            <a:off x="716590" y="1988840"/>
            <a:ext cx="6951754" cy="2592288"/>
            <a:chOff x="716590" y="1988840"/>
            <a:chExt cx="6951754" cy="2592288"/>
          </a:xfrm>
        </p:grpSpPr>
        <p:sp>
          <p:nvSpPr>
            <p:cNvPr id="21" name="圓角矩形 20"/>
            <p:cNvSpPr/>
            <p:nvPr/>
          </p:nvSpPr>
          <p:spPr>
            <a:xfrm>
              <a:off x="716590" y="1988840"/>
              <a:ext cx="6951754" cy="2592288"/>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5123" name="Picture 3" descr="\\dbm_public\Info_Center\DBMTeam\DBM個人資料\Ihong\基金\推薦\素材\noun_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1600" y="2348880"/>
              <a:ext cx="504056" cy="504056"/>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dbm_public\Info_Center\DBMTeam\DBM個人資料\Ihong\基金\推薦\素材\noun_293861_cc.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23260"/>
            <a:stretch/>
          </p:blipFill>
          <p:spPr bwMode="auto">
            <a:xfrm>
              <a:off x="4283968" y="2288337"/>
              <a:ext cx="930058" cy="713732"/>
            </a:xfrm>
            <a:prstGeom prst="rect">
              <a:avLst/>
            </a:prstGeom>
            <a:noFill/>
            <a:extLst>
              <a:ext uri="{909E8E84-426E-40DD-AFC4-6F175D3DCCD1}">
                <a14:hiddenFill xmlns:a14="http://schemas.microsoft.com/office/drawing/2010/main">
                  <a:solidFill>
                    <a:srgbClr val="FFFFFF"/>
                  </a:solidFill>
                </a14:hiddenFill>
              </a:ext>
            </a:extLst>
          </p:spPr>
        </p:pic>
        <p:pic>
          <p:nvPicPr>
            <p:cNvPr id="5125" name="Picture 5" descr="\\dbm_public\Info_Center\DBMTeam\DBM個人資料\Ihong\基金\推薦\素材\noun_293878_cc.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18183"/>
            <a:stretch/>
          </p:blipFill>
          <p:spPr bwMode="auto">
            <a:xfrm>
              <a:off x="6012160" y="2292750"/>
              <a:ext cx="701316" cy="573796"/>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dbm_public\Info_Center\DBMTeam\DBM個人資料\Ihong\基金\推薦\素材\noun_293881_cc.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b="22253"/>
            <a:stretch/>
          </p:blipFill>
          <p:spPr bwMode="auto">
            <a:xfrm>
              <a:off x="5098090" y="2266303"/>
              <a:ext cx="813047" cy="63212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dbm_public\Info_Center\DBMTeam\DBM個人資料\Ihong\基金\推薦\素材\noun_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75656" y="2348880"/>
              <a:ext cx="504056" cy="50405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 descr="\\dbm_public\Info_Center\DBMTeam\DBM個人資料\Ihong\基金\推薦\素材\noun_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83888" y="2352369"/>
              <a:ext cx="504056" cy="50405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3" descr="\\dbm_public\Info_Center\DBMTeam\DBM個人資料\Ihong\基金\推薦\素材\noun_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27963" y="2348880"/>
              <a:ext cx="504056" cy="50405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3" descr="\\dbm_public\Info_Center\DBMTeam\DBM個人資料\Ihong\基金\推薦\素材\noun_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87944" y="2352369"/>
              <a:ext cx="504056" cy="504056"/>
            </a:xfrm>
            <a:prstGeom prst="rect">
              <a:avLst/>
            </a:prstGeom>
            <a:noFill/>
            <a:extLst>
              <a:ext uri="{909E8E84-426E-40DD-AFC4-6F175D3DCCD1}">
                <a14:hiddenFill xmlns:a14="http://schemas.microsoft.com/office/drawing/2010/main">
                  <a:solidFill>
                    <a:srgbClr val="FFFFFF"/>
                  </a:solidFill>
                </a14:hiddenFill>
              </a:ext>
            </a:extLst>
          </p:spPr>
        </p:pic>
        <p:pic>
          <p:nvPicPr>
            <p:cNvPr id="5127" name="Picture 7" descr="\\dbm_public\Info_Center\DBMTeam\DBM個人資料\Ihong\基金\推薦\素材\noun_563355_cc.pn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b="14868"/>
            <a:stretch/>
          </p:blipFill>
          <p:spPr bwMode="auto">
            <a:xfrm>
              <a:off x="5796136" y="3734596"/>
              <a:ext cx="692696" cy="589706"/>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dbm_public\Info_Center\DBMTeam\DBM個人資料\Ihong\基金\推薦\素材\noun_575401_cc.png"/>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b="14344"/>
            <a:stretch/>
          </p:blipFill>
          <p:spPr bwMode="auto">
            <a:xfrm>
              <a:off x="5024617" y="3694690"/>
              <a:ext cx="717170" cy="614301"/>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descr="\\dbm_public\Info_Center\DBMTeam\DBM個人資料\Ihong\基金\推薦\素材\noun_670405_cc.png"/>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b="24498"/>
            <a:stretch/>
          </p:blipFill>
          <p:spPr bwMode="auto">
            <a:xfrm>
              <a:off x="1701668" y="3517771"/>
              <a:ext cx="1068496" cy="806736"/>
            </a:xfrm>
            <a:prstGeom prst="rect">
              <a:avLst/>
            </a:prstGeom>
            <a:noFill/>
            <a:extLst>
              <a:ext uri="{909E8E84-426E-40DD-AFC4-6F175D3DCCD1}">
                <a14:hiddenFill xmlns:a14="http://schemas.microsoft.com/office/drawing/2010/main">
                  <a:solidFill>
                    <a:srgbClr val="FFFFFF"/>
                  </a:solidFill>
                </a14:hiddenFill>
              </a:ext>
            </a:extLst>
          </p:spPr>
        </p:pic>
        <p:sp>
          <p:nvSpPr>
            <p:cNvPr id="4" name="向右箭號 3"/>
            <p:cNvSpPr/>
            <p:nvPr/>
          </p:nvSpPr>
          <p:spPr>
            <a:xfrm flipH="1">
              <a:off x="3635896" y="2517283"/>
              <a:ext cx="504056" cy="255839"/>
            </a:xfrm>
            <a:prstGeom prst="rightArrow">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向右箭號 19"/>
            <p:cNvSpPr/>
            <p:nvPr/>
          </p:nvSpPr>
          <p:spPr>
            <a:xfrm flipH="1">
              <a:off x="3635896" y="3793219"/>
              <a:ext cx="504056" cy="255839"/>
            </a:xfrm>
            <a:prstGeom prst="rightArrow">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Tree>
    <p:extLst>
      <p:ext uri="{BB962C8B-B14F-4D97-AF65-F5344CB8AC3E}">
        <p14:creationId xmlns:p14="http://schemas.microsoft.com/office/powerpoint/2010/main" val="26292401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圓角矩形 23"/>
          <p:cNvSpPr/>
          <p:nvPr/>
        </p:nvSpPr>
        <p:spPr>
          <a:xfrm>
            <a:off x="1950836" y="3879079"/>
            <a:ext cx="5269332" cy="2252379"/>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內容版面配置區 1"/>
          <p:cNvSpPr>
            <a:spLocks noGrp="1"/>
          </p:cNvSpPr>
          <p:nvPr>
            <p:ph idx="1"/>
          </p:nvPr>
        </p:nvSpPr>
        <p:spPr>
          <a:xfrm>
            <a:off x="467544" y="831601"/>
            <a:ext cx="8229600" cy="5840616"/>
          </a:xfrm>
        </p:spPr>
        <p:txBody>
          <a:bodyPr/>
          <a:lstStyle/>
          <a:p>
            <a:r>
              <a:rPr lang="zh-TW" altLang="en-US" sz="2400" dirty="0" smtClean="0">
                <a:sym typeface="Wingdings" pitchFamily="2" charset="2"/>
              </a:rPr>
              <a:t>推薦清單種類多樣</a:t>
            </a:r>
            <a:endParaRPr lang="en-US" altLang="zh-TW" sz="2400" dirty="0" smtClean="0">
              <a:sym typeface="Wingdings" pitchFamily="2" charset="2"/>
            </a:endParaRPr>
          </a:p>
          <a:p>
            <a:endParaRPr lang="en-US" altLang="zh-TW" sz="2400" dirty="0" smtClean="0">
              <a:sym typeface="Wingdings" pitchFamily="2" charset="2"/>
            </a:endParaRPr>
          </a:p>
          <a:p>
            <a:endParaRPr lang="en-US" altLang="zh-TW" sz="2400" dirty="0">
              <a:sym typeface="Wingdings" pitchFamily="2" charset="2"/>
            </a:endParaRPr>
          </a:p>
          <a:p>
            <a:endParaRPr lang="en-US" altLang="zh-TW" sz="2400" dirty="0" smtClean="0">
              <a:sym typeface="Wingdings" pitchFamily="2" charset="2"/>
            </a:endParaRPr>
          </a:p>
          <a:p>
            <a:endParaRPr lang="en-US" altLang="zh-TW" sz="2400" dirty="0">
              <a:sym typeface="Wingdings" pitchFamily="2" charset="2"/>
            </a:endParaRPr>
          </a:p>
          <a:p>
            <a:endParaRPr lang="en-US" altLang="zh-TW" sz="2400" dirty="0" smtClean="0">
              <a:sym typeface="Wingdings" pitchFamily="2" charset="2"/>
            </a:endParaRPr>
          </a:p>
          <a:p>
            <a:r>
              <a:rPr lang="zh-TW" altLang="en-US" sz="2400" dirty="0">
                <a:sym typeface="Wingdings" pitchFamily="2" charset="2"/>
              </a:rPr>
              <a:t>評估</a:t>
            </a:r>
            <a:r>
              <a:rPr lang="zh-TW" altLang="en-US" sz="2400" dirty="0" smtClean="0">
                <a:sym typeface="Wingdings" pitchFamily="2" charset="2"/>
              </a:rPr>
              <a:t>方式</a:t>
            </a:r>
            <a:endParaRPr lang="en-US" altLang="zh-TW" sz="2400" dirty="0">
              <a:sym typeface="Wingdings" pitchFamily="2" charset="2"/>
            </a:endParaRPr>
          </a:p>
          <a:p>
            <a:pPr marL="15875" indent="0">
              <a:buNone/>
            </a:pPr>
            <a:endParaRPr lang="en-US" altLang="zh-TW" sz="2400" dirty="0" smtClean="0"/>
          </a:p>
        </p:txBody>
      </p:sp>
      <p:sp>
        <p:nvSpPr>
          <p:cNvPr id="3" name="標題 2"/>
          <p:cNvSpPr>
            <a:spLocks noGrp="1"/>
          </p:cNvSpPr>
          <p:nvPr>
            <p:ph type="title"/>
          </p:nvPr>
        </p:nvSpPr>
        <p:spPr/>
        <p:txBody>
          <a:bodyPr/>
          <a:lstStyle/>
          <a:p>
            <a:r>
              <a:rPr lang="zh-TW" altLang="en-US" dirty="0" smtClean="0"/>
              <a:t>評測指標 </a:t>
            </a:r>
            <a:r>
              <a:rPr lang="en-US" altLang="zh-TW" dirty="0" smtClean="0"/>
              <a:t>–</a:t>
            </a:r>
            <a:r>
              <a:rPr lang="zh-TW" altLang="en-US" dirty="0" smtClean="0"/>
              <a:t> 多樣性</a:t>
            </a:r>
            <a:endParaRPr lang="zh-TW" altLang="en-US" dirty="0"/>
          </a:p>
        </p:txBody>
      </p:sp>
      <p:pic>
        <p:nvPicPr>
          <p:cNvPr id="614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b="50000"/>
          <a:stretch/>
        </p:blipFill>
        <p:spPr bwMode="auto">
          <a:xfrm>
            <a:off x="1023768" y="1412776"/>
            <a:ext cx="7058025"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5" name="文字方塊 4"/>
              <p:cNvSpPr txBox="1"/>
              <p:nvPr/>
            </p:nvSpPr>
            <p:spPr>
              <a:xfrm>
                <a:off x="2051720" y="4149080"/>
                <a:ext cx="4683975" cy="87158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TW" b="0" i="1" smtClean="0">
                          <a:latin typeface="Cambria Math"/>
                        </a:rPr>
                        <m:t>𝐷𝑖𝑣𝑒𝑟𝑠𝑖𝑡𝑦</m:t>
                      </m:r>
                      <m:r>
                        <a:rPr lang="en-US" altLang="zh-TW" b="0" i="1" smtClean="0">
                          <a:latin typeface="Cambria Math"/>
                        </a:rPr>
                        <m:t>(</m:t>
                      </m:r>
                      <m:r>
                        <a:rPr lang="en-US" altLang="zh-TW" b="0" i="1" smtClean="0">
                          <a:latin typeface="Cambria Math"/>
                        </a:rPr>
                        <m:t>𝑅</m:t>
                      </m:r>
                      <m:d>
                        <m:dPr>
                          <m:ctrlPr>
                            <a:rPr lang="en-US" altLang="zh-TW" b="0" i="1" smtClean="0">
                              <a:latin typeface="Cambria Math"/>
                            </a:rPr>
                          </m:ctrlPr>
                        </m:dPr>
                        <m:e>
                          <m:r>
                            <a:rPr lang="en-US" altLang="zh-TW" b="0" i="1" smtClean="0">
                              <a:latin typeface="Cambria Math"/>
                            </a:rPr>
                            <m:t>𝑢</m:t>
                          </m:r>
                        </m:e>
                      </m:d>
                      <m:r>
                        <a:rPr lang="en-US" altLang="zh-TW" b="0" i="1" smtClean="0">
                          <a:latin typeface="Cambria Math"/>
                        </a:rPr>
                        <m:t>)= 1−</m:t>
                      </m:r>
                      <m:f>
                        <m:fPr>
                          <m:ctrlPr>
                            <a:rPr lang="en-US" altLang="zh-TW" b="0" i="1" smtClean="0">
                              <a:latin typeface="Cambria Math"/>
                            </a:rPr>
                          </m:ctrlPr>
                        </m:fPr>
                        <m:num>
                          <m:nary>
                            <m:naryPr>
                              <m:chr m:val="∑"/>
                              <m:limLoc m:val="subSup"/>
                              <m:supHide m:val="on"/>
                              <m:ctrlPr>
                                <a:rPr lang="en-US" altLang="zh-TW" b="0" i="1" smtClean="0">
                                  <a:latin typeface="Cambria Math"/>
                                </a:rPr>
                              </m:ctrlPr>
                            </m:naryPr>
                            <m:sub>
                              <m:r>
                                <m:rPr>
                                  <m:brk m:alnAt="9"/>
                                </m:rPr>
                                <a:rPr lang="en-US" altLang="zh-TW" b="0" i="1" smtClean="0">
                                  <a:latin typeface="Cambria Math"/>
                                </a:rPr>
                                <m:t>𝑖</m:t>
                              </m:r>
                              <m:r>
                                <a:rPr lang="en-US" altLang="zh-TW" b="0" i="1" smtClean="0">
                                  <a:latin typeface="Cambria Math"/>
                                </a:rPr>
                                <m:t>,</m:t>
                              </m:r>
                              <m:r>
                                <a:rPr lang="en-US" altLang="zh-TW" b="0" i="1" smtClean="0">
                                  <a:latin typeface="Cambria Math"/>
                                </a:rPr>
                                <m:t>𝑗</m:t>
                              </m:r>
                              <m:r>
                                <a:rPr lang="en-US" altLang="zh-TW" b="0" i="1" smtClean="0">
                                  <a:latin typeface="Cambria Math"/>
                                  <a:ea typeface="Cambria Math"/>
                                </a:rPr>
                                <m:t>∈</m:t>
                              </m:r>
                              <m:r>
                                <a:rPr lang="en-US" altLang="zh-TW" b="0" i="1" smtClean="0">
                                  <a:latin typeface="Cambria Math"/>
                                  <a:ea typeface="Cambria Math"/>
                                </a:rPr>
                                <m:t>𝑅</m:t>
                              </m:r>
                              <m:d>
                                <m:dPr>
                                  <m:ctrlPr>
                                    <a:rPr lang="en-US" altLang="zh-TW" b="0" i="1" smtClean="0">
                                      <a:latin typeface="Cambria Math"/>
                                      <a:ea typeface="Cambria Math"/>
                                    </a:rPr>
                                  </m:ctrlPr>
                                </m:dPr>
                                <m:e>
                                  <m:r>
                                    <m:rPr>
                                      <m:brk m:alnAt="9"/>
                                    </m:rPr>
                                    <a:rPr lang="en-US" altLang="zh-TW" b="0" i="1" smtClean="0">
                                      <a:latin typeface="Cambria Math"/>
                                      <a:ea typeface="Cambria Math"/>
                                    </a:rPr>
                                    <m:t>𝑢</m:t>
                                  </m:r>
                                </m:e>
                              </m:d>
                              <m:r>
                                <m:rPr>
                                  <m:brk m:alnAt="9"/>
                                </m:rPr>
                                <a:rPr lang="en-US" altLang="zh-TW" b="0" i="1" smtClean="0">
                                  <a:latin typeface="Cambria Math"/>
                                  <a:ea typeface="Cambria Math"/>
                                </a:rPr>
                                <m:t>,</m:t>
                              </m:r>
                              <m:r>
                                <a:rPr lang="en-US" altLang="zh-TW" b="0" i="1" smtClean="0">
                                  <a:latin typeface="Cambria Math"/>
                                  <a:ea typeface="Cambria Math"/>
                                </a:rPr>
                                <m:t>𝑖</m:t>
                              </m:r>
                              <m:r>
                                <a:rPr lang="en-US" altLang="zh-TW" b="0" i="1" smtClean="0">
                                  <a:latin typeface="Cambria Math"/>
                                  <a:ea typeface="Cambria Math"/>
                                </a:rPr>
                                <m:t>≠</m:t>
                              </m:r>
                              <m:r>
                                <a:rPr lang="en-US" altLang="zh-TW" b="0" i="1" smtClean="0">
                                  <a:latin typeface="Cambria Math"/>
                                  <a:ea typeface="Cambria Math"/>
                                </a:rPr>
                                <m:t>𝑗</m:t>
                              </m:r>
                            </m:sub>
                            <m:sup/>
                            <m:e>
                              <m:r>
                                <a:rPr lang="en-US" altLang="zh-TW" b="0" i="1" smtClean="0">
                                  <a:latin typeface="Cambria Math"/>
                                </a:rPr>
                                <m:t>𝑠𝑖𝑚</m:t>
                              </m:r>
                              <m:r>
                                <a:rPr lang="en-US" altLang="zh-TW" b="0" i="1" smtClean="0">
                                  <a:latin typeface="Cambria Math"/>
                                </a:rPr>
                                <m:t>(</m:t>
                              </m:r>
                              <m:r>
                                <a:rPr lang="en-US" altLang="zh-TW" b="0" i="1" smtClean="0">
                                  <a:latin typeface="Cambria Math"/>
                                </a:rPr>
                                <m:t>𝑖</m:t>
                              </m:r>
                              <m:r>
                                <a:rPr lang="en-US" altLang="zh-TW" b="0" i="1" smtClean="0">
                                  <a:latin typeface="Cambria Math"/>
                                </a:rPr>
                                <m:t>,</m:t>
                              </m:r>
                              <m:r>
                                <a:rPr lang="en-US" altLang="zh-TW" b="0" i="1" smtClean="0">
                                  <a:latin typeface="Cambria Math"/>
                                </a:rPr>
                                <m:t>𝑗</m:t>
                              </m:r>
                              <m:r>
                                <a:rPr lang="en-US" altLang="zh-TW" b="0" i="1" smtClean="0">
                                  <a:latin typeface="Cambria Math"/>
                                </a:rPr>
                                <m:t>)</m:t>
                              </m:r>
                            </m:e>
                          </m:nary>
                        </m:num>
                        <m:den>
                          <m:f>
                            <m:fPr>
                              <m:ctrlPr>
                                <a:rPr lang="en-US" altLang="zh-TW" b="0" i="1" smtClean="0">
                                  <a:latin typeface="Cambria Math"/>
                                </a:rPr>
                              </m:ctrlPr>
                            </m:fPr>
                            <m:num>
                              <m:r>
                                <a:rPr lang="en-US" altLang="zh-TW" b="0" i="1" smtClean="0">
                                  <a:latin typeface="Cambria Math"/>
                                </a:rPr>
                                <m:t>1</m:t>
                              </m:r>
                            </m:num>
                            <m:den>
                              <m:r>
                                <a:rPr lang="en-US" altLang="zh-TW" b="0" i="1" smtClean="0">
                                  <a:latin typeface="Cambria Math"/>
                                </a:rPr>
                                <m:t>2</m:t>
                              </m:r>
                            </m:den>
                          </m:f>
                          <m:d>
                            <m:dPr>
                              <m:begChr m:val="|"/>
                              <m:endChr m:val="|"/>
                              <m:ctrlPr>
                                <a:rPr lang="en-US" altLang="zh-TW" b="0" i="1" smtClean="0">
                                  <a:latin typeface="Cambria Math"/>
                                </a:rPr>
                              </m:ctrlPr>
                            </m:dPr>
                            <m:e>
                              <m:r>
                                <a:rPr lang="en-US" altLang="zh-TW" b="0" i="1" smtClean="0">
                                  <a:latin typeface="Cambria Math"/>
                                </a:rPr>
                                <m:t>𝑅</m:t>
                              </m:r>
                              <m:r>
                                <a:rPr lang="en-US" altLang="zh-TW" b="0" i="1" smtClean="0">
                                  <a:latin typeface="Cambria Math"/>
                                </a:rPr>
                                <m:t>(</m:t>
                              </m:r>
                              <m:r>
                                <a:rPr lang="en-US" altLang="zh-TW" b="0" i="1" smtClean="0">
                                  <a:latin typeface="Cambria Math"/>
                                </a:rPr>
                                <m:t>𝑢</m:t>
                              </m:r>
                              <m:r>
                                <a:rPr lang="en-US" altLang="zh-TW" b="0" i="1" smtClean="0">
                                  <a:latin typeface="Cambria Math"/>
                                </a:rPr>
                                <m:t>)</m:t>
                              </m:r>
                            </m:e>
                          </m:d>
                          <m:d>
                            <m:dPr>
                              <m:ctrlPr>
                                <a:rPr lang="en-US" altLang="zh-TW" b="0" i="1" smtClean="0">
                                  <a:latin typeface="Cambria Math"/>
                                </a:rPr>
                              </m:ctrlPr>
                            </m:dPr>
                            <m:e>
                              <m:d>
                                <m:dPr>
                                  <m:begChr m:val="|"/>
                                  <m:endChr m:val="|"/>
                                  <m:ctrlPr>
                                    <a:rPr lang="en-US" altLang="zh-TW" i="1">
                                      <a:latin typeface="Cambria Math"/>
                                    </a:rPr>
                                  </m:ctrlPr>
                                </m:dPr>
                                <m:e>
                                  <m:r>
                                    <a:rPr lang="en-US" altLang="zh-TW" i="1">
                                      <a:latin typeface="Cambria Math"/>
                                    </a:rPr>
                                    <m:t>𝑅</m:t>
                                  </m:r>
                                  <m:d>
                                    <m:dPr>
                                      <m:ctrlPr>
                                        <a:rPr lang="en-US" altLang="zh-TW" i="1">
                                          <a:latin typeface="Cambria Math"/>
                                        </a:rPr>
                                      </m:ctrlPr>
                                    </m:dPr>
                                    <m:e>
                                      <m:r>
                                        <a:rPr lang="en-US" altLang="zh-TW" i="1">
                                          <a:latin typeface="Cambria Math"/>
                                        </a:rPr>
                                        <m:t>𝑢</m:t>
                                      </m:r>
                                    </m:e>
                                  </m:d>
                                </m:e>
                              </m:d>
                              <m:r>
                                <a:rPr lang="en-US" altLang="zh-TW" b="0" i="1" smtClean="0">
                                  <a:latin typeface="Cambria Math"/>
                                </a:rPr>
                                <m:t>−1</m:t>
                              </m:r>
                            </m:e>
                          </m:d>
                        </m:den>
                      </m:f>
                    </m:oMath>
                  </m:oMathPara>
                </a14:m>
                <a:endParaRPr lang="zh-TW" altLang="en-US" dirty="0"/>
              </a:p>
            </p:txBody>
          </p:sp>
        </mc:Choice>
        <mc:Fallback xmlns="">
          <p:sp>
            <p:nvSpPr>
              <p:cNvPr id="5" name="文字方塊 4"/>
              <p:cNvSpPr txBox="1">
                <a:spLocks noRot="1" noChangeAspect="1" noMove="1" noResize="1" noEditPoints="1" noAdjustHandles="1" noChangeArrowheads="1" noChangeShapeType="1" noTextEdit="1"/>
              </p:cNvSpPr>
              <p:nvPr/>
            </p:nvSpPr>
            <p:spPr>
              <a:xfrm>
                <a:off x="2051720" y="4149080"/>
                <a:ext cx="4683975" cy="871585"/>
              </a:xfrm>
              <a:prstGeom prst="rect">
                <a:avLst/>
              </a:prstGeom>
              <a:blipFill rotWithShape="1">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2" name="文字方塊 21"/>
              <p:cNvSpPr txBox="1"/>
              <p:nvPr/>
            </p:nvSpPr>
            <p:spPr>
              <a:xfrm>
                <a:off x="2176509" y="5173065"/>
                <a:ext cx="3973524" cy="7648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TW" b="0" i="1" smtClean="0">
                          <a:latin typeface="Cambria Math"/>
                        </a:rPr>
                        <m:t>𝐷𝑖𝑣𝑒𝑟𝑠𝑖𝑡𝑦</m:t>
                      </m:r>
                      <m:r>
                        <a:rPr lang="en-US" altLang="zh-TW" b="0" i="1" smtClean="0">
                          <a:latin typeface="Cambria Math"/>
                        </a:rPr>
                        <m:t>= </m:t>
                      </m:r>
                      <m:f>
                        <m:fPr>
                          <m:ctrlPr>
                            <a:rPr lang="en-US" altLang="zh-TW" b="0" i="1" smtClean="0">
                              <a:latin typeface="Cambria Math"/>
                            </a:rPr>
                          </m:ctrlPr>
                        </m:fPr>
                        <m:num>
                          <m:r>
                            <a:rPr lang="en-US" altLang="zh-TW" b="0" i="1" smtClean="0">
                              <a:latin typeface="Cambria Math"/>
                            </a:rPr>
                            <m:t>1</m:t>
                          </m:r>
                        </m:num>
                        <m:den>
                          <m:r>
                            <a:rPr lang="en-US" altLang="zh-TW" b="0" i="1" smtClean="0">
                              <a:latin typeface="Cambria Math"/>
                            </a:rPr>
                            <m:t>|</m:t>
                          </m:r>
                          <m:r>
                            <a:rPr lang="en-US" altLang="zh-TW" b="0" i="1" smtClean="0">
                              <a:latin typeface="Cambria Math"/>
                            </a:rPr>
                            <m:t>𝑈</m:t>
                          </m:r>
                          <m:r>
                            <a:rPr lang="en-US" altLang="zh-TW" b="0" i="1" smtClean="0">
                              <a:latin typeface="Cambria Math"/>
                            </a:rPr>
                            <m:t>|</m:t>
                          </m:r>
                        </m:den>
                      </m:f>
                      <m:nary>
                        <m:naryPr>
                          <m:chr m:val="∑"/>
                          <m:supHide m:val="on"/>
                          <m:ctrlPr>
                            <a:rPr lang="en-US" altLang="zh-TW" i="1">
                              <a:latin typeface="Cambria Math"/>
                              <a:ea typeface="Cambria Math"/>
                            </a:rPr>
                          </m:ctrlPr>
                        </m:naryPr>
                        <m:sub>
                          <m:r>
                            <m:rPr>
                              <m:brk m:alnAt="7"/>
                            </m:rPr>
                            <a:rPr lang="en-US" altLang="zh-TW" i="1">
                              <a:latin typeface="Cambria Math"/>
                              <a:ea typeface="Cambria Math"/>
                            </a:rPr>
                            <m:t>𝑢</m:t>
                          </m:r>
                          <m:r>
                            <m:rPr>
                              <m:brk m:alnAt="9"/>
                            </m:rPr>
                            <a:rPr lang="en-US" altLang="zh-TW" i="1">
                              <a:latin typeface="Cambria Math"/>
                              <a:ea typeface="Cambria Math"/>
                            </a:rPr>
                            <m:t>∈</m:t>
                          </m:r>
                          <m:r>
                            <a:rPr lang="en-US" altLang="zh-TW" i="1">
                              <a:latin typeface="Cambria Math"/>
                              <a:ea typeface="Cambria Math"/>
                            </a:rPr>
                            <m:t>𝑈</m:t>
                          </m:r>
                        </m:sub>
                        <m:sup/>
                        <m:e>
                          <m:r>
                            <a:rPr lang="en-US" altLang="zh-TW" i="1">
                              <a:latin typeface="Cambria Math"/>
                            </a:rPr>
                            <m:t>𝐷𝑖𝑣𝑒𝑟𝑠𝑖𝑡𝑦</m:t>
                          </m:r>
                          <m:r>
                            <a:rPr lang="en-US" altLang="zh-TW" i="1">
                              <a:latin typeface="Cambria Math"/>
                            </a:rPr>
                            <m:t>(</m:t>
                          </m:r>
                          <m:r>
                            <a:rPr lang="en-US" altLang="zh-TW" i="1">
                              <a:latin typeface="Cambria Math"/>
                            </a:rPr>
                            <m:t>𝑅</m:t>
                          </m:r>
                          <m:d>
                            <m:dPr>
                              <m:ctrlPr>
                                <a:rPr lang="en-US" altLang="zh-TW" i="1">
                                  <a:latin typeface="Cambria Math"/>
                                </a:rPr>
                              </m:ctrlPr>
                            </m:dPr>
                            <m:e>
                              <m:r>
                                <a:rPr lang="en-US" altLang="zh-TW" i="1">
                                  <a:latin typeface="Cambria Math"/>
                                </a:rPr>
                                <m:t>𝑢</m:t>
                              </m:r>
                            </m:e>
                          </m:d>
                          <m:r>
                            <a:rPr lang="en-US" altLang="zh-TW" i="1">
                              <a:latin typeface="Cambria Math"/>
                            </a:rPr>
                            <m:t>)</m:t>
                          </m:r>
                        </m:e>
                      </m:nary>
                    </m:oMath>
                  </m:oMathPara>
                </a14:m>
                <a:endParaRPr lang="zh-TW" altLang="en-US" dirty="0"/>
              </a:p>
            </p:txBody>
          </p:sp>
        </mc:Choice>
        <mc:Fallback xmlns="">
          <p:sp>
            <p:nvSpPr>
              <p:cNvPr id="22" name="文字方塊 21"/>
              <p:cNvSpPr txBox="1">
                <a:spLocks noRot="1" noChangeAspect="1" noMove="1" noResize="1" noEditPoints="1" noAdjustHandles="1" noChangeArrowheads="1" noChangeShapeType="1" noTextEdit="1"/>
              </p:cNvSpPr>
              <p:nvPr/>
            </p:nvSpPr>
            <p:spPr>
              <a:xfrm>
                <a:off x="2176509" y="5173065"/>
                <a:ext cx="3973524" cy="764889"/>
              </a:xfrm>
              <a:prstGeom prst="rect">
                <a:avLst/>
              </a:prstGeom>
              <a:blipFill rotWithShape="1">
                <a:blip r:embed="rId4"/>
                <a:stretch>
                  <a:fillRect/>
                </a:stretch>
              </a:blipFill>
            </p:spPr>
            <p:txBody>
              <a:bodyPr/>
              <a:lstStyle/>
              <a:p>
                <a:r>
                  <a:rPr lang="zh-TW" altLang="en-US">
                    <a:noFill/>
                  </a:rPr>
                  <a:t> </a:t>
                </a:r>
              </a:p>
            </p:txBody>
          </p:sp>
        </mc:Fallback>
      </mc:AlternateContent>
      <p:sp>
        <p:nvSpPr>
          <p:cNvPr id="6" name="文字方塊 5"/>
          <p:cNvSpPr txBox="1"/>
          <p:nvPr/>
        </p:nvSpPr>
        <p:spPr>
          <a:xfrm>
            <a:off x="5474228" y="3207810"/>
            <a:ext cx="3491880" cy="369332"/>
          </a:xfrm>
          <a:prstGeom prst="rect">
            <a:avLst/>
          </a:prstGeom>
          <a:noFill/>
        </p:spPr>
        <p:txBody>
          <a:bodyPr wrap="square" rtlCol="0">
            <a:spAutoFit/>
          </a:bodyPr>
          <a:lstStyle/>
          <a:p>
            <a:r>
              <a:rPr lang="zh-TW" altLang="en-US" dirty="0" smtClean="0">
                <a:latin typeface="微軟正黑體" pitchFamily="34" charset="-120"/>
                <a:ea typeface="微軟正黑體" pitchFamily="34" charset="-120"/>
              </a:rPr>
              <a:t>平衡用戶主要興趣與部分多樣性</a:t>
            </a:r>
            <a:endParaRPr lang="zh-TW" altLang="en-US" dirty="0">
              <a:latin typeface="微軟正黑體" pitchFamily="34" charset="-120"/>
              <a:ea typeface="微軟正黑體" pitchFamily="34" charset="-120"/>
            </a:endParaRPr>
          </a:p>
        </p:txBody>
      </p:sp>
    </p:spTree>
    <p:extLst>
      <p:ext uri="{BB962C8B-B14F-4D97-AF65-F5344CB8AC3E}">
        <p14:creationId xmlns:p14="http://schemas.microsoft.com/office/powerpoint/2010/main" val="16158562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圓角矩形 7"/>
          <p:cNvSpPr/>
          <p:nvPr/>
        </p:nvSpPr>
        <p:spPr>
          <a:xfrm>
            <a:off x="4644008" y="753687"/>
            <a:ext cx="4361762" cy="5472608"/>
          </a:xfrm>
          <a:prstGeom prst="roundRect">
            <a:avLst>
              <a:gd name="adj" fmla="val 7537"/>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圓角矩形 4"/>
          <p:cNvSpPr/>
          <p:nvPr/>
        </p:nvSpPr>
        <p:spPr>
          <a:xfrm>
            <a:off x="251520" y="742670"/>
            <a:ext cx="4176464" cy="5472608"/>
          </a:xfrm>
          <a:prstGeom prst="roundRect">
            <a:avLst>
              <a:gd name="adj" fmla="val 7537"/>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內容版面配置區 1"/>
          <p:cNvSpPr>
            <a:spLocks noGrp="1"/>
          </p:cNvSpPr>
          <p:nvPr>
            <p:ph idx="1"/>
          </p:nvPr>
        </p:nvSpPr>
        <p:spPr>
          <a:xfrm>
            <a:off x="456986" y="836712"/>
            <a:ext cx="3754974" cy="5840616"/>
          </a:xfrm>
        </p:spPr>
        <p:txBody>
          <a:bodyPr/>
          <a:lstStyle/>
          <a:p>
            <a:r>
              <a:rPr lang="zh-TW" altLang="en-US" dirty="0" smtClean="0"/>
              <a:t>驚喜度</a:t>
            </a:r>
            <a:endParaRPr lang="en-US" altLang="zh-TW" dirty="0" smtClean="0"/>
          </a:p>
          <a:p>
            <a:pPr lvl="1">
              <a:buFont typeface="微軟正黑體" pitchFamily="34" charset="-120"/>
              <a:buChar char="–"/>
            </a:pPr>
            <a:r>
              <a:rPr lang="zh-TW" altLang="en-US" sz="2000" dirty="0" smtClean="0"/>
              <a:t>意料之外</a:t>
            </a:r>
            <a:endParaRPr lang="en-US" altLang="zh-TW" sz="2000" dirty="0" smtClean="0"/>
          </a:p>
          <a:p>
            <a:pPr lvl="1">
              <a:buFont typeface="微軟正黑體" pitchFamily="34" charset="-120"/>
              <a:buChar char="–"/>
            </a:pPr>
            <a:r>
              <a:rPr lang="zh-TW" altLang="en-US" sz="2000" dirty="0"/>
              <a:t>目前較</a:t>
            </a:r>
            <a:r>
              <a:rPr lang="zh-TW" altLang="en-US" sz="2000" b="1" dirty="0" smtClean="0"/>
              <a:t>無</a:t>
            </a:r>
            <a:r>
              <a:rPr lang="zh-TW" altLang="en-US" sz="2000" dirty="0" smtClean="0"/>
              <a:t>學理上指標</a:t>
            </a:r>
            <a:endParaRPr lang="en-US" altLang="zh-TW" sz="2000" dirty="0" smtClean="0"/>
          </a:p>
          <a:p>
            <a:pPr lvl="1">
              <a:buFont typeface="微軟正黑體" pitchFamily="34" charset="-120"/>
              <a:buChar char="–"/>
            </a:pPr>
            <a:endParaRPr lang="en-US" altLang="zh-TW" sz="2000" dirty="0" smtClean="0"/>
          </a:p>
          <a:p>
            <a:r>
              <a:rPr lang="zh-TW" altLang="en-US" dirty="0"/>
              <a:t>信任</a:t>
            </a:r>
            <a:r>
              <a:rPr lang="zh-TW" altLang="en-US" dirty="0" smtClean="0"/>
              <a:t>度</a:t>
            </a:r>
            <a:endParaRPr lang="en-US" altLang="zh-TW" dirty="0" smtClean="0"/>
          </a:p>
          <a:p>
            <a:pPr lvl="1">
              <a:buFont typeface="微軟正黑體" pitchFamily="34" charset="-120"/>
              <a:buChar char="–"/>
            </a:pPr>
            <a:r>
              <a:rPr lang="zh-TW" altLang="en-US" sz="2000" dirty="0" smtClean="0"/>
              <a:t>用戶信任此推薦</a:t>
            </a:r>
            <a:r>
              <a:rPr lang="en-US" altLang="zh-TW" sz="2000" dirty="0" smtClean="0"/>
              <a:t>/</a:t>
            </a:r>
            <a:r>
              <a:rPr lang="zh-TW" altLang="en-US" sz="2000" dirty="0" smtClean="0"/>
              <a:t>評價程度</a:t>
            </a:r>
            <a:endParaRPr lang="en-US" altLang="zh-TW" sz="2000" dirty="0" smtClean="0"/>
          </a:p>
          <a:p>
            <a:pPr lvl="1">
              <a:buFont typeface="微軟正黑體" pitchFamily="34" charset="-120"/>
              <a:buChar char="–"/>
            </a:pPr>
            <a:endParaRPr lang="en-US" altLang="zh-TW" sz="2000" dirty="0" smtClean="0"/>
          </a:p>
          <a:p>
            <a:endParaRPr lang="zh-TW" altLang="en-US" dirty="0"/>
          </a:p>
        </p:txBody>
      </p:sp>
      <p:sp>
        <p:nvSpPr>
          <p:cNvPr id="3" name="標題 2"/>
          <p:cNvSpPr>
            <a:spLocks noGrp="1"/>
          </p:cNvSpPr>
          <p:nvPr>
            <p:ph type="title"/>
          </p:nvPr>
        </p:nvSpPr>
        <p:spPr/>
        <p:txBody>
          <a:bodyPr/>
          <a:lstStyle/>
          <a:p>
            <a:r>
              <a:rPr lang="zh-TW" altLang="en-US" dirty="0"/>
              <a:t>評測指標 </a:t>
            </a:r>
            <a:r>
              <a:rPr lang="en-US" altLang="zh-TW" dirty="0" smtClean="0"/>
              <a:t>–</a:t>
            </a:r>
            <a:r>
              <a:rPr lang="zh-TW" altLang="en-US" dirty="0" smtClean="0"/>
              <a:t> 其他 </a:t>
            </a:r>
            <a:endParaRPr lang="zh-TW"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3478974"/>
            <a:ext cx="2447925" cy="249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1907704" y="5373216"/>
            <a:ext cx="1368152" cy="360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內容版面配置區 1"/>
          <p:cNvSpPr txBox="1">
            <a:spLocks/>
          </p:cNvSpPr>
          <p:nvPr/>
        </p:nvSpPr>
        <p:spPr>
          <a:xfrm>
            <a:off x="4688076" y="875508"/>
            <a:ext cx="4331038" cy="5217788"/>
          </a:xfrm>
          <a:prstGeom prst="rect">
            <a:avLst/>
          </a:prstGeom>
        </p:spPr>
        <p:txBody>
          <a:bodyPr/>
          <a:lstStyle>
            <a:lvl1pPr marL="266700" indent="-250825" algn="l" defTabSz="914400" rtl="0" eaLnBrk="1" latinLnBrk="0" hangingPunct="1">
              <a:spcBef>
                <a:spcPct val="20000"/>
              </a:spcBef>
              <a:buSzPct val="120000"/>
              <a:buFont typeface="Arial" panose="020B0604020202020204" pitchFamily="34" charset="0"/>
              <a:buChar char="•"/>
              <a:defRPr sz="2800" kern="1200">
                <a:solidFill>
                  <a:schemeClr val="tx1"/>
                </a:solidFill>
                <a:latin typeface="微軟正黑體" panose="020B0604030504040204" pitchFamily="34" charset="-120"/>
                <a:ea typeface="微軟正黑體" panose="020B0604030504040204" pitchFamily="34" charset="-120"/>
                <a:cs typeface="+mn-cs"/>
              </a:defRPr>
            </a:lvl1pPr>
            <a:lvl2pPr marL="625475" indent="-285750" algn="l" defTabSz="914400" rtl="0" eaLnBrk="1" latinLnBrk="0" hangingPunct="1">
              <a:spcBef>
                <a:spcPct val="20000"/>
              </a:spcBef>
              <a:buFont typeface="Wingdings" panose="05000000000000000000" pitchFamily="2" charset="2"/>
              <a:buChar char="Ø"/>
              <a:defRPr sz="2400" kern="1200">
                <a:solidFill>
                  <a:schemeClr val="tx1"/>
                </a:solidFill>
                <a:latin typeface="微軟正黑體" panose="020B0604030504040204" pitchFamily="34" charset="-120"/>
                <a:ea typeface="微軟正黑體" panose="020B0604030504040204" pitchFamily="34" charset="-120"/>
                <a:cs typeface="+mn-cs"/>
              </a:defRPr>
            </a:lvl2pPr>
            <a:lvl3pPr marL="992188" indent="-228600" algn="l" defTabSz="914400" rtl="0" eaLnBrk="1" latinLnBrk="0" hangingPunct="1">
              <a:spcBef>
                <a:spcPct val="20000"/>
              </a:spcBef>
              <a:buFont typeface="Arial" panose="020B0604020202020204" pitchFamily="34" charset="0"/>
              <a:buChar char="•"/>
              <a:defRPr sz="2000" kern="1200">
                <a:solidFill>
                  <a:schemeClr val="tx1"/>
                </a:solidFill>
                <a:latin typeface="微軟正黑體" panose="020B0604030504040204" pitchFamily="34" charset="-120"/>
                <a:ea typeface="微軟正黑體" panose="020B0604030504040204" pitchFamily="34" charset="-120"/>
                <a:cs typeface="+mn-cs"/>
              </a:defRPr>
            </a:lvl3pPr>
            <a:lvl4pPr marL="1341438" indent="-228600" algn="l" defTabSz="914400" rtl="0" eaLnBrk="1" latinLnBrk="0" hangingPunct="1">
              <a:spcBef>
                <a:spcPct val="20000"/>
              </a:spcBef>
              <a:buFont typeface="Wingdings" panose="05000000000000000000" pitchFamily="2" charset="2"/>
              <a:buChar char="ü"/>
              <a:defRPr sz="1800" kern="1200">
                <a:solidFill>
                  <a:schemeClr val="tx1"/>
                </a:solidFill>
                <a:latin typeface="微軟正黑體" panose="020B0604030504040204" pitchFamily="34" charset="-120"/>
                <a:ea typeface="微軟正黑體" panose="020B0604030504040204" pitchFamily="34" charset="-120"/>
                <a:cs typeface="+mn-cs"/>
              </a:defRPr>
            </a:lvl4pPr>
            <a:lvl5pPr marL="1704975" indent="-228600" algn="l" defTabSz="914400" rtl="0" eaLnBrk="1" latinLnBrk="0" hangingPunct="1">
              <a:spcBef>
                <a:spcPct val="20000"/>
              </a:spcBef>
              <a:buFont typeface="Arial" panose="020B0604020202020204" pitchFamily="34" charset="0"/>
              <a:buChar char="»"/>
              <a:defRPr sz="1600" kern="1200">
                <a:solidFill>
                  <a:schemeClr val="tx1"/>
                </a:solidFill>
                <a:latin typeface="微軟正黑體" panose="020B0604030504040204" pitchFamily="34" charset="-120"/>
                <a:ea typeface="微軟正黑體" panose="020B0604030504040204" pitchFamily="34" charset="-12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TW" altLang="en-US" dirty="0" smtClean="0"/>
              <a:t>實時性</a:t>
            </a:r>
            <a:endParaRPr lang="en-US" altLang="zh-TW" dirty="0" smtClean="0"/>
          </a:p>
          <a:p>
            <a:pPr lvl="1">
              <a:buFont typeface="微軟正黑體" pitchFamily="34" charset="-120"/>
              <a:buChar char="–"/>
            </a:pPr>
            <a:r>
              <a:rPr lang="zh-TW" altLang="en-US" sz="2000" dirty="0" smtClean="0"/>
              <a:t>是否推薦物隨用戶瀏覽行為更新</a:t>
            </a:r>
            <a:r>
              <a:rPr lang="en-US" altLang="zh-TW" sz="2000" dirty="0" smtClean="0"/>
              <a:t>?</a:t>
            </a:r>
          </a:p>
          <a:p>
            <a:pPr lvl="1">
              <a:buFont typeface="微軟正黑體" pitchFamily="34" charset="-120"/>
              <a:buChar char="–"/>
            </a:pPr>
            <a:r>
              <a:rPr lang="zh-TW" altLang="en-US" sz="2000" dirty="0"/>
              <a:t>新物品</a:t>
            </a:r>
            <a:r>
              <a:rPr lang="zh-TW" altLang="en-US" sz="2000" dirty="0" smtClean="0"/>
              <a:t>加入是否列入推薦</a:t>
            </a:r>
            <a:r>
              <a:rPr lang="en-US" altLang="zh-TW" sz="2000" dirty="0" smtClean="0"/>
              <a:t>(</a:t>
            </a:r>
            <a:r>
              <a:rPr lang="zh-TW" altLang="en-US" sz="2000" dirty="0" smtClean="0"/>
              <a:t>冷啟動</a:t>
            </a:r>
            <a:r>
              <a:rPr lang="en-US" altLang="zh-TW" sz="2000" dirty="0" smtClean="0"/>
              <a:t>)?</a:t>
            </a:r>
          </a:p>
          <a:p>
            <a:pPr lvl="1">
              <a:buFont typeface="微軟正黑體" pitchFamily="34" charset="-120"/>
              <a:buChar char="–"/>
            </a:pPr>
            <a:endParaRPr lang="en-US" altLang="zh-TW" sz="2000" dirty="0" smtClean="0"/>
          </a:p>
          <a:p>
            <a:r>
              <a:rPr lang="zh-TW" altLang="en-US" dirty="0" smtClean="0"/>
              <a:t>商業目標</a:t>
            </a:r>
            <a:endParaRPr lang="en-US" altLang="zh-TW" dirty="0" smtClean="0"/>
          </a:p>
          <a:p>
            <a:pPr lvl="1">
              <a:buFont typeface="微軟正黑體" pitchFamily="34" charset="-120"/>
              <a:buChar char="–"/>
            </a:pPr>
            <a:r>
              <a:rPr lang="zh-TW" altLang="en-US" sz="2000" dirty="0" smtClean="0"/>
              <a:t>衡量最後商業效益</a:t>
            </a:r>
            <a:endParaRPr lang="en-US" altLang="zh-TW" sz="2000" dirty="0" smtClean="0"/>
          </a:p>
          <a:p>
            <a:pPr lvl="1">
              <a:buFont typeface="微軟正黑體" pitchFamily="34" charset="-120"/>
              <a:buChar char="–"/>
            </a:pPr>
            <a:endParaRPr lang="en-US" altLang="zh-TW" sz="2000" dirty="0" smtClean="0"/>
          </a:p>
          <a:p>
            <a:endParaRPr lang="zh-TW" altLang="en-US" dirty="0"/>
          </a:p>
        </p:txBody>
      </p:sp>
      <p:pic>
        <p:nvPicPr>
          <p:cNvPr id="1027" name="Picture 3" descr="\\dbm_public\Info_Center\DBMTeam\DBM個人資料\Ihong\基金\推薦\素材\noun_381585_cc.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25141"/>
          <a:stretch/>
        </p:blipFill>
        <p:spPr bwMode="auto">
          <a:xfrm>
            <a:off x="5796135" y="4005064"/>
            <a:ext cx="1323269" cy="9905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3625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467544" y="4115631"/>
            <a:ext cx="7920880" cy="204967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矩形 3"/>
          <p:cNvSpPr/>
          <p:nvPr/>
        </p:nvSpPr>
        <p:spPr>
          <a:xfrm>
            <a:off x="467544" y="770610"/>
            <a:ext cx="7920880" cy="33064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矩形 4"/>
          <p:cNvSpPr/>
          <p:nvPr/>
        </p:nvSpPr>
        <p:spPr>
          <a:xfrm>
            <a:off x="1115616" y="1323360"/>
            <a:ext cx="6912768" cy="1092002"/>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標題 2"/>
          <p:cNvSpPr>
            <a:spLocks noGrp="1"/>
          </p:cNvSpPr>
          <p:nvPr>
            <p:ph type="title"/>
          </p:nvPr>
        </p:nvSpPr>
        <p:spPr/>
        <p:txBody>
          <a:bodyPr/>
          <a:lstStyle/>
          <a:p>
            <a:r>
              <a:rPr lang="zh-TW" altLang="en-US" dirty="0" smtClean="0"/>
              <a:t>推薦</a:t>
            </a:r>
            <a:r>
              <a:rPr lang="zh-TW" altLang="en-US" dirty="0"/>
              <a:t>算</a:t>
            </a:r>
            <a:r>
              <a:rPr lang="zh-TW" altLang="en-US" dirty="0" smtClean="0"/>
              <a:t>法</a:t>
            </a:r>
            <a:endParaRPr lang="zh-TW" altLang="en-US" dirty="0"/>
          </a:p>
        </p:txBody>
      </p:sp>
      <p:sp>
        <p:nvSpPr>
          <p:cNvPr id="6" name="文字方塊 5"/>
          <p:cNvSpPr txBox="1"/>
          <p:nvPr/>
        </p:nvSpPr>
        <p:spPr>
          <a:xfrm>
            <a:off x="6674710" y="1690935"/>
            <a:ext cx="1296144" cy="307777"/>
          </a:xfrm>
          <a:prstGeom prst="rect">
            <a:avLst/>
          </a:prstGeom>
          <a:noFill/>
          <a:ln>
            <a:solidFill>
              <a:schemeClr val="tx1"/>
            </a:solidFill>
          </a:ln>
        </p:spPr>
        <p:txBody>
          <a:bodyPr wrap="square" rtlCol="0">
            <a:spAutoFit/>
          </a:bodyPr>
          <a:lstStyle/>
          <a:p>
            <a:r>
              <a:rPr lang="zh-TW" altLang="en-US" sz="1400" dirty="0" smtClean="0">
                <a:latin typeface="微軟正黑體" pitchFamily="34" charset="-120"/>
                <a:ea typeface="微軟正黑體" pitchFamily="34" charset="-120"/>
              </a:rPr>
              <a:t>基於</a:t>
            </a:r>
            <a:r>
              <a:rPr lang="zh-TW" altLang="en-US" sz="1400" dirty="0" smtClean="0">
                <a:solidFill>
                  <a:srgbClr val="FF0000"/>
                </a:solidFill>
                <a:latin typeface="微軟正黑體" pitchFamily="34" charset="-120"/>
                <a:ea typeface="微軟正黑體" pitchFamily="34" charset="-120"/>
              </a:rPr>
              <a:t>統計性質</a:t>
            </a:r>
            <a:endParaRPr lang="zh-TW" altLang="en-US" sz="1400" dirty="0">
              <a:solidFill>
                <a:srgbClr val="FF0000"/>
              </a:solidFill>
              <a:latin typeface="微軟正黑體" pitchFamily="34" charset="-120"/>
              <a:ea typeface="微軟正黑體" pitchFamily="34" charset="-120"/>
            </a:endParaRPr>
          </a:p>
        </p:txBody>
      </p:sp>
      <p:sp>
        <p:nvSpPr>
          <p:cNvPr id="7" name="矩形 6"/>
          <p:cNvSpPr/>
          <p:nvPr/>
        </p:nvSpPr>
        <p:spPr>
          <a:xfrm>
            <a:off x="1121330" y="2447928"/>
            <a:ext cx="6912768" cy="115212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p:cNvSpPr txBox="1"/>
          <p:nvPr/>
        </p:nvSpPr>
        <p:spPr>
          <a:xfrm>
            <a:off x="6674710" y="2892137"/>
            <a:ext cx="1296144" cy="307777"/>
          </a:xfrm>
          <a:prstGeom prst="rect">
            <a:avLst/>
          </a:prstGeom>
          <a:noFill/>
          <a:ln>
            <a:solidFill>
              <a:schemeClr val="tx1"/>
            </a:solidFill>
          </a:ln>
        </p:spPr>
        <p:txBody>
          <a:bodyPr wrap="square" rtlCol="0">
            <a:spAutoFit/>
          </a:bodyPr>
          <a:lstStyle/>
          <a:p>
            <a:r>
              <a:rPr lang="zh-TW" altLang="en-US" sz="1400" dirty="0" smtClean="0">
                <a:latin typeface="微軟正黑體" pitchFamily="34" charset="-120"/>
                <a:ea typeface="微軟正黑體" pitchFamily="34" charset="-120"/>
              </a:rPr>
              <a:t>基於</a:t>
            </a:r>
            <a:r>
              <a:rPr lang="zh-TW" altLang="en-US" sz="1400" dirty="0" smtClean="0">
                <a:solidFill>
                  <a:srgbClr val="FF0000"/>
                </a:solidFill>
                <a:latin typeface="微軟正黑體" pitchFamily="34" charset="-120"/>
                <a:ea typeface="微軟正黑體" pitchFamily="34" charset="-120"/>
              </a:rPr>
              <a:t>模型基礎</a:t>
            </a:r>
            <a:endParaRPr lang="zh-TW" altLang="en-US" sz="1400" dirty="0">
              <a:solidFill>
                <a:srgbClr val="FF0000"/>
              </a:solidFill>
              <a:latin typeface="微軟正黑體" pitchFamily="34" charset="-120"/>
              <a:ea typeface="微軟正黑體" pitchFamily="34" charset="-120"/>
            </a:endParaRPr>
          </a:p>
        </p:txBody>
      </p:sp>
      <p:sp>
        <p:nvSpPr>
          <p:cNvPr id="9" name="矩形 8"/>
          <p:cNvSpPr/>
          <p:nvPr/>
        </p:nvSpPr>
        <p:spPr>
          <a:xfrm>
            <a:off x="1124133" y="3641067"/>
            <a:ext cx="6909966" cy="379544"/>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內容版面配置區 1"/>
          <p:cNvSpPr>
            <a:spLocks noGrp="1"/>
          </p:cNvSpPr>
          <p:nvPr>
            <p:ph idx="1"/>
          </p:nvPr>
        </p:nvSpPr>
        <p:spPr/>
        <p:txBody>
          <a:bodyPr/>
          <a:lstStyle/>
          <a:p>
            <a:r>
              <a:rPr lang="zh-TW" altLang="en-US" dirty="0" smtClean="0"/>
              <a:t>用戶行為數據</a:t>
            </a:r>
            <a:endParaRPr lang="en-US" altLang="zh-TW" dirty="0" smtClean="0"/>
          </a:p>
          <a:p>
            <a:pPr lvl="1">
              <a:buFont typeface="微軟正黑體" pitchFamily="34" charset="-120"/>
              <a:buChar char="–"/>
            </a:pPr>
            <a:r>
              <a:rPr lang="zh-TW" altLang="en-US" dirty="0" smtClean="0"/>
              <a:t>協同過濾法 </a:t>
            </a:r>
            <a:r>
              <a:rPr lang="en-US" altLang="zh-TW" dirty="0" smtClean="0"/>
              <a:t>(Collaborative Filtering)</a:t>
            </a:r>
          </a:p>
          <a:p>
            <a:pPr lvl="2">
              <a:buFont typeface="微軟正黑體" pitchFamily="34" charset="-120"/>
              <a:buChar char="–"/>
            </a:pPr>
            <a:r>
              <a:rPr lang="zh-TW" altLang="en-US" dirty="0" smtClean="0"/>
              <a:t>以用戶</a:t>
            </a:r>
            <a:r>
              <a:rPr lang="zh-TW" altLang="en-US" dirty="0"/>
              <a:t>為</a:t>
            </a:r>
            <a:r>
              <a:rPr lang="zh-TW" altLang="en-US" dirty="0" smtClean="0"/>
              <a:t>基礎 </a:t>
            </a:r>
            <a:r>
              <a:rPr lang="en-US" altLang="zh-TW" dirty="0" smtClean="0"/>
              <a:t>(User based)</a:t>
            </a:r>
          </a:p>
          <a:p>
            <a:pPr lvl="2">
              <a:buFont typeface="微軟正黑體" pitchFamily="34" charset="-120"/>
              <a:buChar char="–"/>
            </a:pPr>
            <a:r>
              <a:rPr lang="zh-TW" altLang="en-US" dirty="0" smtClean="0"/>
              <a:t>以物品為基礎 </a:t>
            </a:r>
            <a:r>
              <a:rPr lang="en-US" altLang="zh-TW" dirty="0" smtClean="0"/>
              <a:t>(Item based)</a:t>
            </a:r>
          </a:p>
          <a:p>
            <a:pPr lvl="1">
              <a:buFont typeface="微軟正黑體" pitchFamily="34" charset="-120"/>
              <a:buChar char="–"/>
            </a:pPr>
            <a:r>
              <a:rPr lang="zh-TW" altLang="en-US" dirty="0" smtClean="0"/>
              <a:t>隱語意模型</a:t>
            </a:r>
            <a:endParaRPr lang="en-US" altLang="zh-TW" dirty="0" smtClean="0"/>
          </a:p>
          <a:p>
            <a:pPr lvl="2">
              <a:buFont typeface="微軟正黑體" pitchFamily="34" charset="-120"/>
              <a:buChar char="–"/>
            </a:pPr>
            <a:r>
              <a:rPr lang="zh-TW" altLang="en-US" dirty="0"/>
              <a:t>隱藏因子</a:t>
            </a:r>
            <a:r>
              <a:rPr lang="zh-TW" altLang="en-US" dirty="0" smtClean="0"/>
              <a:t>模型</a:t>
            </a:r>
            <a:r>
              <a:rPr lang="en-US" altLang="zh-TW" dirty="0" smtClean="0"/>
              <a:t>(Latent Factor Model)</a:t>
            </a:r>
          </a:p>
          <a:p>
            <a:pPr lvl="2">
              <a:buFont typeface="微軟正黑體" pitchFamily="34" charset="-120"/>
              <a:buChar char="–"/>
            </a:pPr>
            <a:r>
              <a:rPr lang="zh-TW" altLang="en-US" dirty="0"/>
              <a:t>矩陣分</a:t>
            </a:r>
            <a:r>
              <a:rPr lang="zh-TW" altLang="en-US" dirty="0" smtClean="0"/>
              <a:t>解法 </a:t>
            </a:r>
            <a:r>
              <a:rPr lang="en-US" altLang="zh-TW" dirty="0" smtClean="0"/>
              <a:t>(Matrix Factorization)</a:t>
            </a:r>
          </a:p>
          <a:p>
            <a:pPr lvl="1">
              <a:buFont typeface="微軟正黑體" pitchFamily="34" charset="-120"/>
              <a:buChar char="–"/>
            </a:pPr>
            <a:r>
              <a:rPr lang="zh-TW" altLang="en-US" dirty="0"/>
              <a:t>圖模型 </a:t>
            </a:r>
            <a:r>
              <a:rPr lang="en-US" altLang="zh-TW" dirty="0"/>
              <a:t>(Graph based</a:t>
            </a:r>
            <a:r>
              <a:rPr lang="en-US" altLang="zh-TW" dirty="0" smtClean="0"/>
              <a:t>)</a:t>
            </a:r>
          </a:p>
          <a:p>
            <a:r>
              <a:rPr lang="zh-TW" altLang="en-US" dirty="0" smtClean="0"/>
              <a:t>以內容為基礎 </a:t>
            </a:r>
            <a:r>
              <a:rPr lang="en-US" altLang="zh-TW" dirty="0" smtClean="0"/>
              <a:t>(Content based)</a:t>
            </a:r>
          </a:p>
          <a:p>
            <a:r>
              <a:rPr lang="zh-TW" altLang="en-US" dirty="0" smtClean="0"/>
              <a:t>上下文訊息</a:t>
            </a:r>
            <a:endParaRPr lang="en-US" altLang="zh-TW" dirty="0" smtClean="0"/>
          </a:p>
          <a:p>
            <a:pPr lvl="1">
              <a:buFont typeface="微軟正黑體" pitchFamily="34" charset="-120"/>
              <a:buChar char="–"/>
            </a:pPr>
            <a:r>
              <a:rPr lang="zh-TW" altLang="en-US" dirty="0" smtClean="0"/>
              <a:t>時間效應</a:t>
            </a:r>
            <a:endParaRPr lang="en-US" altLang="zh-TW" dirty="0" smtClean="0"/>
          </a:p>
          <a:p>
            <a:pPr lvl="1">
              <a:buFont typeface="微軟正黑體" pitchFamily="34" charset="-120"/>
              <a:buChar char="–"/>
            </a:pPr>
            <a:r>
              <a:rPr lang="zh-TW" altLang="en-US" dirty="0" smtClean="0">
                <a:solidFill>
                  <a:schemeClr val="bg1">
                    <a:lumMod val="75000"/>
                  </a:schemeClr>
                </a:solidFill>
              </a:rPr>
              <a:t>地點效應</a:t>
            </a:r>
            <a:endParaRPr lang="en-US" altLang="zh-TW" dirty="0" smtClean="0">
              <a:solidFill>
                <a:schemeClr val="bg1">
                  <a:lumMod val="75000"/>
                </a:schemeClr>
              </a:solidFill>
            </a:endParaRPr>
          </a:p>
          <a:p>
            <a:pPr lvl="1">
              <a:buFont typeface="微軟正黑體" pitchFamily="34" charset="-120"/>
              <a:buChar char="–"/>
            </a:pPr>
            <a:endParaRPr lang="zh-TW" altLang="en-US" dirty="0"/>
          </a:p>
        </p:txBody>
      </p:sp>
    </p:spTree>
    <p:extLst>
      <p:ext uri="{BB962C8B-B14F-4D97-AF65-F5344CB8AC3E}">
        <p14:creationId xmlns:p14="http://schemas.microsoft.com/office/powerpoint/2010/main" val="15096579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5630086" y="908720"/>
            <a:ext cx="3118378" cy="5760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2893782" y="893424"/>
            <a:ext cx="2902354" cy="576064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p:nvSpPr>
        <p:spPr>
          <a:xfrm>
            <a:off x="467545" y="908720"/>
            <a:ext cx="2448271" cy="576064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標題 2"/>
          <p:cNvSpPr>
            <a:spLocks noGrp="1"/>
          </p:cNvSpPr>
          <p:nvPr>
            <p:ph type="title"/>
          </p:nvPr>
        </p:nvSpPr>
        <p:spPr/>
        <p:txBody>
          <a:bodyPr/>
          <a:lstStyle/>
          <a:p>
            <a:r>
              <a:rPr lang="zh-TW" altLang="en-US" dirty="0" smtClean="0"/>
              <a:t>推薦算法 </a:t>
            </a:r>
            <a:endParaRPr lang="zh-TW" altLang="en-US" dirty="0"/>
          </a:p>
        </p:txBody>
      </p:sp>
      <p:graphicFrame>
        <p:nvGraphicFramePr>
          <p:cNvPr id="4" name="資料庫圖表 3"/>
          <p:cNvGraphicFramePr/>
          <p:nvPr>
            <p:extLst>
              <p:ext uri="{D42A27DB-BD31-4B8C-83A1-F6EECF244321}">
                <p14:modId xmlns:p14="http://schemas.microsoft.com/office/powerpoint/2010/main" val="30813537"/>
              </p:ext>
            </p:extLst>
          </p:nvPr>
        </p:nvGraphicFramePr>
        <p:xfrm>
          <a:off x="683568" y="1268760"/>
          <a:ext cx="792088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文字方塊 1"/>
          <p:cNvSpPr txBox="1"/>
          <p:nvPr/>
        </p:nvSpPr>
        <p:spPr>
          <a:xfrm>
            <a:off x="955899" y="4772245"/>
            <a:ext cx="1656184" cy="523220"/>
          </a:xfrm>
          <a:prstGeom prst="rect">
            <a:avLst/>
          </a:prstGeom>
          <a:noFill/>
        </p:spPr>
        <p:txBody>
          <a:bodyPr wrap="square" rtlCol="0">
            <a:spAutoFit/>
          </a:bodyPr>
          <a:lstStyle/>
          <a:p>
            <a:r>
              <a:rPr lang="zh-TW" altLang="en-US" sz="1400" dirty="0" smtClean="0">
                <a:latin typeface="微軟正黑體" pitchFamily="34" charset="-120"/>
                <a:ea typeface="微軟正黑體" pitchFamily="34" charset="-120"/>
              </a:rPr>
              <a:t>買印表機 </a:t>
            </a:r>
            <a:r>
              <a:rPr lang="en-US" altLang="zh-TW" sz="1400" dirty="0" smtClean="0">
                <a:latin typeface="微軟正黑體" pitchFamily="34" charset="-120"/>
                <a:ea typeface="微軟正黑體" pitchFamily="34" charset="-120"/>
                <a:sym typeface="Wingdings" pitchFamily="2" charset="2"/>
              </a:rPr>
              <a:t> </a:t>
            </a:r>
          </a:p>
          <a:p>
            <a:r>
              <a:rPr lang="en-US" altLang="zh-TW" sz="1400" dirty="0" smtClean="0">
                <a:latin typeface="微軟正黑體" pitchFamily="34" charset="-120"/>
                <a:ea typeface="微軟正黑體" pitchFamily="34" charset="-120"/>
                <a:sym typeface="Wingdings" pitchFamily="2" charset="2"/>
              </a:rPr>
              <a:t> </a:t>
            </a:r>
            <a:r>
              <a:rPr lang="zh-TW" altLang="en-US" sz="1400" dirty="0" smtClean="0">
                <a:latin typeface="微軟正黑體" pitchFamily="34" charset="-120"/>
                <a:ea typeface="微軟正黑體" pitchFamily="34" charset="-120"/>
              </a:rPr>
              <a:t>墨水、影印紙</a:t>
            </a:r>
            <a:endParaRPr lang="zh-TW" altLang="en-US" sz="1400" dirty="0">
              <a:latin typeface="微軟正黑體" pitchFamily="34" charset="-120"/>
              <a:ea typeface="微軟正黑體" pitchFamily="34" charset="-120"/>
            </a:endParaRPr>
          </a:p>
        </p:txBody>
      </p:sp>
      <p:sp>
        <p:nvSpPr>
          <p:cNvPr id="5" name="文字方塊 4"/>
          <p:cNvSpPr txBox="1"/>
          <p:nvPr/>
        </p:nvSpPr>
        <p:spPr>
          <a:xfrm>
            <a:off x="1547664" y="2150473"/>
            <a:ext cx="1728192" cy="523220"/>
          </a:xfrm>
          <a:prstGeom prst="rect">
            <a:avLst/>
          </a:prstGeom>
          <a:noFill/>
        </p:spPr>
        <p:txBody>
          <a:bodyPr wrap="square" rtlCol="0">
            <a:spAutoFit/>
          </a:bodyPr>
          <a:lstStyle/>
          <a:p>
            <a:r>
              <a:rPr lang="zh-TW" altLang="en-US" sz="1400" dirty="0" smtClean="0">
                <a:latin typeface="微軟正黑體" pitchFamily="34" charset="-120"/>
                <a:ea typeface="微軟正黑體" pitchFamily="34" charset="-120"/>
              </a:rPr>
              <a:t>喜歡</a:t>
            </a:r>
            <a:r>
              <a:rPr lang="zh-TW" altLang="en-US" sz="1400" dirty="0">
                <a:latin typeface="微軟正黑體" pitchFamily="34" charset="-120"/>
                <a:ea typeface="微軟正黑體" pitchFamily="34" charset="-120"/>
              </a:rPr>
              <a:t>科幻</a:t>
            </a:r>
            <a:r>
              <a:rPr lang="zh-TW" altLang="en-US" sz="1400" dirty="0" smtClean="0">
                <a:latin typeface="微軟正黑體" pitchFamily="34" charset="-120"/>
                <a:ea typeface="微軟正黑體" pitchFamily="34" charset="-120"/>
              </a:rPr>
              <a:t>類</a:t>
            </a:r>
            <a:r>
              <a:rPr lang="en-US" altLang="zh-TW" sz="1400" dirty="0" smtClean="0">
                <a:latin typeface="微軟正黑體" pitchFamily="34" charset="-120"/>
                <a:ea typeface="微軟正黑體" pitchFamily="34" charset="-120"/>
              </a:rPr>
              <a:t>/</a:t>
            </a:r>
            <a:r>
              <a:rPr lang="zh-TW" altLang="en-US" sz="1400" dirty="0" smtClean="0">
                <a:latin typeface="微軟正黑體" pitchFamily="34" charset="-120"/>
                <a:ea typeface="微軟正黑體" pitchFamily="34" charset="-120"/>
              </a:rPr>
              <a:t>動作類 </a:t>
            </a:r>
            <a:endParaRPr lang="en-US" altLang="zh-TW" sz="1400" dirty="0" smtClean="0">
              <a:latin typeface="微軟正黑體" pitchFamily="34" charset="-120"/>
              <a:ea typeface="微軟正黑體" pitchFamily="34" charset="-120"/>
            </a:endParaRPr>
          </a:p>
          <a:p>
            <a:r>
              <a:rPr lang="en-US" altLang="zh-TW" sz="1400" dirty="0" smtClean="0">
                <a:latin typeface="微軟正黑體" pitchFamily="34" charset="-120"/>
                <a:ea typeface="微軟正黑體" pitchFamily="34" charset="-120"/>
                <a:sym typeface="Wingdings" pitchFamily="2" charset="2"/>
              </a:rPr>
              <a:t></a:t>
            </a:r>
            <a:r>
              <a:rPr lang="zh-TW" altLang="en-US" sz="1400" dirty="0" smtClean="0">
                <a:latin typeface="微軟正黑體" pitchFamily="34" charset="-120"/>
                <a:ea typeface="微軟正黑體" pitchFamily="34" charset="-120"/>
                <a:sym typeface="Wingdings" pitchFamily="2" charset="2"/>
              </a:rPr>
              <a:t> 星際大戰</a:t>
            </a:r>
            <a:r>
              <a:rPr lang="en-US" altLang="zh-TW" sz="1400" dirty="0" smtClean="0">
                <a:latin typeface="微軟正黑體" pitchFamily="34" charset="-120"/>
                <a:ea typeface="微軟正黑體" pitchFamily="34" charset="-120"/>
                <a:sym typeface="Wingdings" pitchFamily="2" charset="2"/>
              </a:rPr>
              <a:t> </a:t>
            </a:r>
            <a:endParaRPr lang="zh-TW" altLang="en-US" sz="1400" dirty="0">
              <a:latin typeface="微軟正黑體" pitchFamily="34" charset="-120"/>
              <a:ea typeface="微軟正黑體" pitchFamily="34" charset="-120"/>
            </a:endParaRPr>
          </a:p>
        </p:txBody>
      </p:sp>
      <p:sp>
        <p:nvSpPr>
          <p:cNvPr id="8" name="文字方塊 7"/>
          <p:cNvSpPr txBox="1"/>
          <p:nvPr/>
        </p:nvSpPr>
        <p:spPr>
          <a:xfrm>
            <a:off x="2915816" y="4249025"/>
            <a:ext cx="1656184" cy="523220"/>
          </a:xfrm>
          <a:prstGeom prst="rect">
            <a:avLst/>
          </a:prstGeom>
          <a:noFill/>
        </p:spPr>
        <p:txBody>
          <a:bodyPr wrap="square" rtlCol="0">
            <a:spAutoFit/>
          </a:bodyPr>
          <a:lstStyle/>
          <a:p>
            <a:r>
              <a:rPr lang="zh-TW" altLang="en-US" sz="1400" dirty="0" smtClean="0">
                <a:latin typeface="微軟正黑體" pitchFamily="34" charset="-120"/>
                <a:ea typeface="微軟正黑體" pitchFamily="34" charset="-120"/>
              </a:rPr>
              <a:t>和</a:t>
            </a:r>
            <a:r>
              <a:rPr lang="en-US" altLang="zh-TW" sz="1400" dirty="0" smtClean="0">
                <a:latin typeface="微軟正黑體" pitchFamily="34" charset="-120"/>
                <a:ea typeface="微軟正黑體" pitchFamily="34" charset="-120"/>
              </a:rPr>
              <a:t>A</a:t>
            </a:r>
            <a:r>
              <a:rPr lang="zh-TW" altLang="en-US" sz="1400" dirty="0" smtClean="0">
                <a:latin typeface="微軟正黑體" pitchFamily="34" charset="-120"/>
                <a:ea typeface="微軟正黑體" pitchFamily="34" charset="-120"/>
              </a:rPr>
              <a:t>用戶行為相似</a:t>
            </a:r>
            <a:r>
              <a:rPr lang="en-US" altLang="zh-TW" sz="1400" dirty="0" smtClean="0">
                <a:latin typeface="微軟正黑體" pitchFamily="34" charset="-120"/>
                <a:ea typeface="微軟正黑體" pitchFamily="34" charset="-120"/>
                <a:sym typeface="Wingdings" pitchFamily="2" charset="2"/>
              </a:rPr>
              <a:t> </a:t>
            </a:r>
            <a:r>
              <a:rPr lang="zh-TW" altLang="en-US" sz="1400" dirty="0" smtClean="0">
                <a:latin typeface="微軟正黑體" pitchFamily="34" charset="-120"/>
                <a:ea typeface="微軟正黑體" pitchFamily="34" charset="-120"/>
              </a:rPr>
              <a:t>推薦</a:t>
            </a:r>
            <a:r>
              <a:rPr lang="en-US" altLang="zh-TW" sz="1400" dirty="0" smtClean="0">
                <a:latin typeface="微軟正黑體" pitchFamily="34" charset="-120"/>
                <a:ea typeface="微軟正黑體" pitchFamily="34" charset="-120"/>
              </a:rPr>
              <a:t>A</a:t>
            </a:r>
            <a:r>
              <a:rPr lang="zh-TW" altLang="en-US" sz="1400" dirty="0" smtClean="0">
                <a:latin typeface="微軟正黑體" pitchFamily="34" charset="-120"/>
                <a:ea typeface="微軟正黑體" pitchFamily="34" charset="-120"/>
              </a:rPr>
              <a:t>用戶物品</a:t>
            </a:r>
            <a:endParaRPr lang="zh-TW" altLang="en-US" sz="1400" dirty="0">
              <a:latin typeface="微軟正黑體" pitchFamily="34" charset="-120"/>
              <a:ea typeface="微軟正黑體" pitchFamily="34" charset="-120"/>
            </a:endParaRPr>
          </a:p>
        </p:txBody>
      </p:sp>
      <p:sp>
        <p:nvSpPr>
          <p:cNvPr id="9" name="文字方塊 8"/>
          <p:cNvSpPr txBox="1"/>
          <p:nvPr/>
        </p:nvSpPr>
        <p:spPr>
          <a:xfrm>
            <a:off x="4586204" y="3879693"/>
            <a:ext cx="1656184" cy="738664"/>
          </a:xfrm>
          <a:prstGeom prst="rect">
            <a:avLst/>
          </a:prstGeom>
          <a:noFill/>
        </p:spPr>
        <p:txBody>
          <a:bodyPr wrap="square" rtlCol="0">
            <a:spAutoFit/>
          </a:bodyPr>
          <a:lstStyle/>
          <a:p>
            <a:r>
              <a:rPr lang="zh-TW" altLang="en-US" sz="1400" dirty="0" smtClean="0">
                <a:latin typeface="微軟正黑體" pitchFamily="34" charset="-120"/>
                <a:ea typeface="微軟正黑體" pitchFamily="34" charset="-120"/>
                <a:sym typeface="Wingdings" pitchFamily="2" charset="2"/>
              </a:rPr>
              <a:t>感興趣的物品</a:t>
            </a:r>
            <a:r>
              <a:rPr lang="en-US" altLang="zh-TW" sz="1400" dirty="0" smtClean="0">
                <a:latin typeface="微軟正黑體" pitchFamily="34" charset="-120"/>
                <a:ea typeface="微軟正黑體" pitchFamily="34" charset="-120"/>
                <a:sym typeface="Wingdings" pitchFamily="2" charset="2"/>
              </a:rPr>
              <a:t>A</a:t>
            </a:r>
            <a:r>
              <a:rPr lang="zh-TW" altLang="en-US" sz="1400" dirty="0" smtClean="0">
                <a:latin typeface="微軟正黑體" pitchFamily="34" charset="-120"/>
                <a:ea typeface="微軟正黑體" pitchFamily="34" charset="-120"/>
                <a:sym typeface="Wingdings" pitchFamily="2" charset="2"/>
              </a:rPr>
              <a:t>和 </a:t>
            </a:r>
            <a:r>
              <a:rPr lang="zh-TW" altLang="en-US" sz="1400" dirty="0">
                <a:latin typeface="微軟正黑體" pitchFamily="34" charset="-120"/>
                <a:ea typeface="微軟正黑體" pitchFamily="34" charset="-120"/>
                <a:sym typeface="Wingdings" pitchFamily="2" charset="2"/>
              </a:rPr>
              <a:t>物品</a:t>
            </a:r>
            <a:r>
              <a:rPr lang="en-US" altLang="zh-TW" sz="1400" dirty="0" smtClean="0">
                <a:latin typeface="微軟正黑體" pitchFamily="34" charset="-120"/>
                <a:ea typeface="微軟正黑體" pitchFamily="34" charset="-120"/>
                <a:sym typeface="Wingdings" pitchFamily="2" charset="2"/>
              </a:rPr>
              <a:t>B</a:t>
            </a:r>
            <a:r>
              <a:rPr lang="zh-TW" altLang="en-US" sz="1400" dirty="0" smtClean="0">
                <a:latin typeface="微軟正黑體" pitchFamily="34" charset="-120"/>
                <a:ea typeface="微軟正黑體" pitchFamily="34" charset="-120"/>
                <a:sym typeface="Wingdings" pitchFamily="2" charset="2"/>
              </a:rPr>
              <a:t>相似</a:t>
            </a:r>
            <a:endParaRPr lang="en-US" altLang="zh-TW" sz="1400" dirty="0" smtClean="0">
              <a:latin typeface="微軟正黑體" pitchFamily="34" charset="-120"/>
              <a:ea typeface="微軟正黑體" pitchFamily="34" charset="-120"/>
              <a:sym typeface="Wingdings" pitchFamily="2" charset="2"/>
            </a:endParaRPr>
          </a:p>
          <a:p>
            <a:r>
              <a:rPr lang="en-US" altLang="zh-TW" sz="1400" dirty="0" smtClean="0">
                <a:latin typeface="微軟正黑體" pitchFamily="34" charset="-120"/>
                <a:ea typeface="微軟正黑體" pitchFamily="34" charset="-120"/>
                <a:sym typeface="Wingdings" pitchFamily="2" charset="2"/>
              </a:rPr>
              <a:t> </a:t>
            </a:r>
            <a:r>
              <a:rPr lang="zh-TW" altLang="en-US" sz="1400" dirty="0" smtClean="0">
                <a:latin typeface="微軟正黑體" pitchFamily="34" charset="-120"/>
                <a:ea typeface="微軟正黑體" pitchFamily="34" charset="-120"/>
              </a:rPr>
              <a:t>推薦物品</a:t>
            </a:r>
            <a:r>
              <a:rPr lang="en-US" altLang="zh-TW" sz="1400" dirty="0" smtClean="0">
                <a:latin typeface="微軟正黑體" pitchFamily="34" charset="-120"/>
                <a:ea typeface="微軟正黑體" pitchFamily="34" charset="-120"/>
              </a:rPr>
              <a:t>B</a:t>
            </a:r>
            <a:endParaRPr lang="zh-TW" altLang="en-US" sz="1400" dirty="0">
              <a:latin typeface="微軟正黑體" pitchFamily="34" charset="-120"/>
              <a:ea typeface="微軟正黑體" pitchFamily="34" charset="-120"/>
            </a:endParaRPr>
          </a:p>
        </p:txBody>
      </p:sp>
      <p:sp>
        <p:nvSpPr>
          <p:cNvPr id="10" name="文字方塊 9"/>
          <p:cNvSpPr txBox="1"/>
          <p:nvPr/>
        </p:nvSpPr>
        <p:spPr>
          <a:xfrm>
            <a:off x="6324908" y="3284984"/>
            <a:ext cx="2135524" cy="307777"/>
          </a:xfrm>
          <a:prstGeom prst="rect">
            <a:avLst/>
          </a:prstGeom>
          <a:noFill/>
        </p:spPr>
        <p:txBody>
          <a:bodyPr wrap="square" rtlCol="0">
            <a:spAutoFit/>
          </a:bodyPr>
          <a:lstStyle/>
          <a:p>
            <a:r>
              <a:rPr lang="en-US" altLang="zh-TW" sz="1400" dirty="0" smtClean="0">
                <a:latin typeface="微軟正黑體" pitchFamily="34" charset="-120"/>
                <a:ea typeface="微軟正黑體" pitchFamily="34" charset="-120"/>
                <a:sym typeface="Wingdings" pitchFamily="2" charset="2"/>
              </a:rPr>
              <a:t></a:t>
            </a:r>
            <a:r>
              <a:rPr lang="zh-TW" altLang="en-US" sz="1400" dirty="0" smtClean="0">
                <a:latin typeface="微軟正黑體" pitchFamily="34" charset="-120"/>
                <a:ea typeface="微軟正黑體" pitchFamily="34" charset="-120"/>
                <a:sym typeface="Wingdings" pitchFamily="2" charset="2"/>
              </a:rPr>
              <a:t> </a:t>
            </a:r>
            <a:r>
              <a:rPr lang="en-US" altLang="zh-TW" sz="1400" dirty="0" smtClean="0">
                <a:latin typeface="微軟正黑體" pitchFamily="34" charset="-120"/>
                <a:ea typeface="微軟正黑體" pitchFamily="34" charset="-120"/>
                <a:sym typeface="Wingdings" pitchFamily="2" charset="2"/>
              </a:rPr>
              <a:t>LFM</a:t>
            </a:r>
            <a:r>
              <a:rPr lang="zh-TW" altLang="en-US" sz="1400" dirty="0" smtClean="0">
                <a:latin typeface="微軟正黑體" pitchFamily="34" charset="-120"/>
                <a:ea typeface="微軟正黑體" pitchFamily="34" charset="-120"/>
                <a:sym typeface="Wingdings" pitchFamily="2" charset="2"/>
              </a:rPr>
              <a:t>、</a:t>
            </a:r>
            <a:r>
              <a:rPr lang="en-US" altLang="zh-TW" sz="1400" dirty="0" smtClean="0">
                <a:latin typeface="微軟正黑體" pitchFamily="34" charset="-120"/>
                <a:ea typeface="微軟正黑體" pitchFamily="34" charset="-120"/>
                <a:sym typeface="Wingdings" pitchFamily="2" charset="2"/>
              </a:rPr>
              <a:t>MF</a:t>
            </a:r>
            <a:r>
              <a:rPr lang="zh-TW" altLang="en-US" sz="1400" dirty="0" smtClean="0">
                <a:latin typeface="微軟正黑體" pitchFamily="34" charset="-120"/>
                <a:ea typeface="微軟正黑體" pitchFamily="34" charset="-120"/>
                <a:sym typeface="Wingdings" pitchFamily="2" charset="2"/>
              </a:rPr>
              <a:t>、</a:t>
            </a:r>
            <a:r>
              <a:rPr lang="en-US" altLang="zh-TW" sz="1400" dirty="0" smtClean="0">
                <a:latin typeface="微軟正黑體" pitchFamily="34" charset="-120"/>
                <a:ea typeface="微軟正黑體" pitchFamily="34" charset="-120"/>
                <a:sym typeface="Wingdings" pitchFamily="2" charset="2"/>
              </a:rPr>
              <a:t>LDA…</a:t>
            </a:r>
            <a:endParaRPr lang="zh-TW" altLang="en-US" sz="1400" dirty="0">
              <a:latin typeface="微軟正黑體" pitchFamily="34" charset="-120"/>
              <a:ea typeface="微軟正黑體" pitchFamily="34" charset="-120"/>
            </a:endParaRPr>
          </a:p>
        </p:txBody>
      </p:sp>
      <p:sp>
        <p:nvSpPr>
          <p:cNvPr id="11" name="文字方塊 10"/>
          <p:cNvSpPr txBox="1"/>
          <p:nvPr/>
        </p:nvSpPr>
        <p:spPr>
          <a:xfrm>
            <a:off x="5673666" y="4941168"/>
            <a:ext cx="2966532" cy="1323439"/>
          </a:xfrm>
          <a:prstGeom prst="rect">
            <a:avLst/>
          </a:prstGeom>
          <a:noFill/>
          <a:ln>
            <a:solidFill>
              <a:schemeClr val="tx1">
                <a:lumMod val="50000"/>
                <a:lumOff val="50000"/>
              </a:schemeClr>
            </a:solidFill>
          </a:ln>
        </p:spPr>
        <p:txBody>
          <a:bodyPr wrap="square" rtlCol="0">
            <a:spAutoFit/>
          </a:bodyPr>
          <a:lstStyle/>
          <a:p>
            <a:pPr marL="285750" indent="-285750">
              <a:buFont typeface="Arial" pitchFamily="34" charset="0"/>
              <a:buChar char="•"/>
            </a:pPr>
            <a:r>
              <a:rPr lang="zh-TW" altLang="en-US" sz="1600" dirty="0" smtClean="0">
                <a:latin typeface="微軟正黑體" pitchFamily="34" charset="-120"/>
                <a:ea typeface="微軟正黑體" pitchFamily="34" charset="-120"/>
              </a:rPr>
              <a:t>推薦系統通常由不同的推薦算法</a:t>
            </a:r>
            <a:r>
              <a:rPr lang="en-US" altLang="zh-TW" sz="1600" dirty="0" smtClean="0">
                <a:latin typeface="微軟正黑體" pitchFamily="34" charset="-120"/>
                <a:ea typeface="微軟正黑體" pitchFamily="34" charset="-120"/>
              </a:rPr>
              <a:t>(</a:t>
            </a:r>
            <a:r>
              <a:rPr lang="zh-TW" altLang="en-US" sz="1600" dirty="0" smtClean="0">
                <a:latin typeface="微軟正黑體" pitchFamily="34" charset="-120"/>
                <a:ea typeface="微軟正黑體" pitchFamily="34" charset="-120"/>
              </a:rPr>
              <a:t>引擎</a:t>
            </a:r>
            <a:r>
              <a:rPr lang="en-US" altLang="zh-TW" sz="1600" dirty="0" smtClean="0">
                <a:latin typeface="微軟正黑體" pitchFamily="34" charset="-120"/>
                <a:ea typeface="微軟正黑體" pitchFamily="34" charset="-120"/>
              </a:rPr>
              <a:t>)</a:t>
            </a:r>
            <a:r>
              <a:rPr lang="zh-TW" altLang="en-US" sz="1600" dirty="0" smtClean="0">
                <a:latin typeface="微軟正黑體" pitchFamily="34" charset="-120"/>
                <a:ea typeface="微軟正黑體" pitchFamily="34" charset="-120"/>
              </a:rPr>
              <a:t>所集合而成</a:t>
            </a:r>
            <a:endParaRPr lang="en-US" altLang="zh-TW" sz="1600" dirty="0" smtClean="0">
              <a:latin typeface="微軟正黑體" pitchFamily="34" charset="-120"/>
              <a:ea typeface="微軟正黑體" pitchFamily="34" charset="-120"/>
            </a:endParaRPr>
          </a:p>
          <a:p>
            <a:pPr marL="285750" indent="-285750">
              <a:buFont typeface="Arial" pitchFamily="34" charset="0"/>
              <a:buChar char="•"/>
            </a:pPr>
            <a:endParaRPr lang="en-US" altLang="zh-TW" sz="1600" dirty="0" smtClean="0">
              <a:latin typeface="微軟正黑體" pitchFamily="34" charset="-120"/>
              <a:ea typeface="微軟正黑體" pitchFamily="34" charset="-120"/>
            </a:endParaRPr>
          </a:p>
          <a:p>
            <a:pPr marL="285750" indent="-285750">
              <a:buFont typeface="Arial" pitchFamily="34" charset="0"/>
              <a:buChar char="•"/>
            </a:pPr>
            <a:r>
              <a:rPr lang="zh-TW" altLang="en-US" sz="1600" dirty="0" smtClean="0">
                <a:latin typeface="微軟正黑體" pitchFamily="34" charset="-120"/>
                <a:ea typeface="微軟正黑體" pitchFamily="34" charset="-120"/>
              </a:rPr>
              <a:t>引擎選出</a:t>
            </a:r>
            <a:r>
              <a:rPr lang="zh-TW" altLang="en-US" sz="1600" dirty="0">
                <a:latin typeface="微軟正黑體" pitchFamily="34" charset="-120"/>
                <a:ea typeface="微軟正黑體" pitchFamily="34" charset="-120"/>
              </a:rPr>
              <a:t>不同</a:t>
            </a:r>
            <a:r>
              <a:rPr lang="zh-TW" altLang="en-US" sz="1600" dirty="0" smtClean="0">
                <a:latin typeface="微軟正黑體" pitchFamily="34" charset="-120"/>
                <a:ea typeface="微軟正黑體" pitchFamily="34" charset="-120"/>
              </a:rPr>
              <a:t>候選集，後續再檢視此結果的解釋力</a:t>
            </a:r>
            <a:endParaRPr lang="zh-TW" altLang="en-US" sz="1600" dirty="0">
              <a:latin typeface="微軟正黑體" pitchFamily="34" charset="-120"/>
              <a:ea typeface="微軟正黑體" pitchFamily="34" charset="-120"/>
            </a:endParaRPr>
          </a:p>
        </p:txBody>
      </p:sp>
      <p:sp>
        <p:nvSpPr>
          <p:cNvPr id="15" name="文字方塊 14"/>
          <p:cNvSpPr txBox="1"/>
          <p:nvPr/>
        </p:nvSpPr>
        <p:spPr>
          <a:xfrm>
            <a:off x="955899" y="1001104"/>
            <a:ext cx="1455861" cy="369332"/>
          </a:xfrm>
          <a:prstGeom prst="rect">
            <a:avLst/>
          </a:prstGeom>
          <a:noFill/>
        </p:spPr>
        <p:txBody>
          <a:bodyPr wrap="square" rtlCol="0">
            <a:spAutoFit/>
          </a:bodyPr>
          <a:lstStyle/>
          <a:p>
            <a:r>
              <a:rPr lang="zh-TW" altLang="en-US" b="1" dirty="0" smtClean="0">
                <a:solidFill>
                  <a:schemeClr val="accent3">
                    <a:lumMod val="50000"/>
                  </a:schemeClr>
                </a:solidFill>
                <a:latin typeface="微軟正黑體" pitchFamily="34" charset="-120"/>
                <a:ea typeface="微軟正黑體" pitchFamily="34" charset="-120"/>
              </a:rPr>
              <a:t>規則推薦</a:t>
            </a:r>
            <a:endParaRPr lang="zh-TW" altLang="en-US" b="1" dirty="0">
              <a:solidFill>
                <a:schemeClr val="accent3">
                  <a:lumMod val="50000"/>
                </a:schemeClr>
              </a:solidFill>
              <a:latin typeface="微軟正黑體" pitchFamily="34" charset="-120"/>
              <a:ea typeface="微軟正黑體" pitchFamily="34" charset="-120"/>
            </a:endParaRPr>
          </a:p>
        </p:txBody>
      </p:sp>
      <p:sp>
        <p:nvSpPr>
          <p:cNvPr id="16" name="文字方塊 15"/>
          <p:cNvSpPr txBox="1"/>
          <p:nvPr/>
        </p:nvSpPr>
        <p:spPr>
          <a:xfrm>
            <a:off x="3433842" y="1001104"/>
            <a:ext cx="1656184" cy="369332"/>
          </a:xfrm>
          <a:prstGeom prst="rect">
            <a:avLst/>
          </a:prstGeom>
          <a:noFill/>
        </p:spPr>
        <p:txBody>
          <a:bodyPr wrap="square" rtlCol="0">
            <a:spAutoFit/>
          </a:bodyPr>
          <a:lstStyle/>
          <a:p>
            <a:r>
              <a:rPr lang="zh-TW" altLang="en-US" b="1" dirty="0" smtClean="0">
                <a:solidFill>
                  <a:schemeClr val="accent6">
                    <a:lumMod val="75000"/>
                  </a:schemeClr>
                </a:solidFill>
                <a:latin typeface="微軟正黑體" pitchFamily="34" charset="-120"/>
                <a:ea typeface="微軟正黑體" pitchFamily="34" charset="-120"/>
              </a:rPr>
              <a:t>行為數據推薦</a:t>
            </a:r>
            <a:endParaRPr lang="zh-TW" altLang="en-US" b="1" dirty="0">
              <a:solidFill>
                <a:schemeClr val="accent6">
                  <a:lumMod val="75000"/>
                </a:schemeClr>
              </a:solidFill>
              <a:latin typeface="微軟正黑體" pitchFamily="34" charset="-120"/>
              <a:ea typeface="微軟正黑體" pitchFamily="34" charset="-120"/>
            </a:endParaRPr>
          </a:p>
        </p:txBody>
      </p:sp>
      <p:sp>
        <p:nvSpPr>
          <p:cNvPr id="17" name="文字方塊 16"/>
          <p:cNvSpPr txBox="1"/>
          <p:nvPr/>
        </p:nvSpPr>
        <p:spPr>
          <a:xfrm>
            <a:off x="6307050" y="1008854"/>
            <a:ext cx="1656184" cy="369332"/>
          </a:xfrm>
          <a:prstGeom prst="rect">
            <a:avLst/>
          </a:prstGeom>
          <a:noFill/>
        </p:spPr>
        <p:txBody>
          <a:bodyPr wrap="square" rtlCol="0">
            <a:spAutoFit/>
          </a:bodyPr>
          <a:lstStyle/>
          <a:p>
            <a:r>
              <a:rPr lang="zh-TW" altLang="en-US" b="1" dirty="0" smtClean="0">
                <a:solidFill>
                  <a:schemeClr val="bg1">
                    <a:lumMod val="50000"/>
                  </a:schemeClr>
                </a:solidFill>
                <a:latin typeface="微軟正黑體" pitchFamily="34" charset="-120"/>
                <a:ea typeface="微軟正黑體" pitchFamily="34" charset="-120"/>
              </a:rPr>
              <a:t>行為數據模型</a:t>
            </a:r>
            <a:endParaRPr lang="zh-TW" altLang="en-US" b="1" dirty="0">
              <a:solidFill>
                <a:schemeClr val="bg1">
                  <a:lumMod val="50000"/>
                </a:schemeClr>
              </a:solidFill>
              <a:latin typeface="微軟正黑體" pitchFamily="34" charset="-120"/>
              <a:ea typeface="微軟正黑體" pitchFamily="34" charset="-120"/>
            </a:endParaRPr>
          </a:p>
        </p:txBody>
      </p:sp>
    </p:spTree>
    <p:extLst>
      <p:ext uri="{BB962C8B-B14F-4D97-AF65-F5344CB8AC3E}">
        <p14:creationId xmlns:p14="http://schemas.microsoft.com/office/powerpoint/2010/main" val="27145016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984008" y="5326483"/>
            <a:ext cx="4028152" cy="82931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標題 2"/>
          <p:cNvSpPr>
            <a:spLocks noGrp="1"/>
          </p:cNvSpPr>
          <p:nvPr>
            <p:ph type="title"/>
          </p:nvPr>
        </p:nvSpPr>
        <p:spPr/>
        <p:txBody>
          <a:bodyPr/>
          <a:lstStyle/>
          <a:p>
            <a:r>
              <a:rPr lang="zh-TW" altLang="en-US" dirty="0" smtClean="0"/>
              <a:t>用戶行為數據 </a:t>
            </a:r>
            <a:r>
              <a:rPr lang="en-US" altLang="zh-TW" dirty="0" smtClean="0"/>
              <a:t>–</a:t>
            </a:r>
            <a:r>
              <a:rPr lang="zh-TW" altLang="en-US" dirty="0" smtClean="0"/>
              <a:t> </a:t>
            </a:r>
            <a:r>
              <a:rPr lang="zh-TW" altLang="en-US" sz="2000" dirty="0" smtClean="0"/>
              <a:t>以用戶為基礎</a:t>
            </a:r>
            <a:r>
              <a:rPr lang="en-US" altLang="zh-TW" sz="2000" dirty="0" smtClean="0"/>
              <a:t>(</a:t>
            </a:r>
            <a:r>
              <a:rPr lang="zh-TW" altLang="en-US" sz="2000" dirty="0" smtClean="0"/>
              <a:t>協同過濾法</a:t>
            </a:r>
            <a:r>
              <a:rPr lang="en-US" altLang="zh-TW" sz="2000" dirty="0" smtClean="0"/>
              <a:t>)</a:t>
            </a:r>
            <a:endParaRPr lang="zh-TW" altLang="en-US" sz="2000" dirty="0"/>
          </a:p>
        </p:txBody>
      </p:sp>
      <p:graphicFrame>
        <p:nvGraphicFramePr>
          <p:cNvPr id="4" name="表格 3"/>
          <p:cNvGraphicFramePr>
            <a:graphicFrameLocks noGrp="1"/>
          </p:cNvGraphicFramePr>
          <p:nvPr>
            <p:extLst>
              <p:ext uri="{D42A27DB-BD31-4B8C-83A1-F6EECF244321}">
                <p14:modId xmlns:p14="http://schemas.microsoft.com/office/powerpoint/2010/main" val="3961981628"/>
              </p:ext>
            </p:extLst>
          </p:nvPr>
        </p:nvGraphicFramePr>
        <p:xfrm>
          <a:off x="827644" y="1268760"/>
          <a:ext cx="7488834" cy="1854200"/>
        </p:xfrm>
        <a:graphic>
          <a:graphicData uri="http://schemas.openxmlformats.org/drawingml/2006/table">
            <a:tbl>
              <a:tblPr>
                <a:tableStyleId>{8EC20E35-A176-4012-BC5E-935CFFF8708E}</a:tableStyleId>
              </a:tblPr>
              <a:tblGrid>
                <a:gridCol w="1248139"/>
                <a:gridCol w="1248139"/>
                <a:gridCol w="1248139"/>
                <a:gridCol w="1248139"/>
                <a:gridCol w="1248139"/>
                <a:gridCol w="1248139"/>
              </a:tblGrid>
              <a:tr h="370840">
                <a:tc>
                  <a:txBody>
                    <a:bodyPr/>
                    <a:lstStyle/>
                    <a:p>
                      <a:pPr algn="ctr"/>
                      <a:r>
                        <a:rPr lang="en-US" altLang="zh-TW" sz="1600" dirty="0" smtClean="0">
                          <a:latin typeface="微軟正黑體" pitchFamily="34" charset="-120"/>
                          <a:ea typeface="微軟正黑體" pitchFamily="34" charset="-120"/>
                        </a:rPr>
                        <a:t>User\Item</a:t>
                      </a:r>
                      <a:endParaRPr lang="zh-TW" altLang="en-US" sz="1600" dirty="0">
                        <a:latin typeface="微軟正黑體" pitchFamily="34" charset="-120"/>
                        <a:ea typeface="微軟正黑體" pitchFamily="34" charset="-120"/>
                      </a:endParaRPr>
                    </a:p>
                  </a:txBody>
                  <a:tcPr anchor="ctr">
                    <a:solidFill>
                      <a:schemeClr val="bg1">
                        <a:lumMod val="95000"/>
                      </a:schemeClr>
                    </a:solidFill>
                  </a:tcPr>
                </a:tc>
                <a:tc>
                  <a:txBody>
                    <a:bodyPr/>
                    <a:lstStyle/>
                    <a:p>
                      <a:pPr algn="ctr"/>
                      <a:r>
                        <a:rPr lang="en-US" altLang="zh-TW" dirty="0" smtClean="0">
                          <a:latin typeface="微軟正黑體" pitchFamily="34" charset="-120"/>
                          <a:ea typeface="微軟正黑體" pitchFamily="34" charset="-120"/>
                        </a:rPr>
                        <a:t> a</a:t>
                      </a:r>
                      <a:endParaRPr lang="zh-TW" altLang="en-US" dirty="0">
                        <a:latin typeface="微軟正黑體" pitchFamily="34" charset="-120"/>
                        <a:ea typeface="微軟正黑體" pitchFamily="34" charset="-120"/>
                      </a:endParaRPr>
                    </a:p>
                  </a:txBody>
                  <a:tcPr anchor="ctr">
                    <a:solidFill>
                      <a:schemeClr val="bg1">
                        <a:lumMod val="95000"/>
                      </a:schemeClr>
                    </a:solidFill>
                  </a:tcPr>
                </a:tc>
                <a:tc>
                  <a:txBody>
                    <a:bodyPr/>
                    <a:lstStyle/>
                    <a:p>
                      <a:pPr algn="ctr"/>
                      <a:r>
                        <a:rPr lang="en-US" altLang="zh-TW" dirty="0" smtClean="0">
                          <a:latin typeface="微軟正黑體" pitchFamily="34" charset="-120"/>
                          <a:ea typeface="微軟正黑體" pitchFamily="34" charset="-120"/>
                        </a:rPr>
                        <a:t>b</a:t>
                      </a:r>
                      <a:endParaRPr lang="zh-TW" altLang="en-US" dirty="0">
                        <a:latin typeface="微軟正黑體" pitchFamily="34" charset="-120"/>
                        <a:ea typeface="微軟正黑體" pitchFamily="34" charset="-120"/>
                      </a:endParaRPr>
                    </a:p>
                  </a:txBody>
                  <a:tcPr anchor="ctr">
                    <a:solidFill>
                      <a:schemeClr val="bg1">
                        <a:lumMod val="95000"/>
                      </a:schemeClr>
                    </a:solidFill>
                  </a:tcPr>
                </a:tc>
                <a:tc>
                  <a:txBody>
                    <a:bodyPr/>
                    <a:lstStyle/>
                    <a:p>
                      <a:pPr algn="ctr"/>
                      <a:r>
                        <a:rPr lang="en-US" altLang="zh-TW" dirty="0" smtClean="0">
                          <a:latin typeface="微軟正黑體" pitchFamily="34" charset="-120"/>
                          <a:ea typeface="微軟正黑體" pitchFamily="34" charset="-120"/>
                        </a:rPr>
                        <a:t>c</a:t>
                      </a:r>
                      <a:endParaRPr lang="zh-TW" altLang="en-US" dirty="0">
                        <a:latin typeface="微軟正黑體" pitchFamily="34" charset="-120"/>
                        <a:ea typeface="微軟正黑體" pitchFamily="34" charset="-120"/>
                      </a:endParaRPr>
                    </a:p>
                  </a:txBody>
                  <a:tcPr anchor="ctr">
                    <a:solidFill>
                      <a:schemeClr val="bg1">
                        <a:lumMod val="95000"/>
                      </a:schemeClr>
                    </a:solidFill>
                  </a:tcPr>
                </a:tc>
                <a:tc>
                  <a:txBody>
                    <a:bodyPr/>
                    <a:lstStyle/>
                    <a:p>
                      <a:pPr algn="ctr"/>
                      <a:r>
                        <a:rPr lang="en-US" altLang="zh-TW" dirty="0" smtClean="0">
                          <a:latin typeface="微軟正黑體" pitchFamily="34" charset="-120"/>
                          <a:ea typeface="微軟正黑體" pitchFamily="34" charset="-120"/>
                        </a:rPr>
                        <a:t>d</a:t>
                      </a:r>
                      <a:endParaRPr lang="zh-TW" altLang="en-US" dirty="0">
                        <a:latin typeface="微軟正黑體" pitchFamily="34" charset="-120"/>
                        <a:ea typeface="微軟正黑體" pitchFamily="34" charset="-120"/>
                      </a:endParaRPr>
                    </a:p>
                  </a:txBody>
                  <a:tcPr anchor="ctr">
                    <a:solidFill>
                      <a:schemeClr val="bg1">
                        <a:lumMod val="95000"/>
                      </a:schemeClr>
                    </a:solidFill>
                  </a:tcPr>
                </a:tc>
                <a:tc>
                  <a:txBody>
                    <a:bodyPr/>
                    <a:lstStyle/>
                    <a:p>
                      <a:pPr algn="ctr"/>
                      <a:r>
                        <a:rPr lang="en-US" altLang="zh-TW" dirty="0" smtClean="0">
                          <a:latin typeface="微軟正黑體" pitchFamily="34" charset="-120"/>
                          <a:ea typeface="微軟正黑體" pitchFamily="34" charset="-120"/>
                        </a:rPr>
                        <a:t>e</a:t>
                      </a:r>
                      <a:endParaRPr lang="zh-TW" altLang="en-US" dirty="0">
                        <a:latin typeface="微軟正黑體" pitchFamily="34" charset="-120"/>
                        <a:ea typeface="微軟正黑體" pitchFamily="34" charset="-120"/>
                      </a:endParaRPr>
                    </a:p>
                  </a:txBody>
                  <a:tcPr anchor="ctr">
                    <a:solidFill>
                      <a:schemeClr val="bg1">
                        <a:lumMod val="95000"/>
                      </a:schemeClr>
                    </a:solidFill>
                  </a:tcPr>
                </a:tc>
              </a:tr>
              <a:tr h="370840">
                <a:tc>
                  <a:txBody>
                    <a:bodyPr/>
                    <a:lstStyle/>
                    <a:p>
                      <a:pPr algn="ctr"/>
                      <a:r>
                        <a:rPr lang="en-US" altLang="zh-TW" dirty="0" smtClean="0">
                          <a:latin typeface="微軟正黑體" pitchFamily="34" charset="-120"/>
                          <a:ea typeface="微軟正黑體" pitchFamily="34" charset="-120"/>
                        </a:rPr>
                        <a:t>A</a:t>
                      </a:r>
                      <a:endParaRPr lang="zh-TW" altLang="en-US" dirty="0">
                        <a:latin typeface="微軟正黑體" pitchFamily="34" charset="-120"/>
                        <a:ea typeface="微軟正黑體" pitchFamily="34" charset="-120"/>
                      </a:endParaRPr>
                    </a:p>
                  </a:txBody>
                  <a:tcPr anchor="ctr">
                    <a:solidFill>
                      <a:schemeClr val="bg1">
                        <a:lumMod val="95000"/>
                      </a:schemeClr>
                    </a:solidFill>
                  </a:tcPr>
                </a:tc>
                <a:tc>
                  <a:txBody>
                    <a:bodyPr/>
                    <a:lstStyle/>
                    <a:p>
                      <a:pPr algn="ctr"/>
                      <a:r>
                        <a:rPr lang="en-US" altLang="zh-TW" dirty="0" smtClean="0">
                          <a:latin typeface="微軟正黑體" pitchFamily="34" charset="-120"/>
                          <a:ea typeface="微軟正黑體" pitchFamily="34" charset="-120"/>
                        </a:rPr>
                        <a:t>1</a:t>
                      </a:r>
                      <a:endParaRPr lang="zh-TW" altLang="en-US" dirty="0">
                        <a:latin typeface="微軟正黑體" pitchFamily="34" charset="-120"/>
                        <a:ea typeface="微軟正黑體" pitchFamily="34" charset="-120"/>
                      </a:endParaRPr>
                    </a:p>
                  </a:txBody>
                  <a:tcPr anchor="ctr"/>
                </a:tc>
                <a:tc>
                  <a:txBody>
                    <a:bodyPr/>
                    <a:lstStyle/>
                    <a:p>
                      <a:pPr algn="ctr"/>
                      <a:r>
                        <a:rPr lang="en-US" altLang="zh-TW" dirty="0" smtClean="0">
                          <a:latin typeface="微軟正黑體" pitchFamily="34" charset="-120"/>
                          <a:ea typeface="微軟正黑體" pitchFamily="34" charset="-120"/>
                        </a:rPr>
                        <a:t>1</a:t>
                      </a:r>
                      <a:endParaRPr lang="zh-TW" altLang="en-US" dirty="0">
                        <a:latin typeface="微軟正黑體" pitchFamily="34" charset="-120"/>
                        <a:ea typeface="微軟正黑體" pitchFamily="34" charset="-120"/>
                      </a:endParaRPr>
                    </a:p>
                  </a:txBody>
                  <a:tcPr anchor="ctr"/>
                </a:tc>
                <a:tc>
                  <a:txBody>
                    <a:bodyPr/>
                    <a:lstStyle/>
                    <a:p>
                      <a:pPr algn="ctr"/>
                      <a:endParaRPr lang="zh-TW" altLang="en-US" dirty="0">
                        <a:solidFill>
                          <a:srgbClr val="FF0000"/>
                        </a:solidFill>
                        <a:latin typeface="微軟正黑體" pitchFamily="34" charset="-120"/>
                        <a:ea typeface="微軟正黑體" pitchFamily="34" charset="-120"/>
                      </a:endParaRPr>
                    </a:p>
                  </a:txBody>
                  <a:tcPr anchor="ctr"/>
                </a:tc>
                <a:tc>
                  <a:txBody>
                    <a:bodyPr/>
                    <a:lstStyle/>
                    <a:p>
                      <a:pPr algn="ctr"/>
                      <a:r>
                        <a:rPr lang="en-US" altLang="zh-TW" dirty="0" smtClean="0">
                          <a:latin typeface="微軟正黑體" pitchFamily="34" charset="-120"/>
                          <a:ea typeface="微軟正黑體" pitchFamily="34" charset="-120"/>
                        </a:rPr>
                        <a:t>1</a:t>
                      </a:r>
                      <a:endParaRPr lang="zh-TW" altLang="en-US" dirty="0">
                        <a:latin typeface="微軟正黑體" pitchFamily="34" charset="-120"/>
                        <a:ea typeface="微軟正黑體" pitchFamily="34" charset="-120"/>
                      </a:endParaRPr>
                    </a:p>
                  </a:txBody>
                  <a:tcPr anchor="ctr"/>
                </a:tc>
                <a:tc>
                  <a:txBody>
                    <a:bodyPr/>
                    <a:lstStyle/>
                    <a:p>
                      <a:pPr algn="ctr"/>
                      <a:endParaRPr lang="zh-TW" altLang="en-US" dirty="0">
                        <a:latin typeface="微軟正黑體" pitchFamily="34" charset="-120"/>
                        <a:ea typeface="微軟正黑體" pitchFamily="34" charset="-120"/>
                      </a:endParaRPr>
                    </a:p>
                  </a:txBody>
                  <a:tcPr anchor="ctr"/>
                </a:tc>
              </a:tr>
              <a:tr h="370840">
                <a:tc>
                  <a:txBody>
                    <a:bodyPr/>
                    <a:lstStyle/>
                    <a:p>
                      <a:pPr algn="ctr"/>
                      <a:r>
                        <a:rPr lang="en-US" altLang="zh-TW" dirty="0" smtClean="0">
                          <a:latin typeface="微軟正黑體" pitchFamily="34" charset="-120"/>
                          <a:ea typeface="微軟正黑體" pitchFamily="34" charset="-120"/>
                        </a:rPr>
                        <a:t>B</a:t>
                      </a:r>
                      <a:endParaRPr lang="zh-TW" altLang="en-US" dirty="0">
                        <a:latin typeface="微軟正黑體" pitchFamily="34" charset="-120"/>
                        <a:ea typeface="微軟正黑體" pitchFamily="34" charset="-120"/>
                      </a:endParaRPr>
                    </a:p>
                  </a:txBody>
                  <a:tcPr anchor="ctr">
                    <a:solidFill>
                      <a:schemeClr val="bg1">
                        <a:lumMod val="95000"/>
                      </a:schemeClr>
                    </a:solidFill>
                  </a:tcPr>
                </a:tc>
                <a:tc>
                  <a:txBody>
                    <a:bodyPr/>
                    <a:lstStyle/>
                    <a:p>
                      <a:pPr algn="ctr"/>
                      <a:r>
                        <a:rPr lang="en-US" altLang="zh-TW" dirty="0" smtClean="0">
                          <a:latin typeface="微軟正黑體" pitchFamily="34" charset="-120"/>
                          <a:ea typeface="微軟正黑體" pitchFamily="34" charset="-120"/>
                        </a:rPr>
                        <a:t>1</a:t>
                      </a:r>
                      <a:endParaRPr lang="zh-TW" altLang="en-US" dirty="0">
                        <a:latin typeface="微軟正黑體" pitchFamily="34" charset="-120"/>
                        <a:ea typeface="微軟正黑體" pitchFamily="34" charset="-120"/>
                      </a:endParaRPr>
                    </a:p>
                  </a:txBody>
                  <a:tcPr anchor="ctr"/>
                </a:tc>
                <a:tc>
                  <a:txBody>
                    <a:bodyPr/>
                    <a:lstStyle/>
                    <a:p>
                      <a:pPr algn="ctr"/>
                      <a:endParaRPr lang="zh-TW" altLang="en-US" dirty="0">
                        <a:latin typeface="微軟正黑體" pitchFamily="34" charset="-120"/>
                        <a:ea typeface="微軟正黑體" pitchFamily="34" charset="-120"/>
                      </a:endParaRPr>
                    </a:p>
                  </a:txBody>
                  <a:tcPr anchor="ctr"/>
                </a:tc>
                <a:tc>
                  <a:txBody>
                    <a:bodyPr/>
                    <a:lstStyle/>
                    <a:p>
                      <a:pPr algn="ctr"/>
                      <a:r>
                        <a:rPr lang="en-US" altLang="zh-TW" dirty="0" smtClean="0">
                          <a:latin typeface="微軟正黑體" pitchFamily="34" charset="-120"/>
                          <a:ea typeface="微軟正黑體" pitchFamily="34" charset="-120"/>
                        </a:rPr>
                        <a:t>1</a:t>
                      </a:r>
                      <a:endParaRPr lang="zh-TW" altLang="en-US" dirty="0">
                        <a:latin typeface="微軟正黑體" pitchFamily="34" charset="-120"/>
                        <a:ea typeface="微軟正黑體" pitchFamily="34" charset="-120"/>
                      </a:endParaRPr>
                    </a:p>
                  </a:txBody>
                  <a:tcPr anchor="ctr"/>
                </a:tc>
                <a:tc>
                  <a:txBody>
                    <a:bodyPr/>
                    <a:lstStyle/>
                    <a:p>
                      <a:pPr algn="ctr"/>
                      <a:endParaRPr lang="zh-TW" altLang="en-US" dirty="0">
                        <a:latin typeface="微軟正黑體" pitchFamily="34" charset="-120"/>
                        <a:ea typeface="微軟正黑體" pitchFamily="34" charset="-120"/>
                      </a:endParaRPr>
                    </a:p>
                  </a:txBody>
                  <a:tcPr anchor="ctr"/>
                </a:tc>
                <a:tc>
                  <a:txBody>
                    <a:bodyPr/>
                    <a:lstStyle/>
                    <a:p>
                      <a:pPr algn="ctr"/>
                      <a:endParaRPr lang="zh-TW" altLang="en-US" dirty="0">
                        <a:latin typeface="微軟正黑體" pitchFamily="34" charset="-120"/>
                        <a:ea typeface="微軟正黑體" pitchFamily="34" charset="-120"/>
                      </a:endParaRPr>
                    </a:p>
                  </a:txBody>
                  <a:tcPr anchor="ctr"/>
                </a:tc>
              </a:tr>
              <a:tr h="370840">
                <a:tc>
                  <a:txBody>
                    <a:bodyPr/>
                    <a:lstStyle/>
                    <a:p>
                      <a:pPr algn="ctr"/>
                      <a:r>
                        <a:rPr lang="en-US" altLang="zh-TW" dirty="0" smtClean="0">
                          <a:latin typeface="微軟正黑體" pitchFamily="34" charset="-120"/>
                          <a:ea typeface="微軟正黑體" pitchFamily="34" charset="-120"/>
                        </a:rPr>
                        <a:t>C</a:t>
                      </a:r>
                      <a:endParaRPr lang="zh-TW" altLang="en-US" dirty="0">
                        <a:latin typeface="微軟正黑體" pitchFamily="34" charset="-120"/>
                        <a:ea typeface="微軟正黑體" pitchFamily="34" charset="-120"/>
                      </a:endParaRPr>
                    </a:p>
                  </a:txBody>
                  <a:tcPr anchor="ctr">
                    <a:solidFill>
                      <a:schemeClr val="bg1">
                        <a:lumMod val="95000"/>
                      </a:schemeClr>
                    </a:solidFill>
                  </a:tcPr>
                </a:tc>
                <a:tc>
                  <a:txBody>
                    <a:bodyPr/>
                    <a:lstStyle/>
                    <a:p>
                      <a:pPr algn="ctr"/>
                      <a:endParaRPr lang="zh-TW" altLang="en-US" dirty="0">
                        <a:latin typeface="微軟正黑體" pitchFamily="34" charset="-120"/>
                        <a:ea typeface="微軟正黑體" pitchFamily="34" charset="-120"/>
                      </a:endParaRPr>
                    </a:p>
                  </a:txBody>
                  <a:tcPr anchor="ctr"/>
                </a:tc>
                <a:tc>
                  <a:txBody>
                    <a:bodyPr/>
                    <a:lstStyle/>
                    <a:p>
                      <a:pPr algn="ctr"/>
                      <a:r>
                        <a:rPr lang="en-US" altLang="zh-TW" dirty="0" smtClean="0">
                          <a:latin typeface="微軟正黑體" pitchFamily="34" charset="-120"/>
                          <a:ea typeface="微軟正黑體" pitchFamily="34" charset="-120"/>
                        </a:rPr>
                        <a:t>1</a:t>
                      </a:r>
                      <a:endParaRPr lang="zh-TW" altLang="en-US" dirty="0">
                        <a:latin typeface="微軟正黑體" pitchFamily="34" charset="-120"/>
                        <a:ea typeface="微軟正黑體" pitchFamily="34" charset="-120"/>
                      </a:endParaRPr>
                    </a:p>
                  </a:txBody>
                  <a:tcPr anchor="ctr"/>
                </a:tc>
                <a:tc>
                  <a:txBody>
                    <a:bodyPr/>
                    <a:lstStyle/>
                    <a:p>
                      <a:pPr algn="ctr"/>
                      <a:endParaRPr lang="zh-TW" altLang="en-US" dirty="0">
                        <a:latin typeface="微軟正黑體" pitchFamily="34" charset="-120"/>
                        <a:ea typeface="微軟正黑體" pitchFamily="34" charset="-120"/>
                      </a:endParaRPr>
                    </a:p>
                  </a:txBody>
                  <a:tcPr anchor="ctr"/>
                </a:tc>
                <a:tc>
                  <a:txBody>
                    <a:bodyPr/>
                    <a:lstStyle/>
                    <a:p>
                      <a:pPr algn="ctr"/>
                      <a:endParaRPr lang="zh-TW" altLang="en-US" dirty="0">
                        <a:latin typeface="微軟正黑體" pitchFamily="34" charset="-120"/>
                        <a:ea typeface="微軟正黑體" pitchFamily="34" charset="-120"/>
                      </a:endParaRPr>
                    </a:p>
                  </a:txBody>
                  <a:tcPr anchor="ctr"/>
                </a:tc>
                <a:tc>
                  <a:txBody>
                    <a:bodyPr/>
                    <a:lstStyle/>
                    <a:p>
                      <a:pPr algn="ctr"/>
                      <a:r>
                        <a:rPr lang="en-US" altLang="zh-TW" dirty="0" smtClean="0">
                          <a:latin typeface="微軟正黑體" pitchFamily="34" charset="-120"/>
                          <a:ea typeface="微軟正黑體" pitchFamily="34" charset="-120"/>
                        </a:rPr>
                        <a:t>1</a:t>
                      </a:r>
                      <a:endParaRPr lang="zh-TW" altLang="en-US" dirty="0">
                        <a:latin typeface="微軟正黑體" pitchFamily="34" charset="-120"/>
                        <a:ea typeface="微軟正黑體" pitchFamily="34" charset="-120"/>
                      </a:endParaRPr>
                    </a:p>
                  </a:txBody>
                  <a:tcPr anchor="ctr"/>
                </a:tc>
              </a:tr>
              <a:tr h="370840">
                <a:tc>
                  <a:txBody>
                    <a:bodyPr/>
                    <a:lstStyle/>
                    <a:p>
                      <a:pPr algn="ctr"/>
                      <a:r>
                        <a:rPr lang="en-US" altLang="zh-TW" dirty="0" smtClean="0">
                          <a:latin typeface="微軟正黑體" pitchFamily="34" charset="-120"/>
                          <a:ea typeface="微軟正黑體" pitchFamily="34" charset="-120"/>
                        </a:rPr>
                        <a:t>D</a:t>
                      </a:r>
                      <a:endParaRPr lang="zh-TW" altLang="en-US" dirty="0">
                        <a:latin typeface="微軟正黑體" pitchFamily="34" charset="-120"/>
                        <a:ea typeface="微軟正黑體" pitchFamily="34" charset="-120"/>
                      </a:endParaRPr>
                    </a:p>
                  </a:txBody>
                  <a:tcPr anchor="ctr">
                    <a:solidFill>
                      <a:schemeClr val="bg1">
                        <a:lumMod val="95000"/>
                      </a:schemeClr>
                    </a:solidFill>
                  </a:tcPr>
                </a:tc>
                <a:tc>
                  <a:txBody>
                    <a:bodyPr/>
                    <a:lstStyle/>
                    <a:p>
                      <a:pPr algn="ctr"/>
                      <a:endParaRPr lang="zh-TW" altLang="en-US" dirty="0">
                        <a:latin typeface="微軟正黑體" pitchFamily="34" charset="-120"/>
                        <a:ea typeface="微軟正黑體" pitchFamily="34" charset="-120"/>
                      </a:endParaRPr>
                    </a:p>
                  </a:txBody>
                  <a:tcPr anchor="ctr"/>
                </a:tc>
                <a:tc>
                  <a:txBody>
                    <a:bodyPr/>
                    <a:lstStyle/>
                    <a:p>
                      <a:pPr algn="ctr"/>
                      <a:endParaRPr lang="zh-TW" altLang="en-US" dirty="0">
                        <a:latin typeface="微軟正黑體" pitchFamily="34" charset="-120"/>
                        <a:ea typeface="微軟正黑體" pitchFamily="34" charset="-120"/>
                      </a:endParaRPr>
                    </a:p>
                  </a:txBody>
                  <a:tcPr anchor="ctr"/>
                </a:tc>
                <a:tc>
                  <a:txBody>
                    <a:bodyPr/>
                    <a:lstStyle/>
                    <a:p>
                      <a:pPr algn="ctr"/>
                      <a:r>
                        <a:rPr lang="en-US" altLang="zh-TW" dirty="0" smtClean="0">
                          <a:latin typeface="微軟正黑體" pitchFamily="34" charset="-120"/>
                          <a:ea typeface="微軟正黑體" pitchFamily="34" charset="-120"/>
                        </a:rPr>
                        <a:t>1</a:t>
                      </a:r>
                      <a:endParaRPr lang="zh-TW" altLang="en-US" dirty="0">
                        <a:latin typeface="微軟正黑體" pitchFamily="34" charset="-120"/>
                        <a:ea typeface="微軟正黑體" pitchFamily="34" charset="-120"/>
                      </a:endParaRPr>
                    </a:p>
                  </a:txBody>
                  <a:tcPr anchor="ctr"/>
                </a:tc>
                <a:tc>
                  <a:txBody>
                    <a:bodyPr/>
                    <a:lstStyle/>
                    <a:p>
                      <a:pPr algn="ctr"/>
                      <a:r>
                        <a:rPr lang="en-US" altLang="zh-TW" dirty="0" smtClean="0">
                          <a:latin typeface="微軟正黑體" pitchFamily="34" charset="-120"/>
                          <a:ea typeface="微軟正黑體" pitchFamily="34" charset="-120"/>
                        </a:rPr>
                        <a:t>1</a:t>
                      </a:r>
                      <a:endParaRPr lang="zh-TW" altLang="en-US" dirty="0">
                        <a:latin typeface="微軟正黑體" pitchFamily="34" charset="-120"/>
                        <a:ea typeface="微軟正黑體" pitchFamily="34" charset="-120"/>
                      </a:endParaRPr>
                    </a:p>
                  </a:txBody>
                  <a:tcPr anchor="ctr"/>
                </a:tc>
                <a:tc>
                  <a:txBody>
                    <a:bodyPr/>
                    <a:lstStyle/>
                    <a:p>
                      <a:pPr algn="ctr"/>
                      <a:r>
                        <a:rPr lang="en-US" altLang="zh-TW" dirty="0" smtClean="0">
                          <a:latin typeface="微軟正黑體" pitchFamily="34" charset="-120"/>
                          <a:ea typeface="微軟正黑體" pitchFamily="34" charset="-120"/>
                        </a:rPr>
                        <a:t>1</a:t>
                      </a:r>
                      <a:endParaRPr lang="zh-TW" altLang="en-US" dirty="0">
                        <a:latin typeface="微軟正黑體" pitchFamily="34" charset="-120"/>
                        <a:ea typeface="微軟正黑體" pitchFamily="34" charset="-120"/>
                      </a:endParaRPr>
                    </a:p>
                  </a:txBody>
                  <a:tcPr anchor="ctr"/>
                </a:tc>
              </a:tr>
            </a:tbl>
          </a:graphicData>
        </a:graphic>
      </p:graphicFrame>
      <mc:AlternateContent xmlns:mc="http://schemas.openxmlformats.org/markup-compatibility/2006" xmlns:a14="http://schemas.microsoft.com/office/drawing/2010/main">
        <mc:Choice Requires="a14">
          <p:sp>
            <p:nvSpPr>
              <p:cNvPr id="5" name="文字方塊 4"/>
              <p:cNvSpPr txBox="1"/>
              <p:nvPr/>
            </p:nvSpPr>
            <p:spPr>
              <a:xfrm>
                <a:off x="2051720" y="3717032"/>
                <a:ext cx="4320542" cy="74616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TW" b="0" i="1" smtClean="0">
                              <a:latin typeface="Cambria Math"/>
                            </a:rPr>
                          </m:ctrlPr>
                        </m:sSubPr>
                        <m:e>
                          <m:r>
                            <a:rPr lang="en-US" altLang="zh-TW" b="0" i="1" smtClean="0">
                              <a:latin typeface="Cambria Math"/>
                            </a:rPr>
                            <m:t>𝑆𝑖𝑚</m:t>
                          </m:r>
                        </m:e>
                        <m:sub>
                          <m:r>
                            <a:rPr lang="en-US" altLang="zh-TW" b="0" i="1" smtClean="0">
                              <a:latin typeface="Cambria Math"/>
                            </a:rPr>
                            <m:t>𝐴𝐵</m:t>
                          </m:r>
                        </m:sub>
                      </m:sSub>
                      <m:r>
                        <a:rPr lang="en-US" altLang="zh-TW" b="0" i="1" smtClean="0">
                          <a:latin typeface="Cambria Math"/>
                        </a:rPr>
                        <m:t>=</m:t>
                      </m:r>
                      <m:f>
                        <m:fPr>
                          <m:ctrlPr>
                            <a:rPr lang="en-US" altLang="zh-TW" b="0" i="1" smtClean="0">
                              <a:latin typeface="Cambria Math"/>
                            </a:rPr>
                          </m:ctrlPr>
                        </m:fPr>
                        <m:num>
                          <m:d>
                            <m:dPr>
                              <m:begChr m:val="|"/>
                              <m:endChr m:val="|"/>
                              <m:ctrlPr>
                                <a:rPr lang="en-US" altLang="zh-TW" b="0" i="1" smtClean="0">
                                  <a:latin typeface="Cambria Math"/>
                                </a:rPr>
                              </m:ctrlPr>
                            </m:dPr>
                            <m:e>
                              <m:r>
                                <a:rPr lang="en-US" altLang="zh-TW" b="0" i="1" smtClean="0">
                                  <a:latin typeface="Cambria Math"/>
                                </a:rPr>
                                <m:t>𝑁</m:t>
                              </m:r>
                              <m:d>
                                <m:dPr>
                                  <m:ctrlPr>
                                    <a:rPr lang="en-US" altLang="zh-TW" b="0" i="1" smtClean="0">
                                      <a:latin typeface="Cambria Math"/>
                                    </a:rPr>
                                  </m:ctrlPr>
                                </m:dPr>
                                <m:e>
                                  <m:r>
                                    <a:rPr lang="en-US" altLang="zh-TW" b="0" i="1" smtClean="0">
                                      <a:latin typeface="Cambria Math"/>
                                    </a:rPr>
                                    <m:t>𝐴</m:t>
                                  </m:r>
                                </m:e>
                              </m:d>
                              <m:r>
                                <a:rPr lang="en-US" altLang="zh-TW" b="0" i="1" smtClean="0">
                                  <a:latin typeface="Cambria Math"/>
                                  <a:ea typeface="Cambria Math"/>
                                </a:rPr>
                                <m:t>∩</m:t>
                              </m:r>
                              <m:r>
                                <a:rPr lang="en-US" altLang="zh-TW" b="0" i="1" smtClean="0">
                                  <a:latin typeface="Cambria Math"/>
                                </a:rPr>
                                <m:t>𝑁</m:t>
                              </m:r>
                              <m:r>
                                <a:rPr lang="en-US" altLang="zh-TW" b="0" i="1" smtClean="0">
                                  <a:latin typeface="Cambria Math"/>
                                </a:rPr>
                                <m:t>(</m:t>
                              </m:r>
                              <m:r>
                                <a:rPr lang="en-US" altLang="zh-TW" b="0" i="1" smtClean="0">
                                  <a:latin typeface="Cambria Math"/>
                                </a:rPr>
                                <m:t>𝐵</m:t>
                              </m:r>
                              <m:r>
                                <a:rPr lang="en-US" altLang="zh-TW" b="0" i="1" smtClean="0">
                                  <a:latin typeface="Cambria Math"/>
                                </a:rPr>
                                <m:t>)</m:t>
                              </m:r>
                            </m:e>
                          </m:d>
                        </m:num>
                        <m:den>
                          <m:rad>
                            <m:radPr>
                              <m:degHide m:val="on"/>
                              <m:ctrlPr>
                                <a:rPr lang="en-US" altLang="zh-TW" b="0" i="1" smtClean="0">
                                  <a:latin typeface="Cambria Math"/>
                                </a:rPr>
                              </m:ctrlPr>
                            </m:radPr>
                            <m:deg/>
                            <m:e>
                              <m:r>
                                <a:rPr lang="en-US" altLang="zh-TW" i="1">
                                  <a:latin typeface="Cambria Math"/>
                                </a:rPr>
                                <m:t>|</m:t>
                              </m:r>
                              <m:r>
                                <a:rPr lang="en-US" altLang="zh-TW" i="1">
                                  <a:latin typeface="Cambria Math"/>
                                </a:rPr>
                                <m:t>𝑁</m:t>
                              </m:r>
                              <m:d>
                                <m:dPr>
                                  <m:ctrlPr>
                                    <a:rPr lang="en-US" altLang="zh-TW" i="1">
                                      <a:latin typeface="Cambria Math"/>
                                    </a:rPr>
                                  </m:ctrlPr>
                                </m:dPr>
                                <m:e>
                                  <m:r>
                                    <a:rPr lang="en-US" altLang="zh-TW" i="1">
                                      <a:latin typeface="Cambria Math"/>
                                    </a:rPr>
                                    <m:t>𝐴</m:t>
                                  </m:r>
                                </m:e>
                              </m:d>
                              <m:r>
                                <a:rPr lang="en-US" altLang="zh-TW" i="1">
                                  <a:latin typeface="Cambria Math"/>
                                  <a:ea typeface="Cambria Math"/>
                                </a:rPr>
                                <m:t>⋃</m:t>
                              </m:r>
                              <m:r>
                                <a:rPr lang="en-US" altLang="zh-TW" i="1">
                                  <a:latin typeface="Cambria Math"/>
                                </a:rPr>
                                <m:t>𝑁</m:t>
                              </m:r>
                              <m:r>
                                <a:rPr lang="en-US" altLang="zh-TW" i="1">
                                  <a:latin typeface="Cambria Math"/>
                                </a:rPr>
                                <m:t>(</m:t>
                              </m:r>
                              <m:r>
                                <a:rPr lang="en-US" altLang="zh-TW" i="1">
                                  <a:latin typeface="Cambria Math"/>
                                </a:rPr>
                                <m:t>𝐵</m:t>
                              </m:r>
                              <m:r>
                                <a:rPr lang="en-US" altLang="zh-TW" i="1">
                                  <a:latin typeface="Cambria Math"/>
                                </a:rPr>
                                <m:t>)|</m:t>
                              </m:r>
                            </m:e>
                          </m:rad>
                        </m:den>
                      </m:f>
                      <m:r>
                        <a:rPr lang="en-US" altLang="zh-TW" b="0" i="1" smtClean="0">
                          <a:latin typeface="Cambria Math"/>
                        </a:rPr>
                        <m:t>= </m:t>
                      </m:r>
                      <m:f>
                        <m:fPr>
                          <m:ctrlPr>
                            <a:rPr lang="en-US" altLang="zh-TW" b="0" i="1" smtClean="0">
                              <a:latin typeface="Cambria Math"/>
                            </a:rPr>
                          </m:ctrlPr>
                        </m:fPr>
                        <m:num>
                          <m:r>
                            <a:rPr lang="en-US" altLang="zh-TW" b="0" i="1" smtClean="0">
                              <a:latin typeface="Cambria Math"/>
                            </a:rPr>
                            <m:t>1</m:t>
                          </m:r>
                        </m:num>
                        <m:den>
                          <m:rad>
                            <m:radPr>
                              <m:degHide m:val="on"/>
                              <m:ctrlPr>
                                <a:rPr lang="en-US" altLang="zh-TW" b="0" i="1" smtClean="0">
                                  <a:latin typeface="Cambria Math"/>
                                </a:rPr>
                              </m:ctrlPr>
                            </m:radPr>
                            <m:deg/>
                            <m:e>
                              <m:r>
                                <a:rPr lang="en-US" altLang="zh-TW" b="0" i="1" smtClean="0">
                                  <a:latin typeface="Cambria Math"/>
                                </a:rPr>
                                <m:t>3</m:t>
                              </m:r>
                            </m:e>
                          </m:rad>
                          <m:rad>
                            <m:radPr>
                              <m:degHide m:val="on"/>
                              <m:ctrlPr>
                                <a:rPr lang="en-US" altLang="zh-TW" b="0" i="1" smtClean="0">
                                  <a:latin typeface="Cambria Math"/>
                                </a:rPr>
                              </m:ctrlPr>
                            </m:radPr>
                            <m:deg/>
                            <m:e>
                              <m:r>
                                <a:rPr lang="en-US" altLang="zh-TW" b="0" i="1" smtClean="0">
                                  <a:latin typeface="Cambria Math"/>
                                </a:rPr>
                                <m:t>2</m:t>
                              </m:r>
                            </m:e>
                          </m:rad>
                        </m:den>
                      </m:f>
                      <m:r>
                        <a:rPr lang="en-US" altLang="zh-TW" b="0" i="1" smtClean="0">
                          <a:latin typeface="Cambria Math"/>
                        </a:rPr>
                        <m:t>= </m:t>
                      </m:r>
                      <m:f>
                        <m:fPr>
                          <m:ctrlPr>
                            <a:rPr lang="en-US" altLang="zh-TW" b="0" i="1" smtClean="0">
                              <a:latin typeface="Cambria Math"/>
                            </a:rPr>
                          </m:ctrlPr>
                        </m:fPr>
                        <m:num>
                          <m:r>
                            <a:rPr lang="en-US" altLang="zh-TW" b="0" i="1" smtClean="0">
                              <a:latin typeface="Cambria Math"/>
                            </a:rPr>
                            <m:t>1</m:t>
                          </m:r>
                        </m:num>
                        <m:den>
                          <m:rad>
                            <m:radPr>
                              <m:degHide m:val="on"/>
                              <m:ctrlPr>
                                <a:rPr lang="en-US" altLang="zh-TW" b="0" i="1" smtClean="0">
                                  <a:latin typeface="Cambria Math"/>
                                </a:rPr>
                              </m:ctrlPr>
                            </m:radPr>
                            <m:deg/>
                            <m:e>
                              <m:r>
                                <a:rPr lang="en-US" altLang="zh-TW" b="0" i="1" smtClean="0">
                                  <a:latin typeface="Cambria Math"/>
                                </a:rPr>
                                <m:t>6</m:t>
                              </m:r>
                            </m:e>
                          </m:rad>
                        </m:den>
                      </m:f>
                    </m:oMath>
                  </m:oMathPara>
                </a14:m>
                <a:endParaRPr lang="zh-TW" altLang="en-US" dirty="0"/>
              </a:p>
            </p:txBody>
          </p:sp>
        </mc:Choice>
        <mc:Fallback xmlns="">
          <p:sp>
            <p:nvSpPr>
              <p:cNvPr id="5" name="文字方塊 4"/>
              <p:cNvSpPr txBox="1">
                <a:spLocks noRot="1" noChangeAspect="1" noMove="1" noResize="1" noEditPoints="1" noAdjustHandles="1" noChangeArrowheads="1" noChangeShapeType="1" noTextEdit="1"/>
              </p:cNvSpPr>
              <p:nvPr/>
            </p:nvSpPr>
            <p:spPr>
              <a:xfrm>
                <a:off x="2051720" y="3717032"/>
                <a:ext cx="4320542" cy="746166"/>
              </a:xfrm>
              <a:prstGeom prst="rect">
                <a:avLst/>
              </a:prstGeom>
              <a:blipFill rotWithShape="1">
                <a:blip r:embed="rId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 name="文字方塊 5"/>
              <p:cNvSpPr txBox="1"/>
              <p:nvPr/>
            </p:nvSpPr>
            <p:spPr>
              <a:xfrm>
                <a:off x="2051720" y="4517815"/>
                <a:ext cx="4100160" cy="74616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TW" b="0" i="1" smtClean="0">
                              <a:latin typeface="Cambria Math"/>
                            </a:rPr>
                          </m:ctrlPr>
                        </m:sSubPr>
                        <m:e>
                          <m:r>
                            <a:rPr lang="en-US" altLang="zh-TW" b="0" i="1" smtClean="0">
                              <a:latin typeface="Cambria Math"/>
                            </a:rPr>
                            <m:t>𝑆𝑖𝑚</m:t>
                          </m:r>
                        </m:e>
                        <m:sub>
                          <m:r>
                            <a:rPr lang="en-US" altLang="zh-TW" b="0" i="1" smtClean="0">
                              <a:latin typeface="Cambria Math"/>
                            </a:rPr>
                            <m:t>𝐴𝐷</m:t>
                          </m:r>
                        </m:sub>
                      </m:sSub>
                      <m:r>
                        <a:rPr lang="en-US" altLang="zh-TW" b="0" i="1" smtClean="0">
                          <a:latin typeface="Cambria Math"/>
                        </a:rPr>
                        <m:t>=</m:t>
                      </m:r>
                      <m:f>
                        <m:fPr>
                          <m:ctrlPr>
                            <a:rPr lang="en-US" altLang="zh-TW" b="0" i="1" smtClean="0">
                              <a:latin typeface="Cambria Math"/>
                            </a:rPr>
                          </m:ctrlPr>
                        </m:fPr>
                        <m:num>
                          <m:d>
                            <m:dPr>
                              <m:begChr m:val="|"/>
                              <m:endChr m:val="|"/>
                              <m:ctrlPr>
                                <a:rPr lang="en-US" altLang="zh-TW" b="0" i="1" smtClean="0">
                                  <a:latin typeface="Cambria Math"/>
                                </a:rPr>
                              </m:ctrlPr>
                            </m:dPr>
                            <m:e>
                              <m:r>
                                <a:rPr lang="en-US" altLang="zh-TW" b="0" i="1" smtClean="0">
                                  <a:latin typeface="Cambria Math"/>
                                </a:rPr>
                                <m:t>𝑁</m:t>
                              </m:r>
                              <m:d>
                                <m:dPr>
                                  <m:ctrlPr>
                                    <a:rPr lang="en-US" altLang="zh-TW" b="0" i="1" smtClean="0">
                                      <a:latin typeface="Cambria Math"/>
                                    </a:rPr>
                                  </m:ctrlPr>
                                </m:dPr>
                                <m:e>
                                  <m:r>
                                    <a:rPr lang="en-US" altLang="zh-TW" b="0" i="1" smtClean="0">
                                      <a:latin typeface="Cambria Math"/>
                                    </a:rPr>
                                    <m:t>𝐴</m:t>
                                  </m:r>
                                </m:e>
                              </m:d>
                              <m:r>
                                <a:rPr lang="en-US" altLang="zh-TW" b="0" i="1" smtClean="0">
                                  <a:latin typeface="Cambria Math"/>
                                  <a:ea typeface="Cambria Math"/>
                                </a:rPr>
                                <m:t>∩</m:t>
                              </m:r>
                              <m:r>
                                <a:rPr lang="en-US" altLang="zh-TW" b="0" i="1" smtClean="0">
                                  <a:latin typeface="Cambria Math"/>
                                </a:rPr>
                                <m:t>𝑁</m:t>
                              </m:r>
                              <m:r>
                                <a:rPr lang="en-US" altLang="zh-TW" b="0" i="1" smtClean="0">
                                  <a:latin typeface="Cambria Math"/>
                                </a:rPr>
                                <m:t>(</m:t>
                              </m:r>
                              <m:r>
                                <a:rPr lang="en-US" altLang="zh-TW" b="0" i="1" smtClean="0">
                                  <a:latin typeface="Cambria Math"/>
                                </a:rPr>
                                <m:t>𝐷</m:t>
                              </m:r>
                              <m:r>
                                <a:rPr lang="en-US" altLang="zh-TW" b="0" i="1" smtClean="0">
                                  <a:latin typeface="Cambria Math"/>
                                </a:rPr>
                                <m:t>)</m:t>
                              </m:r>
                            </m:e>
                          </m:d>
                        </m:num>
                        <m:den>
                          <m:rad>
                            <m:radPr>
                              <m:degHide m:val="on"/>
                              <m:ctrlPr>
                                <a:rPr lang="en-US" altLang="zh-TW" b="0" i="1" smtClean="0">
                                  <a:latin typeface="Cambria Math"/>
                                </a:rPr>
                              </m:ctrlPr>
                            </m:radPr>
                            <m:deg/>
                            <m:e>
                              <m:r>
                                <a:rPr lang="en-US" altLang="zh-TW" i="1">
                                  <a:latin typeface="Cambria Math"/>
                                </a:rPr>
                                <m:t>|</m:t>
                              </m:r>
                              <m:r>
                                <a:rPr lang="en-US" altLang="zh-TW" i="1">
                                  <a:latin typeface="Cambria Math"/>
                                </a:rPr>
                                <m:t>𝑁</m:t>
                              </m:r>
                              <m:d>
                                <m:dPr>
                                  <m:ctrlPr>
                                    <a:rPr lang="en-US" altLang="zh-TW" i="1">
                                      <a:latin typeface="Cambria Math"/>
                                    </a:rPr>
                                  </m:ctrlPr>
                                </m:dPr>
                                <m:e>
                                  <m:r>
                                    <a:rPr lang="en-US" altLang="zh-TW" i="1">
                                      <a:latin typeface="Cambria Math"/>
                                    </a:rPr>
                                    <m:t>𝐴</m:t>
                                  </m:r>
                                </m:e>
                              </m:d>
                              <m:r>
                                <a:rPr lang="en-US" altLang="zh-TW" i="1">
                                  <a:latin typeface="Cambria Math"/>
                                  <a:ea typeface="Cambria Math"/>
                                </a:rPr>
                                <m:t>⋃</m:t>
                              </m:r>
                              <m:r>
                                <a:rPr lang="en-US" altLang="zh-TW" i="1">
                                  <a:latin typeface="Cambria Math"/>
                                </a:rPr>
                                <m:t>𝑁</m:t>
                              </m:r>
                              <m:r>
                                <a:rPr lang="en-US" altLang="zh-TW" i="1">
                                  <a:latin typeface="Cambria Math"/>
                                </a:rPr>
                                <m:t>(</m:t>
                              </m:r>
                              <m:r>
                                <a:rPr lang="en-US" altLang="zh-TW" b="0" i="1" smtClean="0">
                                  <a:latin typeface="Cambria Math"/>
                                </a:rPr>
                                <m:t>𝐷</m:t>
                              </m:r>
                              <m:r>
                                <a:rPr lang="en-US" altLang="zh-TW" i="1">
                                  <a:latin typeface="Cambria Math"/>
                                </a:rPr>
                                <m:t>)|</m:t>
                              </m:r>
                            </m:e>
                          </m:rad>
                        </m:den>
                      </m:f>
                      <m:r>
                        <a:rPr lang="en-US" altLang="zh-TW" b="0" i="1" smtClean="0">
                          <a:latin typeface="Cambria Math"/>
                        </a:rPr>
                        <m:t>= </m:t>
                      </m:r>
                      <m:f>
                        <m:fPr>
                          <m:ctrlPr>
                            <a:rPr lang="en-US" altLang="zh-TW" b="0" i="1" smtClean="0">
                              <a:latin typeface="Cambria Math"/>
                            </a:rPr>
                          </m:ctrlPr>
                        </m:fPr>
                        <m:num>
                          <m:r>
                            <a:rPr lang="en-US" altLang="zh-TW" b="0" i="1" smtClean="0">
                              <a:latin typeface="Cambria Math"/>
                            </a:rPr>
                            <m:t>1</m:t>
                          </m:r>
                        </m:num>
                        <m:den>
                          <m:rad>
                            <m:radPr>
                              <m:degHide m:val="on"/>
                              <m:ctrlPr>
                                <a:rPr lang="en-US" altLang="zh-TW" b="0" i="1" smtClean="0">
                                  <a:latin typeface="Cambria Math"/>
                                </a:rPr>
                              </m:ctrlPr>
                            </m:radPr>
                            <m:deg/>
                            <m:e>
                              <m:r>
                                <a:rPr lang="en-US" altLang="zh-TW" b="0" i="1" smtClean="0">
                                  <a:latin typeface="Cambria Math"/>
                                </a:rPr>
                                <m:t>3</m:t>
                              </m:r>
                            </m:e>
                          </m:rad>
                          <m:rad>
                            <m:radPr>
                              <m:degHide m:val="on"/>
                              <m:ctrlPr>
                                <a:rPr lang="en-US" altLang="zh-TW" b="0" i="1" smtClean="0">
                                  <a:latin typeface="Cambria Math"/>
                                </a:rPr>
                              </m:ctrlPr>
                            </m:radPr>
                            <m:deg/>
                            <m:e>
                              <m:r>
                                <a:rPr lang="en-US" altLang="zh-TW" b="0" i="1" smtClean="0">
                                  <a:latin typeface="Cambria Math"/>
                                </a:rPr>
                                <m:t>3</m:t>
                              </m:r>
                            </m:e>
                          </m:rad>
                        </m:den>
                      </m:f>
                      <m:r>
                        <a:rPr lang="en-US" altLang="zh-TW" b="0" i="1" smtClean="0">
                          <a:latin typeface="Cambria Math"/>
                        </a:rPr>
                        <m:t>= </m:t>
                      </m:r>
                      <m:f>
                        <m:fPr>
                          <m:ctrlPr>
                            <a:rPr lang="en-US" altLang="zh-TW" b="0" i="1" smtClean="0">
                              <a:latin typeface="Cambria Math"/>
                            </a:rPr>
                          </m:ctrlPr>
                        </m:fPr>
                        <m:num>
                          <m:r>
                            <a:rPr lang="en-US" altLang="zh-TW" b="0" i="1" smtClean="0">
                              <a:latin typeface="Cambria Math"/>
                            </a:rPr>
                            <m:t>1</m:t>
                          </m:r>
                        </m:num>
                        <m:den>
                          <m:r>
                            <a:rPr lang="en-US" altLang="zh-TW" b="0" i="1" smtClean="0">
                              <a:latin typeface="Cambria Math"/>
                            </a:rPr>
                            <m:t>3</m:t>
                          </m:r>
                        </m:den>
                      </m:f>
                    </m:oMath>
                  </m:oMathPara>
                </a14:m>
                <a:endParaRPr lang="zh-TW" altLang="en-US" dirty="0"/>
              </a:p>
            </p:txBody>
          </p:sp>
        </mc:Choice>
        <mc:Fallback xmlns="">
          <p:sp>
            <p:nvSpPr>
              <p:cNvPr id="6" name="文字方塊 5"/>
              <p:cNvSpPr txBox="1">
                <a:spLocks noRot="1" noChangeAspect="1" noMove="1" noResize="1" noEditPoints="1" noAdjustHandles="1" noChangeArrowheads="1" noChangeShapeType="1" noTextEdit="1"/>
              </p:cNvSpPr>
              <p:nvPr/>
            </p:nvSpPr>
            <p:spPr>
              <a:xfrm>
                <a:off x="2051720" y="4517815"/>
                <a:ext cx="4100160" cy="746166"/>
              </a:xfrm>
              <a:prstGeom prst="rect">
                <a:avLst/>
              </a:prstGeom>
              <a:blipFill rotWithShape="1">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 name="文字方塊 6"/>
              <p:cNvSpPr txBox="1"/>
              <p:nvPr/>
            </p:nvSpPr>
            <p:spPr>
              <a:xfrm>
                <a:off x="2051720" y="5407997"/>
                <a:ext cx="3436454" cy="66460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TW" b="0" i="1" smtClean="0">
                          <a:latin typeface="Cambria Math"/>
                        </a:rPr>
                        <m:t>𝑃</m:t>
                      </m:r>
                      <m:d>
                        <m:dPr>
                          <m:ctrlPr>
                            <a:rPr lang="en-US" altLang="zh-TW" b="0" i="1" smtClean="0">
                              <a:latin typeface="Cambria Math"/>
                            </a:rPr>
                          </m:ctrlPr>
                        </m:dPr>
                        <m:e>
                          <m:r>
                            <a:rPr lang="en-US" altLang="zh-TW" b="0" i="1" smtClean="0">
                              <a:latin typeface="Cambria Math"/>
                            </a:rPr>
                            <m:t>𝐴</m:t>
                          </m:r>
                          <m:r>
                            <a:rPr lang="en-US" altLang="zh-TW" b="0" i="1" smtClean="0">
                              <a:latin typeface="Cambria Math"/>
                            </a:rPr>
                            <m:t>,</m:t>
                          </m:r>
                          <m:r>
                            <a:rPr lang="en-US" altLang="zh-TW" b="0" i="1" smtClean="0">
                              <a:latin typeface="Cambria Math"/>
                            </a:rPr>
                            <m:t>𝑐</m:t>
                          </m:r>
                        </m:e>
                      </m:d>
                      <m:r>
                        <a:rPr lang="en-US" altLang="zh-TW" b="0" i="1" smtClean="0">
                          <a:latin typeface="Cambria Math"/>
                        </a:rPr>
                        <m:t>=</m:t>
                      </m:r>
                      <m:f>
                        <m:fPr>
                          <m:ctrlPr>
                            <a:rPr lang="en-US" altLang="zh-TW" i="1">
                              <a:latin typeface="Cambria Math"/>
                            </a:rPr>
                          </m:ctrlPr>
                        </m:fPr>
                        <m:num>
                          <m:r>
                            <a:rPr lang="en-US" altLang="zh-TW" i="1">
                              <a:latin typeface="Cambria Math"/>
                            </a:rPr>
                            <m:t>1</m:t>
                          </m:r>
                        </m:num>
                        <m:den>
                          <m:rad>
                            <m:radPr>
                              <m:degHide m:val="on"/>
                              <m:ctrlPr>
                                <a:rPr lang="en-US" altLang="zh-TW" i="1">
                                  <a:latin typeface="Cambria Math"/>
                                </a:rPr>
                              </m:ctrlPr>
                            </m:radPr>
                            <m:deg/>
                            <m:e>
                              <m:r>
                                <a:rPr lang="en-US" altLang="zh-TW" i="1">
                                  <a:latin typeface="Cambria Math"/>
                                </a:rPr>
                                <m:t>6</m:t>
                              </m:r>
                            </m:e>
                          </m:rad>
                        </m:den>
                      </m:f>
                      <m:r>
                        <a:rPr lang="en-US" altLang="zh-TW" i="1" smtClean="0">
                          <a:latin typeface="Cambria Math"/>
                          <a:ea typeface="Cambria Math"/>
                        </a:rPr>
                        <m:t>×</m:t>
                      </m:r>
                      <m:r>
                        <a:rPr lang="en-US" altLang="zh-TW" b="0" i="1" smtClean="0">
                          <a:latin typeface="Cambria Math"/>
                          <a:ea typeface="Cambria Math"/>
                        </a:rPr>
                        <m:t>1+</m:t>
                      </m:r>
                      <m:f>
                        <m:fPr>
                          <m:ctrlPr>
                            <a:rPr lang="en-US" altLang="zh-TW" i="1">
                              <a:latin typeface="Cambria Math"/>
                            </a:rPr>
                          </m:ctrlPr>
                        </m:fPr>
                        <m:num>
                          <m:r>
                            <a:rPr lang="en-US" altLang="zh-TW" i="1">
                              <a:latin typeface="Cambria Math"/>
                            </a:rPr>
                            <m:t>1</m:t>
                          </m:r>
                        </m:num>
                        <m:den>
                          <m:r>
                            <a:rPr lang="en-US" altLang="zh-TW" i="1">
                              <a:latin typeface="Cambria Math"/>
                            </a:rPr>
                            <m:t>3</m:t>
                          </m:r>
                        </m:den>
                      </m:f>
                      <m:r>
                        <a:rPr lang="en-US" altLang="zh-TW" i="1">
                          <a:latin typeface="Cambria Math"/>
                          <a:ea typeface="Cambria Math"/>
                        </a:rPr>
                        <m:t>×1</m:t>
                      </m:r>
                      <m:r>
                        <a:rPr lang="en-US" altLang="zh-TW" b="0" i="1" smtClean="0">
                          <a:latin typeface="Cambria Math"/>
                          <a:ea typeface="Cambria Math"/>
                        </a:rPr>
                        <m:t>=</m:t>
                      </m:r>
                      <m:r>
                        <a:rPr lang="en-US" altLang="zh-TW" b="0" i="1" smtClean="0">
                          <a:solidFill>
                            <a:srgbClr val="FF0000"/>
                          </a:solidFill>
                          <a:latin typeface="Cambria Math"/>
                          <a:ea typeface="Cambria Math"/>
                        </a:rPr>
                        <m:t>0.74</m:t>
                      </m:r>
                    </m:oMath>
                  </m:oMathPara>
                </a14:m>
                <a:endParaRPr lang="zh-TW" altLang="en-US" dirty="0">
                  <a:solidFill>
                    <a:srgbClr val="FF0000"/>
                  </a:solidFill>
                </a:endParaRPr>
              </a:p>
            </p:txBody>
          </p:sp>
        </mc:Choice>
        <mc:Fallback xmlns="">
          <p:sp>
            <p:nvSpPr>
              <p:cNvPr id="7" name="文字方塊 6"/>
              <p:cNvSpPr txBox="1">
                <a:spLocks noRot="1" noChangeAspect="1" noMove="1" noResize="1" noEditPoints="1" noAdjustHandles="1" noChangeArrowheads="1" noChangeShapeType="1" noTextEdit="1"/>
              </p:cNvSpPr>
              <p:nvPr/>
            </p:nvSpPr>
            <p:spPr>
              <a:xfrm>
                <a:off x="2051720" y="5407997"/>
                <a:ext cx="3436454" cy="664606"/>
              </a:xfrm>
              <a:prstGeom prst="rect">
                <a:avLst/>
              </a:prstGeom>
              <a:blipFill rotWithShape="1">
                <a:blip r:embed="rId4"/>
                <a:stretch>
                  <a:fillRect/>
                </a:stretch>
              </a:blipFill>
            </p:spPr>
            <p:txBody>
              <a:bodyPr/>
              <a:lstStyle/>
              <a:p>
                <a:r>
                  <a:rPr lang="zh-TW" altLang="en-US">
                    <a:noFill/>
                  </a:rPr>
                  <a:t> </a:t>
                </a:r>
              </a:p>
            </p:txBody>
          </p:sp>
        </mc:Fallback>
      </mc:AlternateContent>
      <p:sp>
        <p:nvSpPr>
          <p:cNvPr id="10" name="文字方塊 9"/>
          <p:cNvSpPr txBox="1"/>
          <p:nvPr/>
        </p:nvSpPr>
        <p:spPr>
          <a:xfrm>
            <a:off x="6372262" y="5324801"/>
            <a:ext cx="1944216" cy="830997"/>
          </a:xfrm>
          <a:prstGeom prst="rect">
            <a:avLst/>
          </a:prstGeom>
          <a:noFill/>
          <a:ln>
            <a:solidFill>
              <a:schemeClr val="bg1">
                <a:lumMod val="75000"/>
              </a:schemeClr>
            </a:solidFill>
          </a:ln>
        </p:spPr>
        <p:txBody>
          <a:bodyPr wrap="square" rtlCol="0">
            <a:spAutoFit/>
          </a:bodyPr>
          <a:lstStyle/>
          <a:p>
            <a:r>
              <a:rPr lang="zh-TW" altLang="en-US" sz="1600" dirty="0" smtClean="0">
                <a:latin typeface="微軟正黑體" pitchFamily="34" charset="-120"/>
                <a:ea typeface="微軟正黑體" pitchFamily="34" charset="-120"/>
              </a:rPr>
              <a:t>依</a:t>
            </a:r>
            <a:r>
              <a:rPr lang="zh-TW" altLang="en-US" sz="1600" b="1" dirty="0" smtClean="0">
                <a:latin typeface="微軟正黑體" pitchFamily="34" charset="-120"/>
                <a:ea typeface="微軟正黑體" pitchFamily="34" charset="-120"/>
              </a:rPr>
              <a:t>用戶相似性</a:t>
            </a:r>
            <a:r>
              <a:rPr lang="zh-TW" altLang="en-US" sz="1600" dirty="0" smtClean="0">
                <a:latin typeface="微軟正黑體" pitchFamily="34" charset="-120"/>
                <a:ea typeface="微軟正黑體" pitchFamily="34" charset="-120"/>
              </a:rPr>
              <a:t>推估用戶</a:t>
            </a:r>
            <a:r>
              <a:rPr lang="en-US" altLang="zh-TW" sz="1600" dirty="0" smtClean="0">
                <a:latin typeface="微軟正黑體" pitchFamily="34" charset="-120"/>
                <a:ea typeface="微軟正黑體" pitchFamily="34" charset="-120"/>
              </a:rPr>
              <a:t>A</a:t>
            </a:r>
            <a:r>
              <a:rPr lang="zh-TW" altLang="en-US" sz="1600" dirty="0" smtClean="0">
                <a:latin typeface="微軟正黑體" pitchFamily="34" charset="-120"/>
                <a:ea typeface="微軟正黑體" pitchFamily="34" charset="-120"/>
              </a:rPr>
              <a:t>選擇物品</a:t>
            </a:r>
            <a:r>
              <a:rPr lang="en-US" altLang="zh-TW" sz="1600" dirty="0" smtClean="0">
                <a:latin typeface="微軟正黑體" pitchFamily="34" charset="-120"/>
                <a:ea typeface="微軟正黑體" pitchFamily="34" charset="-120"/>
              </a:rPr>
              <a:t>c</a:t>
            </a:r>
            <a:r>
              <a:rPr lang="zh-TW" altLang="en-US" sz="1600" dirty="0" smtClean="0">
                <a:latin typeface="微軟正黑體" pitchFamily="34" charset="-120"/>
                <a:ea typeface="微軟正黑體" pitchFamily="34" charset="-120"/>
              </a:rPr>
              <a:t>的興趣分數為</a:t>
            </a:r>
            <a:r>
              <a:rPr lang="en-US" altLang="zh-TW" sz="1600" dirty="0" smtClean="0">
                <a:solidFill>
                  <a:srgbClr val="FF0000"/>
                </a:solidFill>
                <a:latin typeface="微軟正黑體" pitchFamily="34" charset="-120"/>
                <a:ea typeface="微軟正黑體" pitchFamily="34" charset="-120"/>
              </a:rPr>
              <a:t>0.74</a:t>
            </a:r>
            <a:endParaRPr lang="zh-TW" altLang="en-US" sz="1600" dirty="0">
              <a:solidFill>
                <a:srgbClr val="FF0000"/>
              </a:solidFill>
              <a:latin typeface="微軟正黑體" pitchFamily="34" charset="-120"/>
              <a:ea typeface="微軟正黑體" pitchFamily="34" charset="-120"/>
            </a:endParaRPr>
          </a:p>
        </p:txBody>
      </p:sp>
      <p:cxnSp>
        <p:nvCxnSpPr>
          <p:cNvPr id="14" name="直線單箭頭接點 13"/>
          <p:cNvCxnSpPr/>
          <p:nvPr/>
        </p:nvCxnSpPr>
        <p:spPr>
          <a:xfrm>
            <a:off x="2987824" y="3429000"/>
            <a:ext cx="3039934"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6" name="文字方塊 15"/>
          <p:cNvSpPr txBox="1"/>
          <p:nvPr/>
        </p:nvSpPr>
        <p:spPr>
          <a:xfrm>
            <a:off x="6356602" y="3275111"/>
            <a:ext cx="1584238" cy="307777"/>
          </a:xfrm>
          <a:prstGeom prst="rect">
            <a:avLst/>
          </a:prstGeom>
          <a:noFill/>
        </p:spPr>
        <p:txBody>
          <a:bodyPr wrap="square" rtlCol="0">
            <a:spAutoFit/>
          </a:bodyPr>
          <a:lstStyle/>
          <a:p>
            <a:r>
              <a:rPr lang="zh-TW" altLang="en-US" sz="1400" dirty="0">
                <a:solidFill>
                  <a:srgbClr val="C00000"/>
                </a:solidFill>
                <a:latin typeface="微軟正黑體" pitchFamily="34" charset="-120"/>
                <a:ea typeface="微軟正黑體" pitchFamily="34" charset="-120"/>
              </a:rPr>
              <a:t>用戶向量</a:t>
            </a:r>
          </a:p>
        </p:txBody>
      </p:sp>
    </p:spTree>
    <p:extLst>
      <p:ext uri="{BB962C8B-B14F-4D97-AF65-F5344CB8AC3E}">
        <p14:creationId xmlns:p14="http://schemas.microsoft.com/office/powerpoint/2010/main" val="11883136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128024" y="5326483"/>
            <a:ext cx="4028152" cy="82931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標題 2"/>
          <p:cNvSpPr>
            <a:spLocks noGrp="1"/>
          </p:cNvSpPr>
          <p:nvPr>
            <p:ph type="title"/>
          </p:nvPr>
        </p:nvSpPr>
        <p:spPr/>
        <p:txBody>
          <a:bodyPr/>
          <a:lstStyle/>
          <a:p>
            <a:r>
              <a:rPr lang="zh-TW" altLang="en-US" dirty="0" smtClean="0"/>
              <a:t>用戶行為數據 </a:t>
            </a:r>
            <a:r>
              <a:rPr lang="en-US" altLang="zh-TW" dirty="0" smtClean="0"/>
              <a:t>–</a:t>
            </a:r>
            <a:r>
              <a:rPr lang="zh-TW" altLang="en-US" dirty="0" smtClean="0"/>
              <a:t> </a:t>
            </a:r>
            <a:r>
              <a:rPr lang="zh-TW" altLang="en-US" sz="2000" dirty="0" smtClean="0"/>
              <a:t>以物品為基礎</a:t>
            </a:r>
            <a:r>
              <a:rPr lang="en-US" altLang="zh-TW" sz="2000" dirty="0" smtClean="0"/>
              <a:t>(</a:t>
            </a:r>
            <a:r>
              <a:rPr lang="zh-TW" altLang="en-US" sz="2000" dirty="0" smtClean="0"/>
              <a:t>協同過濾法</a:t>
            </a:r>
            <a:r>
              <a:rPr lang="en-US" altLang="zh-TW" sz="2000" dirty="0" smtClean="0"/>
              <a:t>)</a:t>
            </a:r>
            <a:endParaRPr lang="zh-TW" altLang="en-US" sz="2000" dirty="0"/>
          </a:p>
        </p:txBody>
      </p:sp>
      <p:graphicFrame>
        <p:nvGraphicFramePr>
          <p:cNvPr id="4" name="表格 3"/>
          <p:cNvGraphicFramePr>
            <a:graphicFrameLocks noGrp="1"/>
          </p:cNvGraphicFramePr>
          <p:nvPr>
            <p:extLst>
              <p:ext uri="{D42A27DB-BD31-4B8C-83A1-F6EECF244321}">
                <p14:modId xmlns:p14="http://schemas.microsoft.com/office/powerpoint/2010/main" val="1222016828"/>
              </p:ext>
            </p:extLst>
          </p:nvPr>
        </p:nvGraphicFramePr>
        <p:xfrm>
          <a:off x="827644" y="1268760"/>
          <a:ext cx="7488834" cy="1854200"/>
        </p:xfrm>
        <a:graphic>
          <a:graphicData uri="http://schemas.openxmlformats.org/drawingml/2006/table">
            <a:tbl>
              <a:tblPr>
                <a:tableStyleId>{8EC20E35-A176-4012-BC5E-935CFFF8708E}</a:tableStyleId>
              </a:tblPr>
              <a:tblGrid>
                <a:gridCol w="1248139"/>
                <a:gridCol w="1248139"/>
                <a:gridCol w="1248139"/>
                <a:gridCol w="1248139"/>
                <a:gridCol w="1248139"/>
                <a:gridCol w="1248139"/>
              </a:tblGrid>
              <a:tr h="370840">
                <a:tc>
                  <a:txBody>
                    <a:bodyPr/>
                    <a:lstStyle/>
                    <a:p>
                      <a:pPr algn="ctr"/>
                      <a:r>
                        <a:rPr lang="en-US" altLang="zh-TW" sz="1600" dirty="0" smtClean="0">
                          <a:latin typeface="微軟正黑體" pitchFamily="34" charset="-120"/>
                          <a:ea typeface="微軟正黑體" pitchFamily="34" charset="-120"/>
                        </a:rPr>
                        <a:t>User\Item</a:t>
                      </a:r>
                      <a:endParaRPr lang="zh-TW" altLang="en-US" sz="1600" dirty="0">
                        <a:latin typeface="微軟正黑體" pitchFamily="34" charset="-120"/>
                        <a:ea typeface="微軟正黑體" pitchFamily="34" charset="-120"/>
                      </a:endParaRPr>
                    </a:p>
                  </a:txBody>
                  <a:tcPr anchor="ctr">
                    <a:solidFill>
                      <a:schemeClr val="bg1">
                        <a:lumMod val="95000"/>
                      </a:schemeClr>
                    </a:solidFill>
                  </a:tcPr>
                </a:tc>
                <a:tc>
                  <a:txBody>
                    <a:bodyPr/>
                    <a:lstStyle/>
                    <a:p>
                      <a:pPr algn="ctr"/>
                      <a:r>
                        <a:rPr lang="en-US" altLang="zh-TW" dirty="0" smtClean="0">
                          <a:latin typeface="微軟正黑體" pitchFamily="34" charset="-120"/>
                          <a:ea typeface="微軟正黑體" pitchFamily="34" charset="-120"/>
                        </a:rPr>
                        <a:t> a</a:t>
                      </a:r>
                      <a:endParaRPr lang="zh-TW" altLang="en-US" dirty="0">
                        <a:latin typeface="微軟正黑體" pitchFamily="34" charset="-120"/>
                        <a:ea typeface="微軟正黑體" pitchFamily="34" charset="-120"/>
                      </a:endParaRPr>
                    </a:p>
                  </a:txBody>
                  <a:tcPr anchor="ctr">
                    <a:solidFill>
                      <a:schemeClr val="bg1">
                        <a:lumMod val="95000"/>
                      </a:schemeClr>
                    </a:solidFill>
                  </a:tcPr>
                </a:tc>
                <a:tc>
                  <a:txBody>
                    <a:bodyPr/>
                    <a:lstStyle/>
                    <a:p>
                      <a:pPr algn="ctr"/>
                      <a:r>
                        <a:rPr lang="en-US" altLang="zh-TW" dirty="0" smtClean="0">
                          <a:latin typeface="微軟正黑體" pitchFamily="34" charset="-120"/>
                          <a:ea typeface="微軟正黑體" pitchFamily="34" charset="-120"/>
                        </a:rPr>
                        <a:t>b</a:t>
                      </a:r>
                      <a:endParaRPr lang="zh-TW" altLang="en-US" dirty="0">
                        <a:latin typeface="微軟正黑體" pitchFamily="34" charset="-120"/>
                        <a:ea typeface="微軟正黑體" pitchFamily="34" charset="-120"/>
                      </a:endParaRPr>
                    </a:p>
                  </a:txBody>
                  <a:tcPr anchor="ctr">
                    <a:solidFill>
                      <a:schemeClr val="bg1">
                        <a:lumMod val="95000"/>
                      </a:schemeClr>
                    </a:solidFill>
                  </a:tcPr>
                </a:tc>
                <a:tc>
                  <a:txBody>
                    <a:bodyPr/>
                    <a:lstStyle/>
                    <a:p>
                      <a:pPr algn="ctr"/>
                      <a:r>
                        <a:rPr lang="en-US" altLang="zh-TW" dirty="0" smtClean="0">
                          <a:latin typeface="微軟正黑體" pitchFamily="34" charset="-120"/>
                          <a:ea typeface="微軟正黑體" pitchFamily="34" charset="-120"/>
                        </a:rPr>
                        <a:t>c</a:t>
                      </a:r>
                      <a:endParaRPr lang="zh-TW" altLang="en-US" dirty="0">
                        <a:latin typeface="微軟正黑體" pitchFamily="34" charset="-120"/>
                        <a:ea typeface="微軟正黑體" pitchFamily="34" charset="-120"/>
                      </a:endParaRPr>
                    </a:p>
                  </a:txBody>
                  <a:tcPr anchor="ctr">
                    <a:solidFill>
                      <a:schemeClr val="bg1">
                        <a:lumMod val="95000"/>
                      </a:schemeClr>
                    </a:solidFill>
                  </a:tcPr>
                </a:tc>
                <a:tc>
                  <a:txBody>
                    <a:bodyPr/>
                    <a:lstStyle/>
                    <a:p>
                      <a:pPr algn="ctr"/>
                      <a:r>
                        <a:rPr lang="en-US" altLang="zh-TW" dirty="0" smtClean="0">
                          <a:latin typeface="微軟正黑體" pitchFamily="34" charset="-120"/>
                          <a:ea typeface="微軟正黑體" pitchFamily="34" charset="-120"/>
                        </a:rPr>
                        <a:t>d</a:t>
                      </a:r>
                      <a:endParaRPr lang="zh-TW" altLang="en-US" dirty="0">
                        <a:latin typeface="微軟正黑體" pitchFamily="34" charset="-120"/>
                        <a:ea typeface="微軟正黑體" pitchFamily="34" charset="-120"/>
                      </a:endParaRPr>
                    </a:p>
                  </a:txBody>
                  <a:tcPr anchor="ctr">
                    <a:solidFill>
                      <a:schemeClr val="bg1">
                        <a:lumMod val="95000"/>
                      </a:schemeClr>
                    </a:solidFill>
                  </a:tcPr>
                </a:tc>
                <a:tc>
                  <a:txBody>
                    <a:bodyPr/>
                    <a:lstStyle/>
                    <a:p>
                      <a:pPr algn="ctr"/>
                      <a:r>
                        <a:rPr lang="en-US" altLang="zh-TW" dirty="0" smtClean="0">
                          <a:latin typeface="微軟正黑體" pitchFamily="34" charset="-120"/>
                          <a:ea typeface="微軟正黑體" pitchFamily="34" charset="-120"/>
                        </a:rPr>
                        <a:t>e</a:t>
                      </a:r>
                      <a:endParaRPr lang="zh-TW" altLang="en-US" dirty="0">
                        <a:latin typeface="微軟正黑體" pitchFamily="34" charset="-120"/>
                        <a:ea typeface="微軟正黑體" pitchFamily="34" charset="-120"/>
                      </a:endParaRPr>
                    </a:p>
                  </a:txBody>
                  <a:tcPr anchor="ctr">
                    <a:solidFill>
                      <a:schemeClr val="bg1">
                        <a:lumMod val="95000"/>
                      </a:schemeClr>
                    </a:solidFill>
                  </a:tcPr>
                </a:tc>
              </a:tr>
              <a:tr h="370840">
                <a:tc>
                  <a:txBody>
                    <a:bodyPr/>
                    <a:lstStyle/>
                    <a:p>
                      <a:pPr algn="ctr"/>
                      <a:r>
                        <a:rPr lang="en-US" altLang="zh-TW" dirty="0" smtClean="0">
                          <a:latin typeface="微軟正黑體" pitchFamily="34" charset="-120"/>
                          <a:ea typeface="微軟正黑體" pitchFamily="34" charset="-120"/>
                        </a:rPr>
                        <a:t>A</a:t>
                      </a:r>
                      <a:endParaRPr lang="zh-TW" altLang="en-US" dirty="0">
                        <a:latin typeface="微軟正黑體" pitchFamily="34" charset="-120"/>
                        <a:ea typeface="微軟正黑體" pitchFamily="34" charset="-120"/>
                      </a:endParaRPr>
                    </a:p>
                  </a:txBody>
                  <a:tcPr anchor="ctr">
                    <a:solidFill>
                      <a:schemeClr val="bg1">
                        <a:lumMod val="95000"/>
                      </a:schemeClr>
                    </a:solidFill>
                  </a:tcPr>
                </a:tc>
                <a:tc>
                  <a:txBody>
                    <a:bodyPr/>
                    <a:lstStyle/>
                    <a:p>
                      <a:pPr algn="ctr"/>
                      <a:r>
                        <a:rPr lang="en-US" altLang="zh-TW" dirty="0" smtClean="0">
                          <a:latin typeface="微軟正黑體" pitchFamily="34" charset="-120"/>
                          <a:ea typeface="微軟正黑體" pitchFamily="34" charset="-120"/>
                        </a:rPr>
                        <a:t>1</a:t>
                      </a:r>
                      <a:endParaRPr lang="zh-TW" altLang="en-US" dirty="0">
                        <a:latin typeface="微軟正黑體" pitchFamily="34" charset="-120"/>
                        <a:ea typeface="微軟正黑體" pitchFamily="34" charset="-120"/>
                      </a:endParaRPr>
                    </a:p>
                  </a:txBody>
                  <a:tcPr anchor="ctr"/>
                </a:tc>
                <a:tc>
                  <a:txBody>
                    <a:bodyPr/>
                    <a:lstStyle/>
                    <a:p>
                      <a:pPr algn="ctr"/>
                      <a:r>
                        <a:rPr lang="en-US" altLang="zh-TW" dirty="0" smtClean="0">
                          <a:latin typeface="微軟正黑體" pitchFamily="34" charset="-120"/>
                          <a:ea typeface="微軟正黑體" pitchFamily="34" charset="-120"/>
                        </a:rPr>
                        <a:t>1</a:t>
                      </a:r>
                      <a:endParaRPr lang="zh-TW" altLang="en-US" dirty="0">
                        <a:latin typeface="微軟正黑體" pitchFamily="34" charset="-120"/>
                        <a:ea typeface="微軟正黑體" pitchFamily="34" charset="-120"/>
                      </a:endParaRPr>
                    </a:p>
                  </a:txBody>
                  <a:tcPr anchor="ctr"/>
                </a:tc>
                <a:tc>
                  <a:txBody>
                    <a:bodyPr/>
                    <a:lstStyle/>
                    <a:p>
                      <a:pPr algn="ctr"/>
                      <a:endParaRPr lang="zh-TW" altLang="en-US" dirty="0">
                        <a:solidFill>
                          <a:srgbClr val="FF0000"/>
                        </a:solidFill>
                        <a:latin typeface="微軟正黑體" pitchFamily="34" charset="-120"/>
                        <a:ea typeface="微軟正黑體" pitchFamily="34" charset="-120"/>
                      </a:endParaRPr>
                    </a:p>
                  </a:txBody>
                  <a:tcPr anchor="ctr"/>
                </a:tc>
                <a:tc>
                  <a:txBody>
                    <a:bodyPr/>
                    <a:lstStyle/>
                    <a:p>
                      <a:pPr algn="ctr"/>
                      <a:r>
                        <a:rPr lang="en-US" altLang="zh-TW" dirty="0" smtClean="0">
                          <a:latin typeface="微軟正黑體" pitchFamily="34" charset="-120"/>
                          <a:ea typeface="微軟正黑體" pitchFamily="34" charset="-120"/>
                        </a:rPr>
                        <a:t>1</a:t>
                      </a:r>
                      <a:endParaRPr lang="zh-TW" altLang="en-US" dirty="0">
                        <a:latin typeface="微軟正黑體" pitchFamily="34" charset="-120"/>
                        <a:ea typeface="微軟正黑體" pitchFamily="34" charset="-120"/>
                      </a:endParaRPr>
                    </a:p>
                  </a:txBody>
                  <a:tcPr anchor="ctr"/>
                </a:tc>
                <a:tc>
                  <a:txBody>
                    <a:bodyPr/>
                    <a:lstStyle/>
                    <a:p>
                      <a:pPr algn="ctr"/>
                      <a:endParaRPr lang="zh-TW" altLang="en-US" dirty="0">
                        <a:latin typeface="微軟正黑體" pitchFamily="34" charset="-120"/>
                        <a:ea typeface="微軟正黑體" pitchFamily="34" charset="-120"/>
                      </a:endParaRPr>
                    </a:p>
                  </a:txBody>
                  <a:tcPr anchor="ctr"/>
                </a:tc>
              </a:tr>
              <a:tr h="370840">
                <a:tc>
                  <a:txBody>
                    <a:bodyPr/>
                    <a:lstStyle/>
                    <a:p>
                      <a:pPr algn="ctr"/>
                      <a:r>
                        <a:rPr lang="en-US" altLang="zh-TW" dirty="0" smtClean="0">
                          <a:latin typeface="微軟正黑體" pitchFamily="34" charset="-120"/>
                          <a:ea typeface="微軟正黑體" pitchFamily="34" charset="-120"/>
                        </a:rPr>
                        <a:t>B</a:t>
                      </a:r>
                      <a:endParaRPr lang="zh-TW" altLang="en-US" dirty="0">
                        <a:latin typeface="微軟正黑體" pitchFamily="34" charset="-120"/>
                        <a:ea typeface="微軟正黑體" pitchFamily="34" charset="-120"/>
                      </a:endParaRPr>
                    </a:p>
                  </a:txBody>
                  <a:tcPr anchor="ctr">
                    <a:solidFill>
                      <a:schemeClr val="bg1">
                        <a:lumMod val="95000"/>
                      </a:schemeClr>
                    </a:solidFill>
                  </a:tcPr>
                </a:tc>
                <a:tc>
                  <a:txBody>
                    <a:bodyPr/>
                    <a:lstStyle/>
                    <a:p>
                      <a:pPr algn="ctr"/>
                      <a:r>
                        <a:rPr lang="en-US" altLang="zh-TW" dirty="0" smtClean="0">
                          <a:latin typeface="微軟正黑體" pitchFamily="34" charset="-120"/>
                          <a:ea typeface="微軟正黑體" pitchFamily="34" charset="-120"/>
                        </a:rPr>
                        <a:t>1</a:t>
                      </a:r>
                      <a:endParaRPr lang="zh-TW" altLang="en-US" dirty="0">
                        <a:latin typeface="微軟正黑體" pitchFamily="34" charset="-120"/>
                        <a:ea typeface="微軟正黑體" pitchFamily="34" charset="-120"/>
                      </a:endParaRPr>
                    </a:p>
                  </a:txBody>
                  <a:tcPr anchor="ctr"/>
                </a:tc>
                <a:tc>
                  <a:txBody>
                    <a:bodyPr/>
                    <a:lstStyle/>
                    <a:p>
                      <a:pPr algn="ctr"/>
                      <a:endParaRPr lang="zh-TW" altLang="en-US" dirty="0">
                        <a:latin typeface="微軟正黑體" pitchFamily="34" charset="-120"/>
                        <a:ea typeface="微軟正黑體" pitchFamily="34" charset="-120"/>
                      </a:endParaRPr>
                    </a:p>
                  </a:txBody>
                  <a:tcPr anchor="ctr"/>
                </a:tc>
                <a:tc>
                  <a:txBody>
                    <a:bodyPr/>
                    <a:lstStyle/>
                    <a:p>
                      <a:pPr algn="ctr"/>
                      <a:r>
                        <a:rPr lang="en-US" altLang="zh-TW" dirty="0" smtClean="0">
                          <a:latin typeface="微軟正黑體" pitchFamily="34" charset="-120"/>
                          <a:ea typeface="微軟正黑體" pitchFamily="34" charset="-120"/>
                        </a:rPr>
                        <a:t>1</a:t>
                      </a:r>
                      <a:endParaRPr lang="zh-TW" altLang="en-US" dirty="0">
                        <a:latin typeface="微軟正黑體" pitchFamily="34" charset="-120"/>
                        <a:ea typeface="微軟正黑體" pitchFamily="34" charset="-120"/>
                      </a:endParaRPr>
                    </a:p>
                  </a:txBody>
                  <a:tcPr anchor="ctr"/>
                </a:tc>
                <a:tc>
                  <a:txBody>
                    <a:bodyPr/>
                    <a:lstStyle/>
                    <a:p>
                      <a:pPr algn="ctr"/>
                      <a:endParaRPr lang="zh-TW" altLang="en-US" dirty="0">
                        <a:latin typeface="微軟正黑體" pitchFamily="34" charset="-120"/>
                        <a:ea typeface="微軟正黑體" pitchFamily="34" charset="-120"/>
                      </a:endParaRPr>
                    </a:p>
                  </a:txBody>
                  <a:tcPr anchor="ctr"/>
                </a:tc>
                <a:tc>
                  <a:txBody>
                    <a:bodyPr/>
                    <a:lstStyle/>
                    <a:p>
                      <a:pPr algn="ctr"/>
                      <a:endParaRPr lang="zh-TW" altLang="en-US" dirty="0">
                        <a:latin typeface="微軟正黑體" pitchFamily="34" charset="-120"/>
                        <a:ea typeface="微軟正黑體" pitchFamily="34" charset="-120"/>
                      </a:endParaRPr>
                    </a:p>
                  </a:txBody>
                  <a:tcPr anchor="ctr"/>
                </a:tc>
              </a:tr>
              <a:tr h="370840">
                <a:tc>
                  <a:txBody>
                    <a:bodyPr/>
                    <a:lstStyle/>
                    <a:p>
                      <a:pPr algn="ctr"/>
                      <a:r>
                        <a:rPr lang="en-US" altLang="zh-TW" dirty="0" smtClean="0">
                          <a:latin typeface="微軟正黑體" pitchFamily="34" charset="-120"/>
                          <a:ea typeface="微軟正黑體" pitchFamily="34" charset="-120"/>
                        </a:rPr>
                        <a:t>C</a:t>
                      </a:r>
                      <a:endParaRPr lang="zh-TW" altLang="en-US" dirty="0">
                        <a:latin typeface="微軟正黑體" pitchFamily="34" charset="-120"/>
                        <a:ea typeface="微軟正黑體" pitchFamily="34" charset="-120"/>
                      </a:endParaRPr>
                    </a:p>
                  </a:txBody>
                  <a:tcPr anchor="ctr">
                    <a:solidFill>
                      <a:schemeClr val="bg1">
                        <a:lumMod val="95000"/>
                      </a:schemeClr>
                    </a:solidFill>
                  </a:tcPr>
                </a:tc>
                <a:tc>
                  <a:txBody>
                    <a:bodyPr/>
                    <a:lstStyle/>
                    <a:p>
                      <a:pPr algn="ctr"/>
                      <a:endParaRPr lang="zh-TW" altLang="en-US" dirty="0">
                        <a:latin typeface="微軟正黑體" pitchFamily="34" charset="-120"/>
                        <a:ea typeface="微軟正黑體" pitchFamily="34" charset="-120"/>
                      </a:endParaRPr>
                    </a:p>
                  </a:txBody>
                  <a:tcPr anchor="ctr"/>
                </a:tc>
                <a:tc>
                  <a:txBody>
                    <a:bodyPr/>
                    <a:lstStyle/>
                    <a:p>
                      <a:pPr algn="ctr"/>
                      <a:r>
                        <a:rPr lang="en-US" altLang="zh-TW" dirty="0" smtClean="0">
                          <a:latin typeface="微軟正黑體" pitchFamily="34" charset="-120"/>
                          <a:ea typeface="微軟正黑體" pitchFamily="34" charset="-120"/>
                        </a:rPr>
                        <a:t>1</a:t>
                      </a:r>
                      <a:endParaRPr lang="zh-TW" altLang="en-US" dirty="0">
                        <a:latin typeface="微軟正黑體" pitchFamily="34" charset="-120"/>
                        <a:ea typeface="微軟正黑體" pitchFamily="34" charset="-120"/>
                      </a:endParaRPr>
                    </a:p>
                  </a:txBody>
                  <a:tcPr anchor="ctr"/>
                </a:tc>
                <a:tc>
                  <a:txBody>
                    <a:bodyPr/>
                    <a:lstStyle/>
                    <a:p>
                      <a:pPr algn="ctr"/>
                      <a:endParaRPr lang="zh-TW" altLang="en-US" dirty="0">
                        <a:latin typeface="微軟正黑體" pitchFamily="34" charset="-120"/>
                        <a:ea typeface="微軟正黑體" pitchFamily="34" charset="-120"/>
                      </a:endParaRPr>
                    </a:p>
                  </a:txBody>
                  <a:tcPr anchor="ctr"/>
                </a:tc>
                <a:tc>
                  <a:txBody>
                    <a:bodyPr/>
                    <a:lstStyle/>
                    <a:p>
                      <a:pPr algn="ctr"/>
                      <a:endParaRPr lang="zh-TW" altLang="en-US" dirty="0">
                        <a:latin typeface="微軟正黑體" pitchFamily="34" charset="-120"/>
                        <a:ea typeface="微軟正黑體" pitchFamily="34" charset="-120"/>
                      </a:endParaRPr>
                    </a:p>
                  </a:txBody>
                  <a:tcPr anchor="ctr"/>
                </a:tc>
                <a:tc>
                  <a:txBody>
                    <a:bodyPr/>
                    <a:lstStyle/>
                    <a:p>
                      <a:pPr algn="ctr"/>
                      <a:r>
                        <a:rPr lang="en-US" altLang="zh-TW" dirty="0" smtClean="0">
                          <a:latin typeface="微軟正黑體" pitchFamily="34" charset="-120"/>
                          <a:ea typeface="微軟正黑體" pitchFamily="34" charset="-120"/>
                        </a:rPr>
                        <a:t>1</a:t>
                      </a:r>
                      <a:endParaRPr lang="zh-TW" altLang="en-US" dirty="0">
                        <a:latin typeface="微軟正黑體" pitchFamily="34" charset="-120"/>
                        <a:ea typeface="微軟正黑體" pitchFamily="34" charset="-120"/>
                      </a:endParaRPr>
                    </a:p>
                  </a:txBody>
                  <a:tcPr anchor="ctr"/>
                </a:tc>
              </a:tr>
              <a:tr h="370840">
                <a:tc>
                  <a:txBody>
                    <a:bodyPr/>
                    <a:lstStyle/>
                    <a:p>
                      <a:pPr algn="ctr"/>
                      <a:r>
                        <a:rPr lang="en-US" altLang="zh-TW" dirty="0" smtClean="0">
                          <a:latin typeface="微軟正黑體" pitchFamily="34" charset="-120"/>
                          <a:ea typeface="微軟正黑體" pitchFamily="34" charset="-120"/>
                        </a:rPr>
                        <a:t>D</a:t>
                      </a:r>
                      <a:endParaRPr lang="zh-TW" altLang="en-US" dirty="0">
                        <a:latin typeface="微軟正黑體" pitchFamily="34" charset="-120"/>
                        <a:ea typeface="微軟正黑體" pitchFamily="34" charset="-120"/>
                      </a:endParaRPr>
                    </a:p>
                  </a:txBody>
                  <a:tcPr anchor="ctr">
                    <a:solidFill>
                      <a:schemeClr val="bg1">
                        <a:lumMod val="95000"/>
                      </a:schemeClr>
                    </a:solidFill>
                  </a:tcPr>
                </a:tc>
                <a:tc>
                  <a:txBody>
                    <a:bodyPr/>
                    <a:lstStyle/>
                    <a:p>
                      <a:pPr algn="ctr"/>
                      <a:endParaRPr lang="zh-TW" altLang="en-US" dirty="0">
                        <a:latin typeface="微軟正黑體" pitchFamily="34" charset="-120"/>
                        <a:ea typeface="微軟正黑體" pitchFamily="34" charset="-120"/>
                      </a:endParaRPr>
                    </a:p>
                  </a:txBody>
                  <a:tcPr anchor="ctr"/>
                </a:tc>
                <a:tc>
                  <a:txBody>
                    <a:bodyPr/>
                    <a:lstStyle/>
                    <a:p>
                      <a:pPr algn="ctr"/>
                      <a:endParaRPr lang="zh-TW" altLang="en-US" dirty="0">
                        <a:latin typeface="微軟正黑體" pitchFamily="34" charset="-120"/>
                        <a:ea typeface="微軟正黑體" pitchFamily="34" charset="-120"/>
                      </a:endParaRPr>
                    </a:p>
                  </a:txBody>
                  <a:tcPr anchor="ctr"/>
                </a:tc>
                <a:tc>
                  <a:txBody>
                    <a:bodyPr/>
                    <a:lstStyle/>
                    <a:p>
                      <a:pPr algn="ctr"/>
                      <a:r>
                        <a:rPr lang="en-US" altLang="zh-TW" dirty="0" smtClean="0">
                          <a:latin typeface="微軟正黑體" pitchFamily="34" charset="-120"/>
                          <a:ea typeface="微軟正黑體" pitchFamily="34" charset="-120"/>
                        </a:rPr>
                        <a:t>1</a:t>
                      </a:r>
                      <a:endParaRPr lang="zh-TW" altLang="en-US" dirty="0">
                        <a:latin typeface="微軟正黑體" pitchFamily="34" charset="-120"/>
                        <a:ea typeface="微軟正黑體" pitchFamily="34" charset="-120"/>
                      </a:endParaRPr>
                    </a:p>
                  </a:txBody>
                  <a:tcPr anchor="ctr"/>
                </a:tc>
                <a:tc>
                  <a:txBody>
                    <a:bodyPr/>
                    <a:lstStyle/>
                    <a:p>
                      <a:pPr algn="ctr"/>
                      <a:r>
                        <a:rPr lang="en-US" altLang="zh-TW" dirty="0" smtClean="0">
                          <a:latin typeface="微軟正黑體" pitchFamily="34" charset="-120"/>
                          <a:ea typeface="微軟正黑體" pitchFamily="34" charset="-120"/>
                        </a:rPr>
                        <a:t>1</a:t>
                      </a:r>
                      <a:endParaRPr lang="zh-TW" altLang="en-US" dirty="0">
                        <a:latin typeface="微軟正黑體" pitchFamily="34" charset="-120"/>
                        <a:ea typeface="微軟正黑體" pitchFamily="34" charset="-120"/>
                      </a:endParaRPr>
                    </a:p>
                  </a:txBody>
                  <a:tcPr anchor="ctr"/>
                </a:tc>
                <a:tc>
                  <a:txBody>
                    <a:bodyPr/>
                    <a:lstStyle/>
                    <a:p>
                      <a:pPr algn="ctr"/>
                      <a:r>
                        <a:rPr lang="en-US" altLang="zh-TW" dirty="0" smtClean="0">
                          <a:latin typeface="微軟正黑體" pitchFamily="34" charset="-120"/>
                          <a:ea typeface="微軟正黑體" pitchFamily="34" charset="-120"/>
                        </a:rPr>
                        <a:t>1</a:t>
                      </a:r>
                      <a:endParaRPr lang="zh-TW" altLang="en-US" dirty="0">
                        <a:latin typeface="微軟正黑體" pitchFamily="34" charset="-120"/>
                        <a:ea typeface="微軟正黑體" pitchFamily="34" charset="-120"/>
                      </a:endParaRPr>
                    </a:p>
                  </a:txBody>
                  <a:tcPr anchor="ctr"/>
                </a:tc>
              </a:tr>
            </a:tbl>
          </a:graphicData>
        </a:graphic>
      </p:graphicFrame>
      <p:cxnSp>
        <p:nvCxnSpPr>
          <p:cNvPr id="5" name="直線單箭頭接點 4"/>
          <p:cNvCxnSpPr/>
          <p:nvPr/>
        </p:nvCxnSpPr>
        <p:spPr>
          <a:xfrm>
            <a:off x="8532440" y="1772816"/>
            <a:ext cx="0" cy="792088"/>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6" name="文字方塊 5"/>
          <p:cNvSpPr txBox="1"/>
          <p:nvPr/>
        </p:nvSpPr>
        <p:spPr>
          <a:xfrm>
            <a:off x="8172462" y="2708920"/>
            <a:ext cx="1584238" cy="307777"/>
          </a:xfrm>
          <a:prstGeom prst="rect">
            <a:avLst/>
          </a:prstGeom>
          <a:noFill/>
        </p:spPr>
        <p:txBody>
          <a:bodyPr wrap="square" rtlCol="0">
            <a:spAutoFit/>
          </a:bodyPr>
          <a:lstStyle/>
          <a:p>
            <a:r>
              <a:rPr lang="zh-TW" altLang="en-US" sz="1400" dirty="0">
                <a:solidFill>
                  <a:srgbClr val="C00000"/>
                </a:solidFill>
                <a:latin typeface="微軟正黑體" pitchFamily="34" charset="-120"/>
                <a:ea typeface="微軟正黑體" pitchFamily="34" charset="-120"/>
              </a:rPr>
              <a:t>物品</a:t>
            </a:r>
            <a:r>
              <a:rPr lang="zh-TW" altLang="en-US" sz="1400" dirty="0" smtClean="0">
                <a:solidFill>
                  <a:srgbClr val="C00000"/>
                </a:solidFill>
                <a:latin typeface="微軟正黑體" pitchFamily="34" charset="-120"/>
                <a:ea typeface="微軟正黑體" pitchFamily="34" charset="-120"/>
              </a:rPr>
              <a:t>向量</a:t>
            </a:r>
            <a:endParaRPr lang="zh-TW" altLang="en-US" sz="1400" dirty="0">
              <a:solidFill>
                <a:srgbClr val="C00000"/>
              </a:solidFill>
              <a:latin typeface="微軟正黑體" pitchFamily="34" charset="-120"/>
              <a:ea typeface="微軟正黑體" pitchFamily="34" charset="-120"/>
            </a:endParaRPr>
          </a:p>
        </p:txBody>
      </p:sp>
      <mc:AlternateContent xmlns:mc="http://schemas.openxmlformats.org/markup-compatibility/2006" xmlns:a14="http://schemas.microsoft.com/office/drawing/2010/main">
        <mc:Choice Requires="a14">
          <p:sp>
            <p:nvSpPr>
              <p:cNvPr id="8" name="文字方塊 7"/>
              <p:cNvSpPr txBox="1"/>
              <p:nvPr/>
            </p:nvSpPr>
            <p:spPr>
              <a:xfrm>
                <a:off x="2051720" y="3717032"/>
                <a:ext cx="4035207" cy="74616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TW" b="0" i="1" smtClean="0">
                              <a:latin typeface="Cambria Math"/>
                            </a:rPr>
                          </m:ctrlPr>
                        </m:sSubPr>
                        <m:e>
                          <m:r>
                            <a:rPr lang="en-US" altLang="zh-TW" b="0" i="1" smtClean="0">
                              <a:latin typeface="Cambria Math"/>
                            </a:rPr>
                            <m:t>𝑆𝑖𝑚</m:t>
                          </m:r>
                        </m:e>
                        <m:sub>
                          <m:r>
                            <a:rPr lang="en-US" altLang="zh-TW" b="0" i="1" smtClean="0">
                              <a:latin typeface="Cambria Math"/>
                            </a:rPr>
                            <m:t>𝑎𝑐</m:t>
                          </m:r>
                        </m:sub>
                      </m:sSub>
                      <m:r>
                        <a:rPr lang="en-US" altLang="zh-TW" b="0" i="1" smtClean="0">
                          <a:latin typeface="Cambria Math"/>
                        </a:rPr>
                        <m:t>=</m:t>
                      </m:r>
                      <m:f>
                        <m:fPr>
                          <m:ctrlPr>
                            <a:rPr lang="en-US" altLang="zh-TW" b="0" i="1" smtClean="0">
                              <a:latin typeface="Cambria Math"/>
                            </a:rPr>
                          </m:ctrlPr>
                        </m:fPr>
                        <m:num>
                          <m:d>
                            <m:dPr>
                              <m:begChr m:val="|"/>
                              <m:endChr m:val="|"/>
                              <m:ctrlPr>
                                <a:rPr lang="en-US" altLang="zh-TW" b="0" i="1" smtClean="0">
                                  <a:latin typeface="Cambria Math"/>
                                </a:rPr>
                              </m:ctrlPr>
                            </m:dPr>
                            <m:e>
                              <m:r>
                                <a:rPr lang="en-US" altLang="zh-TW" b="0" i="1" smtClean="0">
                                  <a:latin typeface="Cambria Math"/>
                                </a:rPr>
                                <m:t>𝑁</m:t>
                              </m:r>
                              <m:d>
                                <m:dPr>
                                  <m:ctrlPr>
                                    <a:rPr lang="en-US" altLang="zh-TW" b="0" i="1" smtClean="0">
                                      <a:latin typeface="Cambria Math"/>
                                    </a:rPr>
                                  </m:ctrlPr>
                                </m:dPr>
                                <m:e>
                                  <m:r>
                                    <a:rPr lang="en-US" altLang="zh-TW" b="0" i="1" smtClean="0">
                                      <a:latin typeface="Cambria Math"/>
                                    </a:rPr>
                                    <m:t>𝑎</m:t>
                                  </m:r>
                                </m:e>
                              </m:d>
                              <m:r>
                                <a:rPr lang="en-US" altLang="zh-TW" b="0" i="1" smtClean="0">
                                  <a:latin typeface="Cambria Math"/>
                                  <a:ea typeface="Cambria Math"/>
                                </a:rPr>
                                <m:t>∩</m:t>
                              </m:r>
                              <m:r>
                                <a:rPr lang="en-US" altLang="zh-TW" b="0" i="1" smtClean="0">
                                  <a:latin typeface="Cambria Math"/>
                                </a:rPr>
                                <m:t>𝑁</m:t>
                              </m:r>
                              <m:r>
                                <a:rPr lang="en-US" altLang="zh-TW" b="0" i="1" smtClean="0">
                                  <a:latin typeface="Cambria Math"/>
                                </a:rPr>
                                <m:t>(</m:t>
                              </m:r>
                              <m:r>
                                <a:rPr lang="en-US" altLang="zh-TW" b="0" i="1" smtClean="0">
                                  <a:latin typeface="Cambria Math"/>
                                </a:rPr>
                                <m:t>𝑐</m:t>
                              </m:r>
                              <m:r>
                                <a:rPr lang="en-US" altLang="zh-TW" b="0" i="1" smtClean="0">
                                  <a:latin typeface="Cambria Math"/>
                                </a:rPr>
                                <m:t>)</m:t>
                              </m:r>
                            </m:e>
                          </m:d>
                        </m:num>
                        <m:den>
                          <m:rad>
                            <m:radPr>
                              <m:degHide m:val="on"/>
                              <m:ctrlPr>
                                <a:rPr lang="en-US" altLang="zh-TW" b="0" i="1" smtClean="0">
                                  <a:latin typeface="Cambria Math"/>
                                </a:rPr>
                              </m:ctrlPr>
                            </m:radPr>
                            <m:deg/>
                            <m:e>
                              <m:r>
                                <a:rPr lang="en-US" altLang="zh-TW" i="1">
                                  <a:latin typeface="Cambria Math"/>
                                </a:rPr>
                                <m:t>|</m:t>
                              </m:r>
                              <m:r>
                                <a:rPr lang="en-US" altLang="zh-TW" i="1">
                                  <a:latin typeface="Cambria Math"/>
                                </a:rPr>
                                <m:t>𝑁</m:t>
                              </m:r>
                              <m:d>
                                <m:dPr>
                                  <m:ctrlPr>
                                    <a:rPr lang="en-US" altLang="zh-TW" i="1">
                                      <a:latin typeface="Cambria Math"/>
                                    </a:rPr>
                                  </m:ctrlPr>
                                </m:dPr>
                                <m:e>
                                  <m:r>
                                    <a:rPr lang="en-US" altLang="zh-TW" b="0" i="1" smtClean="0">
                                      <a:latin typeface="Cambria Math"/>
                                    </a:rPr>
                                    <m:t>𝑎</m:t>
                                  </m:r>
                                </m:e>
                              </m:d>
                              <m:r>
                                <a:rPr lang="en-US" altLang="zh-TW" i="1">
                                  <a:latin typeface="Cambria Math"/>
                                  <a:ea typeface="Cambria Math"/>
                                </a:rPr>
                                <m:t>⋃</m:t>
                              </m:r>
                              <m:r>
                                <a:rPr lang="en-US" altLang="zh-TW" i="1">
                                  <a:latin typeface="Cambria Math"/>
                                </a:rPr>
                                <m:t>𝑁</m:t>
                              </m:r>
                              <m:r>
                                <a:rPr lang="en-US" altLang="zh-TW" i="1">
                                  <a:latin typeface="Cambria Math"/>
                                </a:rPr>
                                <m:t>(</m:t>
                              </m:r>
                              <m:r>
                                <a:rPr lang="en-US" altLang="zh-TW" b="0" i="1" smtClean="0">
                                  <a:latin typeface="Cambria Math"/>
                                </a:rPr>
                                <m:t>𝑐</m:t>
                              </m:r>
                              <m:r>
                                <a:rPr lang="en-US" altLang="zh-TW" i="1">
                                  <a:latin typeface="Cambria Math"/>
                                </a:rPr>
                                <m:t>)|</m:t>
                              </m:r>
                            </m:e>
                          </m:rad>
                        </m:den>
                      </m:f>
                      <m:r>
                        <a:rPr lang="en-US" altLang="zh-TW" b="0" i="1" smtClean="0">
                          <a:latin typeface="Cambria Math"/>
                        </a:rPr>
                        <m:t>= </m:t>
                      </m:r>
                      <m:f>
                        <m:fPr>
                          <m:ctrlPr>
                            <a:rPr lang="en-US" altLang="zh-TW" b="0" i="1" smtClean="0">
                              <a:latin typeface="Cambria Math"/>
                            </a:rPr>
                          </m:ctrlPr>
                        </m:fPr>
                        <m:num>
                          <m:r>
                            <a:rPr lang="en-US" altLang="zh-TW" b="0" i="1" smtClean="0">
                              <a:latin typeface="Cambria Math"/>
                            </a:rPr>
                            <m:t>1</m:t>
                          </m:r>
                        </m:num>
                        <m:den>
                          <m:rad>
                            <m:radPr>
                              <m:degHide m:val="on"/>
                              <m:ctrlPr>
                                <a:rPr lang="en-US" altLang="zh-TW" b="0" i="1" smtClean="0">
                                  <a:latin typeface="Cambria Math"/>
                                </a:rPr>
                              </m:ctrlPr>
                            </m:radPr>
                            <m:deg/>
                            <m:e>
                              <m:r>
                                <a:rPr lang="en-US" altLang="zh-TW" b="0" i="1" smtClean="0">
                                  <a:latin typeface="Cambria Math"/>
                                </a:rPr>
                                <m:t>2</m:t>
                              </m:r>
                            </m:e>
                          </m:rad>
                          <m:rad>
                            <m:radPr>
                              <m:degHide m:val="on"/>
                              <m:ctrlPr>
                                <a:rPr lang="en-US" altLang="zh-TW" b="0" i="1" smtClean="0">
                                  <a:latin typeface="Cambria Math"/>
                                </a:rPr>
                              </m:ctrlPr>
                            </m:radPr>
                            <m:deg/>
                            <m:e>
                              <m:r>
                                <a:rPr lang="en-US" altLang="zh-TW" b="0" i="1" smtClean="0">
                                  <a:latin typeface="Cambria Math"/>
                                </a:rPr>
                                <m:t>2</m:t>
                              </m:r>
                            </m:e>
                          </m:rad>
                        </m:den>
                      </m:f>
                      <m:r>
                        <a:rPr lang="en-US" altLang="zh-TW" b="0" i="1" smtClean="0">
                          <a:latin typeface="Cambria Math"/>
                        </a:rPr>
                        <m:t>= </m:t>
                      </m:r>
                      <m:f>
                        <m:fPr>
                          <m:ctrlPr>
                            <a:rPr lang="en-US" altLang="zh-TW" b="0" i="1" smtClean="0">
                              <a:latin typeface="Cambria Math"/>
                            </a:rPr>
                          </m:ctrlPr>
                        </m:fPr>
                        <m:num>
                          <m:r>
                            <a:rPr lang="en-US" altLang="zh-TW" b="0" i="1" smtClean="0">
                              <a:latin typeface="Cambria Math"/>
                            </a:rPr>
                            <m:t>1</m:t>
                          </m:r>
                        </m:num>
                        <m:den>
                          <m:r>
                            <a:rPr lang="en-US" altLang="zh-TW" b="0" i="1" smtClean="0">
                              <a:latin typeface="Cambria Math"/>
                            </a:rPr>
                            <m:t>2</m:t>
                          </m:r>
                        </m:den>
                      </m:f>
                    </m:oMath>
                  </m:oMathPara>
                </a14:m>
                <a:endParaRPr lang="zh-TW" altLang="en-US" dirty="0"/>
              </a:p>
            </p:txBody>
          </p:sp>
        </mc:Choice>
        <mc:Fallback xmlns="">
          <p:sp>
            <p:nvSpPr>
              <p:cNvPr id="8" name="文字方塊 7"/>
              <p:cNvSpPr txBox="1">
                <a:spLocks noRot="1" noChangeAspect="1" noMove="1" noResize="1" noEditPoints="1" noAdjustHandles="1" noChangeArrowheads="1" noChangeShapeType="1" noTextEdit="1"/>
              </p:cNvSpPr>
              <p:nvPr/>
            </p:nvSpPr>
            <p:spPr>
              <a:xfrm>
                <a:off x="2051720" y="3717032"/>
                <a:ext cx="4035207" cy="746166"/>
              </a:xfrm>
              <a:prstGeom prst="rect">
                <a:avLst/>
              </a:prstGeom>
              <a:blipFill rotWithShape="1">
                <a:blip r:embed="rId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 name="文字方塊 8"/>
              <p:cNvSpPr txBox="1"/>
              <p:nvPr/>
            </p:nvSpPr>
            <p:spPr>
              <a:xfrm>
                <a:off x="2051720" y="4517815"/>
                <a:ext cx="4886146" cy="74616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TW" b="0" i="1" smtClean="0">
                              <a:latin typeface="Cambria Math"/>
                            </a:rPr>
                          </m:ctrlPr>
                        </m:sSubPr>
                        <m:e>
                          <m:r>
                            <a:rPr lang="en-US" altLang="zh-TW" b="0" i="1" smtClean="0">
                              <a:latin typeface="Cambria Math"/>
                            </a:rPr>
                            <m:t>𝑆𝑖𝑚</m:t>
                          </m:r>
                        </m:e>
                        <m:sub>
                          <m:r>
                            <a:rPr lang="en-US" altLang="zh-TW" b="0" i="1" smtClean="0">
                              <a:latin typeface="Cambria Math"/>
                            </a:rPr>
                            <m:t>𝑏𝑐</m:t>
                          </m:r>
                        </m:sub>
                      </m:sSub>
                      <m:r>
                        <a:rPr lang="en-US" altLang="zh-TW" b="0" i="1" smtClean="0">
                          <a:latin typeface="Cambria Math"/>
                        </a:rPr>
                        <m:t>=</m:t>
                      </m:r>
                      <m:f>
                        <m:fPr>
                          <m:ctrlPr>
                            <a:rPr lang="en-US" altLang="zh-TW" b="0" i="1" smtClean="0">
                              <a:latin typeface="Cambria Math"/>
                            </a:rPr>
                          </m:ctrlPr>
                        </m:fPr>
                        <m:num>
                          <m:d>
                            <m:dPr>
                              <m:begChr m:val="|"/>
                              <m:endChr m:val="|"/>
                              <m:ctrlPr>
                                <a:rPr lang="en-US" altLang="zh-TW" b="0" i="1" smtClean="0">
                                  <a:latin typeface="Cambria Math"/>
                                </a:rPr>
                              </m:ctrlPr>
                            </m:dPr>
                            <m:e>
                              <m:r>
                                <a:rPr lang="en-US" altLang="zh-TW" b="0" i="1" smtClean="0">
                                  <a:latin typeface="Cambria Math"/>
                                </a:rPr>
                                <m:t>𝑁</m:t>
                              </m:r>
                              <m:d>
                                <m:dPr>
                                  <m:ctrlPr>
                                    <a:rPr lang="en-US" altLang="zh-TW" b="0" i="1" smtClean="0">
                                      <a:latin typeface="Cambria Math"/>
                                    </a:rPr>
                                  </m:ctrlPr>
                                </m:dPr>
                                <m:e>
                                  <m:r>
                                    <a:rPr lang="en-US" altLang="zh-TW" b="0" i="1" smtClean="0">
                                      <a:latin typeface="Cambria Math"/>
                                    </a:rPr>
                                    <m:t>𝑏</m:t>
                                  </m:r>
                                </m:e>
                              </m:d>
                              <m:r>
                                <a:rPr lang="en-US" altLang="zh-TW" b="0" i="1" smtClean="0">
                                  <a:latin typeface="Cambria Math"/>
                                  <a:ea typeface="Cambria Math"/>
                                </a:rPr>
                                <m:t>∩</m:t>
                              </m:r>
                              <m:r>
                                <a:rPr lang="en-US" altLang="zh-TW" b="0" i="1" smtClean="0">
                                  <a:latin typeface="Cambria Math"/>
                                </a:rPr>
                                <m:t>𝑁</m:t>
                              </m:r>
                              <m:r>
                                <a:rPr lang="en-US" altLang="zh-TW" b="0" i="1" smtClean="0">
                                  <a:latin typeface="Cambria Math"/>
                                </a:rPr>
                                <m:t>(</m:t>
                              </m:r>
                              <m:r>
                                <a:rPr lang="en-US" altLang="zh-TW" b="0" i="1" smtClean="0">
                                  <a:latin typeface="Cambria Math"/>
                                </a:rPr>
                                <m:t>𝑐</m:t>
                              </m:r>
                              <m:r>
                                <a:rPr lang="en-US" altLang="zh-TW" b="0" i="1" smtClean="0">
                                  <a:latin typeface="Cambria Math"/>
                                </a:rPr>
                                <m:t>)</m:t>
                              </m:r>
                            </m:e>
                          </m:d>
                        </m:num>
                        <m:den>
                          <m:rad>
                            <m:radPr>
                              <m:degHide m:val="on"/>
                              <m:ctrlPr>
                                <a:rPr lang="en-US" altLang="zh-TW" b="0" i="1" smtClean="0">
                                  <a:latin typeface="Cambria Math"/>
                                </a:rPr>
                              </m:ctrlPr>
                            </m:radPr>
                            <m:deg/>
                            <m:e>
                              <m:r>
                                <a:rPr lang="en-US" altLang="zh-TW" i="1">
                                  <a:latin typeface="Cambria Math"/>
                                </a:rPr>
                                <m:t>|</m:t>
                              </m:r>
                              <m:r>
                                <a:rPr lang="en-US" altLang="zh-TW" i="1">
                                  <a:latin typeface="Cambria Math"/>
                                </a:rPr>
                                <m:t>𝑁</m:t>
                              </m:r>
                              <m:d>
                                <m:dPr>
                                  <m:ctrlPr>
                                    <a:rPr lang="en-US" altLang="zh-TW" i="1">
                                      <a:latin typeface="Cambria Math"/>
                                    </a:rPr>
                                  </m:ctrlPr>
                                </m:dPr>
                                <m:e>
                                  <m:r>
                                    <a:rPr lang="en-US" altLang="zh-TW" b="0" i="1" smtClean="0">
                                      <a:latin typeface="Cambria Math"/>
                                    </a:rPr>
                                    <m:t>𝑏</m:t>
                                  </m:r>
                                </m:e>
                              </m:d>
                              <m:r>
                                <a:rPr lang="en-US" altLang="zh-TW" i="1">
                                  <a:latin typeface="Cambria Math"/>
                                  <a:ea typeface="Cambria Math"/>
                                </a:rPr>
                                <m:t>⋃</m:t>
                              </m:r>
                              <m:r>
                                <a:rPr lang="en-US" altLang="zh-TW" i="1">
                                  <a:latin typeface="Cambria Math"/>
                                </a:rPr>
                                <m:t>𝑁</m:t>
                              </m:r>
                              <m:r>
                                <a:rPr lang="en-US" altLang="zh-TW" i="1">
                                  <a:latin typeface="Cambria Math"/>
                                </a:rPr>
                                <m:t>(</m:t>
                              </m:r>
                              <m:r>
                                <a:rPr lang="en-US" altLang="zh-TW" b="0" i="1" smtClean="0">
                                  <a:latin typeface="Cambria Math"/>
                                </a:rPr>
                                <m:t>𝑐</m:t>
                              </m:r>
                              <m:r>
                                <a:rPr lang="en-US" altLang="zh-TW" i="1">
                                  <a:latin typeface="Cambria Math"/>
                                </a:rPr>
                                <m:t>)|</m:t>
                              </m:r>
                            </m:e>
                          </m:rad>
                        </m:den>
                      </m:f>
                      <m:r>
                        <a:rPr lang="en-US" altLang="zh-TW" b="0" i="1" smtClean="0">
                          <a:latin typeface="Cambria Math"/>
                        </a:rPr>
                        <m:t>= </m:t>
                      </m:r>
                      <m:f>
                        <m:fPr>
                          <m:ctrlPr>
                            <a:rPr lang="en-US" altLang="zh-TW" b="0" i="1" smtClean="0">
                              <a:latin typeface="Cambria Math"/>
                            </a:rPr>
                          </m:ctrlPr>
                        </m:fPr>
                        <m:num>
                          <m:r>
                            <a:rPr lang="en-US" altLang="zh-TW" b="0" i="1" smtClean="0">
                              <a:latin typeface="Cambria Math"/>
                            </a:rPr>
                            <m:t>1</m:t>
                          </m:r>
                        </m:num>
                        <m:den>
                          <m:rad>
                            <m:radPr>
                              <m:degHide m:val="on"/>
                              <m:ctrlPr>
                                <a:rPr lang="en-US" altLang="zh-TW" b="0" i="1" smtClean="0">
                                  <a:latin typeface="Cambria Math"/>
                                </a:rPr>
                              </m:ctrlPr>
                            </m:radPr>
                            <m:deg/>
                            <m:e>
                              <m:r>
                                <a:rPr lang="en-US" altLang="zh-TW" b="0" i="1" smtClean="0">
                                  <a:latin typeface="Cambria Math"/>
                                </a:rPr>
                                <m:t>2</m:t>
                              </m:r>
                            </m:e>
                          </m:rad>
                          <m:rad>
                            <m:radPr>
                              <m:degHide m:val="on"/>
                              <m:ctrlPr>
                                <a:rPr lang="en-US" altLang="zh-TW" b="0" i="1" smtClean="0">
                                  <a:latin typeface="Cambria Math"/>
                                </a:rPr>
                              </m:ctrlPr>
                            </m:radPr>
                            <m:deg/>
                            <m:e>
                              <m:r>
                                <a:rPr lang="en-US" altLang="zh-TW" b="0" i="1" smtClean="0">
                                  <a:latin typeface="Cambria Math"/>
                                </a:rPr>
                                <m:t>2</m:t>
                              </m:r>
                            </m:e>
                          </m:rad>
                        </m:den>
                      </m:f>
                      <m:r>
                        <a:rPr lang="en-US" altLang="zh-TW" b="0" i="1" smtClean="0">
                          <a:latin typeface="Cambria Math"/>
                        </a:rPr>
                        <m:t>= </m:t>
                      </m:r>
                      <m:f>
                        <m:fPr>
                          <m:ctrlPr>
                            <a:rPr lang="en-US" altLang="zh-TW" b="0" i="1" smtClean="0">
                              <a:latin typeface="Cambria Math"/>
                            </a:rPr>
                          </m:ctrlPr>
                        </m:fPr>
                        <m:num>
                          <m:r>
                            <a:rPr lang="en-US" altLang="zh-TW" b="0" i="1" smtClean="0">
                              <a:latin typeface="Cambria Math"/>
                            </a:rPr>
                            <m:t>1</m:t>
                          </m:r>
                        </m:num>
                        <m:den>
                          <m:r>
                            <a:rPr lang="en-US" altLang="zh-TW" b="0" i="1" smtClean="0">
                              <a:latin typeface="Cambria Math"/>
                            </a:rPr>
                            <m:t>2</m:t>
                          </m:r>
                        </m:den>
                      </m:f>
                      <m:r>
                        <a:rPr lang="en-US" altLang="zh-TW" b="0" i="1" smtClean="0">
                          <a:latin typeface="Cambria Math"/>
                        </a:rPr>
                        <m:t>=</m:t>
                      </m:r>
                      <m:sSub>
                        <m:sSubPr>
                          <m:ctrlPr>
                            <a:rPr lang="en-US" altLang="zh-TW" i="1">
                              <a:latin typeface="Cambria Math"/>
                            </a:rPr>
                          </m:ctrlPr>
                        </m:sSubPr>
                        <m:e>
                          <m:r>
                            <a:rPr lang="en-US" altLang="zh-TW" i="1">
                              <a:latin typeface="Cambria Math"/>
                            </a:rPr>
                            <m:t>𝑆𝑖𝑚</m:t>
                          </m:r>
                        </m:e>
                        <m:sub>
                          <m:r>
                            <a:rPr lang="en-US" altLang="zh-TW" b="0" i="1" smtClean="0">
                              <a:latin typeface="Cambria Math"/>
                            </a:rPr>
                            <m:t>𝑑</m:t>
                          </m:r>
                          <m:r>
                            <a:rPr lang="en-US" altLang="zh-TW" i="1">
                              <a:latin typeface="Cambria Math"/>
                            </a:rPr>
                            <m:t>𝑐</m:t>
                          </m:r>
                        </m:sub>
                      </m:sSub>
                    </m:oMath>
                  </m:oMathPara>
                </a14:m>
                <a:endParaRPr lang="zh-TW" altLang="en-US" dirty="0"/>
              </a:p>
            </p:txBody>
          </p:sp>
        </mc:Choice>
        <mc:Fallback xmlns="">
          <p:sp>
            <p:nvSpPr>
              <p:cNvPr id="9" name="文字方塊 8"/>
              <p:cNvSpPr txBox="1">
                <a:spLocks noRot="1" noChangeAspect="1" noMove="1" noResize="1" noEditPoints="1" noAdjustHandles="1" noChangeArrowheads="1" noChangeShapeType="1" noTextEdit="1"/>
              </p:cNvSpPr>
              <p:nvPr/>
            </p:nvSpPr>
            <p:spPr>
              <a:xfrm>
                <a:off x="2051720" y="4517815"/>
                <a:ext cx="4886146" cy="746166"/>
              </a:xfrm>
              <a:prstGeom prst="rect">
                <a:avLst/>
              </a:prstGeom>
              <a:blipFill rotWithShape="1">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 name="文字方塊 10"/>
              <p:cNvSpPr txBox="1"/>
              <p:nvPr/>
            </p:nvSpPr>
            <p:spPr>
              <a:xfrm>
                <a:off x="2051720" y="5407997"/>
                <a:ext cx="4084773" cy="6109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TW" b="0" i="1" smtClean="0">
                          <a:latin typeface="Cambria Math"/>
                        </a:rPr>
                        <m:t>𝑃</m:t>
                      </m:r>
                      <m:d>
                        <m:dPr>
                          <m:ctrlPr>
                            <a:rPr lang="en-US" altLang="zh-TW" b="0" i="1" smtClean="0">
                              <a:latin typeface="Cambria Math"/>
                            </a:rPr>
                          </m:ctrlPr>
                        </m:dPr>
                        <m:e>
                          <m:r>
                            <a:rPr lang="en-US" altLang="zh-TW" b="0" i="1" smtClean="0">
                              <a:latin typeface="Cambria Math"/>
                            </a:rPr>
                            <m:t>𝐴</m:t>
                          </m:r>
                          <m:r>
                            <a:rPr lang="en-US" altLang="zh-TW" b="0" i="1" smtClean="0">
                              <a:latin typeface="Cambria Math"/>
                            </a:rPr>
                            <m:t>,</m:t>
                          </m:r>
                          <m:r>
                            <a:rPr lang="en-US" altLang="zh-TW" b="0" i="1" smtClean="0">
                              <a:latin typeface="Cambria Math"/>
                            </a:rPr>
                            <m:t>𝑐</m:t>
                          </m:r>
                        </m:e>
                      </m:d>
                      <m:r>
                        <a:rPr lang="en-US" altLang="zh-TW" b="0" i="1" smtClean="0">
                          <a:latin typeface="Cambria Math"/>
                        </a:rPr>
                        <m:t>=</m:t>
                      </m:r>
                      <m:f>
                        <m:fPr>
                          <m:ctrlPr>
                            <a:rPr lang="en-US" altLang="zh-TW" i="1">
                              <a:latin typeface="Cambria Math"/>
                            </a:rPr>
                          </m:ctrlPr>
                        </m:fPr>
                        <m:num>
                          <m:r>
                            <a:rPr lang="en-US" altLang="zh-TW" i="1">
                              <a:latin typeface="Cambria Math"/>
                            </a:rPr>
                            <m:t>1</m:t>
                          </m:r>
                        </m:num>
                        <m:den>
                          <m:r>
                            <a:rPr lang="en-US" altLang="zh-TW" b="0" i="1" smtClean="0">
                              <a:latin typeface="Cambria Math"/>
                            </a:rPr>
                            <m:t>2</m:t>
                          </m:r>
                        </m:den>
                      </m:f>
                      <m:r>
                        <a:rPr lang="en-US" altLang="zh-TW" i="1" smtClean="0">
                          <a:latin typeface="Cambria Math"/>
                          <a:ea typeface="Cambria Math"/>
                        </a:rPr>
                        <m:t>×</m:t>
                      </m:r>
                      <m:r>
                        <a:rPr lang="en-US" altLang="zh-TW" b="0" i="1" smtClean="0">
                          <a:latin typeface="Cambria Math"/>
                          <a:ea typeface="Cambria Math"/>
                        </a:rPr>
                        <m:t>1+</m:t>
                      </m:r>
                      <m:f>
                        <m:fPr>
                          <m:ctrlPr>
                            <a:rPr lang="en-US" altLang="zh-TW" i="1">
                              <a:latin typeface="Cambria Math"/>
                            </a:rPr>
                          </m:ctrlPr>
                        </m:fPr>
                        <m:num>
                          <m:r>
                            <a:rPr lang="en-US" altLang="zh-TW" i="1">
                              <a:latin typeface="Cambria Math"/>
                            </a:rPr>
                            <m:t>1</m:t>
                          </m:r>
                        </m:num>
                        <m:den>
                          <m:r>
                            <a:rPr lang="en-US" altLang="zh-TW" b="0" i="1" smtClean="0">
                              <a:latin typeface="Cambria Math"/>
                            </a:rPr>
                            <m:t>2</m:t>
                          </m:r>
                        </m:den>
                      </m:f>
                      <m:r>
                        <a:rPr lang="en-US" altLang="zh-TW" i="1">
                          <a:latin typeface="Cambria Math"/>
                          <a:ea typeface="Cambria Math"/>
                        </a:rPr>
                        <m:t>×1</m:t>
                      </m:r>
                      <m:r>
                        <a:rPr lang="en-US" altLang="zh-TW" b="0" i="1" smtClean="0">
                          <a:latin typeface="Cambria Math"/>
                          <a:ea typeface="Cambria Math"/>
                        </a:rPr>
                        <m:t>+</m:t>
                      </m:r>
                      <m:f>
                        <m:fPr>
                          <m:ctrlPr>
                            <a:rPr lang="en-US" altLang="zh-TW" i="1">
                              <a:latin typeface="Cambria Math"/>
                            </a:rPr>
                          </m:ctrlPr>
                        </m:fPr>
                        <m:num>
                          <m:r>
                            <a:rPr lang="en-US" altLang="zh-TW" i="1">
                              <a:latin typeface="Cambria Math"/>
                            </a:rPr>
                            <m:t>1</m:t>
                          </m:r>
                        </m:num>
                        <m:den>
                          <m:r>
                            <a:rPr lang="en-US" altLang="zh-TW" i="1">
                              <a:latin typeface="Cambria Math"/>
                            </a:rPr>
                            <m:t>2</m:t>
                          </m:r>
                        </m:den>
                      </m:f>
                      <m:r>
                        <a:rPr lang="en-US" altLang="zh-TW" i="1">
                          <a:latin typeface="Cambria Math"/>
                          <a:ea typeface="Cambria Math"/>
                        </a:rPr>
                        <m:t>×1</m:t>
                      </m:r>
                      <m:r>
                        <a:rPr lang="en-US" altLang="zh-TW" b="0" i="1" smtClean="0">
                          <a:latin typeface="Cambria Math"/>
                          <a:ea typeface="Cambria Math"/>
                        </a:rPr>
                        <m:t>=</m:t>
                      </m:r>
                      <m:r>
                        <a:rPr lang="en-US" altLang="zh-TW" b="0" i="1" smtClean="0">
                          <a:solidFill>
                            <a:srgbClr val="FF0000"/>
                          </a:solidFill>
                          <a:latin typeface="Cambria Math"/>
                          <a:ea typeface="Cambria Math"/>
                        </a:rPr>
                        <m:t>1.5</m:t>
                      </m:r>
                    </m:oMath>
                  </m:oMathPara>
                </a14:m>
                <a:endParaRPr lang="zh-TW" altLang="en-US" dirty="0">
                  <a:solidFill>
                    <a:srgbClr val="FF0000"/>
                  </a:solidFill>
                </a:endParaRPr>
              </a:p>
            </p:txBody>
          </p:sp>
        </mc:Choice>
        <mc:Fallback xmlns="">
          <p:sp>
            <p:nvSpPr>
              <p:cNvPr id="11" name="文字方塊 10"/>
              <p:cNvSpPr txBox="1">
                <a:spLocks noRot="1" noChangeAspect="1" noMove="1" noResize="1" noEditPoints="1" noAdjustHandles="1" noChangeArrowheads="1" noChangeShapeType="1" noTextEdit="1"/>
              </p:cNvSpPr>
              <p:nvPr/>
            </p:nvSpPr>
            <p:spPr>
              <a:xfrm>
                <a:off x="2051720" y="5407997"/>
                <a:ext cx="4084773" cy="610936"/>
              </a:xfrm>
              <a:prstGeom prst="rect">
                <a:avLst/>
              </a:prstGeom>
              <a:blipFill rotWithShape="1">
                <a:blip r:embed="rId4"/>
                <a:stretch>
                  <a:fillRect/>
                </a:stretch>
              </a:blipFill>
            </p:spPr>
            <p:txBody>
              <a:bodyPr/>
              <a:lstStyle/>
              <a:p>
                <a:r>
                  <a:rPr lang="zh-TW" altLang="en-US">
                    <a:noFill/>
                  </a:rPr>
                  <a:t> </a:t>
                </a:r>
              </a:p>
            </p:txBody>
          </p:sp>
        </mc:Fallback>
      </mc:AlternateContent>
      <p:sp>
        <p:nvSpPr>
          <p:cNvPr id="12" name="文字方塊 11"/>
          <p:cNvSpPr txBox="1"/>
          <p:nvPr/>
        </p:nvSpPr>
        <p:spPr>
          <a:xfrm>
            <a:off x="6372262" y="5324801"/>
            <a:ext cx="1944216" cy="830997"/>
          </a:xfrm>
          <a:prstGeom prst="rect">
            <a:avLst/>
          </a:prstGeom>
          <a:noFill/>
          <a:ln>
            <a:solidFill>
              <a:schemeClr val="bg1">
                <a:lumMod val="75000"/>
              </a:schemeClr>
            </a:solidFill>
          </a:ln>
        </p:spPr>
        <p:txBody>
          <a:bodyPr wrap="square" rtlCol="0">
            <a:spAutoFit/>
          </a:bodyPr>
          <a:lstStyle/>
          <a:p>
            <a:r>
              <a:rPr lang="zh-TW" altLang="en-US" sz="1600" dirty="0" smtClean="0">
                <a:latin typeface="微軟正黑體" pitchFamily="34" charset="-120"/>
                <a:ea typeface="微軟正黑體" pitchFamily="34" charset="-120"/>
              </a:rPr>
              <a:t>依</a:t>
            </a:r>
            <a:r>
              <a:rPr lang="zh-TW" altLang="en-US" sz="1600" b="1" dirty="0">
                <a:latin typeface="微軟正黑體" pitchFamily="34" charset="-120"/>
                <a:ea typeface="微軟正黑體" pitchFamily="34" charset="-120"/>
              </a:rPr>
              <a:t>物品</a:t>
            </a:r>
            <a:r>
              <a:rPr lang="zh-TW" altLang="en-US" sz="1600" b="1" dirty="0" smtClean="0">
                <a:latin typeface="微軟正黑體" pitchFamily="34" charset="-120"/>
                <a:ea typeface="微軟正黑體" pitchFamily="34" charset="-120"/>
              </a:rPr>
              <a:t>相似性</a:t>
            </a:r>
            <a:r>
              <a:rPr lang="zh-TW" altLang="en-US" sz="1600" dirty="0" smtClean="0">
                <a:latin typeface="微軟正黑體" pitchFamily="34" charset="-120"/>
                <a:ea typeface="微軟正黑體" pitchFamily="34" charset="-120"/>
              </a:rPr>
              <a:t>推估用戶</a:t>
            </a:r>
            <a:r>
              <a:rPr lang="en-US" altLang="zh-TW" sz="1600" dirty="0" smtClean="0">
                <a:latin typeface="微軟正黑體" pitchFamily="34" charset="-120"/>
                <a:ea typeface="微軟正黑體" pitchFamily="34" charset="-120"/>
              </a:rPr>
              <a:t>A</a:t>
            </a:r>
            <a:r>
              <a:rPr lang="zh-TW" altLang="en-US" sz="1600" dirty="0" smtClean="0">
                <a:latin typeface="微軟正黑體" pitchFamily="34" charset="-120"/>
                <a:ea typeface="微軟正黑體" pitchFamily="34" charset="-120"/>
              </a:rPr>
              <a:t>選擇物品</a:t>
            </a:r>
            <a:r>
              <a:rPr lang="en-US" altLang="zh-TW" sz="1600" dirty="0" smtClean="0">
                <a:latin typeface="微軟正黑體" pitchFamily="34" charset="-120"/>
                <a:ea typeface="微軟正黑體" pitchFamily="34" charset="-120"/>
              </a:rPr>
              <a:t>c</a:t>
            </a:r>
            <a:r>
              <a:rPr lang="zh-TW" altLang="en-US" sz="1600" dirty="0" smtClean="0">
                <a:latin typeface="微軟正黑體" pitchFamily="34" charset="-120"/>
                <a:ea typeface="微軟正黑體" pitchFamily="34" charset="-120"/>
              </a:rPr>
              <a:t>的興趣分數為</a:t>
            </a:r>
            <a:r>
              <a:rPr lang="en-US" altLang="zh-TW" sz="1600" dirty="0" smtClean="0">
                <a:solidFill>
                  <a:srgbClr val="FF0000"/>
                </a:solidFill>
                <a:latin typeface="微軟正黑體" pitchFamily="34" charset="-120"/>
                <a:ea typeface="微軟正黑體" pitchFamily="34" charset="-120"/>
              </a:rPr>
              <a:t>1.5</a:t>
            </a:r>
            <a:endParaRPr lang="zh-TW" altLang="en-US" sz="1600" dirty="0">
              <a:solidFill>
                <a:srgbClr val="FF0000"/>
              </a:solidFill>
              <a:latin typeface="微軟正黑體" pitchFamily="34" charset="-120"/>
              <a:ea typeface="微軟正黑體" pitchFamily="34" charset="-120"/>
            </a:endParaRPr>
          </a:p>
        </p:txBody>
      </p:sp>
    </p:spTree>
    <p:extLst>
      <p:ext uri="{BB962C8B-B14F-4D97-AF65-F5344CB8AC3E}">
        <p14:creationId xmlns:p14="http://schemas.microsoft.com/office/powerpoint/2010/main" val="40941680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1763688" y="3926057"/>
            <a:ext cx="5472608" cy="209523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標題 2"/>
          <p:cNvSpPr>
            <a:spLocks noGrp="1"/>
          </p:cNvSpPr>
          <p:nvPr>
            <p:ph type="title"/>
          </p:nvPr>
        </p:nvSpPr>
        <p:spPr/>
        <p:txBody>
          <a:bodyPr/>
          <a:lstStyle/>
          <a:p>
            <a:r>
              <a:rPr lang="zh-TW" altLang="en-US" dirty="0" smtClean="0"/>
              <a:t>用戶行為數據 </a:t>
            </a:r>
            <a:r>
              <a:rPr lang="en-US" altLang="zh-TW" dirty="0" smtClean="0"/>
              <a:t>–</a:t>
            </a:r>
            <a:r>
              <a:rPr lang="zh-TW" altLang="en-US" dirty="0" smtClean="0"/>
              <a:t> </a:t>
            </a:r>
            <a:r>
              <a:rPr lang="zh-TW" altLang="en-US" sz="2000" dirty="0" smtClean="0"/>
              <a:t>以行為模型為基礎</a:t>
            </a:r>
            <a:r>
              <a:rPr lang="en-US" altLang="zh-TW" sz="2000" dirty="0" smtClean="0"/>
              <a:t>(</a:t>
            </a:r>
            <a:r>
              <a:rPr lang="zh-TW" altLang="en-US" sz="2000" dirty="0" smtClean="0"/>
              <a:t>隱語意模型</a:t>
            </a:r>
            <a:r>
              <a:rPr lang="en-US" altLang="zh-TW" sz="2000" dirty="0" smtClean="0"/>
              <a:t>)</a:t>
            </a:r>
            <a:endParaRPr lang="zh-TW" altLang="en-US" sz="2000" dirty="0"/>
          </a:p>
        </p:txBody>
      </p:sp>
      <p:graphicFrame>
        <p:nvGraphicFramePr>
          <p:cNvPr id="4" name="表格 3"/>
          <p:cNvGraphicFramePr>
            <a:graphicFrameLocks noGrp="1"/>
          </p:cNvGraphicFramePr>
          <p:nvPr>
            <p:extLst>
              <p:ext uri="{D42A27DB-BD31-4B8C-83A1-F6EECF244321}">
                <p14:modId xmlns:p14="http://schemas.microsoft.com/office/powerpoint/2010/main" val="3901334770"/>
              </p:ext>
            </p:extLst>
          </p:nvPr>
        </p:nvGraphicFramePr>
        <p:xfrm>
          <a:off x="395536" y="1268760"/>
          <a:ext cx="6240695" cy="2225040"/>
        </p:xfrm>
        <a:graphic>
          <a:graphicData uri="http://schemas.openxmlformats.org/drawingml/2006/table">
            <a:tbl>
              <a:tblPr>
                <a:tableStyleId>{8EC20E35-A176-4012-BC5E-935CFFF8708E}</a:tableStyleId>
              </a:tblPr>
              <a:tblGrid>
                <a:gridCol w="1248139"/>
                <a:gridCol w="1248139"/>
                <a:gridCol w="1248139"/>
                <a:gridCol w="1248139"/>
                <a:gridCol w="1248139"/>
              </a:tblGrid>
              <a:tr h="370840">
                <a:tc>
                  <a:txBody>
                    <a:bodyPr/>
                    <a:lstStyle/>
                    <a:p>
                      <a:pPr algn="ctr"/>
                      <a:r>
                        <a:rPr lang="en-US" altLang="zh-TW" sz="1600" dirty="0" smtClean="0">
                          <a:latin typeface="微軟正黑體" pitchFamily="34" charset="-120"/>
                          <a:ea typeface="微軟正黑體" pitchFamily="34" charset="-120"/>
                        </a:rPr>
                        <a:t>Item\User</a:t>
                      </a:r>
                      <a:endParaRPr lang="zh-TW" altLang="en-US" sz="1600" dirty="0">
                        <a:latin typeface="微軟正黑體" pitchFamily="34" charset="-120"/>
                        <a:ea typeface="微軟正黑體" pitchFamily="34" charset="-120"/>
                      </a:endParaRPr>
                    </a:p>
                  </a:txBody>
                  <a:tcPr anchor="ctr">
                    <a:solidFill>
                      <a:schemeClr val="bg1">
                        <a:lumMod val="95000"/>
                      </a:schemeClr>
                    </a:solidFill>
                  </a:tcPr>
                </a:tc>
                <a:tc>
                  <a:txBody>
                    <a:bodyPr/>
                    <a:lstStyle/>
                    <a:p>
                      <a:pPr algn="ctr"/>
                      <a:r>
                        <a:rPr lang="en-US" altLang="zh-TW" dirty="0" smtClean="0">
                          <a:latin typeface="微軟正黑體" pitchFamily="34" charset="-120"/>
                          <a:ea typeface="微軟正黑體" pitchFamily="34" charset="-120"/>
                        </a:rPr>
                        <a:t> A</a:t>
                      </a:r>
                      <a:endParaRPr lang="zh-TW" altLang="en-US" dirty="0">
                        <a:latin typeface="微軟正黑體" pitchFamily="34" charset="-120"/>
                        <a:ea typeface="微軟正黑體" pitchFamily="34" charset="-120"/>
                      </a:endParaRPr>
                    </a:p>
                  </a:txBody>
                  <a:tcPr anchor="ctr">
                    <a:solidFill>
                      <a:schemeClr val="bg1">
                        <a:lumMod val="95000"/>
                      </a:schemeClr>
                    </a:solidFill>
                  </a:tcPr>
                </a:tc>
                <a:tc>
                  <a:txBody>
                    <a:bodyPr/>
                    <a:lstStyle/>
                    <a:p>
                      <a:pPr algn="ctr"/>
                      <a:r>
                        <a:rPr lang="en-US" altLang="zh-TW" dirty="0" smtClean="0">
                          <a:latin typeface="微軟正黑體" pitchFamily="34" charset="-120"/>
                          <a:ea typeface="微軟正黑體" pitchFamily="34" charset="-120"/>
                        </a:rPr>
                        <a:t>B</a:t>
                      </a:r>
                      <a:endParaRPr lang="zh-TW" altLang="en-US" dirty="0">
                        <a:latin typeface="微軟正黑體" pitchFamily="34" charset="-120"/>
                        <a:ea typeface="微軟正黑體" pitchFamily="34" charset="-120"/>
                      </a:endParaRPr>
                    </a:p>
                  </a:txBody>
                  <a:tcPr anchor="ctr">
                    <a:solidFill>
                      <a:schemeClr val="bg1">
                        <a:lumMod val="95000"/>
                      </a:schemeClr>
                    </a:solidFill>
                  </a:tcPr>
                </a:tc>
                <a:tc>
                  <a:txBody>
                    <a:bodyPr/>
                    <a:lstStyle/>
                    <a:p>
                      <a:pPr algn="ctr"/>
                      <a:r>
                        <a:rPr lang="en-US" altLang="zh-TW" dirty="0" smtClean="0">
                          <a:latin typeface="微軟正黑體" pitchFamily="34" charset="-120"/>
                          <a:ea typeface="微軟正黑體" pitchFamily="34" charset="-120"/>
                        </a:rPr>
                        <a:t>C</a:t>
                      </a:r>
                      <a:endParaRPr lang="zh-TW" altLang="en-US" dirty="0">
                        <a:latin typeface="微軟正黑體" pitchFamily="34" charset="-120"/>
                        <a:ea typeface="微軟正黑體" pitchFamily="34" charset="-120"/>
                      </a:endParaRPr>
                    </a:p>
                  </a:txBody>
                  <a:tcPr anchor="ctr">
                    <a:solidFill>
                      <a:schemeClr val="bg1">
                        <a:lumMod val="95000"/>
                      </a:schemeClr>
                    </a:solidFill>
                  </a:tcPr>
                </a:tc>
                <a:tc>
                  <a:txBody>
                    <a:bodyPr/>
                    <a:lstStyle/>
                    <a:p>
                      <a:pPr algn="ctr"/>
                      <a:r>
                        <a:rPr lang="en-US" altLang="zh-TW" dirty="0" smtClean="0">
                          <a:latin typeface="微軟正黑體" pitchFamily="34" charset="-120"/>
                          <a:ea typeface="微軟正黑體" pitchFamily="34" charset="-120"/>
                        </a:rPr>
                        <a:t>D</a:t>
                      </a:r>
                      <a:endParaRPr lang="zh-TW" altLang="en-US" dirty="0">
                        <a:latin typeface="微軟正黑體" pitchFamily="34" charset="-120"/>
                        <a:ea typeface="微軟正黑體" pitchFamily="34" charset="-120"/>
                      </a:endParaRPr>
                    </a:p>
                  </a:txBody>
                  <a:tcPr anchor="ctr">
                    <a:solidFill>
                      <a:schemeClr val="bg1">
                        <a:lumMod val="95000"/>
                      </a:schemeClr>
                    </a:solidFill>
                  </a:tcPr>
                </a:tc>
              </a:tr>
              <a:tr h="370840">
                <a:tc>
                  <a:txBody>
                    <a:bodyPr/>
                    <a:lstStyle/>
                    <a:p>
                      <a:pPr algn="ctr"/>
                      <a:r>
                        <a:rPr lang="en-US" altLang="zh-TW" dirty="0" smtClean="0">
                          <a:latin typeface="微軟正黑體" pitchFamily="34" charset="-120"/>
                          <a:ea typeface="微軟正黑體" pitchFamily="34" charset="-120"/>
                        </a:rPr>
                        <a:t>a</a:t>
                      </a:r>
                      <a:endParaRPr lang="zh-TW" altLang="en-US" dirty="0">
                        <a:latin typeface="微軟正黑體" pitchFamily="34" charset="-120"/>
                        <a:ea typeface="微軟正黑體" pitchFamily="34" charset="-120"/>
                      </a:endParaRPr>
                    </a:p>
                  </a:txBody>
                  <a:tcPr anchor="ctr">
                    <a:solidFill>
                      <a:schemeClr val="bg1">
                        <a:lumMod val="95000"/>
                      </a:schemeClr>
                    </a:solidFill>
                  </a:tcPr>
                </a:tc>
                <a:tc>
                  <a:txBody>
                    <a:bodyPr/>
                    <a:lstStyle/>
                    <a:p>
                      <a:pPr algn="ctr"/>
                      <a:r>
                        <a:rPr lang="en-US" altLang="zh-TW" dirty="0" smtClean="0">
                          <a:latin typeface="微軟正黑體" pitchFamily="34" charset="-120"/>
                          <a:ea typeface="微軟正黑體" pitchFamily="34" charset="-120"/>
                        </a:rPr>
                        <a:t>1</a:t>
                      </a:r>
                      <a:endParaRPr lang="zh-TW" altLang="en-US" dirty="0">
                        <a:latin typeface="微軟正黑體" pitchFamily="34" charset="-120"/>
                        <a:ea typeface="微軟正黑體" pitchFamily="34" charset="-120"/>
                      </a:endParaRPr>
                    </a:p>
                  </a:txBody>
                  <a:tcPr anchor="ctr"/>
                </a:tc>
                <a:tc>
                  <a:txBody>
                    <a:bodyPr/>
                    <a:lstStyle/>
                    <a:p>
                      <a:pPr algn="ctr"/>
                      <a:r>
                        <a:rPr lang="en-US" altLang="zh-TW" dirty="0" smtClean="0">
                          <a:latin typeface="微軟正黑體" pitchFamily="34" charset="-120"/>
                          <a:ea typeface="微軟正黑體" pitchFamily="34" charset="-120"/>
                        </a:rPr>
                        <a:t>1</a:t>
                      </a:r>
                      <a:endParaRPr lang="zh-TW" altLang="en-US" dirty="0">
                        <a:latin typeface="微軟正黑體" pitchFamily="34" charset="-120"/>
                        <a:ea typeface="微軟正黑體" pitchFamily="34" charset="-120"/>
                      </a:endParaRPr>
                    </a:p>
                  </a:txBody>
                  <a:tcPr anchor="ctr"/>
                </a:tc>
                <a:tc>
                  <a:txBody>
                    <a:bodyPr/>
                    <a:lstStyle/>
                    <a:p>
                      <a:pPr algn="ctr"/>
                      <a:endParaRPr lang="zh-TW" altLang="en-US" dirty="0">
                        <a:solidFill>
                          <a:srgbClr val="FF0000"/>
                        </a:solidFill>
                        <a:latin typeface="微軟正黑體" pitchFamily="34" charset="-120"/>
                        <a:ea typeface="微軟正黑體" pitchFamily="34" charset="-120"/>
                      </a:endParaRPr>
                    </a:p>
                  </a:txBody>
                  <a:tcPr anchor="ctr"/>
                </a:tc>
                <a:tc>
                  <a:txBody>
                    <a:bodyPr/>
                    <a:lstStyle/>
                    <a:p>
                      <a:pPr algn="ctr"/>
                      <a:endParaRPr lang="zh-TW" altLang="en-US" dirty="0">
                        <a:latin typeface="微軟正黑體" pitchFamily="34" charset="-120"/>
                        <a:ea typeface="微軟正黑體" pitchFamily="34" charset="-120"/>
                      </a:endParaRPr>
                    </a:p>
                  </a:txBody>
                  <a:tcPr anchor="ctr"/>
                </a:tc>
              </a:tr>
              <a:tr h="370840">
                <a:tc>
                  <a:txBody>
                    <a:bodyPr/>
                    <a:lstStyle/>
                    <a:p>
                      <a:pPr algn="ctr"/>
                      <a:r>
                        <a:rPr lang="en-US" altLang="zh-TW" dirty="0" smtClean="0">
                          <a:latin typeface="微軟正黑體" pitchFamily="34" charset="-120"/>
                          <a:ea typeface="微軟正黑體" pitchFamily="34" charset="-120"/>
                        </a:rPr>
                        <a:t>b</a:t>
                      </a:r>
                      <a:endParaRPr lang="zh-TW" altLang="en-US" dirty="0">
                        <a:latin typeface="微軟正黑體" pitchFamily="34" charset="-120"/>
                        <a:ea typeface="微軟正黑體" pitchFamily="34" charset="-120"/>
                      </a:endParaRPr>
                    </a:p>
                  </a:txBody>
                  <a:tcPr anchor="ctr">
                    <a:solidFill>
                      <a:schemeClr val="bg1">
                        <a:lumMod val="95000"/>
                      </a:schemeClr>
                    </a:solidFill>
                  </a:tcPr>
                </a:tc>
                <a:tc>
                  <a:txBody>
                    <a:bodyPr/>
                    <a:lstStyle/>
                    <a:p>
                      <a:pPr algn="ctr"/>
                      <a:r>
                        <a:rPr lang="en-US" altLang="zh-TW" dirty="0" smtClean="0">
                          <a:latin typeface="微軟正黑體" pitchFamily="34" charset="-120"/>
                          <a:ea typeface="微軟正黑體" pitchFamily="34" charset="-120"/>
                        </a:rPr>
                        <a:t>1</a:t>
                      </a:r>
                      <a:endParaRPr lang="zh-TW" altLang="en-US" dirty="0">
                        <a:latin typeface="微軟正黑體" pitchFamily="34" charset="-120"/>
                        <a:ea typeface="微軟正黑體" pitchFamily="34" charset="-120"/>
                      </a:endParaRPr>
                    </a:p>
                  </a:txBody>
                  <a:tcPr anchor="ctr"/>
                </a:tc>
                <a:tc>
                  <a:txBody>
                    <a:bodyPr/>
                    <a:lstStyle/>
                    <a:p>
                      <a:pPr algn="ctr"/>
                      <a:endParaRPr lang="zh-TW" altLang="en-US" dirty="0">
                        <a:latin typeface="微軟正黑體" pitchFamily="34" charset="-120"/>
                        <a:ea typeface="微軟正黑體" pitchFamily="34" charset="-120"/>
                      </a:endParaRPr>
                    </a:p>
                  </a:txBody>
                  <a:tcPr anchor="ctr"/>
                </a:tc>
                <a:tc>
                  <a:txBody>
                    <a:bodyPr/>
                    <a:lstStyle/>
                    <a:p>
                      <a:pPr algn="ctr"/>
                      <a:r>
                        <a:rPr lang="en-US" altLang="zh-TW" dirty="0" smtClean="0">
                          <a:latin typeface="微軟正黑體" pitchFamily="34" charset="-120"/>
                          <a:ea typeface="微軟正黑體" pitchFamily="34" charset="-120"/>
                        </a:rPr>
                        <a:t>1</a:t>
                      </a:r>
                      <a:endParaRPr lang="zh-TW" altLang="en-US" dirty="0">
                        <a:latin typeface="微軟正黑體" pitchFamily="34" charset="-120"/>
                        <a:ea typeface="微軟正黑體" pitchFamily="34" charset="-120"/>
                      </a:endParaRPr>
                    </a:p>
                  </a:txBody>
                  <a:tcPr anchor="ctr"/>
                </a:tc>
                <a:tc>
                  <a:txBody>
                    <a:bodyPr/>
                    <a:lstStyle/>
                    <a:p>
                      <a:pPr algn="ctr"/>
                      <a:endParaRPr lang="zh-TW" altLang="en-US" dirty="0">
                        <a:latin typeface="微軟正黑體" pitchFamily="34" charset="-120"/>
                        <a:ea typeface="微軟正黑體" pitchFamily="34" charset="-120"/>
                      </a:endParaRPr>
                    </a:p>
                  </a:txBody>
                  <a:tcPr anchor="ctr"/>
                </a:tc>
              </a:tr>
              <a:tr h="370840">
                <a:tc>
                  <a:txBody>
                    <a:bodyPr/>
                    <a:lstStyle/>
                    <a:p>
                      <a:pPr algn="ctr"/>
                      <a:r>
                        <a:rPr lang="en-US" altLang="zh-TW" dirty="0" smtClean="0">
                          <a:latin typeface="微軟正黑體" pitchFamily="34" charset="-120"/>
                          <a:ea typeface="微軟正黑體" pitchFamily="34" charset="-120"/>
                        </a:rPr>
                        <a:t>c</a:t>
                      </a:r>
                      <a:endParaRPr lang="zh-TW" altLang="en-US" dirty="0">
                        <a:latin typeface="微軟正黑體" pitchFamily="34" charset="-120"/>
                        <a:ea typeface="微軟正黑體" pitchFamily="34" charset="-120"/>
                      </a:endParaRPr>
                    </a:p>
                  </a:txBody>
                  <a:tcPr anchor="ctr">
                    <a:solidFill>
                      <a:schemeClr val="bg1">
                        <a:lumMod val="95000"/>
                      </a:schemeClr>
                    </a:solidFill>
                  </a:tcPr>
                </a:tc>
                <a:tc>
                  <a:txBody>
                    <a:bodyPr/>
                    <a:lstStyle/>
                    <a:p>
                      <a:pPr algn="ctr"/>
                      <a:endParaRPr lang="zh-TW" altLang="en-US" dirty="0">
                        <a:latin typeface="微軟正黑體" pitchFamily="34" charset="-120"/>
                        <a:ea typeface="微軟正黑體" pitchFamily="34" charset="-120"/>
                      </a:endParaRPr>
                    </a:p>
                  </a:txBody>
                  <a:tcPr anchor="ctr"/>
                </a:tc>
                <a:tc>
                  <a:txBody>
                    <a:bodyPr/>
                    <a:lstStyle/>
                    <a:p>
                      <a:pPr algn="ctr"/>
                      <a:r>
                        <a:rPr lang="en-US" altLang="zh-TW" dirty="0" smtClean="0">
                          <a:latin typeface="微軟正黑體" pitchFamily="34" charset="-120"/>
                          <a:ea typeface="微軟正黑體" pitchFamily="34" charset="-120"/>
                        </a:rPr>
                        <a:t>1</a:t>
                      </a:r>
                      <a:endParaRPr lang="zh-TW" altLang="en-US" dirty="0">
                        <a:latin typeface="微軟正黑體" pitchFamily="34" charset="-120"/>
                        <a:ea typeface="微軟正黑體" pitchFamily="34" charset="-120"/>
                      </a:endParaRPr>
                    </a:p>
                  </a:txBody>
                  <a:tcPr anchor="ctr"/>
                </a:tc>
                <a:tc>
                  <a:txBody>
                    <a:bodyPr/>
                    <a:lstStyle/>
                    <a:p>
                      <a:pPr algn="ctr"/>
                      <a:endParaRPr lang="zh-TW" altLang="en-US" dirty="0">
                        <a:latin typeface="微軟正黑體" pitchFamily="34" charset="-120"/>
                        <a:ea typeface="微軟正黑體" pitchFamily="34" charset="-120"/>
                      </a:endParaRPr>
                    </a:p>
                  </a:txBody>
                  <a:tcPr anchor="ctr"/>
                </a:tc>
                <a:tc>
                  <a:txBody>
                    <a:bodyPr/>
                    <a:lstStyle/>
                    <a:p>
                      <a:pPr algn="ctr"/>
                      <a:r>
                        <a:rPr lang="en-US" altLang="zh-TW" dirty="0" smtClean="0">
                          <a:latin typeface="微軟正黑體" pitchFamily="34" charset="-120"/>
                          <a:ea typeface="微軟正黑體" pitchFamily="34" charset="-120"/>
                        </a:rPr>
                        <a:t>1</a:t>
                      </a:r>
                      <a:endParaRPr lang="zh-TW" altLang="en-US" dirty="0">
                        <a:latin typeface="微軟正黑體" pitchFamily="34" charset="-120"/>
                        <a:ea typeface="微軟正黑體" pitchFamily="34" charset="-120"/>
                      </a:endParaRPr>
                    </a:p>
                  </a:txBody>
                  <a:tcPr anchor="ctr"/>
                </a:tc>
              </a:tr>
              <a:tr h="370840">
                <a:tc>
                  <a:txBody>
                    <a:bodyPr/>
                    <a:lstStyle/>
                    <a:p>
                      <a:pPr algn="ctr"/>
                      <a:r>
                        <a:rPr lang="en-US" altLang="zh-TW" dirty="0" smtClean="0">
                          <a:latin typeface="微軟正黑體" pitchFamily="34" charset="-120"/>
                          <a:ea typeface="微軟正黑體" pitchFamily="34" charset="-120"/>
                        </a:rPr>
                        <a:t>d</a:t>
                      </a:r>
                      <a:endParaRPr lang="zh-TW" altLang="en-US" dirty="0">
                        <a:latin typeface="微軟正黑體" pitchFamily="34" charset="-120"/>
                        <a:ea typeface="微軟正黑體" pitchFamily="34" charset="-120"/>
                      </a:endParaRPr>
                    </a:p>
                  </a:txBody>
                  <a:tcPr anchor="ctr">
                    <a:solidFill>
                      <a:schemeClr val="bg1">
                        <a:lumMod val="95000"/>
                      </a:schemeClr>
                    </a:solidFill>
                  </a:tcPr>
                </a:tc>
                <a:tc>
                  <a:txBody>
                    <a:bodyPr/>
                    <a:lstStyle/>
                    <a:p>
                      <a:pPr algn="ctr"/>
                      <a:r>
                        <a:rPr lang="en-US" altLang="zh-TW" dirty="0" smtClean="0">
                          <a:latin typeface="微軟正黑體" pitchFamily="34" charset="-120"/>
                          <a:ea typeface="微軟正黑體" pitchFamily="34" charset="-120"/>
                        </a:rPr>
                        <a:t>1</a:t>
                      </a:r>
                      <a:endParaRPr lang="zh-TW" altLang="en-US" dirty="0">
                        <a:latin typeface="微軟正黑體" pitchFamily="34" charset="-120"/>
                        <a:ea typeface="微軟正黑體" pitchFamily="34" charset="-120"/>
                      </a:endParaRPr>
                    </a:p>
                  </a:txBody>
                  <a:tcPr anchor="ctr"/>
                </a:tc>
                <a:tc>
                  <a:txBody>
                    <a:bodyPr/>
                    <a:lstStyle/>
                    <a:p>
                      <a:pPr algn="ctr"/>
                      <a:endParaRPr lang="zh-TW" altLang="en-US" dirty="0">
                        <a:latin typeface="微軟正黑體" pitchFamily="34" charset="-120"/>
                        <a:ea typeface="微軟正黑體" pitchFamily="34" charset="-120"/>
                      </a:endParaRPr>
                    </a:p>
                  </a:txBody>
                  <a:tcPr anchor="ctr"/>
                </a:tc>
                <a:tc>
                  <a:txBody>
                    <a:bodyPr/>
                    <a:lstStyle/>
                    <a:p>
                      <a:pPr algn="ctr"/>
                      <a:r>
                        <a:rPr lang="en-US" altLang="zh-TW" dirty="0" smtClean="0">
                          <a:latin typeface="微軟正黑體" pitchFamily="34" charset="-120"/>
                          <a:ea typeface="微軟正黑體" pitchFamily="34" charset="-120"/>
                        </a:rPr>
                        <a:t>1</a:t>
                      </a:r>
                      <a:endParaRPr lang="zh-TW" altLang="en-US" dirty="0">
                        <a:latin typeface="微軟正黑體" pitchFamily="34" charset="-120"/>
                        <a:ea typeface="微軟正黑體" pitchFamily="34" charset="-120"/>
                      </a:endParaRPr>
                    </a:p>
                  </a:txBody>
                  <a:tcPr anchor="ctr"/>
                </a:tc>
                <a:tc>
                  <a:txBody>
                    <a:bodyPr/>
                    <a:lstStyle/>
                    <a:p>
                      <a:pPr algn="ctr"/>
                      <a:r>
                        <a:rPr lang="en-US" altLang="zh-TW" dirty="0" smtClean="0">
                          <a:latin typeface="微軟正黑體" pitchFamily="34" charset="-120"/>
                          <a:ea typeface="微軟正黑體" pitchFamily="34" charset="-120"/>
                        </a:rPr>
                        <a:t>1</a:t>
                      </a:r>
                      <a:endParaRPr lang="zh-TW" altLang="en-US" dirty="0">
                        <a:latin typeface="微軟正黑體" pitchFamily="34" charset="-120"/>
                        <a:ea typeface="微軟正黑體" pitchFamily="34" charset="-120"/>
                      </a:endParaRPr>
                    </a:p>
                  </a:txBody>
                  <a:tcPr anchor="ctr"/>
                </a:tc>
              </a:tr>
              <a:tr h="370840">
                <a:tc>
                  <a:txBody>
                    <a:bodyPr/>
                    <a:lstStyle/>
                    <a:p>
                      <a:pPr algn="ctr"/>
                      <a:r>
                        <a:rPr lang="en-US" altLang="zh-TW" dirty="0" smtClean="0">
                          <a:latin typeface="微軟正黑體" pitchFamily="34" charset="-120"/>
                          <a:ea typeface="微軟正黑體" pitchFamily="34" charset="-120"/>
                        </a:rPr>
                        <a:t>e</a:t>
                      </a:r>
                      <a:endParaRPr lang="zh-TW" altLang="en-US" dirty="0">
                        <a:latin typeface="微軟正黑體" pitchFamily="34" charset="-120"/>
                        <a:ea typeface="微軟正黑體" pitchFamily="34" charset="-120"/>
                      </a:endParaRPr>
                    </a:p>
                  </a:txBody>
                  <a:tcPr anchor="ctr">
                    <a:solidFill>
                      <a:schemeClr val="bg1">
                        <a:lumMod val="95000"/>
                      </a:schemeClr>
                    </a:solidFill>
                  </a:tcPr>
                </a:tc>
                <a:tc>
                  <a:txBody>
                    <a:bodyPr/>
                    <a:lstStyle/>
                    <a:p>
                      <a:pPr algn="ctr"/>
                      <a:endParaRPr lang="zh-TW" altLang="en-US" dirty="0">
                        <a:latin typeface="微軟正黑體" pitchFamily="34" charset="-120"/>
                        <a:ea typeface="微軟正黑體" pitchFamily="34" charset="-120"/>
                      </a:endParaRPr>
                    </a:p>
                  </a:txBody>
                  <a:tcPr anchor="ctr"/>
                </a:tc>
                <a:tc>
                  <a:txBody>
                    <a:bodyPr/>
                    <a:lstStyle/>
                    <a:p>
                      <a:pPr algn="ctr"/>
                      <a:endParaRPr lang="zh-TW" altLang="en-US" dirty="0">
                        <a:latin typeface="微軟正黑體" pitchFamily="34" charset="-120"/>
                        <a:ea typeface="微軟正黑體" pitchFamily="34" charset="-120"/>
                      </a:endParaRPr>
                    </a:p>
                  </a:txBody>
                  <a:tcPr anchor="ctr"/>
                </a:tc>
                <a:tc>
                  <a:txBody>
                    <a:bodyPr/>
                    <a:lstStyle/>
                    <a:p>
                      <a:pPr algn="ctr"/>
                      <a:r>
                        <a:rPr lang="en-US" altLang="zh-TW" dirty="0" smtClean="0">
                          <a:latin typeface="微軟正黑體" pitchFamily="34" charset="-120"/>
                          <a:ea typeface="微軟正黑體" pitchFamily="34" charset="-120"/>
                        </a:rPr>
                        <a:t>1</a:t>
                      </a:r>
                      <a:endParaRPr lang="zh-TW" altLang="en-US" dirty="0">
                        <a:latin typeface="微軟正黑體" pitchFamily="34" charset="-120"/>
                        <a:ea typeface="微軟正黑體" pitchFamily="34" charset="-120"/>
                      </a:endParaRPr>
                    </a:p>
                  </a:txBody>
                  <a:tcPr anchor="ctr"/>
                </a:tc>
                <a:tc>
                  <a:txBody>
                    <a:bodyPr/>
                    <a:lstStyle/>
                    <a:p>
                      <a:pPr algn="ctr"/>
                      <a:r>
                        <a:rPr lang="en-US" altLang="zh-TW" dirty="0" smtClean="0">
                          <a:latin typeface="微軟正黑體" pitchFamily="34" charset="-120"/>
                          <a:ea typeface="微軟正黑體" pitchFamily="34" charset="-120"/>
                        </a:rPr>
                        <a:t>1</a:t>
                      </a:r>
                      <a:endParaRPr lang="zh-TW" altLang="en-US" dirty="0">
                        <a:latin typeface="微軟正黑體" pitchFamily="34" charset="-120"/>
                        <a:ea typeface="微軟正黑體" pitchFamily="34" charset="-120"/>
                      </a:endParaRPr>
                    </a:p>
                  </a:txBody>
                  <a:tcPr anchor="ctr"/>
                </a:tc>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1514763221"/>
              </p:ext>
            </p:extLst>
          </p:nvPr>
        </p:nvGraphicFramePr>
        <p:xfrm>
          <a:off x="6660140" y="1268760"/>
          <a:ext cx="2496278" cy="2225040"/>
        </p:xfrm>
        <a:graphic>
          <a:graphicData uri="http://schemas.openxmlformats.org/drawingml/2006/table">
            <a:tbl>
              <a:tblPr>
                <a:tableStyleId>{8EC20E35-A176-4012-BC5E-935CFFF8708E}</a:tableStyleId>
              </a:tblPr>
              <a:tblGrid>
                <a:gridCol w="1248139"/>
                <a:gridCol w="1248139"/>
              </a:tblGrid>
              <a:tr h="370840">
                <a:tc>
                  <a:txBody>
                    <a:bodyPr/>
                    <a:lstStyle/>
                    <a:p>
                      <a:pPr algn="ctr"/>
                      <a:r>
                        <a:rPr lang="zh-TW" altLang="en-US" sz="1600" dirty="0" smtClean="0">
                          <a:latin typeface="微軟正黑體" pitchFamily="34" charset="-120"/>
                          <a:ea typeface="微軟正黑體" pitchFamily="34" charset="-120"/>
                        </a:rPr>
                        <a:t>隱特徵</a:t>
                      </a:r>
                      <a:r>
                        <a:rPr lang="en-US" altLang="zh-TW" sz="1600" dirty="0" smtClean="0">
                          <a:latin typeface="微軟正黑體" pitchFamily="34" charset="-120"/>
                          <a:ea typeface="微軟正黑體" pitchFamily="34" charset="-120"/>
                        </a:rPr>
                        <a:t>1</a:t>
                      </a:r>
                      <a:endParaRPr lang="zh-TW" altLang="en-US" sz="1600" dirty="0">
                        <a:latin typeface="微軟正黑體" pitchFamily="34" charset="-120"/>
                        <a:ea typeface="微軟正黑體" pitchFamily="34" charset="-120"/>
                      </a:endParaRPr>
                    </a:p>
                  </a:txBody>
                  <a:tcPr anchor="ctr">
                    <a:solidFill>
                      <a:schemeClr val="bg1">
                        <a:lumMod val="95000"/>
                      </a:schemeClr>
                    </a:solidFill>
                  </a:tcPr>
                </a:tc>
                <a:tc>
                  <a:txBody>
                    <a:bodyPr/>
                    <a:lstStyle/>
                    <a:p>
                      <a:pPr algn="ctr"/>
                      <a:r>
                        <a:rPr lang="zh-TW" altLang="en-US" sz="1600" dirty="0" smtClean="0">
                          <a:latin typeface="微軟正黑體" pitchFamily="34" charset="-120"/>
                          <a:ea typeface="微軟正黑體" pitchFamily="34" charset="-120"/>
                        </a:rPr>
                        <a:t>隱特徵</a:t>
                      </a:r>
                      <a:r>
                        <a:rPr lang="en-US" altLang="zh-TW" sz="1600" dirty="0" smtClean="0">
                          <a:latin typeface="微軟正黑體" pitchFamily="34" charset="-120"/>
                          <a:ea typeface="微軟正黑體" pitchFamily="34" charset="-120"/>
                        </a:rPr>
                        <a:t>2</a:t>
                      </a:r>
                      <a:endParaRPr lang="zh-TW" altLang="en-US" sz="1600" dirty="0">
                        <a:latin typeface="微軟正黑體" pitchFamily="34" charset="-120"/>
                        <a:ea typeface="微軟正黑體" pitchFamily="34" charset="-120"/>
                      </a:endParaRPr>
                    </a:p>
                  </a:txBody>
                  <a:tcPr anchor="ctr">
                    <a:solidFill>
                      <a:schemeClr val="bg1">
                        <a:lumMod val="95000"/>
                      </a:schemeClr>
                    </a:solidFill>
                  </a:tcPr>
                </a:tc>
              </a:tr>
              <a:tr h="370840">
                <a:tc>
                  <a:txBody>
                    <a:bodyPr/>
                    <a:lstStyle/>
                    <a:p>
                      <a:pPr algn="ctr"/>
                      <a:r>
                        <a:rPr lang="en-US" altLang="zh-TW" dirty="0" smtClean="0">
                          <a:latin typeface="微軟正黑體" pitchFamily="34" charset="-120"/>
                          <a:ea typeface="微軟正黑體" pitchFamily="34" charset="-120"/>
                        </a:rPr>
                        <a:t>1</a:t>
                      </a:r>
                      <a:endParaRPr lang="zh-TW" altLang="en-US" dirty="0">
                        <a:latin typeface="微軟正黑體" pitchFamily="34" charset="-120"/>
                        <a:ea typeface="微軟正黑體" pitchFamily="34" charset="-120"/>
                      </a:endParaRPr>
                    </a:p>
                  </a:txBody>
                  <a:tcPr anchor="ctr">
                    <a:noFill/>
                  </a:tcPr>
                </a:tc>
                <a:tc>
                  <a:txBody>
                    <a:bodyPr/>
                    <a:lstStyle/>
                    <a:p>
                      <a:pPr algn="ctr"/>
                      <a:r>
                        <a:rPr lang="en-US" altLang="zh-TW" dirty="0" smtClean="0">
                          <a:latin typeface="微軟正黑體" pitchFamily="34" charset="-120"/>
                          <a:ea typeface="微軟正黑體" pitchFamily="34" charset="-120"/>
                        </a:rPr>
                        <a:t>0</a:t>
                      </a:r>
                      <a:endParaRPr lang="zh-TW" altLang="en-US" dirty="0">
                        <a:latin typeface="微軟正黑體" pitchFamily="34" charset="-120"/>
                        <a:ea typeface="微軟正黑體" pitchFamily="34" charset="-120"/>
                      </a:endParaRPr>
                    </a:p>
                  </a:txBody>
                  <a:tcPr anchor="ctr">
                    <a:noFill/>
                  </a:tcPr>
                </a:tc>
              </a:tr>
              <a:tr h="370840">
                <a:tc>
                  <a:txBody>
                    <a:bodyPr/>
                    <a:lstStyle/>
                    <a:p>
                      <a:pPr algn="ctr"/>
                      <a:r>
                        <a:rPr lang="en-US" altLang="zh-TW" dirty="0" smtClean="0">
                          <a:latin typeface="微軟正黑體" pitchFamily="34" charset="-120"/>
                          <a:ea typeface="微軟正黑體" pitchFamily="34" charset="-120"/>
                        </a:rPr>
                        <a:t>0.7</a:t>
                      </a:r>
                      <a:endParaRPr lang="zh-TW" altLang="en-US" dirty="0">
                        <a:latin typeface="微軟正黑體" pitchFamily="34" charset="-120"/>
                        <a:ea typeface="微軟正黑體" pitchFamily="34" charset="-120"/>
                      </a:endParaRPr>
                    </a:p>
                  </a:txBody>
                  <a:tcPr anchor="ctr">
                    <a:noFill/>
                  </a:tcPr>
                </a:tc>
                <a:tc>
                  <a:txBody>
                    <a:bodyPr/>
                    <a:lstStyle/>
                    <a:p>
                      <a:pPr algn="ctr"/>
                      <a:r>
                        <a:rPr lang="en-US" altLang="zh-TW" dirty="0" smtClean="0">
                          <a:latin typeface="微軟正黑體" pitchFamily="34" charset="-120"/>
                          <a:ea typeface="微軟正黑體" pitchFamily="34" charset="-120"/>
                        </a:rPr>
                        <a:t>0.3</a:t>
                      </a:r>
                      <a:endParaRPr lang="zh-TW" altLang="en-US" dirty="0">
                        <a:latin typeface="微軟正黑體" pitchFamily="34" charset="-120"/>
                        <a:ea typeface="微軟正黑體" pitchFamily="34" charset="-120"/>
                      </a:endParaRPr>
                    </a:p>
                  </a:txBody>
                  <a:tcPr anchor="ctr">
                    <a:noFill/>
                  </a:tcPr>
                </a:tc>
              </a:tr>
              <a:tr h="370840">
                <a:tc>
                  <a:txBody>
                    <a:bodyPr/>
                    <a:lstStyle/>
                    <a:p>
                      <a:pPr algn="ctr"/>
                      <a:r>
                        <a:rPr lang="en-US" altLang="zh-TW" dirty="0" smtClean="0">
                          <a:latin typeface="微軟正黑體" pitchFamily="34" charset="-120"/>
                          <a:ea typeface="微軟正黑體" pitchFamily="34" charset="-120"/>
                        </a:rPr>
                        <a:t>…</a:t>
                      </a:r>
                      <a:endParaRPr lang="zh-TW" altLang="en-US" dirty="0">
                        <a:latin typeface="微軟正黑體" pitchFamily="34" charset="-120"/>
                        <a:ea typeface="微軟正黑體" pitchFamily="34" charset="-120"/>
                      </a:endParaRPr>
                    </a:p>
                  </a:txBody>
                  <a:tcPr anchor="ctr">
                    <a:noFill/>
                  </a:tcPr>
                </a:tc>
                <a:tc>
                  <a:txBody>
                    <a:bodyPr/>
                    <a:lstStyle/>
                    <a:p>
                      <a:pPr algn="ctr"/>
                      <a:r>
                        <a:rPr lang="en-US" altLang="zh-TW" dirty="0" smtClean="0">
                          <a:latin typeface="微軟正黑體" pitchFamily="34" charset="-120"/>
                          <a:ea typeface="微軟正黑體" pitchFamily="34" charset="-120"/>
                        </a:rPr>
                        <a:t>…</a:t>
                      </a:r>
                      <a:endParaRPr lang="zh-TW" altLang="en-US" dirty="0">
                        <a:latin typeface="微軟正黑體" pitchFamily="34" charset="-120"/>
                        <a:ea typeface="微軟正黑體" pitchFamily="34" charset="-120"/>
                      </a:endParaRPr>
                    </a:p>
                  </a:txBody>
                  <a:tcPr anchor="ctr">
                    <a:noFill/>
                  </a:tcPr>
                </a:tc>
              </a:tr>
              <a:tr h="370840">
                <a:tc>
                  <a:txBody>
                    <a:bodyPr/>
                    <a:lstStyle/>
                    <a:p>
                      <a:pPr algn="ctr"/>
                      <a:r>
                        <a:rPr lang="en-US" altLang="zh-TW" dirty="0" smtClean="0">
                          <a:latin typeface="微軟正黑體" pitchFamily="34" charset="-120"/>
                          <a:ea typeface="微軟正黑體" pitchFamily="34" charset="-120"/>
                        </a:rPr>
                        <a:t>…</a:t>
                      </a:r>
                      <a:endParaRPr lang="zh-TW" altLang="en-US" dirty="0">
                        <a:latin typeface="微軟正黑體" pitchFamily="34" charset="-120"/>
                        <a:ea typeface="微軟正黑體" pitchFamily="34" charset="-120"/>
                      </a:endParaRPr>
                    </a:p>
                  </a:txBody>
                  <a:tcPr anchor="ctr">
                    <a:noFill/>
                  </a:tcPr>
                </a:tc>
                <a:tc>
                  <a:txBody>
                    <a:bodyPr/>
                    <a:lstStyle/>
                    <a:p>
                      <a:pPr algn="ctr"/>
                      <a:r>
                        <a:rPr lang="en-US" altLang="zh-TW" dirty="0" smtClean="0">
                          <a:latin typeface="微軟正黑體" pitchFamily="34" charset="-120"/>
                          <a:ea typeface="微軟正黑體" pitchFamily="34" charset="-120"/>
                        </a:rPr>
                        <a:t>…</a:t>
                      </a:r>
                      <a:endParaRPr lang="zh-TW" altLang="en-US" dirty="0">
                        <a:latin typeface="微軟正黑體" pitchFamily="34" charset="-120"/>
                        <a:ea typeface="微軟正黑體" pitchFamily="34" charset="-120"/>
                      </a:endParaRPr>
                    </a:p>
                  </a:txBody>
                  <a:tcPr anchor="ctr">
                    <a:noFill/>
                  </a:tcPr>
                </a:tc>
              </a:tr>
              <a:tr h="370840">
                <a:tc>
                  <a:txBody>
                    <a:bodyPr/>
                    <a:lstStyle/>
                    <a:p>
                      <a:pPr algn="ctr"/>
                      <a:r>
                        <a:rPr lang="en-US" altLang="zh-TW" dirty="0" smtClean="0">
                          <a:latin typeface="微軟正黑體" pitchFamily="34" charset="-120"/>
                          <a:ea typeface="微軟正黑體" pitchFamily="34" charset="-120"/>
                        </a:rPr>
                        <a:t>…</a:t>
                      </a:r>
                      <a:endParaRPr lang="zh-TW" altLang="en-US" dirty="0">
                        <a:latin typeface="微軟正黑體" pitchFamily="34" charset="-120"/>
                        <a:ea typeface="微軟正黑體" pitchFamily="34" charset="-120"/>
                      </a:endParaRPr>
                    </a:p>
                  </a:txBody>
                  <a:tcPr anchor="ctr">
                    <a:noFill/>
                  </a:tcPr>
                </a:tc>
                <a:tc>
                  <a:txBody>
                    <a:bodyPr/>
                    <a:lstStyle/>
                    <a:p>
                      <a:pPr algn="ctr"/>
                      <a:r>
                        <a:rPr lang="en-US" altLang="zh-TW" dirty="0" smtClean="0">
                          <a:latin typeface="微軟正黑體" pitchFamily="34" charset="-120"/>
                          <a:ea typeface="微軟正黑體" pitchFamily="34" charset="-120"/>
                        </a:rPr>
                        <a:t>…</a:t>
                      </a:r>
                      <a:endParaRPr lang="zh-TW" altLang="en-US" dirty="0">
                        <a:latin typeface="微軟正黑體" pitchFamily="34" charset="-120"/>
                        <a:ea typeface="微軟正黑體" pitchFamily="34" charset="-120"/>
                      </a:endParaRPr>
                    </a:p>
                  </a:txBody>
                  <a:tcPr anchor="ctr">
                    <a:noFill/>
                  </a:tcPr>
                </a:tc>
              </a:tr>
            </a:tbl>
          </a:graphicData>
        </a:graphic>
      </p:graphicFrame>
      <mc:AlternateContent xmlns:mc="http://schemas.openxmlformats.org/markup-compatibility/2006" xmlns:a14="http://schemas.microsoft.com/office/drawing/2010/main">
        <mc:Choice Requires="a14">
          <p:sp>
            <p:nvSpPr>
              <p:cNvPr id="6" name="文字方塊 5"/>
              <p:cNvSpPr txBox="1"/>
              <p:nvPr/>
            </p:nvSpPr>
            <p:spPr>
              <a:xfrm>
                <a:off x="2051720" y="3998065"/>
                <a:ext cx="3390608" cy="89556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TW" b="0" i="1" smtClean="0">
                              <a:latin typeface="Cambria Math"/>
                            </a:rPr>
                          </m:ctrlPr>
                        </m:sSubPr>
                        <m:e>
                          <m:r>
                            <a:rPr lang="en-US" altLang="zh-TW" b="0" i="1" smtClean="0">
                              <a:latin typeface="Cambria Math"/>
                            </a:rPr>
                            <m:t>𝑃𝑟𝑒𝑓𝑒𝑟𝑒𝑛𝑐𝑒</m:t>
                          </m:r>
                        </m:e>
                        <m:sub>
                          <m:r>
                            <a:rPr lang="en-US" altLang="zh-TW" b="0" i="1" smtClean="0">
                              <a:latin typeface="Cambria Math"/>
                            </a:rPr>
                            <m:t>𝐴</m:t>
                          </m:r>
                          <m:r>
                            <a:rPr lang="en-US" altLang="zh-TW" b="0" i="1" smtClean="0">
                              <a:latin typeface="Cambria Math"/>
                            </a:rPr>
                            <m:t>→</m:t>
                          </m:r>
                          <m:r>
                            <a:rPr lang="en-US" altLang="zh-TW" b="0" i="1" smtClean="0">
                              <a:latin typeface="Cambria Math"/>
                            </a:rPr>
                            <m:t>𝑎</m:t>
                          </m:r>
                        </m:sub>
                      </m:sSub>
                      <m:r>
                        <a:rPr lang="en-US" altLang="zh-TW" b="0" i="1" smtClean="0">
                          <a:latin typeface="Cambria Math"/>
                        </a:rPr>
                        <m:t>=</m:t>
                      </m:r>
                      <m:nary>
                        <m:naryPr>
                          <m:chr m:val="∑"/>
                          <m:ctrlPr>
                            <a:rPr lang="en-US" altLang="zh-TW" b="0" i="1" smtClean="0">
                              <a:latin typeface="Cambria Math"/>
                            </a:rPr>
                          </m:ctrlPr>
                        </m:naryPr>
                        <m:sub>
                          <m:r>
                            <m:rPr>
                              <m:brk m:alnAt="23"/>
                            </m:rPr>
                            <a:rPr lang="en-US" altLang="zh-TW" b="0" i="1" smtClean="0">
                              <a:latin typeface="Cambria Math"/>
                            </a:rPr>
                            <m:t>𝑘</m:t>
                          </m:r>
                          <m:r>
                            <a:rPr lang="en-US" altLang="zh-TW" b="0" i="1" smtClean="0">
                              <a:latin typeface="Cambria Math"/>
                            </a:rPr>
                            <m:t>=1</m:t>
                          </m:r>
                        </m:sub>
                        <m:sup>
                          <m:r>
                            <a:rPr lang="en-US" altLang="zh-TW" b="0" i="1" smtClean="0">
                              <a:latin typeface="Cambria Math"/>
                            </a:rPr>
                            <m:t>2</m:t>
                          </m:r>
                        </m:sup>
                        <m:e>
                          <m:sSub>
                            <m:sSubPr>
                              <m:ctrlPr>
                                <a:rPr lang="en-US" altLang="zh-TW" b="0" i="1" smtClean="0">
                                  <a:latin typeface="Cambria Math"/>
                                </a:rPr>
                              </m:ctrlPr>
                            </m:sSubPr>
                            <m:e>
                              <m:r>
                                <a:rPr lang="en-US" altLang="zh-TW" b="0" i="1" smtClean="0">
                                  <a:latin typeface="Cambria Math"/>
                                </a:rPr>
                                <m:t>𝑝</m:t>
                              </m:r>
                            </m:e>
                            <m:sub>
                              <m:r>
                                <a:rPr lang="en-US" altLang="zh-TW" b="0" i="1" smtClean="0">
                                  <a:latin typeface="Cambria Math"/>
                                </a:rPr>
                                <m:t>𝐴𝑘</m:t>
                              </m:r>
                            </m:sub>
                          </m:sSub>
                          <m:r>
                            <a:rPr lang="en-US" altLang="zh-TW" b="0" i="1" smtClean="0">
                              <a:latin typeface="Cambria Math"/>
                              <a:ea typeface="Cambria Math"/>
                            </a:rPr>
                            <m:t>×</m:t>
                          </m:r>
                          <m:sSub>
                            <m:sSubPr>
                              <m:ctrlPr>
                                <a:rPr lang="en-US" altLang="zh-TW" b="0" i="1" smtClean="0">
                                  <a:latin typeface="Cambria Math"/>
                                  <a:ea typeface="Cambria Math"/>
                                </a:rPr>
                              </m:ctrlPr>
                            </m:sSubPr>
                            <m:e>
                              <m:r>
                                <a:rPr lang="en-US" altLang="zh-TW" b="0" i="1" smtClean="0">
                                  <a:latin typeface="Cambria Math"/>
                                  <a:ea typeface="Cambria Math"/>
                                </a:rPr>
                                <m:t>𝑞</m:t>
                              </m:r>
                            </m:e>
                            <m:sub>
                              <m:r>
                                <a:rPr lang="en-US" altLang="zh-TW" b="0" i="1" smtClean="0">
                                  <a:latin typeface="Cambria Math"/>
                                  <a:ea typeface="Cambria Math"/>
                                </a:rPr>
                                <m:t>𝑎𝑘</m:t>
                              </m:r>
                            </m:sub>
                          </m:sSub>
                        </m:e>
                      </m:nary>
                    </m:oMath>
                  </m:oMathPara>
                </a14:m>
                <a:endParaRPr lang="zh-TW" altLang="en-US" dirty="0"/>
              </a:p>
            </p:txBody>
          </p:sp>
        </mc:Choice>
        <mc:Fallback xmlns="">
          <p:sp>
            <p:nvSpPr>
              <p:cNvPr id="6" name="文字方塊 5"/>
              <p:cNvSpPr txBox="1">
                <a:spLocks noRot="1" noChangeAspect="1" noMove="1" noResize="1" noEditPoints="1" noAdjustHandles="1" noChangeArrowheads="1" noChangeShapeType="1" noTextEdit="1"/>
              </p:cNvSpPr>
              <p:nvPr/>
            </p:nvSpPr>
            <p:spPr>
              <a:xfrm>
                <a:off x="2051720" y="3998065"/>
                <a:ext cx="3390608" cy="895566"/>
              </a:xfrm>
              <a:prstGeom prst="rect">
                <a:avLst/>
              </a:prstGeom>
              <a:blipFill rotWithShape="1">
                <a:blip r:embed="rId2"/>
                <a:stretch>
                  <a:fillRect/>
                </a:stretch>
              </a:blipFill>
            </p:spPr>
            <p:txBody>
              <a:bodyPr/>
              <a:lstStyle/>
              <a:p>
                <a:r>
                  <a:rPr lang="zh-TW" altLang="en-US">
                    <a:noFill/>
                  </a:rPr>
                  <a:t> </a:t>
                </a:r>
              </a:p>
            </p:txBody>
          </p:sp>
        </mc:Fallback>
      </mc:AlternateContent>
      <p:cxnSp>
        <p:nvCxnSpPr>
          <p:cNvPr id="8" name="直線單箭頭接點 7"/>
          <p:cNvCxnSpPr/>
          <p:nvPr/>
        </p:nvCxnSpPr>
        <p:spPr>
          <a:xfrm flipV="1">
            <a:off x="4377611" y="4638900"/>
            <a:ext cx="187287" cy="50946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直線單箭頭接點 10"/>
          <p:cNvCxnSpPr/>
          <p:nvPr/>
        </p:nvCxnSpPr>
        <p:spPr>
          <a:xfrm flipH="1" flipV="1">
            <a:off x="5125559" y="4638900"/>
            <a:ext cx="316769" cy="35706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文字方塊 12"/>
          <p:cNvSpPr txBox="1"/>
          <p:nvPr/>
        </p:nvSpPr>
        <p:spPr>
          <a:xfrm>
            <a:off x="3563888" y="5229200"/>
            <a:ext cx="1561671" cy="646331"/>
          </a:xfrm>
          <a:prstGeom prst="rect">
            <a:avLst/>
          </a:prstGeom>
          <a:noFill/>
        </p:spPr>
        <p:txBody>
          <a:bodyPr wrap="square" rtlCol="0">
            <a:spAutoFit/>
          </a:bodyPr>
          <a:lstStyle/>
          <a:p>
            <a:r>
              <a:rPr lang="zh-TW" altLang="en-US" dirty="0" smtClean="0">
                <a:solidFill>
                  <a:srgbClr val="FF0000"/>
                </a:solidFill>
                <a:latin typeface="微軟正黑體" pitchFamily="34" charset="-120"/>
                <a:ea typeface="微軟正黑體" pitchFamily="34" charset="-120"/>
              </a:rPr>
              <a:t>用戶</a:t>
            </a:r>
            <a:r>
              <a:rPr lang="en-US" altLang="zh-TW" dirty="0" smtClean="0">
                <a:solidFill>
                  <a:srgbClr val="FF0000"/>
                </a:solidFill>
                <a:latin typeface="微軟正黑體" pitchFamily="34" charset="-120"/>
                <a:ea typeface="微軟正黑體" pitchFamily="34" charset="-120"/>
              </a:rPr>
              <a:t>A</a:t>
            </a:r>
            <a:r>
              <a:rPr lang="zh-TW" altLang="en-US" dirty="0" smtClean="0">
                <a:latin typeface="微軟正黑體" pitchFamily="34" charset="-120"/>
                <a:ea typeface="微軟正黑體" pitchFamily="34" charset="-120"/>
              </a:rPr>
              <a:t>對隱特徵</a:t>
            </a:r>
            <a:r>
              <a:rPr lang="en-US" altLang="zh-TW" dirty="0" smtClean="0">
                <a:latin typeface="微軟正黑體" pitchFamily="34" charset="-120"/>
                <a:ea typeface="微軟正黑體" pitchFamily="34" charset="-120"/>
              </a:rPr>
              <a:t>k</a:t>
            </a:r>
            <a:r>
              <a:rPr lang="zh-TW" altLang="en-US" dirty="0" smtClean="0">
                <a:latin typeface="微軟正黑體" pitchFamily="34" charset="-120"/>
                <a:ea typeface="微軟正黑體" pitchFamily="34" charset="-120"/>
              </a:rPr>
              <a:t>偏好程度</a:t>
            </a:r>
            <a:endParaRPr lang="zh-TW" altLang="en-US" dirty="0">
              <a:latin typeface="微軟正黑體" pitchFamily="34" charset="-120"/>
              <a:ea typeface="微軟正黑體" pitchFamily="34" charset="-120"/>
            </a:endParaRPr>
          </a:p>
        </p:txBody>
      </p:sp>
      <p:sp>
        <p:nvSpPr>
          <p:cNvPr id="14" name="文字方塊 13"/>
          <p:cNvSpPr txBox="1"/>
          <p:nvPr/>
        </p:nvSpPr>
        <p:spPr>
          <a:xfrm>
            <a:off x="5442328" y="5124992"/>
            <a:ext cx="1561671" cy="646331"/>
          </a:xfrm>
          <a:prstGeom prst="rect">
            <a:avLst/>
          </a:prstGeom>
          <a:noFill/>
        </p:spPr>
        <p:txBody>
          <a:bodyPr wrap="square" rtlCol="0">
            <a:spAutoFit/>
          </a:bodyPr>
          <a:lstStyle/>
          <a:p>
            <a:r>
              <a:rPr lang="zh-TW" altLang="en-US" dirty="0" smtClean="0">
                <a:solidFill>
                  <a:srgbClr val="FF0000"/>
                </a:solidFill>
                <a:latin typeface="微軟正黑體" pitchFamily="34" charset="-120"/>
                <a:ea typeface="微軟正黑體" pitchFamily="34" charset="-120"/>
              </a:rPr>
              <a:t>物品</a:t>
            </a:r>
            <a:r>
              <a:rPr lang="en-US" altLang="zh-TW" dirty="0" smtClean="0">
                <a:solidFill>
                  <a:srgbClr val="FF0000"/>
                </a:solidFill>
                <a:latin typeface="微軟正黑體" pitchFamily="34" charset="-120"/>
                <a:ea typeface="微軟正黑體" pitchFamily="34" charset="-120"/>
              </a:rPr>
              <a:t>a</a:t>
            </a:r>
            <a:r>
              <a:rPr lang="zh-TW" altLang="en-US" dirty="0" smtClean="0">
                <a:latin typeface="微軟正黑體" pitchFamily="34" charset="-120"/>
                <a:ea typeface="微軟正黑體" pitchFamily="34" charset="-120"/>
              </a:rPr>
              <a:t>擁有隱特徵</a:t>
            </a:r>
            <a:r>
              <a:rPr lang="en-US" altLang="zh-TW" dirty="0" smtClean="0">
                <a:latin typeface="微軟正黑體" pitchFamily="34" charset="-120"/>
                <a:ea typeface="微軟正黑體" pitchFamily="34" charset="-120"/>
              </a:rPr>
              <a:t>k</a:t>
            </a:r>
            <a:r>
              <a:rPr lang="zh-TW" altLang="en-US" dirty="0" smtClean="0">
                <a:latin typeface="微軟正黑體" pitchFamily="34" charset="-120"/>
                <a:ea typeface="微軟正黑體" pitchFamily="34" charset="-120"/>
              </a:rPr>
              <a:t>程度</a:t>
            </a:r>
            <a:endParaRPr lang="zh-TW" altLang="en-US" dirty="0">
              <a:latin typeface="微軟正黑體" pitchFamily="34" charset="-120"/>
              <a:ea typeface="微軟正黑體" pitchFamily="34" charset="-120"/>
            </a:endParaRPr>
          </a:p>
        </p:txBody>
      </p:sp>
    </p:spTree>
    <p:extLst>
      <p:ext uri="{BB962C8B-B14F-4D97-AF65-F5344CB8AC3E}">
        <p14:creationId xmlns:p14="http://schemas.microsoft.com/office/powerpoint/2010/main" val="34736869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圓角矩形 80"/>
          <p:cNvSpPr/>
          <p:nvPr/>
        </p:nvSpPr>
        <p:spPr>
          <a:xfrm>
            <a:off x="910609" y="4075197"/>
            <a:ext cx="7272808" cy="2386265"/>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86" name="圓角矩形 3085"/>
          <p:cNvSpPr/>
          <p:nvPr/>
        </p:nvSpPr>
        <p:spPr>
          <a:xfrm>
            <a:off x="899592" y="936277"/>
            <a:ext cx="7272808" cy="2924771"/>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標題 2"/>
          <p:cNvSpPr>
            <a:spLocks noGrp="1"/>
          </p:cNvSpPr>
          <p:nvPr>
            <p:ph type="title"/>
          </p:nvPr>
        </p:nvSpPr>
        <p:spPr/>
        <p:txBody>
          <a:bodyPr/>
          <a:lstStyle/>
          <a:p>
            <a:r>
              <a:rPr lang="zh-TW" altLang="en-US" dirty="0" smtClean="0"/>
              <a:t>系統框架</a:t>
            </a:r>
            <a:r>
              <a:rPr lang="en-US" altLang="zh-TW" dirty="0"/>
              <a:t> </a:t>
            </a:r>
            <a:r>
              <a:rPr lang="en-US" altLang="zh-TW" dirty="0" smtClean="0"/>
              <a:t>– </a:t>
            </a:r>
            <a:r>
              <a:rPr lang="zh-TW" altLang="en-US" dirty="0" smtClean="0"/>
              <a:t>推薦系統架構</a:t>
            </a:r>
            <a:endParaRPr lang="zh-TW" altLang="en-US" dirty="0"/>
          </a:p>
        </p:txBody>
      </p:sp>
      <p:sp>
        <p:nvSpPr>
          <p:cNvPr id="10" name="矩形 9"/>
          <p:cNvSpPr/>
          <p:nvPr/>
        </p:nvSpPr>
        <p:spPr>
          <a:xfrm>
            <a:off x="1187624" y="2155587"/>
            <a:ext cx="1440160" cy="43204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tx1"/>
                </a:solidFill>
                <a:latin typeface="微軟正黑體" pitchFamily="34" charset="-120"/>
                <a:ea typeface="微軟正黑體" pitchFamily="34" charset="-120"/>
              </a:rPr>
              <a:t>用戶</a:t>
            </a:r>
            <a:endParaRPr lang="zh-TW" altLang="en-US" dirty="0">
              <a:solidFill>
                <a:schemeClr val="tx1"/>
              </a:solidFill>
              <a:latin typeface="微軟正黑體" pitchFamily="34" charset="-120"/>
              <a:ea typeface="微軟正黑體" pitchFamily="34" charset="-120"/>
            </a:endParaRPr>
          </a:p>
        </p:txBody>
      </p:sp>
      <p:sp>
        <p:nvSpPr>
          <p:cNvPr id="11" name="矩形 10"/>
          <p:cNvSpPr/>
          <p:nvPr/>
        </p:nvSpPr>
        <p:spPr>
          <a:xfrm>
            <a:off x="3779912" y="1075467"/>
            <a:ext cx="1440160" cy="43204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tx1"/>
                </a:solidFill>
                <a:latin typeface="微軟正黑體" pitchFamily="34" charset="-120"/>
                <a:ea typeface="微軟正黑體" pitchFamily="34" charset="-120"/>
              </a:rPr>
              <a:t>物品</a:t>
            </a:r>
            <a:endParaRPr lang="zh-TW" altLang="en-US" dirty="0">
              <a:solidFill>
                <a:schemeClr val="tx1"/>
              </a:solidFill>
              <a:latin typeface="微軟正黑體" pitchFamily="34" charset="-120"/>
              <a:ea typeface="微軟正黑體" pitchFamily="34" charset="-120"/>
            </a:endParaRPr>
          </a:p>
        </p:txBody>
      </p:sp>
      <p:sp>
        <p:nvSpPr>
          <p:cNvPr id="12" name="矩形 11"/>
          <p:cNvSpPr/>
          <p:nvPr/>
        </p:nvSpPr>
        <p:spPr>
          <a:xfrm>
            <a:off x="3786808" y="2155587"/>
            <a:ext cx="1440160" cy="43204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tx1"/>
                </a:solidFill>
                <a:latin typeface="微軟正黑體" pitchFamily="34" charset="-120"/>
                <a:ea typeface="微軟正黑體" pitchFamily="34" charset="-120"/>
              </a:rPr>
              <a:t>用戶</a:t>
            </a:r>
            <a:endParaRPr lang="zh-TW" altLang="en-US" dirty="0">
              <a:solidFill>
                <a:schemeClr val="tx1"/>
              </a:solidFill>
              <a:latin typeface="微軟正黑體" pitchFamily="34" charset="-120"/>
              <a:ea typeface="微軟正黑體" pitchFamily="34" charset="-120"/>
            </a:endParaRPr>
          </a:p>
        </p:txBody>
      </p:sp>
      <p:sp>
        <p:nvSpPr>
          <p:cNvPr id="14" name="矩形 13"/>
          <p:cNvSpPr/>
          <p:nvPr/>
        </p:nvSpPr>
        <p:spPr>
          <a:xfrm>
            <a:off x="3779912" y="3235707"/>
            <a:ext cx="1440160" cy="43204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tx1"/>
                </a:solidFill>
                <a:latin typeface="微軟正黑體" pitchFamily="34" charset="-120"/>
                <a:ea typeface="微軟正黑體" pitchFamily="34" charset="-120"/>
              </a:rPr>
              <a:t>特徵</a:t>
            </a:r>
            <a:endParaRPr lang="zh-TW" altLang="en-US" dirty="0">
              <a:solidFill>
                <a:schemeClr val="tx1"/>
              </a:solidFill>
              <a:latin typeface="微軟正黑體" pitchFamily="34" charset="-120"/>
              <a:ea typeface="微軟正黑體" pitchFamily="34" charset="-120"/>
            </a:endParaRPr>
          </a:p>
        </p:txBody>
      </p:sp>
      <p:cxnSp>
        <p:nvCxnSpPr>
          <p:cNvPr id="15" name="直線單箭頭接點 14"/>
          <p:cNvCxnSpPr>
            <a:stCxn id="10" idx="3"/>
            <a:endCxn id="12" idx="1"/>
          </p:cNvCxnSpPr>
          <p:nvPr/>
        </p:nvCxnSpPr>
        <p:spPr>
          <a:xfrm>
            <a:off x="2627784" y="2371611"/>
            <a:ext cx="1159024"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肘形接點 16"/>
          <p:cNvCxnSpPr>
            <a:stCxn id="10" idx="3"/>
            <a:endCxn id="11" idx="1"/>
          </p:cNvCxnSpPr>
          <p:nvPr/>
        </p:nvCxnSpPr>
        <p:spPr>
          <a:xfrm flipV="1">
            <a:off x="2627784" y="1291491"/>
            <a:ext cx="1152128" cy="1080120"/>
          </a:xfrm>
          <a:prstGeom prst="bentConnector3">
            <a:avLst>
              <a:gd name="adj1" fmla="val 2896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肘形接點 18"/>
          <p:cNvCxnSpPr>
            <a:stCxn id="10" idx="3"/>
            <a:endCxn id="14" idx="1"/>
          </p:cNvCxnSpPr>
          <p:nvPr/>
        </p:nvCxnSpPr>
        <p:spPr>
          <a:xfrm>
            <a:off x="2627784" y="2371611"/>
            <a:ext cx="1152128" cy="1080120"/>
          </a:xfrm>
          <a:prstGeom prst="bentConnector3">
            <a:avLst>
              <a:gd name="adj1" fmla="val 2896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文字方塊 24"/>
          <p:cNvSpPr txBox="1"/>
          <p:nvPr/>
        </p:nvSpPr>
        <p:spPr>
          <a:xfrm>
            <a:off x="2987824" y="1004979"/>
            <a:ext cx="792088" cy="307777"/>
          </a:xfrm>
          <a:prstGeom prst="rect">
            <a:avLst/>
          </a:prstGeom>
          <a:noFill/>
        </p:spPr>
        <p:txBody>
          <a:bodyPr wrap="square" rtlCol="0">
            <a:spAutoFit/>
          </a:bodyPr>
          <a:lstStyle/>
          <a:p>
            <a:r>
              <a:rPr lang="zh-TW" altLang="en-US" sz="1400" dirty="0" smtClean="0">
                <a:latin typeface="微軟正黑體" pitchFamily="34" charset="-120"/>
                <a:ea typeface="微軟正黑體" pitchFamily="34" charset="-120"/>
              </a:rPr>
              <a:t>喜歡</a:t>
            </a:r>
            <a:endParaRPr lang="zh-TW" altLang="en-US" sz="1400" dirty="0">
              <a:latin typeface="微軟正黑體" pitchFamily="34" charset="-120"/>
              <a:ea typeface="微軟正黑體" pitchFamily="34" charset="-120"/>
            </a:endParaRPr>
          </a:p>
        </p:txBody>
      </p:sp>
      <p:sp>
        <p:nvSpPr>
          <p:cNvPr id="27" name="文字方塊 26"/>
          <p:cNvSpPr txBox="1"/>
          <p:nvPr/>
        </p:nvSpPr>
        <p:spPr>
          <a:xfrm>
            <a:off x="2921022" y="2002279"/>
            <a:ext cx="1368152" cy="738664"/>
          </a:xfrm>
          <a:prstGeom prst="rect">
            <a:avLst/>
          </a:prstGeom>
          <a:noFill/>
        </p:spPr>
        <p:txBody>
          <a:bodyPr wrap="square" rtlCol="0">
            <a:spAutoFit/>
          </a:bodyPr>
          <a:lstStyle/>
          <a:p>
            <a:r>
              <a:rPr lang="zh-TW" altLang="en-US" sz="1400" dirty="0" smtClean="0">
                <a:latin typeface="微軟正黑體" pitchFamily="34" charset="-120"/>
                <a:ea typeface="微軟正黑體" pitchFamily="34" charset="-120"/>
              </a:rPr>
              <a:t>有相似興趣</a:t>
            </a:r>
            <a:endParaRPr lang="en-US" altLang="zh-TW" sz="1400" dirty="0" smtClean="0">
              <a:latin typeface="微軟正黑體" pitchFamily="34" charset="-120"/>
              <a:ea typeface="微軟正黑體" pitchFamily="34" charset="-120"/>
            </a:endParaRPr>
          </a:p>
          <a:p>
            <a:endParaRPr lang="en-US" altLang="zh-TW" sz="1400" dirty="0">
              <a:latin typeface="微軟正黑體" pitchFamily="34" charset="-120"/>
              <a:ea typeface="微軟正黑體" pitchFamily="34" charset="-120"/>
            </a:endParaRPr>
          </a:p>
          <a:p>
            <a:r>
              <a:rPr lang="zh-TW" altLang="en-US" sz="1400" dirty="0" smtClean="0">
                <a:latin typeface="微軟正黑體" pitchFamily="34" charset="-120"/>
                <a:ea typeface="微軟正黑體" pitchFamily="34" charset="-120"/>
              </a:rPr>
              <a:t>好友</a:t>
            </a:r>
            <a:endParaRPr lang="zh-TW" altLang="en-US" sz="1400" dirty="0">
              <a:latin typeface="微軟正黑體" pitchFamily="34" charset="-120"/>
              <a:ea typeface="微軟正黑體" pitchFamily="34" charset="-120"/>
            </a:endParaRPr>
          </a:p>
        </p:txBody>
      </p:sp>
      <p:sp>
        <p:nvSpPr>
          <p:cNvPr id="28" name="文字方塊 27"/>
          <p:cNvSpPr txBox="1"/>
          <p:nvPr/>
        </p:nvSpPr>
        <p:spPr>
          <a:xfrm>
            <a:off x="2931338" y="3451731"/>
            <a:ext cx="1217240" cy="307777"/>
          </a:xfrm>
          <a:prstGeom prst="rect">
            <a:avLst/>
          </a:prstGeom>
          <a:noFill/>
        </p:spPr>
        <p:txBody>
          <a:bodyPr wrap="square" rtlCol="0">
            <a:spAutoFit/>
          </a:bodyPr>
          <a:lstStyle/>
          <a:p>
            <a:r>
              <a:rPr lang="zh-TW" altLang="en-US" sz="1400" dirty="0" smtClean="0">
                <a:latin typeface="微軟正黑體" pitchFamily="34" charset="-120"/>
                <a:ea typeface="微軟正黑體" pitchFamily="34" charset="-120"/>
              </a:rPr>
              <a:t>喜歡、具有</a:t>
            </a:r>
            <a:endParaRPr lang="zh-TW" altLang="en-US" sz="1400" dirty="0">
              <a:latin typeface="微軟正黑體" pitchFamily="34" charset="-120"/>
              <a:ea typeface="微軟正黑體" pitchFamily="34" charset="-120"/>
            </a:endParaRPr>
          </a:p>
        </p:txBody>
      </p:sp>
      <p:sp>
        <p:nvSpPr>
          <p:cNvPr id="29" name="矩形 28"/>
          <p:cNvSpPr/>
          <p:nvPr/>
        </p:nvSpPr>
        <p:spPr>
          <a:xfrm>
            <a:off x="6300192" y="2155587"/>
            <a:ext cx="1440160" cy="43204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tx1"/>
                </a:solidFill>
                <a:latin typeface="微軟正黑體" pitchFamily="34" charset="-120"/>
                <a:ea typeface="微軟正黑體" pitchFamily="34" charset="-120"/>
              </a:rPr>
              <a:t>物品</a:t>
            </a:r>
            <a:endParaRPr lang="zh-TW" altLang="en-US" dirty="0">
              <a:solidFill>
                <a:schemeClr val="tx1"/>
              </a:solidFill>
              <a:latin typeface="微軟正黑體" pitchFamily="34" charset="-120"/>
              <a:ea typeface="微軟正黑體" pitchFamily="34" charset="-120"/>
            </a:endParaRPr>
          </a:p>
        </p:txBody>
      </p:sp>
      <p:cxnSp>
        <p:nvCxnSpPr>
          <p:cNvPr id="30" name="肘形接點 29"/>
          <p:cNvCxnSpPr>
            <a:stCxn id="11" idx="3"/>
            <a:endCxn id="29" idx="1"/>
          </p:cNvCxnSpPr>
          <p:nvPr/>
        </p:nvCxnSpPr>
        <p:spPr>
          <a:xfrm>
            <a:off x="5220072" y="1291491"/>
            <a:ext cx="1080120" cy="1080120"/>
          </a:xfrm>
          <a:prstGeom prst="bentConnector3">
            <a:avLst>
              <a:gd name="adj1" fmla="val 78559"/>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肘形接點 32"/>
          <p:cNvCxnSpPr>
            <a:stCxn id="14" idx="3"/>
            <a:endCxn id="29" idx="1"/>
          </p:cNvCxnSpPr>
          <p:nvPr/>
        </p:nvCxnSpPr>
        <p:spPr>
          <a:xfrm flipV="1">
            <a:off x="5220072" y="2371611"/>
            <a:ext cx="1080120" cy="1080120"/>
          </a:xfrm>
          <a:prstGeom prst="bentConnector3">
            <a:avLst>
              <a:gd name="adj1" fmla="val 78559"/>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直線單箭頭接點 36"/>
          <p:cNvCxnSpPr>
            <a:stCxn id="12" idx="3"/>
            <a:endCxn id="29" idx="1"/>
          </p:cNvCxnSpPr>
          <p:nvPr/>
        </p:nvCxnSpPr>
        <p:spPr>
          <a:xfrm>
            <a:off x="5226968" y="2371611"/>
            <a:ext cx="1073224"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文字方塊 38"/>
          <p:cNvSpPr txBox="1"/>
          <p:nvPr/>
        </p:nvSpPr>
        <p:spPr>
          <a:xfrm>
            <a:off x="5308962" y="980728"/>
            <a:ext cx="792088" cy="307777"/>
          </a:xfrm>
          <a:prstGeom prst="rect">
            <a:avLst/>
          </a:prstGeom>
          <a:noFill/>
        </p:spPr>
        <p:txBody>
          <a:bodyPr wrap="square" rtlCol="0">
            <a:spAutoFit/>
          </a:bodyPr>
          <a:lstStyle/>
          <a:p>
            <a:r>
              <a:rPr lang="zh-TW" altLang="en-US" sz="1400" dirty="0" smtClean="0">
                <a:latin typeface="微軟正黑體" pitchFamily="34" charset="-120"/>
                <a:ea typeface="微軟正黑體" pitchFamily="34" charset="-120"/>
              </a:rPr>
              <a:t>相似</a:t>
            </a:r>
            <a:endParaRPr lang="zh-TW" altLang="en-US" sz="1400" dirty="0">
              <a:latin typeface="微軟正黑體" pitchFamily="34" charset="-120"/>
              <a:ea typeface="微軟正黑體" pitchFamily="34" charset="-120"/>
            </a:endParaRPr>
          </a:p>
        </p:txBody>
      </p:sp>
      <p:sp>
        <p:nvSpPr>
          <p:cNvPr id="40" name="文字方塊 39"/>
          <p:cNvSpPr txBox="1"/>
          <p:nvPr/>
        </p:nvSpPr>
        <p:spPr>
          <a:xfrm>
            <a:off x="5416104" y="2002279"/>
            <a:ext cx="577804" cy="307777"/>
          </a:xfrm>
          <a:prstGeom prst="rect">
            <a:avLst/>
          </a:prstGeom>
          <a:noFill/>
        </p:spPr>
        <p:txBody>
          <a:bodyPr wrap="square" rtlCol="0">
            <a:spAutoFit/>
          </a:bodyPr>
          <a:lstStyle/>
          <a:p>
            <a:r>
              <a:rPr lang="zh-TW" altLang="en-US" sz="1400" dirty="0" smtClean="0">
                <a:latin typeface="微軟正黑體" pitchFamily="34" charset="-120"/>
                <a:ea typeface="微軟正黑體" pitchFamily="34" charset="-120"/>
              </a:rPr>
              <a:t>喜歡</a:t>
            </a:r>
            <a:endParaRPr lang="zh-TW" altLang="en-US" sz="1400" dirty="0">
              <a:latin typeface="微軟正黑體" pitchFamily="34" charset="-120"/>
              <a:ea typeface="微軟正黑體" pitchFamily="34" charset="-120"/>
            </a:endParaRPr>
          </a:p>
        </p:txBody>
      </p:sp>
      <p:sp>
        <p:nvSpPr>
          <p:cNvPr id="41" name="文字方塊 40"/>
          <p:cNvSpPr txBox="1"/>
          <p:nvPr/>
        </p:nvSpPr>
        <p:spPr>
          <a:xfrm>
            <a:off x="5416104" y="3453706"/>
            <a:ext cx="577804" cy="307777"/>
          </a:xfrm>
          <a:prstGeom prst="rect">
            <a:avLst/>
          </a:prstGeom>
          <a:noFill/>
        </p:spPr>
        <p:txBody>
          <a:bodyPr wrap="square" rtlCol="0">
            <a:spAutoFit/>
          </a:bodyPr>
          <a:lstStyle/>
          <a:p>
            <a:r>
              <a:rPr lang="zh-TW" altLang="en-US" sz="1400" dirty="0" smtClean="0">
                <a:latin typeface="微軟正黑體" pitchFamily="34" charset="-120"/>
                <a:ea typeface="微軟正黑體" pitchFamily="34" charset="-120"/>
              </a:rPr>
              <a:t>包含</a:t>
            </a:r>
            <a:endParaRPr lang="zh-TW" altLang="en-US" sz="1400" dirty="0">
              <a:latin typeface="微軟正黑體" pitchFamily="34" charset="-120"/>
              <a:ea typeface="微軟正黑體" pitchFamily="34" charset="-120"/>
            </a:endParaRPr>
          </a:p>
        </p:txBody>
      </p:sp>
      <p:pic>
        <p:nvPicPr>
          <p:cNvPr id="43" name="Picture 3" descr="\\dbm_public\Info_Center\DBMTeam\Training\分析相關\DMP\素材\noun_419_cc.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20810"/>
          <a:stretch/>
        </p:blipFill>
        <p:spPr bwMode="auto">
          <a:xfrm>
            <a:off x="1691680" y="4940345"/>
            <a:ext cx="749143" cy="593249"/>
          </a:xfrm>
          <a:prstGeom prst="rect">
            <a:avLst/>
          </a:prstGeom>
          <a:noFill/>
          <a:extLst>
            <a:ext uri="{909E8E84-426E-40DD-AFC4-6F175D3DCCD1}">
              <a14:hiddenFill xmlns:a14="http://schemas.microsoft.com/office/drawing/2010/main">
                <a:solidFill>
                  <a:srgbClr val="FFFFFF"/>
                </a:solidFill>
              </a14:hiddenFill>
            </a:ext>
          </a:extLst>
        </p:spPr>
      </p:pic>
      <p:sp>
        <p:nvSpPr>
          <p:cNvPr id="44" name="矩形 43"/>
          <p:cNvSpPr/>
          <p:nvPr/>
        </p:nvSpPr>
        <p:spPr>
          <a:xfrm>
            <a:off x="3779912" y="4221088"/>
            <a:ext cx="1440160" cy="53088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tx1"/>
                </a:solidFill>
                <a:latin typeface="微軟正黑體" pitchFamily="34" charset="-120"/>
                <a:ea typeface="微軟正黑體" pitchFamily="34" charset="-120"/>
              </a:rPr>
              <a:t>特徵</a:t>
            </a:r>
            <a:r>
              <a:rPr lang="en-US" altLang="zh-TW" dirty="0" smtClean="0">
                <a:solidFill>
                  <a:schemeClr val="tx1"/>
                </a:solidFill>
                <a:latin typeface="微軟正黑體" pitchFamily="34" charset="-120"/>
                <a:ea typeface="微軟正黑體" pitchFamily="34" charset="-120"/>
              </a:rPr>
              <a:t>1</a:t>
            </a:r>
            <a:r>
              <a:rPr lang="zh-TW" altLang="en-US" dirty="0" smtClean="0">
                <a:solidFill>
                  <a:schemeClr val="tx1"/>
                </a:solidFill>
                <a:latin typeface="微軟正黑體" pitchFamily="34" charset="-120"/>
                <a:ea typeface="微軟正黑體" pitchFamily="34" charset="-120"/>
              </a:rPr>
              <a:t> </a:t>
            </a:r>
            <a:endParaRPr lang="en-US" altLang="zh-TW" dirty="0" smtClean="0">
              <a:solidFill>
                <a:schemeClr val="tx1"/>
              </a:solidFill>
              <a:latin typeface="微軟正黑體" pitchFamily="34" charset="-120"/>
              <a:ea typeface="微軟正黑體" pitchFamily="34" charset="-120"/>
            </a:endParaRPr>
          </a:p>
          <a:p>
            <a:pPr algn="ctr"/>
            <a:r>
              <a:rPr lang="zh-TW" altLang="en-US" sz="1050" dirty="0" smtClean="0">
                <a:solidFill>
                  <a:schemeClr val="tx1"/>
                </a:solidFill>
                <a:latin typeface="微軟正黑體" pitchFamily="34" charset="-120"/>
                <a:ea typeface="微軟正黑體" pitchFamily="34" charset="-120"/>
              </a:rPr>
              <a:t>用戶喜歡的物品</a:t>
            </a:r>
            <a:endParaRPr lang="zh-TW" altLang="en-US" sz="1050" dirty="0">
              <a:solidFill>
                <a:schemeClr val="tx1"/>
              </a:solidFill>
              <a:latin typeface="微軟正黑體" pitchFamily="34" charset="-120"/>
              <a:ea typeface="微軟正黑體" pitchFamily="34" charset="-120"/>
            </a:endParaRPr>
          </a:p>
        </p:txBody>
      </p:sp>
      <p:sp>
        <p:nvSpPr>
          <p:cNvPr id="45" name="矩形 44"/>
          <p:cNvSpPr/>
          <p:nvPr/>
        </p:nvSpPr>
        <p:spPr>
          <a:xfrm>
            <a:off x="3786808" y="4976588"/>
            <a:ext cx="1440160" cy="49546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tx1"/>
                </a:solidFill>
                <a:latin typeface="微軟正黑體" pitchFamily="34" charset="-120"/>
                <a:ea typeface="微軟正黑體" pitchFamily="34" charset="-120"/>
              </a:rPr>
              <a:t>特徵</a:t>
            </a:r>
            <a:r>
              <a:rPr lang="en-US" altLang="zh-TW" dirty="0" smtClean="0">
                <a:solidFill>
                  <a:schemeClr val="tx1"/>
                </a:solidFill>
                <a:latin typeface="微軟正黑體" pitchFamily="34" charset="-120"/>
                <a:ea typeface="微軟正黑體" pitchFamily="34" charset="-120"/>
              </a:rPr>
              <a:t>2</a:t>
            </a:r>
          </a:p>
          <a:p>
            <a:pPr algn="ctr"/>
            <a:r>
              <a:rPr lang="zh-TW" altLang="en-US" sz="1050" dirty="0" smtClean="0">
                <a:solidFill>
                  <a:schemeClr val="tx1"/>
                </a:solidFill>
                <a:latin typeface="微軟正黑體" pitchFamily="34" charset="-120"/>
                <a:ea typeface="微軟正黑體" pitchFamily="34" charset="-120"/>
              </a:rPr>
              <a:t>有相似興趣的好友</a:t>
            </a:r>
            <a:endParaRPr lang="zh-TW" altLang="en-US" sz="1050" dirty="0">
              <a:solidFill>
                <a:schemeClr val="tx1"/>
              </a:solidFill>
              <a:latin typeface="微軟正黑體" pitchFamily="34" charset="-120"/>
              <a:ea typeface="微軟正黑體" pitchFamily="34" charset="-120"/>
            </a:endParaRPr>
          </a:p>
        </p:txBody>
      </p:sp>
      <p:sp>
        <p:nvSpPr>
          <p:cNvPr id="46" name="矩形 45"/>
          <p:cNvSpPr/>
          <p:nvPr/>
        </p:nvSpPr>
        <p:spPr>
          <a:xfrm>
            <a:off x="3779912" y="5805265"/>
            <a:ext cx="1440160" cy="53088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tx1"/>
                </a:solidFill>
                <a:latin typeface="微軟正黑體" pitchFamily="34" charset="-120"/>
                <a:ea typeface="微軟正黑體" pitchFamily="34" charset="-120"/>
              </a:rPr>
              <a:t>特徵</a:t>
            </a:r>
            <a:r>
              <a:rPr lang="en-US" altLang="zh-TW" dirty="0" smtClean="0">
                <a:solidFill>
                  <a:schemeClr val="tx1"/>
                </a:solidFill>
                <a:latin typeface="微軟正黑體" pitchFamily="34" charset="-120"/>
                <a:ea typeface="微軟正黑體" pitchFamily="34" charset="-120"/>
              </a:rPr>
              <a:t>N</a:t>
            </a:r>
            <a:r>
              <a:rPr lang="zh-TW" altLang="en-US" dirty="0" smtClean="0">
                <a:solidFill>
                  <a:schemeClr val="tx1"/>
                </a:solidFill>
                <a:latin typeface="微軟正黑體" pitchFamily="34" charset="-120"/>
                <a:ea typeface="微軟正黑體" pitchFamily="34" charset="-120"/>
              </a:rPr>
              <a:t> </a:t>
            </a:r>
            <a:endParaRPr lang="en-US" altLang="zh-TW" dirty="0" smtClean="0">
              <a:solidFill>
                <a:schemeClr val="tx1"/>
              </a:solidFill>
              <a:latin typeface="微軟正黑體" pitchFamily="34" charset="-120"/>
              <a:ea typeface="微軟正黑體" pitchFamily="34" charset="-120"/>
            </a:endParaRPr>
          </a:p>
          <a:p>
            <a:pPr algn="ctr"/>
            <a:r>
              <a:rPr lang="zh-TW" altLang="en-US" sz="1050" dirty="0" smtClean="0">
                <a:solidFill>
                  <a:schemeClr val="tx1"/>
                </a:solidFill>
                <a:latin typeface="微軟正黑體" pitchFamily="34" charset="-120"/>
                <a:ea typeface="微軟正黑體" pitchFamily="34" charset="-120"/>
              </a:rPr>
              <a:t>喜歡有</a:t>
            </a:r>
            <a:r>
              <a:rPr lang="en-US" altLang="zh-TW" sz="1050" dirty="0" smtClean="0">
                <a:solidFill>
                  <a:schemeClr val="tx1"/>
                </a:solidFill>
                <a:latin typeface="微軟正黑體" pitchFamily="34" charset="-120"/>
                <a:ea typeface="微軟正黑體" pitchFamily="34" charset="-120"/>
              </a:rPr>
              <a:t>xx</a:t>
            </a:r>
            <a:r>
              <a:rPr lang="zh-TW" altLang="en-US" sz="1050" dirty="0" smtClean="0">
                <a:solidFill>
                  <a:schemeClr val="tx1"/>
                </a:solidFill>
                <a:latin typeface="微軟正黑體" pitchFamily="34" charset="-120"/>
                <a:ea typeface="微軟正黑體" pitchFamily="34" charset="-120"/>
              </a:rPr>
              <a:t>特徵</a:t>
            </a:r>
            <a:endParaRPr lang="zh-TW" altLang="en-US" sz="1050" dirty="0">
              <a:solidFill>
                <a:schemeClr val="tx1"/>
              </a:solidFill>
              <a:latin typeface="微軟正黑體" pitchFamily="34" charset="-120"/>
              <a:ea typeface="微軟正黑體" pitchFamily="34" charset="-120"/>
            </a:endParaRPr>
          </a:p>
        </p:txBody>
      </p:sp>
      <p:pic>
        <p:nvPicPr>
          <p:cNvPr id="47" name="Picture 3" descr="\\dbm_public\Info_Center\DBMTeam\DBM個人資料\Ihong\基金\推薦\素材\noun_712689_cc.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24182"/>
          <a:stretch/>
        </p:blipFill>
        <p:spPr bwMode="auto">
          <a:xfrm>
            <a:off x="4297710" y="5488075"/>
            <a:ext cx="418356" cy="317190"/>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4" descr="\\dbm_public\Info_Center\DBMTeam\DBM個人資料\Ihong\基金\推薦\素材\noun_293861_cc.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23260"/>
          <a:stretch/>
        </p:blipFill>
        <p:spPr bwMode="auto">
          <a:xfrm>
            <a:off x="6844086" y="4221088"/>
            <a:ext cx="593821" cy="455702"/>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5" descr="\\dbm_public\Info_Center\DBMTeam\DBM個人資料\Ihong\基金\推薦\素材\noun_293878_cc.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b="18183"/>
          <a:stretch/>
        </p:blipFill>
        <p:spPr bwMode="auto">
          <a:xfrm>
            <a:off x="6865607" y="5862053"/>
            <a:ext cx="447775" cy="366356"/>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6" descr="\\dbm_public\Info_Center\DBMTeam\DBM個人資料\Ihong\基金\推薦\素材\noun_293881_cc.pn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b="22253"/>
          <a:stretch/>
        </p:blipFill>
        <p:spPr bwMode="auto">
          <a:xfrm>
            <a:off x="6835674" y="4612790"/>
            <a:ext cx="519114" cy="403595"/>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7" descr="\\dbm_public\Info_Center\DBMTeam\DBM個人資料\Ihong\基金\推薦\素材\noun_563355_cc.png"/>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b="14868"/>
          <a:stretch/>
        </p:blipFill>
        <p:spPr bwMode="auto">
          <a:xfrm>
            <a:off x="6871111" y="5451934"/>
            <a:ext cx="442271" cy="376514"/>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8" descr="\\dbm_public\Info_Center\DBMTeam\DBM個人資料\Ihong\基金\推薦\素材\noun_575401_cc.png"/>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b="14344"/>
          <a:stretch/>
        </p:blipFill>
        <p:spPr bwMode="auto">
          <a:xfrm>
            <a:off x="6855485" y="5061657"/>
            <a:ext cx="457897" cy="392218"/>
          </a:xfrm>
          <a:prstGeom prst="rect">
            <a:avLst/>
          </a:prstGeom>
          <a:noFill/>
          <a:extLst>
            <a:ext uri="{909E8E84-426E-40DD-AFC4-6F175D3DCCD1}">
              <a14:hiddenFill xmlns:a14="http://schemas.microsoft.com/office/drawing/2010/main">
                <a:solidFill>
                  <a:srgbClr val="FFFFFF"/>
                </a:solidFill>
              </a14:hiddenFill>
            </a:ext>
          </a:extLst>
        </p:spPr>
      </p:pic>
      <p:cxnSp>
        <p:nvCxnSpPr>
          <p:cNvPr id="42" name="直線單箭頭接點 41"/>
          <p:cNvCxnSpPr>
            <a:endCxn id="44" idx="1"/>
          </p:cNvCxnSpPr>
          <p:nvPr/>
        </p:nvCxnSpPr>
        <p:spPr>
          <a:xfrm flipV="1">
            <a:off x="2440823" y="4486530"/>
            <a:ext cx="1339089" cy="49005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5" name="直線單箭頭接點 54"/>
          <p:cNvCxnSpPr>
            <a:stCxn id="43" idx="3"/>
            <a:endCxn id="45" idx="1"/>
          </p:cNvCxnSpPr>
          <p:nvPr/>
        </p:nvCxnSpPr>
        <p:spPr>
          <a:xfrm flipV="1">
            <a:off x="2440823" y="5224320"/>
            <a:ext cx="1345985" cy="126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7" name="直線單箭頭接點 56"/>
          <p:cNvCxnSpPr>
            <a:endCxn id="46" idx="1"/>
          </p:cNvCxnSpPr>
          <p:nvPr/>
        </p:nvCxnSpPr>
        <p:spPr>
          <a:xfrm>
            <a:off x="2440823" y="5453874"/>
            <a:ext cx="1339089" cy="61683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0" name="直線單箭頭接點 69"/>
          <p:cNvCxnSpPr/>
          <p:nvPr/>
        </p:nvCxnSpPr>
        <p:spPr>
          <a:xfrm flipV="1">
            <a:off x="5705006" y="4770765"/>
            <a:ext cx="820521" cy="82015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3" name="直線單箭頭接點 72"/>
          <p:cNvCxnSpPr/>
          <p:nvPr/>
        </p:nvCxnSpPr>
        <p:spPr>
          <a:xfrm>
            <a:off x="5705006" y="4751971"/>
            <a:ext cx="820521" cy="8389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2" name="文字方塊 81"/>
          <p:cNvSpPr txBox="1"/>
          <p:nvPr/>
        </p:nvSpPr>
        <p:spPr>
          <a:xfrm>
            <a:off x="5826114" y="4458901"/>
            <a:ext cx="577804" cy="307777"/>
          </a:xfrm>
          <a:prstGeom prst="rect">
            <a:avLst/>
          </a:prstGeom>
          <a:noFill/>
        </p:spPr>
        <p:txBody>
          <a:bodyPr wrap="square" rtlCol="0">
            <a:spAutoFit/>
          </a:bodyPr>
          <a:lstStyle/>
          <a:p>
            <a:r>
              <a:rPr lang="zh-TW" altLang="en-US" sz="1400" dirty="0" smtClean="0">
                <a:latin typeface="微軟正黑體" pitchFamily="34" charset="-120"/>
                <a:ea typeface="微軟正黑體" pitchFamily="34" charset="-120"/>
              </a:rPr>
              <a:t>權重</a:t>
            </a:r>
            <a:endParaRPr lang="zh-TW" altLang="en-US" sz="1400" dirty="0">
              <a:latin typeface="微軟正黑體" pitchFamily="34" charset="-120"/>
              <a:ea typeface="微軟正黑體" pitchFamily="34" charset="-120"/>
            </a:endParaRPr>
          </a:p>
        </p:txBody>
      </p:sp>
    </p:spTree>
    <p:extLst>
      <p:ext uri="{BB962C8B-B14F-4D97-AF65-F5344CB8AC3E}">
        <p14:creationId xmlns:p14="http://schemas.microsoft.com/office/powerpoint/2010/main" val="42501698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smtClean="0"/>
              <a:t>系統框架 </a:t>
            </a:r>
            <a:r>
              <a:rPr lang="en-US" altLang="zh-TW" dirty="0" smtClean="0"/>
              <a:t>–</a:t>
            </a:r>
            <a:r>
              <a:rPr lang="zh-TW" altLang="en-US" dirty="0" smtClean="0"/>
              <a:t> 推薦系統架構</a:t>
            </a:r>
            <a:endParaRPr lang="zh-TW" altLang="en-US" dirty="0"/>
          </a:p>
        </p:txBody>
      </p:sp>
      <p:grpSp>
        <p:nvGrpSpPr>
          <p:cNvPr id="2054" name="群組 2053"/>
          <p:cNvGrpSpPr/>
          <p:nvPr/>
        </p:nvGrpSpPr>
        <p:grpSpPr>
          <a:xfrm>
            <a:off x="107504" y="1196752"/>
            <a:ext cx="8301964" cy="3644468"/>
            <a:chOff x="107504" y="1196752"/>
            <a:chExt cx="8301964" cy="3644468"/>
          </a:xfrm>
        </p:grpSpPr>
        <p:sp>
          <p:nvSpPr>
            <p:cNvPr id="4" name="矩形 3"/>
            <p:cNvSpPr/>
            <p:nvPr/>
          </p:nvSpPr>
          <p:spPr>
            <a:xfrm>
              <a:off x="1475656" y="1196752"/>
              <a:ext cx="1440160" cy="4320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tx1"/>
                  </a:solidFill>
                  <a:latin typeface="微軟正黑體" pitchFamily="34" charset="-120"/>
                  <a:ea typeface="微軟正黑體" pitchFamily="34" charset="-120"/>
                </a:rPr>
                <a:t>推薦引擎</a:t>
              </a:r>
              <a:r>
                <a:rPr lang="en-US" altLang="zh-TW" dirty="0" smtClean="0">
                  <a:solidFill>
                    <a:schemeClr val="tx1"/>
                  </a:solidFill>
                  <a:latin typeface="微軟正黑體" pitchFamily="34" charset="-120"/>
                  <a:ea typeface="微軟正黑體" pitchFamily="34" charset="-120"/>
                </a:rPr>
                <a:t>1</a:t>
              </a:r>
              <a:endParaRPr lang="zh-TW" altLang="en-US" dirty="0">
                <a:solidFill>
                  <a:schemeClr val="tx1"/>
                </a:solidFill>
                <a:latin typeface="微軟正黑體" pitchFamily="34" charset="-120"/>
                <a:ea typeface="微軟正黑體" pitchFamily="34" charset="-120"/>
              </a:endParaRPr>
            </a:p>
          </p:txBody>
        </p:sp>
        <p:sp>
          <p:nvSpPr>
            <p:cNvPr id="5" name="矩形 4"/>
            <p:cNvSpPr/>
            <p:nvPr/>
          </p:nvSpPr>
          <p:spPr>
            <a:xfrm>
              <a:off x="1475656" y="1772816"/>
              <a:ext cx="1440160" cy="4320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tx1"/>
                  </a:solidFill>
                  <a:latin typeface="微軟正黑體" pitchFamily="34" charset="-120"/>
                  <a:ea typeface="微軟正黑體" pitchFamily="34" charset="-120"/>
                </a:rPr>
                <a:t>推薦引擎</a:t>
              </a:r>
              <a:r>
                <a:rPr lang="en-US" altLang="zh-TW" dirty="0" smtClean="0">
                  <a:solidFill>
                    <a:schemeClr val="tx1"/>
                  </a:solidFill>
                  <a:latin typeface="微軟正黑體" pitchFamily="34" charset="-120"/>
                  <a:ea typeface="微軟正黑體" pitchFamily="34" charset="-120"/>
                </a:rPr>
                <a:t>2</a:t>
              </a:r>
              <a:endParaRPr lang="zh-TW" altLang="en-US" dirty="0">
                <a:solidFill>
                  <a:schemeClr val="tx1"/>
                </a:solidFill>
                <a:latin typeface="微軟正黑體" pitchFamily="34" charset="-120"/>
                <a:ea typeface="微軟正黑體" pitchFamily="34" charset="-120"/>
              </a:endParaRPr>
            </a:p>
          </p:txBody>
        </p:sp>
        <p:sp>
          <p:nvSpPr>
            <p:cNvPr id="6" name="矩形 5"/>
            <p:cNvSpPr/>
            <p:nvPr/>
          </p:nvSpPr>
          <p:spPr>
            <a:xfrm>
              <a:off x="1475656" y="4409172"/>
              <a:ext cx="1440160" cy="4320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tx1"/>
                  </a:solidFill>
                  <a:latin typeface="微軟正黑體" pitchFamily="34" charset="-120"/>
                  <a:ea typeface="微軟正黑體" pitchFamily="34" charset="-120"/>
                </a:rPr>
                <a:t>推薦引擎</a:t>
              </a:r>
              <a:r>
                <a:rPr lang="en-US" altLang="zh-TW" dirty="0" smtClean="0">
                  <a:solidFill>
                    <a:schemeClr val="tx1"/>
                  </a:solidFill>
                  <a:latin typeface="微軟正黑體" pitchFamily="34" charset="-120"/>
                  <a:ea typeface="微軟正黑體" pitchFamily="34" charset="-120"/>
                </a:rPr>
                <a:t>N</a:t>
              </a:r>
              <a:endParaRPr lang="zh-TW" altLang="en-US" dirty="0">
                <a:solidFill>
                  <a:schemeClr val="tx1"/>
                </a:solidFill>
                <a:latin typeface="微軟正黑體" pitchFamily="34" charset="-120"/>
                <a:ea typeface="微軟正黑體" pitchFamily="34" charset="-120"/>
              </a:endParaRPr>
            </a:p>
          </p:txBody>
        </p:sp>
        <p:sp>
          <p:nvSpPr>
            <p:cNvPr id="8" name="矩形 7"/>
            <p:cNvSpPr/>
            <p:nvPr/>
          </p:nvSpPr>
          <p:spPr>
            <a:xfrm>
              <a:off x="3298412" y="2454780"/>
              <a:ext cx="1440160" cy="98463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tx1"/>
                  </a:solidFill>
                  <a:latin typeface="微軟正黑體" pitchFamily="34" charset="-120"/>
                  <a:ea typeface="微軟正黑體" pitchFamily="34" charset="-120"/>
                </a:rPr>
                <a:t>候選集</a:t>
              </a:r>
              <a:endParaRPr lang="zh-TW" altLang="en-US" dirty="0">
                <a:solidFill>
                  <a:schemeClr val="tx1"/>
                </a:solidFill>
                <a:latin typeface="微軟正黑體" pitchFamily="34" charset="-120"/>
                <a:ea typeface="微軟正黑體" pitchFamily="34" charset="-120"/>
              </a:endParaRPr>
            </a:p>
          </p:txBody>
        </p:sp>
        <p:sp>
          <p:nvSpPr>
            <p:cNvPr id="9" name="矩形 8"/>
            <p:cNvSpPr/>
            <p:nvPr/>
          </p:nvSpPr>
          <p:spPr>
            <a:xfrm>
              <a:off x="5213231" y="2731074"/>
              <a:ext cx="1440160" cy="4320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tx1"/>
                  </a:solidFill>
                  <a:latin typeface="微軟正黑體" pitchFamily="34" charset="-120"/>
                  <a:ea typeface="微軟正黑體" pitchFamily="34" charset="-120"/>
                </a:rPr>
                <a:t>過濾</a:t>
              </a:r>
              <a:endParaRPr lang="zh-TW" altLang="en-US" dirty="0">
                <a:solidFill>
                  <a:schemeClr val="tx1"/>
                </a:solidFill>
                <a:latin typeface="微軟正黑體" pitchFamily="34" charset="-120"/>
                <a:ea typeface="微軟正黑體" pitchFamily="34" charset="-120"/>
              </a:endParaRPr>
            </a:p>
          </p:txBody>
        </p:sp>
        <p:sp>
          <p:nvSpPr>
            <p:cNvPr id="10" name="矩形 9"/>
            <p:cNvSpPr/>
            <p:nvPr/>
          </p:nvSpPr>
          <p:spPr>
            <a:xfrm>
              <a:off x="5209055" y="3481962"/>
              <a:ext cx="1440160" cy="4320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tx1"/>
                  </a:solidFill>
                  <a:latin typeface="微軟正黑體" pitchFamily="34" charset="-120"/>
                  <a:ea typeface="微軟正黑體" pitchFamily="34" charset="-120"/>
                </a:rPr>
                <a:t>排名</a:t>
              </a:r>
              <a:endParaRPr lang="zh-TW" altLang="en-US" dirty="0">
                <a:solidFill>
                  <a:schemeClr val="tx1"/>
                </a:solidFill>
                <a:latin typeface="微軟正黑體" pitchFamily="34" charset="-120"/>
                <a:ea typeface="微軟正黑體" pitchFamily="34" charset="-120"/>
              </a:endParaRPr>
            </a:p>
          </p:txBody>
        </p:sp>
        <p:sp>
          <p:nvSpPr>
            <p:cNvPr id="11" name="矩形 10"/>
            <p:cNvSpPr/>
            <p:nvPr/>
          </p:nvSpPr>
          <p:spPr>
            <a:xfrm>
              <a:off x="5209055" y="4293096"/>
              <a:ext cx="1440160" cy="4320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tx1"/>
                  </a:solidFill>
                  <a:latin typeface="微軟正黑體" pitchFamily="34" charset="-120"/>
                  <a:ea typeface="微軟正黑體" pitchFamily="34" charset="-120"/>
                </a:rPr>
                <a:t>解釋</a:t>
              </a:r>
              <a:endParaRPr lang="zh-TW" altLang="en-US" dirty="0">
                <a:solidFill>
                  <a:schemeClr val="tx1"/>
                </a:solidFill>
                <a:latin typeface="微軟正黑體" pitchFamily="34" charset="-120"/>
                <a:ea typeface="微軟正黑體" pitchFamily="34" charset="-120"/>
              </a:endParaRPr>
            </a:p>
          </p:txBody>
        </p:sp>
        <p:sp>
          <p:nvSpPr>
            <p:cNvPr id="12" name="矩形 11"/>
            <p:cNvSpPr/>
            <p:nvPr/>
          </p:nvSpPr>
          <p:spPr>
            <a:xfrm>
              <a:off x="6969308" y="4293096"/>
              <a:ext cx="1440160" cy="4320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tx1"/>
                  </a:solidFill>
                  <a:latin typeface="微軟正黑體" pitchFamily="34" charset="-120"/>
                  <a:ea typeface="微軟正黑體" pitchFamily="34" charset="-120"/>
                </a:rPr>
                <a:t>結果</a:t>
              </a:r>
              <a:endParaRPr lang="zh-TW" altLang="en-US" dirty="0">
                <a:solidFill>
                  <a:schemeClr val="tx1"/>
                </a:solidFill>
                <a:latin typeface="微軟正黑體" pitchFamily="34" charset="-120"/>
                <a:ea typeface="微軟正黑體" pitchFamily="34" charset="-120"/>
              </a:endParaRPr>
            </a:p>
          </p:txBody>
        </p:sp>
        <p:pic>
          <p:nvPicPr>
            <p:cNvPr id="2050" name="Picture 2" descr="\\dbm_public\Info_Center\DBMTeam\DBM個人資料\Ihong\基金\推薦\素材\noun_635950_cc.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15502"/>
            <a:stretch/>
          </p:blipFill>
          <p:spPr bwMode="auto">
            <a:xfrm>
              <a:off x="107504" y="2412234"/>
              <a:ext cx="1265980" cy="1069728"/>
            </a:xfrm>
            <a:prstGeom prst="rect">
              <a:avLst/>
            </a:prstGeom>
            <a:noFill/>
            <a:extLst>
              <a:ext uri="{909E8E84-426E-40DD-AFC4-6F175D3DCCD1}">
                <a14:hiddenFill xmlns:a14="http://schemas.microsoft.com/office/drawing/2010/main">
                  <a:solidFill>
                    <a:srgbClr val="FFFFFF"/>
                  </a:solidFill>
                </a14:hiddenFill>
              </a:ext>
            </a:extLst>
          </p:spPr>
        </p:pic>
        <p:sp>
          <p:nvSpPr>
            <p:cNvPr id="14" name="左大括弧 13"/>
            <p:cNvSpPr/>
            <p:nvPr/>
          </p:nvSpPr>
          <p:spPr>
            <a:xfrm>
              <a:off x="1187624" y="1340768"/>
              <a:ext cx="288032" cy="338437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16" name="矩形 15"/>
            <p:cNvSpPr/>
            <p:nvPr/>
          </p:nvSpPr>
          <p:spPr>
            <a:xfrm>
              <a:off x="1475656" y="2370914"/>
              <a:ext cx="1440160" cy="4320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tx1"/>
                  </a:solidFill>
                  <a:latin typeface="微軟正黑體" pitchFamily="34" charset="-120"/>
                  <a:ea typeface="微軟正黑體" pitchFamily="34" charset="-120"/>
                </a:rPr>
                <a:t>推薦引擎</a:t>
              </a:r>
              <a:r>
                <a:rPr lang="en-US" altLang="zh-TW" dirty="0" smtClean="0">
                  <a:solidFill>
                    <a:schemeClr val="tx1"/>
                  </a:solidFill>
                  <a:latin typeface="微軟正黑體" pitchFamily="34" charset="-120"/>
                  <a:ea typeface="微軟正黑體" pitchFamily="34" charset="-120"/>
                </a:rPr>
                <a:t>3</a:t>
              </a:r>
              <a:endParaRPr lang="zh-TW" altLang="en-US" dirty="0">
                <a:solidFill>
                  <a:schemeClr val="tx1"/>
                </a:solidFill>
                <a:latin typeface="微軟正黑體" pitchFamily="34" charset="-120"/>
                <a:ea typeface="微軟正黑體" pitchFamily="34" charset="-120"/>
              </a:endParaRPr>
            </a:p>
          </p:txBody>
        </p:sp>
        <p:pic>
          <p:nvPicPr>
            <p:cNvPr id="2051" name="Picture 3" descr="\\dbm_public\Info_Center\DBMTeam\DBM個人資料\Ihong\基金\推薦\素材\noun_712689_cc.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24182"/>
            <a:stretch/>
          </p:blipFill>
          <p:spPr bwMode="auto">
            <a:xfrm>
              <a:off x="1777380" y="2863536"/>
              <a:ext cx="836712" cy="63438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3" descr="\\dbm_public\Info_Center\DBMTeam\DBM個人資料\Ihong\基金\推薦\素材\noun_712689_cc.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24182"/>
            <a:stretch/>
          </p:blipFill>
          <p:spPr bwMode="auto">
            <a:xfrm>
              <a:off x="1778923" y="3333126"/>
              <a:ext cx="836712" cy="634380"/>
            </a:xfrm>
            <a:prstGeom prst="rect">
              <a:avLst/>
            </a:prstGeom>
            <a:noFill/>
            <a:extLst>
              <a:ext uri="{909E8E84-426E-40DD-AFC4-6F175D3DCCD1}">
                <a14:hiddenFill xmlns:a14="http://schemas.microsoft.com/office/drawing/2010/main">
                  <a:solidFill>
                    <a:srgbClr val="FFFFFF"/>
                  </a:solidFill>
                </a14:hiddenFill>
              </a:ext>
            </a:extLst>
          </p:spPr>
        </p:pic>
        <p:sp>
          <p:nvSpPr>
            <p:cNvPr id="20" name="左大括弧 19"/>
            <p:cNvSpPr/>
            <p:nvPr/>
          </p:nvSpPr>
          <p:spPr>
            <a:xfrm flipH="1">
              <a:off x="2915816" y="1326744"/>
              <a:ext cx="291269" cy="33984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cxnSp>
          <p:nvCxnSpPr>
            <p:cNvPr id="21" name="直線單箭頭接點 20"/>
            <p:cNvCxnSpPr>
              <a:stCxn id="8" idx="3"/>
              <a:endCxn id="9" idx="1"/>
            </p:cNvCxnSpPr>
            <p:nvPr/>
          </p:nvCxnSpPr>
          <p:spPr>
            <a:xfrm>
              <a:off x="4738572" y="2947098"/>
              <a:ext cx="474659"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a:stCxn id="9" idx="2"/>
              <a:endCxn id="10" idx="0"/>
            </p:cNvCxnSpPr>
            <p:nvPr/>
          </p:nvCxnSpPr>
          <p:spPr>
            <a:xfrm flipH="1">
              <a:off x="5929135" y="3163122"/>
              <a:ext cx="4176" cy="31884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直線單箭頭接點 30"/>
            <p:cNvCxnSpPr>
              <a:stCxn id="10" idx="2"/>
              <a:endCxn id="11" idx="0"/>
            </p:cNvCxnSpPr>
            <p:nvPr/>
          </p:nvCxnSpPr>
          <p:spPr>
            <a:xfrm>
              <a:off x="5929135" y="3914010"/>
              <a:ext cx="0" cy="37908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直線單箭頭接點 34"/>
            <p:cNvCxnSpPr>
              <a:stCxn id="11" idx="3"/>
              <a:endCxn id="12" idx="1"/>
            </p:cNvCxnSpPr>
            <p:nvPr/>
          </p:nvCxnSpPr>
          <p:spPr>
            <a:xfrm>
              <a:off x="6649215" y="4509120"/>
              <a:ext cx="32009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38" name="Picture 2" descr="\\dbm_public\Info_Center\DBMTeam\DBM個人資料\Ihong\基金\推薦\素材\noun_635950_cc.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15502"/>
            <a:stretch/>
          </p:blipFill>
          <p:spPr bwMode="auto">
            <a:xfrm>
              <a:off x="539552" y="2217856"/>
              <a:ext cx="560779" cy="473848"/>
            </a:xfrm>
            <a:prstGeom prst="rect">
              <a:avLst/>
            </a:prstGeom>
            <a:noFill/>
            <a:extLst>
              <a:ext uri="{909E8E84-426E-40DD-AFC4-6F175D3DCCD1}">
                <a14:hiddenFill xmlns:a14="http://schemas.microsoft.com/office/drawing/2010/main">
                  <a:solidFill>
                    <a:srgbClr val="FFFFFF"/>
                  </a:solidFill>
                </a14:hiddenFill>
              </a:ext>
            </a:extLst>
          </p:spPr>
        </p:pic>
      </p:grpSp>
      <p:sp>
        <p:nvSpPr>
          <p:cNvPr id="2053" name="文字方塊 2052"/>
          <p:cNvSpPr txBox="1"/>
          <p:nvPr/>
        </p:nvSpPr>
        <p:spPr>
          <a:xfrm>
            <a:off x="2266540" y="5201258"/>
            <a:ext cx="4944063" cy="1169551"/>
          </a:xfrm>
          <a:prstGeom prst="rect">
            <a:avLst/>
          </a:prstGeom>
          <a:noFill/>
        </p:spPr>
        <p:txBody>
          <a:bodyPr wrap="square" rtlCol="0">
            <a:spAutoFit/>
          </a:bodyPr>
          <a:lstStyle/>
          <a:p>
            <a:r>
              <a:rPr lang="zh-TW" altLang="en-US" sz="1400" u="sng" dirty="0" smtClean="0">
                <a:latin typeface="微軟正黑體" pitchFamily="34" charset="-120"/>
                <a:ea typeface="微軟正黑體" pitchFamily="34" charset="-120"/>
              </a:rPr>
              <a:t>優點</a:t>
            </a:r>
            <a:r>
              <a:rPr lang="zh-TW" altLang="en-US" sz="1400" dirty="0" smtClean="0">
                <a:latin typeface="微軟正黑體" pitchFamily="34" charset="-120"/>
                <a:ea typeface="微軟正黑體" pitchFamily="34" charset="-120"/>
              </a:rPr>
              <a:t>：</a:t>
            </a:r>
            <a:endParaRPr lang="en-US" altLang="zh-TW" sz="1400" dirty="0" smtClean="0">
              <a:latin typeface="微軟正黑體" pitchFamily="34" charset="-120"/>
              <a:ea typeface="微軟正黑體" pitchFamily="34" charset="-120"/>
            </a:endParaRPr>
          </a:p>
          <a:p>
            <a:endParaRPr lang="en-US" altLang="zh-TW" sz="1400" dirty="0" smtClean="0">
              <a:latin typeface="微軟正黑體" pitchFamily="34" charset="-120"/>
              <a:ea typeface="微軟正黑體" pitchFamily="34" charset="-120"/>
            </a:endParaRPr>
          </a:p>
          <a:p>
            <a:pPr marL="342900" indent="-342900">
              <a:buAutoNum type="arabicPeriod"/>
            </a:pPr>
            <a:r>
              <a:rPr lang="zh-TW" altLang="en-US" sz="1400" dirty="0" smtClean="0">
                <a:latin typeface="微軟正黑體" pitchFamily="34" charset="-120"/>
                <a:ea typeface="微軟正黑體" pitchFamily="34" charset="-120"/>
              </a:rPr>
              <a:t>可以方便增加</a:t>
            </a:r>
            <a:r>
              <a:rPr lang="en-US" altLang="zh-TW" sz="1400" dirty="0" smtClean="0">
                <a:latin typeface="微軟正黑體" pitchFamily="34" charset="-120"/>
                <a:ea typeface="微軟正黑體" pitchFamily="34" charset="-120"/>
              </a:rPr>
              <a:t>/</a:t>
            </a:r>
            <a:r>
              <a:rPr lang="zh-TW" altLang="en-US" sz="1400" dirty="0" smtClean="0">
                <a:latin typeface="微軟正黑體" pitchFamily="34" charset="-120"/>
                <a:ea typeface="微軟正黑體" pitchFamily="34" charset="-120"/>
              </a:rPr>
              <a:t>刪除引擎，控制對推薦的影響結果。</a:t>
            </a:r>
            <a:endParaRPr lang="en-US" altLang="zh-TW" sz="1400" dirty="0" smtClean="0">
              <a:latin typeface="微軟正黑體" pitchFamily="34" charset="-120"/>
              <a:ea typeface="微軟正黑體" pitchFamily="34" charset="-120"/>
            </a:endParaRPr>
          </a:p>
          <a:p>
            <a:pPr marL="342900" indent="-342900">
              <a:buAutoNum type="arabicPeriod"/>
            </a:pPr>
            <a:r>
              <a:rPr lang="zh-TW" altLang="en-US" sz="1400" dirty="0" smtClean="0">
                <a:latin typeface="微軟正黑體" pitchFamily="34" charset="-120"/>
                <a:ea typeface="微軟正黑體" pitchFamily="34" charset="-120"/>
              </a:rPr>
              <a:t>實現對不同的用戶推薦策略</a:t>
            </a:r>
            <a:r>
              <a:rPr lang="en-US" altLang="zh-TW" sz="1400" dirty="0" smtClean="0">
                <a:latin typeface="微軟正黑體" pitchFamily="34" charset="-120"/>
                <a:ea typeface="微軟正黑體" pitchFamily="34" charset="-120"/>
              </a:rPr>
              <a:t>…(</a:t>
            </a:r>
            <a:r>
              <a:rPr lang="en-US" altLang="zh-TW" sz="1400" dirty="0" err="1" smtClean="0">
                <a:latin typeface="微軟正黑體" pitchFamily="34" charset="-120"/>
                <a:ea typeface="微軟正黑體" pitchFamily="34" charset="-120"/>
              </a:rPr>
              <a:t>eg</a:t>
            </a:r>
            <a:r>
              <a:rPr lang="en-US" altLang="zh-TW" sz="1400" dirty="0" smtClean="0">
                <a:latin typeface="微軟正黑體" pitchFamily="34" charset="-120"/>
                <a:ea typeface="微軟正黑體" pitchFamily="34" charset="-120"/>
              </a:rPr>
              <a:t>. A</a:t>
            </a:r>
            <a:r>
              <a:rPr lang="zh-TW" altLang="en-US" sz="1400" dirty="0" smtClean="0">
                <a:latin typeface="微軟正黑體" pitchFamily="34" charset="-120"/>
                <a:ea typeface="微軟正黑體" pitchFamily="34" charset="-120"/>
              </a:rPr>
              <a:t>關注同領域</a:t>
            </a:r>
            <a:r>
              <a:rPr lang="en-US" altLang="zh-TW" sz="1400" dirty="0" smtClean="0">
                <a:latin typeface="微軟正黑體" pitchFamily="34" charset="-120"/>
                <a:ea typeface="微軟正黑體" pitchFamily="34" charset="-120"/>
              </a:rPr>
              <a:t>, B</a:t>
            </a:r>
            <a:r>
              <a:rPr lang="zh-TW" altLang="en-US" sz="1400" dirty="0" smtClean="0">
                <a:latin typeface="微軟正黑體" pitchFamily="34" charset="-120"/>
                <a:ea typeface="微軟正黑體" pitchFamily="34" charset="-120"/>
              </a:rPr>
              <a:t>關注好友</a:t>
            </a:r>
            <a:r>
              <a:rPr lang="en-US" altLang="zh-TW" sz="1400" dirty="0" smtClean="0">
                <a:latin typeface="微軟正黑體" pitchFamily="34" charset="-120"/>
                <a:ea typeface="微軟正黑體" pitchFamily="34" charset="-120"/>
              </a:rPr>
              <a:t>/</a:t>
            </a:r>
            <a:r>
              <a:rPr lang="zh-TW" altLang="en-US" sz="1400" dirty="0" smtClean="0">
                <a:latin typeface="微軟正黑體" pitchFamily="34" charset="-120"/>
                <a:ea typeface="微軟正黑體" pitchFamily="34" charset="-120"/>
              </a:rPr>
              <a:t>相似用戶推薦</a:t>
            </a:r>
            <a:r>
              <a:rPr lang="en-US" altLang="zh-TW" sz="1400" dirty="0" smtClean="0">
                <a:latin typeface="微軟正黑體" pitchFamily="34" charset="-120"/>
                <a:ea typeface="微軟正黑體" pitchFamily="34" charset="-120"/>
              </a:rPr>
              <a:t>…)</a:t>
            </a:r>
            <a:endParaRPr lang="zh-TW" altLang="en-US" sz="1400" dirty="0">
              <a:latin typeface="微軟正黑體" pitchFamily="34" charset="-120"/>
              <a:ea typeface="微軟正黑體" pitchFamily="34" charset="-120"/>
            </a:endParaRPr>
          </a:p>
        </p:txBody>
      </p:sp>
      <p:sp>
        <p:nvSpPr>
          <p:cNvPr id="24" name="文字方塊 23"/>
          <p:cNvSpPr txBox="1"/>
          <p:nvPr/>
        </p:nvSpPr>
        <p:spPr>
          <a:xfrm>
            <a:off x="7077320" y="3373565"/>
            <a:ext cx="1224136" cy="276999"/>
          </a:xfrm>
          <a:prstGeom prst="rect">
            <a:avLst/>
          </a:prstGeom>
          <a:solidFill>
            <a:schemeClr val="bg1">
              <a:lumMod val="95000"/>
            </a:schemeClr>
          </a:solidFill>
          <a:ln>
            <a:noFill/>
          </a:ln>
        </p:spPr>
        <p:txBody>
          <a:bodyPr wrap="square" rtlCol="0">
            <a:spAutoFit/>
          </a:bodyPr>
          <a:lstStyle/>
          <a:p>
            <a:pPr algn="ctr"/>
            <a:r>
              <a:rPr lang="zh-TW" altLang="en-US" sz="1200" dirty="0" smtClean="0">
                <a:latin typeface="微軟正黑體" pitchFamily="34" charset="-120"/>
                <a:ea typeface="微軟正黑體" pitchFamily="34" charset="-120"/>
              </a:rPr>
              <a:t>用戶行為反饋</a:t>
            </a:r>
            <a:endParaRPr lang="zh-TW" altLang="en-US" sz="1200" dirty="0">
              <a:latin typeface="微軟正黑體" pitchFamily="34" charset="-120"/>
              <a:ea typeface="微軟正黑體" pitchFamily="34" charset="-120"/>
            </a:endParaRPr>
          </a:p>
        </p:txBody>
      </p:sp>
      <p:sp>
        <p:nvSpPr>
          <p:cNvPr id="25" name="文字方塊 24"/>
          <p:cNvSpPr txBox="1"/>
          <p:nvPr/>
        </p:nvSpPr>
        <p:spPr>
          <a:xfrm>
            <a:off x="7077320" y="3802964"/>
            <a:ext cx="1224136" cy="276999"/>
          </a:xfrm>
          <a:prstGeom prst="rect">
            <a:avLst/>
          </a:prstGeom>
          <a:solidFill>
            <a:schemeClr val="bg1">
              <a:lumMod val="95000"/>
            </a:schemeClr>
          </a:solidFill>
          <a:ln>
            <a:noFill/>
          </a:ln>
        </p:spPr>
        <p:txBody>
          <a:bodyPr wrap="square" rtlCol="0">
            <a:spAutoFit/>
          </a:bodyPr>
          <a:lstStyle/>
          <a:p>
            <a:pPr algn="ctr"/>
            <a:r>
              <a:rPr lang="zh-TW" altLang="en-US" sz="1200" dirty="0" smtClean="0">
                <a:latin typeface="微軟正黑體" pitchFamily="34" charset="-120"/>
                <a:ea typeface="微軟正黑體" pitchFamily="34" charset="-120"/>
              </a:rPr>
              <a:t>物品屬性</a:t>
            </a:r>
            <a:endParaRPr lang="zh-TW" altLang="en-US" sz="1200" dirty="0">
              <a:latin typeface="微軟正黑體" pitchFamily="34" charset="-120"/>
              <a:ea typeface="微軟正黑體" pitchFamily="34" charset="-120"/>
            </a:endParaRPr>
          </a:p>
        </p:txBody>
      </p:sp>
      <p:cxnSp>
        <p:nvCxnSpPr>
          <p:cNvPr id="27" name="肘形接點 26"/>
          <p:cNvCxnSpPr>
            <a:stCxn id="24" idx="1"/>
          </p:cNvCxnSpPr>
          <p:nvPr/>
        </p:nvCxnSpPr>
        <p:spPr>
          <a:xfrm rot="10800000" flipV="1">
            <a:off x="6622954" y="3512064"/>
            <a:ext cx="454367" cy="209071"/>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肘形接點 27"/>
          <p:cNvCxnSpPr>
            <a:stCxn id="25" idx="1"/>
          </p:cNvCxnSpPr>
          <p:nvPr/>
        </p:nvCxnSpPr>
        <p:spPr>
          <a:xfrm rot="10800000">
            <a:off x="6622954" y="3721136"/>
            <a:ext cx="454367" cy="220328"/>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16965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a:t>為何推薦</a:t>
            </a:r>
            <a:endParaRPr lang="en-US" altLang="zh-TW" dirty="0" smtClean="0"/>
          </a:p>
          <a:p>
            <a:r>
              <a:rPr lang="zh-TW" altLang="en-US" dirty="0" smtClean="0"/>
              <a:t>市場應用</a:t>
            </a:r>
            <a:endParaRPr lang="en-US" altLang="zh-TW" dirty="0" smtClean="0"/>
          </a:p>
          <a:p>
            <a:r>
              <a:rPr lang="zh-TW" altLang="en-US" dirty="0"/>
              <a:t>實驗方法</a:t>
            </a:r>
            <a:endParaRPr lang="en-US" altLang="zh-TW" dirty="0" smtClean="0"/>
          </a:p>
          <a:p>
            <a:r>
              <a:rPr lang="zh-TW" altLang="en-US" dirty="0"/>
              <a:t>評測</a:t>
            </a:r>
            <a:r>
              <a:rPr lang="zh-TW" altLang="en-US" dirty="0" smtClean="0"/>
              <a:t>指標</a:t>
            </a:r>
            <a:endParaRPr lang="en-US" altLang="zh-TW" dirty="0" smtClean="0"/>
          </a:p>
          <a:p>
            <a:r>
              <a:rPr lang="zh-TW" altLang="en-US" dirty="0" smtClean="0"/>
              <a:t>推薦算法</a:t>
            </a:r>
            <a:endParaRPr lang="en-US" altLang="zh-TW" dirty="0" smtClean="0"/>
          </a:p>
          <a:p>
            <a:r>
              <a:rPr lang="zh-TW" altLang="en-US" dirty="0">
                <a:solidFill>
                  <a:schemeClr val="bg1">
                    <a:lumMod val="75000"/>
                  </a:schemeClr>
                </a:solidFill>
              </a:rPr>
              <a:t>冷啟動問題</a:t>
            </a:r>
            <a:endParaRPr lang="en-US" altLang="zh-TW" dirty="0" smtClean="0">
              <a:solidFill>
                <a:schemeClr val="bg1">
                  <a:lumMod val="75000"/>
                </a:schemeClr>
              </a:solidFill>
            </a:endParaRPr>
          </a:p>
          <a:p>
            <a:r>
              <a:rPr lang="zh-TW" altLang="en-US" dirty="0" smtClean="0"/>
              <a:t>系統框架</a:t>
            </a:r>
            <a:endParaRPr lang="en-US" altLang="zh-TW" dirty="0" smtClean="0"/>
          </a:p>
          <a:p>
            <a:r>
              <a:rPr lang="zh-TW" altLang="en-US" dirty="0"/>
              <a:t>參考資料</a:t>
            </a:r>
            <a:endParaRPr lang="en-US" altLang="zh-TW" dirty="0" smtClean="0"/>
          </a:p>
          <a:p>
            <a:endParaRPr lang="zh-TW" altLang="en-US" dirty="0"/>
          </a:p>
        </p:txBody>
      </p:sp>
      <p:sp>
        <p:nvSpPr>
          <p:cNvPr id="3" name="標題 2"/>
          <p:cNvSpPr>
            <a:spLocks noGrp="1"/>
          </p:cNvSpPr>
          <p:nvPr>
            <p:ph type="title"/>
          </p:nvPr>
        </p:nvSpPr>
        <p:spPr/>
        <p:txBody>
          <a:bodyPr/>
          <a:lstStyle/>
          <a:p>
            <a:r>
              <a:rPr lang="en-US" altLang="zh-TW" dirty="0" smtClean="0"/>
              <a:t>Outline</a:t>
            </a:r>
            <a:endParaRPr lang="zh-TW" altLang="en-US" dirty="0"/>
          </a:p>
        </p:txBody>
      </p:sp>
    </p:spTree>
    <p:extLst>
      <p:ext uri="{BB962C8B-B14F-4D97-AF65-F5344CB8AC3E}">
        <p14:creationId xmlns:p14="http://schemas.microsoft.com/office/powerpoint/2010/main" val="8019287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a:t>系統</a:t>
            </a:r>
            <a:r>
              <a:rPr lang="zh-TW" altLang="en-US" dirty="0" smtClean="0"/>
              <a:t>框架範例 </a:t>
            </a:r>
            <a:r>
              <a:rPr lang="en-US" altLang="zh-TW" dirty="0" smtClean="0"/>
              <a:t>–</a:t>
            </a:r>
            <a:r>
              <a:rPr lang="zh-TW" altLang="en-US" dirty="0" smtClean="0"/>
              <a:t> 美團架構</a:t>
            </a:r>
            <a:endParaRPr lang="zh-TW" altLang="en-US"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8644"/>
          <a:stretch/>
        </p:blipFill>
        <p:spPr bwMode="auto">
          <a:xfrm>
            <a:off x="1259632" y="836712"/>
            <a:ext cx="6096695" cy="5285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7703840" y="6243780"/>
            <a:ext cx="1440160" cy="276999"/>
          </a:xfrm>
          <a:prstGeom prst="rect">
            <a:avLst/>
          </a:prstGeom>
        </p:spPr>
        <p:txBody>
          <a:bodyPr wrap="square">
            <a:spAutoFit/>
          </a:bodyPr>
          <a:lstStyle/>
          <a:p>
            <a:r>
              <a:rPr lang="zh-CN" altLang="en-US" sz="1200" dirty="0" smtClean="0">
                <a:latin typeface="微軟正黑體" pitchFamily="34" charset="-120"/>
                <a:ea typeface="微軟正黑體" pitchFamily="34" charset="-120"/>
                <a:hlinkClick r:id="rId3"/>
              </a:rPr>
              <a:t>美</a:t>
            </a:r>
            <a:r>
              <a:rPr lang="zh-CN" altLang="en-US" sz="1200" dirty="0">
                <a:latin typeface="微軟正黑體" pitchFamily="34" charset="-120"/>
                <a:ea typeface="微軟正黑體" pitchFamily="34" charset="-120"/>
                <a:hlinkClick r:id="rId3"/>
              </a:rPr>
              <a:t>团推荐算法实践</a:t>
            </a:r>
            <a:endParaRPr lang="zh-CN" altLang="en-US" sz="1200" dirty="0">
              <a:latin typeface="微軟正黑體" pitchFamily="34" charset="-120"/>
              <a:ea typeface="微軟正黑體" pitchFamily="34" charset="-120"/>
            </a:endParaRPr>
          </a:p>
        </p:txBody>
      </p:sp>
    </p:spTree>
    <p:extLst>
      <p:ext uri="{BB962C8B-B14F-4D97-AF65-F5344CB8AC3E}">
        <p14:creationId xmlns:p14="http://schemas.microsoft.com/office/powerpoint/2010/main" val="10233457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a:hlinkClick r:id="rId2"/>
              </a:rPr>
              <a:t>基于内容的推荐（</a:t>
            </a:r>
            <a:r>
              <a:rPr lang="en-US" altLang="zh-TW" dirty="0">
                <a:hlinkClick r:id="rId2"/>
              </a:rPr>
              <a:t>Content-based Recommendations</a:t>
            </a:r>
            <a:r>
              <a:rPr lang="zh-TW" altLang="en-US" dirty="0" smtClean="0">
                <a:hlinkClick r:id="rId2"/>
              </a:rPr>
              <a:t>）</a:t>
            </a:r>
            <a:endParaRPr lang="en-US" altLang="zh-TW" dirty="0" smtClean="0"/>
          </a:p>
          <a:p>
            <a:r>
              <a:rPr lang="zh-TW" altLang="en-US" dirty="0" smtClean="0">
                <a:hlinkClick r:id="rId3" action="ppaction://hlinkfile"/>
              </a:rPr>
              <a:t>推薦</a:t>
            </a:r>
            <a:r>
              <a:rPr lang="zh-TW" altLang="en-US" dirty="0">
                <a:hlinkClick r:id="rId3" action="ppaction://hlinkfile"/>
              </a:rPr>
              <a:t>系統</a:t>
            </a:r>
            <a:r>
              <a:rPr lang="zh-TW" altLang="en-US" dirty="0" smtClean="0">
                <a:hlinkClick r:id="rId3" action="ppaction://hlinkfile"/>
              </a:rPr>
              <a:t>實踐</a:t>
            </a:r>
            <a:endParaRPr lang="en-US" altLang="zh-TW" dirty="0" smtClean="0"/>
          </a:p>
          <a:p>
            <a:r>
              <a:rPr lang="zh-CN" altLang="en-US" dirty="0">
                <a:hlinkClick r:id="rId4"/>
              </a:rPr>
              <a:t>美团推荐算法实践</a:t>
            </a:r>
            <a:endParaRPr lang="zh-CN" altLang="en-US" dirty="0"/>
          </a:p>
          <a:p>
            <a:endParaRPr lang="zh-TW" altLang="en-US" dirty="0"/>
          </a:p>
        </p:txBody>
      </p:sp>
      <p:sp>
        <p:nvSpPr>
          <p:cNvPr id="3" name="標題 2"/>
          <p:cNvSpPr>
            <a:spLocks noGrp="1"/>
          </p:cNvSpPr>
          <p:nvPr>
            <p:ph type="title"/>
          </p:nvPr>
        </p:nvSpPr>
        <p:spPr/>
        <p:txBody>
          <a:bodyPr/>
          <a:lstStyle/>
          <a:p>
            <a:r>
              <a:rPr lang="zh-TW" altLang="en-US" dirty="0"/>
              <a:t>參考資料</a:t>
            </a:r>
          </a:p>
        </p:txBody>
      </p:sp>
    </p:spTree>
    <p:extLst>
      <p:ext uri="{BB962C8B-B14F-4D97-AF65-F5344CB8AC3E}">
        <p14:creationId xmlns:p14="http://schemas.microsoft.com/office/powerpoint/2010/main" val="21383702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 name="矩形 55"/>
          <p:cNvSpPr/>
          <p:nvPr/>
        </p:nvSpPr>
        <p:spPr>
          <a:xfrm>
            <a:off x="4763952" y="2936945"/>
            <a:ext cx="3192423" cy="18921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標題 2"/>
          <p:cNvSpPr>
            <a:spLocks noGrp="1"/>
          </p:cNvSpPr>
          <p:nvPr>
            <p:ph type="title"/>
          </p:nvPr>
        </p:nvSpPr>
        <p:spPr/>
        <p:txBody>
          <a:bodyPr/>
          <a:lstStyle/>
          <a:p>
            <a:r>
              <a:rPr lang="zh-TW" altLang="en-US" dirty="0"/>
              <a:t>系統框架 </a:t>
            </a:r>
            <a:r>
              <a:rPr lang="en-US" altLang="zh-TW" dirty="0"/>
              <a:t>–</a:t>
            </a:r>
            <a:r>
              <a:rPr lang="zh-TW" altLang="en-US" dirty="0"/>
              <a:t> </a:t>
            </a:r>
            <a:r>
              <a:rPr lang="zh-TW" altLang="en-US" dirty="0" smtClean="0"/>
              <a:t>推薦引擎架構</a:t>
            </a:r>
            <a:endParaRPr lang="zh-TW" altLang="en-US" dirty="0"/>
          </a:p>
        </p:txBody>
      </p:sp>
      <p:pic>
        <p:nvPicPr>
          <p:cNvPr id="22" name="Picture 2" descr="\\dbm_public\Info_Center\DBMTeam\DBM個人資料\Ihong\基金\推薦\素材\noun_635950_cc.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15502"/>
          <a:stretch/>
        </p:blipFill>
        <p:spPr bwMode="auto">
          <a:xfrm>
            <a:off x="971600" y="1019371"/>
            <a:ext cx="560779" cy="473848"/>
          </a:xfrm>
          <a:prstGeom prst="rect">
            <a:avLst/>
          </a:prstGeom>
          <a:noFill/>
          <a:extLst>
            <a:ext uri="{909E8E84-426E-40DD-AFC4-6F175D3DCCD1}">
              <a14:hiddenFill xmlns:a14="http://schemas.microsoft.com/office/drawing/2010/main">
                <a:solidFill>
                  <a:srgbClr val="FFFFFF"/>
                </a:solidFill>
              </a14:hiddenFill>
            </a:ext>
          </a:extLst>
        </p:spPr>
      </p:pic>
      <p:sp>
        <p:nvSpPr>
          <p:cNvPr id="23" name="文字方塊 22"/>
          <p:cNvSpPr txBox="1"/>
          <p:nvPr/>
        </p:nvSpPr>
        <p:spPr>
          <a:xfrm>
            <a:off x="1793552" y="980728"/>
            <a:ext cx="7242944" cy="369332"/>
          </a:xfrm>
          <a:prstGeom prst="rect">
            <a:avLst/>
          </a:prstGeom>
          <a:noFill/>
        </p:spPr>
        <p:txBody>
          <a:bodyPr wrap="square" rtlCol="0">
            <a:spAutoFit/>
          </a:bodyPr>
          <a:lstStyle/>
          <a:p>
            <a:r>
              <a:rPr lang="zh-TW" altLang="en-US" b="1" dirty="0" smtClean="0">
                <a:latin typeface="微軟正黑體" pitchFamily="34" charset="-120"/>
                <a:ea typeface="微軟正黑體" pitchFamily="34" charset="-120"/>
              </a:rPr>
              <a:t>引擎</a:t>
            </a:r>
            <a:r>
              <a:rPr lang="zh-TW" altLang="en-US" dirty="0" smtClean="0">
                <a:latin typeface="微軟正黑體" pitchFamily="34" charset="-120"/>
                <a:ea typeface="微軟正黑體" pitchFamily="34" charset="-120"/>
              </a:rPr>
              <a:t>使用一種</a:t>
            </a:r>
            <a:r>
              <a:rPr lang="en-US" altLang="zh-TW" dirty="0" smtClean="0">
                <a:latin typeface="微軟正黑體" pitchFamily="34" charset="-120"/>
                <a:ea typeface="微軟正黑體" pitchFamily="34" charset="-120"/>
              </a:rPr>
              <a:t>(</a:t>
            </a:r>
            <a:r>
              <a:rPr lang="zh-TW" altLang="en-US" dirty="0" smtClean="0">
                <a:latin typeface="微軟正黑體" pitchFamily="34" charset="-120"/>
                <a:ea typeface="微軟正黑體" pitchFamily="34" charset="-120"/>
              </a:rPr>
              <a:t>或數種策略</a:t>
            </a:r>
            <a:r>
              <a:rPr lang="en-US" altLang="zh-TW" dirty="0" smtClean="0">
                <a:latin typeface="微軟正黑體" pitchFamily="34" charset="-120"/>
                <a:ea typeface="微軟正黑體" pitchFamily="34" charset="-120"/>
              </a:rPr>
              <a:t>/</a:t>
            </a:r>
            <a:r>
              <a:rPr lang="zh-TW" altLang="en-US" dirty="0" smtClean="0">
                <a:latin typeface="微軟正黑體" pitchFamily="34" charset="-120"/>
                <a:ea typeface="微軟正黑體" pitchFamily="34" charset="-120"/>
              </a:rPr>
              <a:t>特徵</a:t>
            </a:r>
            <a:r>
              <a:rPr lang="en-US" altLang="zh-TW" dirty="0" smtClean="0">
                <a:latin typeface="微軟正黑體" pitchFamily="34" charset="-120"/>
                <a:ea typeface="微軟正黑體" pitchFamily="34" charset="-120"/>
              </a:rPr>
              <a:t>)</a:t>
            </a:r>
            <a:r>
              <a:rPr lang="zh-TW" altLang="en-US" dirty="0" smtClean="0">
                <a:latin typeface="微軟正黑體" pitchFamily="34" charset="-120"/>
                <a:ea typeface="微軟正黑體" pitchFamily="34" charset="-120"/>
              </a:rPr>
              <a:t>生成一種規則的物品推薦列表</a:t>
            </a:r>
            <a:endParaRPr lang="zh-TW" altLang="en-US" dirty="0">
              <a:latin typeface="微軟正黑體" pitchFamily="34" charset="-120"/>
              <a:ea typeface="微軟正黑體" pitchFamily="34" charset="-120"/>
            </a:endParaRPr>
          </a:p>
        </p:txBody>
      </p:sp>
      <p:grpSp>
        <p:nvGrpSpPr>
          <p:cNvPr id="32" name="群組 31"/>
          <p:cNvGrpSpPr/>
          <p:nvPr/>
        </p:nvGrpSpPr>
        <p:grpSpPr>
          <a:xfrm>
            <a:off x="539552" y="1772816"/>
            <a:ext cx="3039621" cy="2736304"/>
            <a:chOff x="539552" y="1772816"/>
            <a:chExt cx="3039621" cy="2736304"/>
          </a:xfrm>
        </p:grpSpPr>
        <p:sp>
          <p:nvSpPr>
            <p:cNvPr id="4" name="矩形 3"/>
            <p:cNvSpPr/>
            <p:nvPr/>
          </p:nvSpPr>
          <p:spPr>
            <a:xfrm>
              <a:off x="539552" y="1772816"/>
              <a:ext cx="3039621" cy="273630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流程圖: 磁碟 1"/>
            <p:cNvSpPr/>
            <p:nvPr/>
          </p:nvSpPr>
          <p:spPr>
            <a:xfrm>
              <a:off x="914877" y="1916832"/>
              <a:ext cx="936104" cy="864096"/>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200" dirty="0">
                  <a:solidFill>
                    <a:schemeClr val="tx1"/>
                  </a:solidFill>
                  <a:latin typeface="微軟正黑體" pitchFamily="34" charset="-120"/>
                  <a:ea typeface="微軟正黑體" pitchFamily="34" charset="-120"/>
                </a:rPr>
                <a:t>用戶行為數據</a:t>
              </a:r>
              <a:endParaRPr lang="en-US" altLang="zh-TW" sz="1200" dirty="0" smtClean="0">
                <a:solidFill>
                  <a:schemeClr val="tx1"/>
                </a:solidFill>
                <a:latin typeface="微軟正黑體" pitchFamily="34" charset="-120"/>
                <a:ea typeface="微軟正黑體" pitchFamily="34" charset="-120"/>
              </a:endParaRPr>
            </a:p>
          </p:txBody>
        </p:sp>
        <p:sp>
          <p:nvSpPr>
            <p:cNvPr id="6" name="流程圖: 磁碟 5"/>
            <p:cNvSpPr/>
            <p:nvPr/>
          </p:nvSpPr>
          <p:spPr>
            <a:xfrm>
              <a:off x="2211021" y="1916832"/>
              <a:ext cx="936104" cy="864096"/>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200" dirty="0" smtClean="0">
                  <a:solidFill>
                    <a:schemeClr val="tx1"/>
                  </a:solidFill>
                  <a:latin typeface="微軟正黑體" pitchFamily="34" charset="-120"/>
                  <a:ea typeface="微軟正黑體" pitchFamily="34" charset="-120"/>
                </a:rPr>
                <a:t>用戶屬性數據</a:t>
              </a:r>
              <a:endParaRPr lang="en-US" altLang="zh-TW" sz="1200" dirty="0" smtClean="0">
                <a:solidFill>
                  <a:schemeClr val="tx1"/>
                </a:solidFill>
                <a:latin typeface="微軟正黑體" pitchFamily="34" charset="-120"/>
                <a:ea typeface="微軟正黑體" pitchFamily="34" charset="-120"/>
              </a:endParaRPr>
            </a:p>
          </p:txBody>
        </p:sp>
        <p:sp>
          <p:nvSpPr>
            <p:cNvPr id="5" name="文字方塊 4"/>
            <p:cNvSpPr txBox="1"/>
            <p:nvPr/>
          </p:nvSpPr>
          <p:spPr>
            <a:xfrm>
              <a:off x="1267275" y="4149080"/>
              <a:ext cx="1584176" cy="276999"/>
            </a:xfrm>
            <a:prstGeom prst="rect">
              <a:avLst/>
            </a:prstGeom>
            <a:noFill/>
            <a:ln>
              <a:solidFill>
                <a:schemeClr val="tx1"/>
              </a:solidFill>
            </a:ln>
          </p:spPr>
          <p:txBody>
            <a:bodyPr wrap="square" rtlCol="0">
              <a:spAutoFit/>
            </a:bodyPr>
            <a:lstStyle/>
            <a:p>
              <a:pPr algn="ctr"/>
              <a:r>
                <a:rPr lang="zh-TW" altLang="en-US" sz="1200" dirty="0" smtClean="0">
                  <a:latin typeface="微軟正黑體" pitchFamily="34" charset="-120"/>
                  <a:ea typeface="微軟正黑體" pitchFamily="34" charset="-120"/>
                </a:rPr>
                <a:t>提取用戶特徵向量</a:t>
              </a:r>
              <a:endParaRPr lang="zh-TW" altLang="en-US" sz="1200" dirty="0">
                <a:latin typeface="微軟正黑體" pitchFamily="34" charset="-120"/>
                <a:ea typeface="微軟正黑體" pitchFamily="34" charset="-120"/>
              </a:endParaRPr>
            </a:p>
          </p:txBody>
        </p:sp>
        <p:cxnSp>
          <p:nvCxnSpPr>
            <p:cNvPr id="9" name="肘形接點 8"/>
            <p:cNvCxnSpPr>
              <a:stCxn id="6" idx="3"/>
              <a:endCxn id="5" idx="0"/>
            </p:cNvCxnSpPr>
            <p:nvPr/>
          </p:nvCxnSpPr>
          <p:spPr>
            <a:xfrm rot="5400000">
              <a:off x="1685142" y="3155149"/>
              <a:ext cx="1368152" cy="619710"/>
            </a:xfrm>
            <a:prstGeom prst="bentConnector3">
              <a:avLst>
                <a:gd name="adj1" fmla="val 89456"/>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文字方塊 13"/>
            <p:cNvSpPr txBox="1"/>
            <p:nvPr/>
          </p:nvSpPr>
          <p:spPr>
            <a:xfrm>
              <a:off x="925894" y="2966763"/>
              <a:ext cx="921922" cy="276999"/>
            </a:xfrm>
            <a:prstGeom prst="rect">
              <a:avLst/>
            </a:prstGeom>
            <a:noFill/>
            <a:ln>
              <a:solidFill>
                <a:schemeClr val="tx1"/>
              </a:solidFill>
            </a:ln>
          </p:spPr>
          <p:txBody>
            <a:bodyPr wrap="square" rtlCol="0">
              <a:spAutoFit/>
            </a:bodyPr>
            <a:lstStyle/>
            <a:p>
              <a:pPr algn="ctr"/>
              <a:r>
                <a:rPr lang="zh-TW" altLang="en-US" sz="1200" dirty="0" smtClean="0">
                  <a:latin typeface="微軟正黑體" pitchFamily="34" charset="-120"/>
                  <a:ea typeface="微軟正黑體" pitchFamily="34" charset="-120"/>
                </a:rPr>
                <a:t>行為提取</a:t>
              </a:r>
              <a:endParaRPr lang="zh-TW" altLang="en-US" sz="1200" dirty="0">
                <a:latin typeface="微軟正黑體" pitchFamily="34" charset="-120"/>
                <a:ea typeface="微軟正黑體" pitchFamily="34" charset="-120"/>
              </a:endParaRPr>
            </a:p>
          </p:txBody>
        </p:sp>
        <p:sp>
          <p:nvSpPr>
            <p:cNvPr id="15" name="文字方塊 14"/>
            <p:cNvSpPr txBox="1"/>
            <p:nvPr/>
          </p:nvSpPr>
          <p:spPr>
            <a:xfrm>
              <a:off x="925172" y="3453941"/>
              <a:ext cx="921922" cy="461665"/>
            </a:xfrm>
            <a:prstGeom prst="rect">
              <a:avLst/>
            </a:prstGeom>
            <a:noFill/>
            <a:ln>
              <a:solidFill>
                <a:schemeClr val="tx1"/>
              </a:solidFill>
            </a:ln>
          </p:spPr>
          <p:txBody>
            <a:bodyPr wrap="square" rtlCol="0">
              <a:spAutoFit/>
            </a:bodyPr>
            <a:lstStyle/>
            <a:p>
              <a:pPr algn="ctr"/>
              <a:r>
                <a:rPr lang="zh-TW" altLang="en-US" sz="1200" dirty="0" smtClean="0">
                  <a:latin typeface="微軟正黑體" pitchFamily="34" charset="-120"/>
                  <a:ea typeface="微軟正黑體" pitchFamily="34" charset="-120"/>
                </a:rPr>
                <a:t>行為特徵轉換</a:t>
              </a:r>
              <a:endParaRPr lang="zh-TW" altLang="en-US" sz="1200" dirty="0">
                <a:latin typeface="微軟正黑體" pitchFamily="34" charset="-120"/>
                <a:ea typeface="微軟正黑體" pitchFamily="34" charset="-120"/>
              </a:endParaRPr>
            </a:p>
          </p:txBody>
        </p:sp>
        <p:cxnSp>
          <p:nvCxnSpPr>
            <p:cNvPr id="19" name="直線單箭頭接點 18"/>
            <p:cNvCxnSpPr>
              <a:stCxn id="2" idx="3"/>
              <a:endCxn id="14" idx="0"/>
            </p:cNvCxnSpPr>
            <p:nvPr/>
          </p:nvCxnSpPr>
          <p:spPr>
            <a:xfrm>
              <a:off x="1382929" y="2780928"/>
              <a:ext cx="3926" cy="18583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直線單箭頭接點 23"/>
            <p:cNvCxnSpPr>
              <a:stCxn id="14" idx="2"/>
              <a:endCxn id="15" idx="0"/>
            </p:cNvCxnSpPr>
            <p:nvPr/>
          </p:nvCxnSpPr>
          <p:spPr>
            <a:xfrm flipH="1">
              <a:off x="1386133" y="3243762"/>
              <a:ext cx="722" cy="21017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肘形接點 26"/>
            <p:cNvCxnSpPr>
              <a:stCxn id="15" idx="2"/>
              <a:endCxn id="5" idx="0"/>
            </p:cNvCxnSpPr>
            <p:nvPr/>
          </p:nvCxnSpPr>
          <p:spPr>
            <a:xfrm rot="16200000" flipH="1">
              <a:off x="1606011" y="3695728"/>
              <a:ext cx="233474" cy="673230"/>
            </a:xfrm>
            <a:prstGeom prst="bentConnector3">
              <a:avLst>
                <a:gd name="adj1" fmla="val 35844"/>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34" name="矩形 33"/>
          <p:cNvSpPr/>
          <p:nvPr/>
        </p:nvSpPr>
        <p:spPr>
          <a:xfrm>
            <a:off x="1259632" y="4829094"/>
            <a:ext cx="1203064" cy="15522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7" name="文字方塊 36"/>
          <p:cNvSpPr txBox="1"/>
          <p:nvPr/>
        </p:nvSpPr>
        <p:spPr>
          <a:xfrm>
            <a:off x="3147125" y="4797152"/>
            <a:ext cx="992827" cy="461665"/>
          </a:xfrm>
          <a:prstGeom prst="rect">
            <a:avLst/>
          </a:prstGeom>
          <a:noFill/>
          <a:ln>
            <a:solidFill>
              <a:schemeClr val="tx1"/>
            </a:solidFill>
          </a:ln>
        </p:spPr>
        <p:txBody>
          <a:bodyPr wrap="square" rtlCol="0">
            <a:spAutoFit/>
          </a:bodyPr>
          <a:lstStyle/>
          <a:p>
            <a:pPr algn="ctr"/>
            <a:r>
              <a:rPr lang="zh-TW" altLang="en-US" sz="1200" dirty="0" smtClean="0">
                <a:latin typeface="微軟正黑體" pitchFamily="34" charset="-120"/>
                <a:ea typeface="微軟正黑體" pitchFamily="34" charset="-120"/>
              </a:rPr>
              <a:t>特徵 </a:t>
            </a:r>
            <a:r>
              <a:rPr lang="en-US" altLang="zh-TW" sz="1200" dirty="0" smtClean="0">
                <a:latin typeface="微軟正黑體" pitchFamily="34" charset="-120"/>
                <a:ea typeface="微軟正黑體" pitchFamily="34" charset="-120"/>
              </a:rPr>
              <a:t>–</a:t>
            </a:r>
            <a:r>
              <a:rPr lang="zh-TW" altLang="en-US" sz="1200" dirty="0" smtClean="0">
                <a:latin typeface="微軟正黑體" pitchFamily="34" charset="-120"/>
                <a:ea typeface="微軟正黑體" pitchFamily="34" charset="-120"/>
              </a:rPr>
              <a:t> 物品</a:t>
            </a:r>
            <a:endParaRPr lang="en-US" altLang="zh-TW" sz="1200" dirty="0" smtClean="0">
              <a:latin typeface="微軟正黑體" pitchFamily="34" charset="-120"/>
              <a:ea typeface="微軟正黑體" pitchFamily="34" charset="-120"/>
            </a:endParaRPr>
          </a:p>
          <a:p>
            <a:pPr algn="ctr"/>
            <a:r>
              <a:rPr lang="zh-TW" altLang="en-US" sz="1200" dirty="0">
                <a:latin typeface="微軟正黑體" pitchFamily="34" charset="-120"/>
                <a:ea typeface="微軟正黑體" pitchFamily="34" charset="-120"/>
              </a:rPr>
              <a:t>相關推薦</a:t>
            </a:r>
          </a:p>
        </p:txBody>
      </p:sp>
      <p:sp>
        <p:nvSpPr>
          <p:cNvPr id="39" name="文字方塊 38"/>
          <p:cNvSpPr txBox="1"/>
          <p:nvPr/>
        </p:nvSpPr>
        <p:spPr>
          <a:xfrm>
            <a:off x="1384779" y="5430144"/>
            <a:ext cx="921922" cy="276999"/>
          </a:xfrm>
          <a:prstGeom prst="rect">
            <a:avLst/>
          </a:prstGeom>
          <a:noFill/>
          <a:ln>
            <a:solidFill>
              <a:schemeClr val="tx1"/>
            </a:solidFill>
          </a:ln>
        </p:spPr>
        <p:txBody>
          <a:bodyPr wrap="square" rtlCol="0">
            <a:spAutoFit/>
          </a:bodyPr>
          <a:lstStyle/>
          <a:p>
            <a:pPr algn="ctr"/>
            <a:r>
              <a:rPr lang="zh-TW" altLang="en-US" sz="1200" dirty="0" smtClean="0">
                <a:latin typeface="微軟正黑體" pitchFamily="34" charset="-120"/>
                <a:ea typeface="微軟正黑體" pitchFamily="34" charset="-120"/>
              </a:rPr>
              <a:t>相關表</a:t>
            </a:r>
            <a:r>
              <a:rPr lang="en-US" altLang="zh-TW" sz="1200" dirty="0" smtClean="0">
                <a:latin typeface="微軟正黑體" pitchFamily="34" charset="-120"/>
                <a:ea typeface="微軟正黑體" pitchFamily="34" charset="-120"/>
              </a:rPr>
              <a:t>2</a:t>
            </a:r>
            <a:endParaRPr lang="zh-TW" altLang="en-US" sz="1200" dirty="0">
              <a:latin typeface="微軟正黑體" pitchFamily="34" charset="-120"/>
              <a:ea typeface="微軟正黑體" pitchFamily="34" charset="-120"/>
            </a:endParaRPr>
          </a:p>
        </p:txBody>
      </p:sp>
      <p:sp>
        <p:nvSpPr>
          <p:cNvPr id="44" name="文字方塊 43"/>
          <p:cNvSpPr txBox="1"/>
          <p:nvPr/>
        </p:nvSpPr>
        <p:spPr>
          <a:xfrm>
            <a:off x="1392467" y="5013191"/>
            <a:ext cx="921922" cy="276999"/>
          </a:xfrm>
          <a:prstGeom prst="rect">
            <a:avLst/>
          </a:prstGeom>
          <a:noFill/>
          <a:ln>
            <a:solidFill>
              <a:schemeClr val="tx1"/>
            </a:solidFill>
          </a:ln>
        </p:spPr>
        <p:txBody>
          <a:bodyPr wrap="square" rtlCol="0">
            <a:spAutoFit/>
          </a:bodyPr>
          <a:lstStyle/>
          <a:p>
            <a:pPr algn="ctr"/>
            <a:r>
              <a:rPr lang="zh-TW" altLang="en-US" sz="1200" dirty="0" smtClean="0">
                <a:latin typeface="微軟正黑體" pitchFamily="34" charset="-120"/>
                <a:ea typeface="微軟正黑體" pitchFamily="34" charset="-120"/>
              </a:rPr>
              <a:t>相關表</a:t>
            </a:r>
            <a:r>
              <a:rPr lang="en-US" altLang="zh-TW" sz="1200" dirty="0" smtClean="0">
                <a:latin typeface="微軟正黑體" pitchFamily="34" charset="-120"/>
                <a:ea typeface="微軟正黑體" pitchFamily="34" charset="-120"/>
              </a:rPr>
              <a:t>1</a:t>
            </a:r>
            <a:endParaRPr lang="zh-TW" altLang="en-US" sz="1200" dirty="0">
              <a:latin typeface="微軟正黑體" pitchFamily="34" charset="-120"/>
              <a:ea typeface="微軟正黑體" pitchFamily="34" charset="-120"/>
            </a:endParaRPr>
          </a:p>
        </p:txBody>
      </p:sp>
      <p:sp>
        <p:nvSpPr>
          <p:cNvPr id="45" name="文字方塊 44"/>
          <p:cNvSpPr txBox="1"/>
          <p:nvPr/>
        </p:nvSpPr>
        <p:spPr>
          <a:xfrm>
            <a:off x="1384779" y="5873598"/>
            <a:ext cx="921922" cy="276999"/>
          </a:xfrm>
          <a:prstGeom prst="rect">
            <a:avLst/>
          </a:prstGeom>
          <a:noFill/>
          <a:ln>
            <a:solidFill>
              <a:schemeClr val="tx1"/>
            </a:solidFill>
          </a:ln>
        </p:spPr>
        <p:txBody>
          <a:bodyPr wrap="square" rtlCol="0">
            <a:spAutoFit/>
          </a:bodyPr>
          <a:lstStyle/>
          <a:p>
            <a:pPr algn="ctr"/>
            <a:r>
              <a:rPr lang="zh-TW" altLang="en-US" sz="1200" dirty="0" smtClean="0">
                <a:latin typeface="微軟正黑體" pitchFamily="34" charset="-120"/>
                <a:ea typeface="微軟正黑體" pitchFamily="34" charset="-120"/>
              </a:rPr>
              <a:t>相關表</a:t>
            </a:r>
            <a:r>
              <a:rPr lang="en-US" altLang="zh-TW" sz="1200" dirty="0" smtClean="0">
                <a:latin typeface="微軟正黑體" pitchFamily="34" charset="-120"/>
                <a:ea typeface="微軟正黑體" pitchFamily="34" charset="-120"/>
              </a:rPr>
              <a:t>N</a:t>
            </a:r>
            <a:endParaRPr lang="zh-TW" altLang="en-US" sz="1200" dirty="0">
              <a:latin typeface="微軟正黑體" pitchFamily="34" charset="-120"/>
              <a:ea typeface="微軟正黑體" pitchFamily="34" charset="-120"/>
            </a:endParaRPr>
          </a:p>
        </p:txBody>
      </p:sp>
      <p:sp>
        <p:nvSpPr>
          <p:cNvPr id="46" name="文字方塊 45"/>
          <p:cNvSpPr txBox="1"/>
          <p:nvPr/>
        </p:nvSpPr>
        <p:spPr>
          <a:xfrm>
            <a:off x="3039112" y="5669632"/>
            <a:ext cx="1208851" cy="276999"/>
          </a:xfrm>
          <a:prstGeom prst="rect">
            <a:avLst/>
          </a:prstGeom>
          <a:noFill/>
          <a:ln>
            <a:solidFill>
              <a:schemeClr val="tx1"/>
            </a:solidFill>
          </a:ln>
        </p:spPr>
        <p:txBody>
          <a:bodyPr wrap="square" rtlCol="0">
            <a:spAutoFit/>
          </a:bodyPr>
          <a:lstStyle/>
          <a:p>
            <a:pPr algn="ctr"/>
            <a:r>
              <a:rPr lang="zh-TW" altLang="en-US" sz="1200" dirty="0" smtClean="0">
                <a:latin typeface="微軟正黑體" pitchFamily="34" charset="-120"/>
                <a:ea typeface="微軟正黑體" pitchFamily="34" charset="-120"/>
              </a:rPr>
              <a:t>候選物品集合</a:t>
            </a:r>
            <a:endParaRPr lang="zh-TW" altLang="en-US" sz="1200" dirty="0">
              <a:latin typeface="微軟正黑體" pitchFamily="34" charset="-120"/>
              <a:ea typeface="微軟正黑體" pitchFamily="34" charset="-120"/>
            </a:endParaRPr>
          </a:p>
        </p:txBody>
      </p:sp>
      <p:sp>
        <p:nvSpPr>
          <p:cNvPr id="47" name="文字方塊 46"/>
          <p:cNvSpPr txBox="1"/>
          <p:nvPr/>
        </p:nvSpPr>
        <p:spPr>
          <a:xfrm>
            <a:off x="5004048" y="3140968"/>
            <a:ext cx="992827" cy="276999"/>
          </a:xfrm>
          <a:prstGeom prst="rect">
            <a:avLst/>
          </a:prstGeom>
          <a:noFill/>
          <a:ln>
            <a:solidFill>
              <a:schemeClr val="tx1"/>
            </a:solidFill>
          </a:ln>
        </p:spPr>
        <p:txBody>
          <a:bodyPr wrap="square" rtlCol="0">
            <a:spAutoFit/>
          </a:bodyPr>
          <a:lstStyle/>
          <a:p>
            <a:pPr algn="ctr"/>
            <a:r>
              <a:rPr lang="zh-TW" altLang="en-US" sz="1200" dirty="0" smtClean="0">
                <a:latin typeface="微軟正黑體" pitchFamily="34" charset="-120"/>
                <a:ea typeface="微軟正黑體" pitchFamily="34" charset="-120"/>
              </a:rPr>
              <a:t>過濾</a:t>
            </a:r>
            <a:endParaRPr lang="zh-TW" altLang="en-US" sz="1200" dirty="0">
              <a:latin typeface="微軟正黑體" pitchFamily="34" charset="-120"/>
              <a:ea typeface="微軟正黑體" pitchFamily="34" charset="-120"/>
            </a:endParaRPr>
          </a:p>
        </p:txBody>
      </p:sp>
      <p:sp>
        <p:nvSpPr>
          <p:cNvPr id="48" name="文字方塊 47"/>
          <p:cNvSpPr txBox="1"/>
          <p:nvPr/>
        </p:nvSpPr>
        <p:spPr>
          <a:xfrm>
            <a:off x="4997014" y="3755344"/>
            <a:ext cx="992827" cy="276999"/>
          </a:xfrm>
          <a:prstGeom prst="rect">
            <a:avLst/>
          </a:prstGeom>
          <a:noFill/>
          <a:ln>
            <a:solidFill>
              <a:schemeClr val="tx1"/>
            </a:solidFill>
          </a:ln>
        </p:spPr>
        <p:txBody>
          <a:bodyPr wrap="square" rtlCol="0">
            <a:spAutoFit/>
          </a:bodyPr>
          <a:lstStyle/>
          <a:p>
            <a:pPr algn="ctr"/>
            <a:r>
              <a:rPr lang="zh-TW" altLang="en-US" sz="1200" dirty="0" smtClean="0">
                <a:latin typeface="微軟正黑體" pitchFamily="34" charset="-120"/>
                <a:ea typeface="微軟正黑體" pitchFamily="34" charset="-120"/>
              </a:rPr>
              <a:t>排名</a:t>
            </a:r>
            <a:endParaRPr lang="zh-TW" altLang="en-US" sz="1200" dirty="0">
              <a:latin typeface="微軟正黑體" pitchFamily="34" charset="-120"/>
              <a:ea typeface="微軟正黑體" pitchFamily="34" charset="-120"/>
            </a:endParaRPr>
          </a:p>
        </p:txBody>
      </p:sp>
      <p:sp>
        <p:nvSpPr>
          <p:cNvPr id="49" name="文字方塊 48"/>
          <p:cNvSpPr txBox="1"/>
          <p:nvPr/>
        </p:nvSpPr>
        <p:spPr>
          <a:xfrm>
            <a:off x="4924397" y="4370620"/>
            <a:ext cx="1152128" cy="276999"/>
          </a:xfrm>
          <a:prstGeom prst="rect">
            <a:avLst/>
          </a:prstGeom>
          <a:noFill/>
          <a:ln>
            <a:solidFill>
              <a:schemeClr val="tx1"/>
            </a:solidFill>
          </a:ln>
        </p:spPr>
        <p:txBody>
          <a:bodyPr wrap="square" rtlCol="0">
            <a:spAutoFit/>
          </a:bodyPr>
          <a:lstStyle/>
          <a:p>
            <a:pPr algn="ctr"/>
            <a:r>
              <a:rPr lang="zh-TW" altLang="en-US" sz="1200" dirty="0" smtClean="0">
                <a:latin typeface="微軟正黑體" pitchFamily="34" charset="-120"/>
                <a:ea typeface="微軟正黑體" pitchFamily="34" charset="-120"/>
              </a:rPr>
              <a:t>推薦解釋選擇</a:t>
            </a:r>
            <a:endParaRPr lang="zh-TW" altLang="en-US" sz="1200" dirty="0">
              <a:latin typeface="微軟正黑體" pitchFamily="34" charset="-120"/>
              <a:ea typeface="微軟正黑體" pitchFamily="34" charset="-120"/>
            </a:endParaRPr>
          </a:p>
        </p:txBody>
      </p:sp>
      <p:sp>
        <p:nvSpPr>
          <p:cNvPr id="50" name="文字方塊 49"/>
          <p:cNvSpPr txBox="1"/>
          <p:nvPr/>
        </p:nvSpPr>
        <p:spPr>
          <a:xfrm>
            <a:off x="4932040" y="4952201"/>
            <a:ext cx="1152128" cy="276999"/>
          </a:xfrm>
          <a:prstGeom prst="rect">
            <a:avLst/>
          </a:prstGeom>
          <a:noFill/>
          <a:ln>
            <a:solidFill>
              <a:schemeClr val="tx1"/>
            </a:solidFill>
          </a:ln>
        </p:spPr>
        <p:txBody>
          <a:bodyPr wrap="square" rtlCol="0">
            <a:spAutoFit/>
          </a:bodyPr>
          <a:lstStyle/>
          <a:p>
            <a:pPr algn="ctr"/>
            <a:r>
              <a:rPr lang="zh-TW" altLang="en-US" sz="1200" dirty="0" smtClean="0">
                <a:latin typeface="微軟正黑體" pitchFamily="34" charset="-120"/>
                <a:ea typeface="微軟正黑體" pitchFamily="34" charset="-120"/>
              </a:rPr>
              <a:t>結果</a:t>
            </a:r>
            <a:endParaRPr lang="zh-TW" altLang="en-US" sz="1200" dirty="0">
              <a:latin typeface="微軟正黑體" pitchFamily="34" charset="-120"/>
              <a:ea typeface="微軟正黑體" pitchFamily="34" charset="-120"/>
            </a:endParaRPr>
          </a:p>
        </p:txBody>
      </p:sp>
      <p:sp>
        <p:nvSpPr>
          <p:cNvPr id="51" name="文字方塊 50"/>
          <p:cNvSpPr txBox="1"/>
          <p:nvPr/>
        </p:nvSpPr>
        <p:spPr>
          <a:xfrm>
            <a:off x="6444208" y="3546273"/>
            <a:ext cx="1224136" cy="276999"/>
          </a:xfrm>
          <a:prstGeom prst="rect">
            <a:avLst/>
          </a:prstGeom>
          <a:noFill/>
          <a:ln>
            <a:solidFill>
              <a:schemeClr val="tx1"/>
            </a:solidFill>
          </a:ln>
        </p:spPr>
        <p:txBody>
          <a:bodyPr wrap="square" rtlCol="0">
            <a:spAutoFit/>
          </a:bodyPr>
          <a:lstStyle/>
          <a:p>
            <a:pPr algn="ctr"/>
            <a:r>
              <a:rPr lang="zh-TW" altLang="en-US" sz="1200" dirty="0" smtClean="0">
                <a:latin typeface="微軟正黑體" pitchFamily="34" charset="-120"/>
                <a:ea typeface="微軟正黑體" pitchFamily="34" charset="-120"/>
              </a:rPr>
              <a:t>用戶行為反饋</a:t>
            </a:r>
            <a:endParaRPr lang="zh-TW" altLang="en-US" sz="1200" dirty="0">
              <a:latin typeface="微軟正黑體" pitchFamily="34" charset="-120"/>
              <a:ea typeface="微軟正黑體" pitchFamily="34" charset="-120"/>
            </a:endParaRPr>
          </a:p>
        </p:txBody>
      </p:sp>
      <p:sp>
        <p:nvSpPr>
          <p:cNvPr id="52" name="文字方塊 51"/>
          <p:cNvSpPr txBox="1"/>
          <p:nvPr/>
        </p:nvSpPr>
        <p:spPr>
          <a:xfrm>
            <a:off x="6444208" y="3975672"/>
            <a:ext cx="1224136" cy="276999"/>
          </a:xfrm>
          <a:prstGeom prst="rect">
            <a:avLst/>
          </a:prstGeom>
          <a:noFill/>
          <a:ln>
            <a:solidFill>
              <a:schemeClr val="tx1"/>
            </a:solidFill>
          </a:ln>
        </p:spPr>
        <p:txBody>
          <a:bodyPr wrap="square" rtlCol="0">
            <a:spAutoFit/>
          </a:bodyPr>
          <a:lstStyle/>
          <a:p>
            <a:pPr algn="ctr"/>
            <a:r>
              <a:rPr lang="zh-TW" altLang="en-US" sz="1200" dirty="0" smtClean="0">
                <a:latin typeface="微軟正黑體" pitchFamily="34" charset="-120"/>
                <a:ea typeface="微軟正黑體" pitchFamily="34" charset="-120"/>
              </a:rPr>
              <a:t>物品屬性</a:t>
            </a:r>
            <a:endParaRPr lang="zh-TW" altLang="en-US" sz="1200" dirty="0">
              <a:latin typeface="微軟正黑體" pitchFamily="34" charset="-120"/>
              <a:ea typeface="微軟正黑體" pitchFamily="34" charset="-120"/>
            </a:endParaRPr>
          </a:p>
        </p:txBody>
      </p:sp>
      <p:cxnSp>
        <p:nvCxnSpPr>
          <p:cNvPr id="53" name="肘形接點 52"/>
          <p:cNvCxnSpPr>
            <a:stCxn id="4" idx="2"/>
            <a:endCxn id="37" idx="0"/>
          </p:cNvCxnSpPr>
          <p:nvPr/>
        </p:nvCxnSpPr>
        <p:spPr>
          <a:xfrm rot="16200000" flipH="1">
            <a:off x="2707435" y="3861048"/>
            <a:ext cx="288032" cy="1584176"/>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7" name="肘形接點 56"/>
          <p:cNvCxnSpPr>
            <a:stCxn id="51" idx="1"/>
            <a:endCxn id="48" idx="3"/>
          </p:cNvCxnSpPr>
          <p:nvPr/>
        </p:nvCxnSpPr>
        <p:spPr>
          <a:xfrm rot="10800000" flipV="1">
            <a:off x="5989842" y="3684772"/>
            <a:ext cx="454367" cy="209071"/>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1" name="肘形接點 60"/>
          <p:cNvCxnSpPr>
            <a:stCxn id="52" idx="1"/>
            <a:endCxn id="48" idx="3"/>
          </p:cNvCxnSpPr>
          <p:nvPr/>
        </p:nvCxnSpPr>
        <p:spPr>
          <a:xfrm rot="10800000">
            <a:off x="5989842" y="3893844"/>
            <a:ext cx="454367" cy="220328"/>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5" name="直線單箭頭接點 64"/>
          <p:cNvCxnSpPr>
            <a:stCxn id="47" idx="2"/>
            <a:endCxn id="48" idx="0"/>
          </p:cNvCxnSpPr>
          <p:nvPr/>
        </p:nvCxnSpPr>
        <p:spPr>
          <a:xfrm flipH="1">
            <a:off x="5493428" y="3417967"/>
            <a:ext cx="7034" cy="33737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直線單箭頭接點 65"/>
          <p:cNvCxnSpPr>
            <a:endCxn id="49" idx="0"/>
          </p:cNvCxnSpPr>
          <p:nvPr/>
        </p:nvCxnSpPr>
        <p:spPr>
          <a:xfrm flipH="1">
            <a:off x="5500461" y="4114172"/>
            <a:ext cx="7643" cy="25644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9" name="肘形接點 68"/>
          <p:cNvCxnSpPr>
            <a:stCxn id="44" idx="3"/>
            <a:endCxn id="37" idx="1"/>
          </p:cNvCxnSpPr>
          <p:nvPr/>
        </p:nvCxnSpPr>
        <p:spPr>
          <a:xfrm flipV="1">
            <a:off x="2314389" y="5027985"/>
            <a:ext cx="832736" cy="123706"/>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2" name="肘形接點 71"/>
          <p:cNvCxnSpPr>
            <a:stCxn id="39" idx="3"/>
            <a:endCxn id="37" idx="1"/>
          </p:cNvCxnSpPr>
          <p:nvPr/>
        </p:nvCxnSpPr>
        <p:spPr>
          <a:xfrm flipV="1">
            <a:off x="2306701" y="5027985"/>
            <a:ext cx="840424" cy="540659"/>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5" name="肘形接點 74"/>
          <p:cNvCxnSpPr>
            <a:stCxn id="45" idx="3"/>
            <a:endCxn id="37" idx="1"/>
          </p:cNvCxnSpPr>
          <p:nvPr/>
        </p:nvCxnSpPr>
        <p:spPr>
          <a:xfrm flipV="1">
            <a:off x="2306701" y="5027985"/>
            <a:ext cx="840424" cy="984113"/>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8" name="文字方塊 77"/>
          <p:cNvSpPr txBox="1"/>
          <p:nvPr/>
        </p:nvSpPr>
        <p:spPr>
          <a:xfrm>
            <a:off x="4897681" y="2431921"/>
            <a:ext cx="1208851" cy="276999"/>
          </a:xfrm>
          <a:prstGeom prst="rect">
            <a:avLst/>
          </a:prstGeom>
          <a:noFill/>
          <a:ln>
            <a:solidFill>
              <a:schemeClr val="tx1"/>
            </a:solidFill>
          </a:ln>
        </p:spPr>
        <p:txBody>
          <a:bodyPr wrap="square" rtlCol="0">
            <a:spAutoFit/>
          </a:bodyPr>
          <a:lstStyle/>
          <a:p>
            <a:pPr algn="ctr"/>
            <a:r>
              <a:rPr lang="zh-TW" altLang="en-US" sz="1200" dirty="0" smtClean="0">
                <a:latin typeface="微軟正黑體" pitchFamily="34" charset="-120"/>
                <a:ea typeface="微軟正黑體" pitchFamily="34" charset="-120"/>
              </a:rPr>
              <a:t>初始推薦結果</a:t>
            </a:r>
            <a:endParaRPr lang="zh-TW" altLang="en-US" sz="1200" dirty="0">
              <a:latin typeface="微軟正黑體" pitchFamily="34" charset="-120"/>
              <a:ea typeface="微軟正黑體" pitchFamily="34" charset="-120"/>
            </a:endParaRPr>
          </a:p>
        </p:txBody>
      </p:sp>
      <p:cxnSp>
        <p:nvCxnSpPr>
          <p:cNvPr id="79" name="肘形接點 78"/>
          <p:cNvCxnSpPr>
            <a:stCxn id="37" idx="3"/>
            <a:endCxn id="78" idx="1"/>
          </p:cNvCxnSpPr>
          <p:nvPr/>
        </p:nvCxnSpPr>
        <p:spPr>
          <a:xfrm flipV="1">
            <a:off x="4139952" y="2570421"/>
            <a:ext cx="757729" cy="2457564"/>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2" name="直線單箭頭接點 81"/>
          <p:cNvCxnSpPr>
            <a:stCxn id="78" idx="2"/>
            <a:endCxn id="47" idx="0"/>
          </p:cNvCxnSpPr>
          <p:nvPr/>
        </p:nvCxnSpPr>
        <p:spPr>
          <a:xfrm flipH="1">
            <a:off x="5500462" y="2708920"/>
            <a:ext cx="1645" cy="43204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直線單箭頭接點 7"/>
          <p:cNvCxnSpPr>
            <a:stCxn id="46" idx="0"/>
            <a:endCxn id="37" idx="2"/>
          </p:cNvCxnSpPr>
          <p:nvPr/>
        </p:nvCxnSpPr>
        <p:spPr>
          <a:xfrm flipV="1">
            <a:off x="3643538" y="5258817"/>
            <a:ext cx="1" cy="41081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肘形接點 10"/>
          <p:cNvCxnSpPr>
            <a:stCxn id="46" idx="3"/>
            <a:endCxn id="47" idx="1"/>
          </p:cNvCxnSpPr>
          <p:nvPr/>
        </p:nvCxnSpPr>
        <p:spPr>
          <a:xfrm flipV="1">
            <a:off x="4247963" y="3279468"/>
            <a:ext cx="756085" cy="2528664"/>
          </a:xfrm>
          <a:prstGeom prst="bentConnector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46036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圓角矩形 7"/>
          <p:cNvSpPr/>
          <p:nvPr/>
        </p:nvSpPr>
        <p:spPr>
          <a:xfrm>
            <a:off x="611560" y="1434042"/>
            <a:ext cx="7992888" cy="3024336"/>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內容版面配置區 1"/>
          <p:cNvSpPr>
            <a:spLocks noGrp="1"/>
          </p:cNvSpPr>
          <p:nvPr>
            <p:ph idx="1"/>
          </p:nvPr>
        </p:nvSpPr>
        <p:spPr/>
        <p:txBody>
          <a:bodyPr/>
          <a:lstStyle/>
          <a:p>
            <a:r>
              <a:rPr lang="zh-TW" altLang="en-US" dirty="0" smtClean="0"/>
              <a:t>訊息超載</a:t>
            </a:r>
            <a:r>
              <a:rPr lang="en-US" altLang="zh-TW" dirty="0" smtClean="0"/>
              <a:t>(information overload)</a:t>
            </a:r>
          </a:p>
          <a:p>
            <a:endParaRPr lang="zh-TW" altLang="en-US" dirty="0"/>
          </a:p>
        </p:txBody>
      </p:sp>
      <p:sp>
        <p:nvSpPr>
          <p:cNvPr id="3" name="標題 2"/>
          <p:cNvSpPr>
            <a:spLocks noGrp="1"/>
          </p:cNvSpPr>
          <p:nvPr>
            <p:ph type="title"/>
          </p:nvPr>
        </p:nvSpPr>
        <p:spPr/>
        <p:txBody>
          <a:bodyPr/>
          <a:lstStyle/>
          <a:p>
            <a:r>
              <a:rPr lang="zh-TW" altLang="en-US" dirty="0" smtClean="0"/>
              <a:t>為何推薦</a:t>
            </a:r>
            <a:r>
              <a:rPr lang="en-US" altLang="zh-TW" dirty="0" smtClean="0"/>
              <a:t>?</a:t>
            </a:r>
            <a:endParaRPr lang="zh-TW"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2937" y="1915541"/>
            <a:ext cx="1497335" cy="1988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descr="\\dbm_public\Info_Center\DBMTeam\DBM個人資料\Ihong\基金\推薦\素材\noun_770816_cc.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15194"/>
          <a:stretch/>
        </p:blipFill>
        <p:spPr bwMode="auto">
          <a:xfrm>
            <a:off x="1779016" y="2390854"/>
            <a:ext cx="1224136" cy="1038143"/>
          </a:xfrm>
          <a:prstGeom prst="rect">
            <a:avLst/>
          </a:prstGeom>
          <a:noFill/>
          <a:extLst>
            <a:ext uri="{909E8E84-426E-40DD-AFC4-6F175D3DCCD1}">
              <a14:hiddenFill xmlns:a14="http://schemas.microsoft.com/office/drawing/2010/main">
                <a:solidFill>
                  <a:srgbClr val="FFFFFF"/>
                </a:solidFill>
              </a14:hiddenFill>
            </a:ext>
          </a:extLst>
        </p:spPr>
      </p:pic>
      <p:sp>
        <p:nvSpPr>
          <p:cNvPr id="5" name="左-右雙向箭號 4"/>
          <p:cNvSpPr/>
          <p:nvPr/>
        </p:nvSpPr>
        <p:spPr>
          <a:xfrm>
            <a:off x="3690526" y="2585887"/>
            <a:ext cx="1296144" cy="648075"/>
          </a:xfrm>
          <a:prstGeom prst="leftRightArrow">
            <a:avLst>
              <a:gd name="adj1" fmla="val 50000"/>
              <a:gd name="adj2" fmla="val 47539"/>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p:cNvSpPr txBox="1"/>
          <p:nvPr/>
        </p:nvSpPr>
        <p:spPr>
          <a:xfrm>
            <a:off x="827584" y="4581128"/>
            <a:ext cx="3744416" cy="1200329"/>
          </a:xfrm>
          <a:prstGeom prst="rect">
            <a:avLst/>
          </a:prstGeom>
          <a:noFill/>
        </p:spPr>
        <p:txBody>
          <a:bodyPr wrap="square" rtlCol="0">
            <a:spAutoFit/>
          </a:bodyPr>
          <a:lstStyle/>
          <a:p>
            <a:r>
              <a:rPr lang="zh-TW" altLang="en-US" u="sng" dirty="0" smtClean="0">
                <a:latin typeface="微軟正黑體" pitchFamily="34" charset="-120"/>
                <a:ea typeface="微軟正黑體" pitchFamily="34" charset="-120"/>
              </a:rPr>
              <a:t>用戶</a:t>
            </a:r>
            <a:r>
              <a:rPr lang="en-US" altLang="zh-TW" dirty="0" smtClean="0">
                <a:latin typeface="微軟正黑體" pitchFamily="34" charset="-120"/>
                <a:ea typeface="微軟正黑體" pitchFamily="34" charset="-120"/>
              </a:rPr>
              <a:t>:</a:t>
            </a:r>
          </a:p>
          <a:p>
            <a:endParaRPr lang="en-US" altLang="zh-TW" dirty="0" smtClean="0">
              <a:latin typeface="微軟正黑體" pitchFamily="34" charset="-120"/>
              <a:ea typeface="微軟正黑體" pitchFamily="34" charset="-120"/>
            </a:endParaRPr>
          </a:p>
          <a:p>
            <a:r>
              <a:rPr lang="zh-TW" altLang="en-US" dirty="0" smtClean="0">
                <a:latin typeface="微軟正黑體" pitchFamily="34" charset="-120"/>
                <a:ea typeface="微軟正黑體" pitchFamily="34" charset="-120"/>
              </a:rPr>
              <a:t>如何</a:t>
            </a:r>
            <a:r>
              <a:rPr lang="zh-TW" altLang="en-US" dirty="0">
                <a:latin typeface="微軟正黑體" pitchFamily="34" charset="-120"/>
                <a:ea typeface="微軟正黑體" pitchFamily="34" charset="-120"/>
              </a:rPr>
              <a:t>找到</a:t>
            </a:r>
            <a:r>
              <a:rPr lang="zh-TW" altLang="en-US" dirty="0" smtClean="0">
                <a:latin typeface="微軟正黑體" pitchFamily="34" charset="-120"/>
                <a:ea typeface="微軟正黑體" pitchFamily="34" charset="-120"/>
              </a:rPr>
              <a:t>感興趣物品</a:t>
            </a:r>
            <a:r>
              <a:rPr lang="en-US" altLang="zh-TW" dirty="0" smtClean="0">
                <a:latin typeface="微軟正黑體" pitchFamily="34" charset="-120"/>
                <a:ea typeface="微軟正黑體" pitchFamily="34" charset="-120"/>
              </a:rPr>
              <a:t>(ex.</a:t>
            </a:r>
            <a:r>
              <a:rPr lang="zh-TW" altLang="en-US" dirty="0" smtClean="0">
                <a:latin typeface="微軟正黑體" pitchFamily="34" charset="-120"/>
                <a:ea typeface="微軟正黑體" pitchFamily="34" charset="-120"/>
              </a:rPr>
              <a:t>分類</a:t>
            </a:r>
            <a:r>
              <a:rPr lang="en-US" altLang="zh-TW" dirty="0" smtClean="0">
                <a:latin typeface="微軟正黑體" pitchFamily="34" charset="-120"/>
                <a:ea typeface="微軟正黑體" pitchFamily="34" charset="-120"/>
              </a:rPr>
              <a:t>/</a:t>
            </a:r>
            <a:r>
              <a:rPr lang="zh-TW" altLang="en-US" dirty="0" smtClean="0">
                <a:latin typeface="微軟正黑體" pitchFamily="34" charset="-120"/>
                <a:ea typeface="微軟正黑體" pitchFamily="34" charset="-120"/>
              </a:rPr>
              <a:t>搜尋</a:t>
            </a:r>
            <a:r>
              <a:rPr lang="en-US" altLang="zh-TW" dirty="0" smtClean="0">
                <a:latin typeface="微軟正黑體" pitchFamily="34" charset="-120"/>
                <a:ea typeface="微軟正黑體" pitchFamily="34" charset="-120"/>
              </a:rPr>
              <a:t>)</a:t>
            </a:r>
          </a:p>
          <a:p>
            <a:r>
              <a:rPr lang="zh-TW" altLang="en-US" dirty="0" smtClean="0">
                <a:latin typeface="微軟正黑體" pitchFamily="34" charset="-120"/>
                <a:ea typeface="微軟正黑體" pitchFamily="34" charset="-120"/>
              </a:rPr>
              <a:t>無法滿足個人獨特品味</a:t>
            </a:r>
            <a:endParaRPr lang="zh-TW" altLang="en-US" dirty="0">
              <a:latin typeface="微軟正黑體" pitchFamily="34" charset="-120"/>
              <a:ea typeface="微軟正黑體" pitchFamily="34" charset="-120"/>
            </a:endParaRPr>
          </a:p>
        </p:txBody>
      </p:sp>
      <p:sp>
        <p:nvSpPr>
          <p:cNvPr id="9" name="文字方塊 8"/>
          <p:cNvSpPr txBox="1"/>
          <p:nvPr/>
        </p:nvSpPr>
        <p:spPr>
          <a:xfrm>
            <a:off x="5148064" y="4581127"/>
            <a:ext cx="3744416" cy="1477328"/>
          </a:xfrm>
          <a:prstGeom prst="rect">
            <a:avLst/>
          </a:prstGeom>
          <a:noFill/>
        </p:spPr>
        <p:txBody>
          <a:bodyPr wrap="square" rtlCol="0">
            <a:spAutoFit/>
          </a:bodyPr>
          <a:lstStyle/>
          <a:p>
            <a:r>
              <a:rPr lang="zh-TW" altLang="en-US" u="sng" dirty="0" smtClean="0">
                <a:latin typeface="微軟正黑體" pitchFamily="34" charset="-120"/>
                <a:ea typeface="微軟正黑體" pitchFamily="34" charset="-120"/>
              </a:rPr>
              <a:t>內容供應商</a:t>
            </a:r>
            <a:r>
              <a:rPr lang="en-US" altLang="zh-TW" dirty="0" smtClean="0">
                <a:latin typeface="微軟正黑體" pitchFamily="34" charset="-120"/>
                <a:ea typeface="微軟正黑體" pitchFamily="34" charset="-120"/>
              </a:rPr>
              <a:t>:</a:t>
            </a:r>
          </a:p>
          <a:p>
            <a:endParaRPr lang="en-US" altLang="zh-TW" dirty="0" smtClean="0">
              <a:latin typeface="微軟正黑體" pitchFamily="34" charset="-120"/>
              <a:ea typeface="微軟正黑體" pitchFamily="34" charset="-120"/>
            </a:endParaRPr>
          </a:p>
          <a:p>
            <a:r>
              <a:rPr lang="zh-TW" altLang="en-US" dirty="0">
                <a:latin typeface="微軟正黑體" pitchFamily="34" charset="-120"/>
                <a:ea typeface="微軟正黑體" pitchFamily="34" charset="-120"/>
              </a:rPr>
              <a:t>只有熱門的幾件商品熱銷</a:t>
            </a:r>
            <a:r>
              <a:rPr lang="en-US" altLang="zh-TW" dirty="0" smtClean="0">
                <a:latin typeface="微軟正黑體" pitchFamily="34" charset="-120"/>
                <a:ea typeface="微軟正黑體" pitchFamily="34" charset="-120"/>
              </a:rPr>
              <a:t>…</a:t>
            </a:r>
          </a:p>
          <a:p>
            <a:r>
              <a:rPr lang="zh-TW" altLang="en-US" dirty="0" smtClean="0">
                <a:latin typeface="微軟正黑體" pitchFamily="34" charset="-120"/>
                <a:ea typeface="微軟正黑體" pitchFamily="34" charset="-120"/>
              </a:rPr>
              <a:t>如何讓所有產品脫穎而出</a:t>
            </a:r>
            <a:r>
              <a:rPr lang="en-US" altLang="zh-TW" dirty="0" smtClean="0">
                <a:latin typeface="微軟正黑體" pitchFamily="34" charset="-120"/>
                <a:ea typeface="微軟正黑體" pitchFamily="34" charset="-120"/>
              </a:rPr>
              <a:t>?</a:t>
            </a:r>
          </a:p>
          <a:p>
            <a:r>
              <a:rPr lang="zh-TW" altLang="en-US" dirty="0" smtClean="0">
                <a:latin typeface="微軟正黑體" pitchFamily="34" charset="-120"/>
                <a:ea typeface="微軟正黑體" pitchFamily="34" charset="-120"/>
              </a:rPr>
              <a:t>找到合適用戶</a:t>
            </a:r>
            <a:r>
              <a:rPr lang="en-US" altLang="zh-TW" dirty="0" smtClean="0">
                <a:latin typeface="微軟正黑體" pitchFamily="34" charset="-120"/>
                <a:ea typeface="微軟正黑體" pitchFamily="34" charset="-120"/>
              </a:rPr>
              <a:t>(TA)…</a:t>
            </a:r>
          </a:p>
        </p:txBody>
      </p:sp>
      <p:sp>
        <p:nvSpPr>
          <p:cNvPr id="7" name="文字方塊 6"/>
          <p:cNvSpPr txBox="1"/>
          <p:nvPr/>
        </p:nvSpPr>
        <p:spPr>
          <a:xfrm>
            <a:off x="3762534" y="3307050"/>
            <a:ext cx="1152128" cy="369332"/>
          </a:xfrm>
          <a:prstGeom prst="rect">
            <a:avLst/>
          </a:prstGeom>
          <a:noFill/>
        </p:spPr>
        <p:txBody>
          <a:bodyPr wrap="square" rtlCol="0">
            <a:spAutoFit/>
          </a:bodyPr>
          <a:lstStyle/>
          <a:p>
            <a:r>
              <a:rPr lang="zh-TW" altLang="en-US" b="1" dirty="0" smtClean="0">
                <a:latin typeface="微軟正黑體" pitchFamily="34" charset="-120"/>
                <a:ea typeface="微軟正黑體" pitchFamily="34" charset="-120"/>
              </a:rPr>
              <a:t>推薦系統</a:t>
            </a:r>
            <a:endParaRPr lang="zh-TW" altLang="en-US" b="1" dirty="0">
              <a:latin typeface="微軟正黑體" pitchFamily="34" charset="-120"/>
              <a:ea typeface="微軟正黑體" pitchFamily="34" charset="-120"/>
            </a:endParaRPr>
          </a:p>
        </p:txBody>
      </p:sp>
    </p:spTree>
    <p:extLst>
      <p:ext uri="{BB962C8B-B14F-4D97-AF65-F5344CB8AC3E}">
        <p14:creationId xmlns:p14="http://schemas.microsoft.com/office/powerpoint/2010/main" val="37438088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smtClean="0"/>
              <a:t>市場應用</a:t>
            </a:r>
            <a:r>
              <a:rPr lang="en-US" altLang="zh-TW" dirty="0"/>
              <a:t> </a:t>
            </a:r>
            <a:r>
              <a:rPr lang="en-US" altLang="zh-TW" dirty="0" smtClean="0"/>
              <a:t>– </a:t>
            </a:r>
            <a:r>
              <a:rPr lang="zh-TW" altLang="en-US" dirty="0" smtClean="0"/>
              <a:t>亞馬遜</a:t>
            </a:r>
            <a:endParaRPr lang="zh-TW" alt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134386"/>
            <a:ext cx="4752528" cy="4555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9" name="群組 8"/>
          <p:cNvGrpSpPr/>
          <p:nvPr/>
        </p:nvGrpSpPr>
        <p:grpSpPr>
          <a:xfrm>
            <a:off x="5614340" y="1628800"/>
            <a:ext cx="3087044" cy="648072"/>
            <a:chOff x="5614340" y="1628800"/>
            <a:chExt cx="3087044" cy="648072"/>
          </a:xfrm>
        </p:grpSpPr>
        <p:sp>
          <p:nvSpPr>
            <p:cNvPr id="6" name="圓角矩形 5"/>
            <p:cNvSpPr/>
            <p:nvPr/>
          </p:nvSpPr>
          <p:spPr>
            <a:xfrm>
              <a:off x="5614340" y="1628800"/>
              <a:ext cx="2774084" cy="648072"/>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文字方塊 1"/>
            <p:cNvSpPr txBox="1"/>
            <p:nvPr/>
          </p:nvSpPr>
          <p:spPr>
            <a:xfrm>
              <a:off x="5614340" y="1772817"/>
              <a:ext cx="3087044" cy="369332"/>
            </a:xfrm>
            <a:prstGeom prst="rect">
              <a:avLst/>
            </a:prstGeom>
            <a:noFill/>
          </p:spPr>
          <p:txBody>
            <a:bodyPr wrap="square" rtlCol="0">
              <a:spAutoFit/>
            </a:bodyPr>
            <a:lstStyle/>
            <a:p>
              <a:r>
                <a:rPr lang="zh-TW" altLang="en-US" dirty="0" smtClean="0">
                  <a:latin typeface="微軟正黑體" pitchFamily="34" charset="-120"/>
                  <a:ea typeface="微軟正黑體" pitchFamily="34" charset="-120"/>
                </a:rPr>
                <a:t>策略</a:t>
              </a:r>
              <a:r>
                <a:rPr lang="en-US" altLang="zh-TW" dirty="0" smtClean="0">
                  <a:latin typeface="微軟正黑體" pitchFamily="34" charset="-120"/>
                  <a:ea typeface="微軟正黑體" pitchFamily="34" charset="-120"/>
                </a:rPr>
                <a:t>1 : </a:t>
              </a:r>
              <a:r>
                <a:rPr lang="zh-TW" altLang="en-US" dirty="0" smtClean="0">
                  <a:latin typeface="微軟正黑體" pitchFamily="34" charset="-120"/>
                  <a:ea typeface="微軟正黑體" pitchFamily="34" charset="-120"/>
                </a:rPr>
                <a:t>綁定銷售</a:t>
              </a:r>
              <a:r>
                <a:rPr lang="en-US" altLang="zh-TW" dirty="0" smtClean="0">
                  <a:latin typeface="微軟正黑體" pitchFamily="34" charset="-120"/>
                  <a:ea typeface="微軟正黑體" pitchFamily="34" charset="-120"/>
                </a:rPr>
                <a:t>(</a:t>
              </a:r>
              <a:r>
                <a:rPr lang="zh-TW" altLang="en-US" dirty="0" smtClean="0">
                  <a:latin typeface="微軟正黑體" pitchFamily="34" charset="-120"/>
                  <a:ea typeface="微軟正黑體" pitchFamily="34" charset="-120"/>
                </a:rPr>
                <a:t>同性質</a:t>
              </a:r>
              <a:r>
                <a:rPr lang="en-US" altLang="zh-TW" dirty="0" smtClean="0">
                  <a:latin typeface="微軟正黑體" pitchFamily="34" charset="-120"/>
                  <a:ea typeface="微軟正黑體" pitchFamily="34" charset="-120"/>
                </a:rPr>
                <a:t>)</a:t>
              </a:r>
            </a:p>
          </p:txBody>
        </p:sp>
      </p:grpSp>
      <p:grpSp>
        <p:nvGrpSpPr>
          <p:cNvPr id="7" name="群組 6"/>
          <p:cNvGrpSpPr/>
          <p:nvPr/>
        </p:nvGrpSpPr>
        <p:grpSpPr>
          <a:xfrm>
            <a:off x="5448918" y="3765006"/>
            <a:ext cx="3464324" cy="800126"/>
            <a:chOff x="5525816" y="3717032"/>
            <a:chExt cx="3464324" cy="800126"/>
          </a:xfrm>
        </p:grpSpPr>
        <p:sp>
          <p:nvSpPr>
            <p:cNvPr id="8" name="圓角矩形 7"/>
            <p:cNvSpPr/>
            <p:nvPr/>
          </p:nvSpPr>
          <p:spPr>
            <a:xfrm>
              <a:off x="5525816" y="3717032"/>
              <a:ext cx="3436388" cy="648072"/>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文字方塊 4"/>
            <p:cNvSpPr txBox="1"/>
            <p:nvPr/>
          </p:nvSpPr>
          <p:spPr>
            <a:xfrm>
              <a:off x="5525816" y="3870827"/>
              <a:ext cx="3464324" cy="646331"/>
            </a:xfrm>
            <a:prstGeom prst="rect">
              <a:avLst/>
            </a:prstGeom>
            <a:noFill/>
          </p:spPr>
          <p:txBody>
            <a:bodyPr wrap="square" rtlCol="0">
              <a:spAutoFit/>
            </a:bodyPr>
            <a:lstStyle/>
            <a:p>
              <a:r>
                <a:rPr lang="zh-TW" altLang="en-US" dirty="0" smtClean="0">
                  <a:latin typeface="微軟正黑體" pitchFamily="34" charset="-120"/>
                  <a:ea typeface="微軟正黑體" pitchFamily="34" charset="-120"/>
                </a:rPr>
                <a:t>策略</a:t>
              </a:r>
              <a:r>
                <a:rPr lang="en-US" altLang="zh-TW" dirty="0" smtClean="0">
                  <a:latin typeface="微軟正黑體" pitchFamily="34" charset="-120"/>
                  <a:ea typeface="微軟正黑體" pitchFamily="34" charset="-120"/>
                </a:rPr>
                <a:t>2</a:t>
              </a:r>
              <a:r>
                <a:rPr lang="zh-TW" altLang="en-US" dirty="0" smtClean="0">
                  <a:latin typeface="微軟正黑體" pitchFamily="34" charset="-120"/>
                  <a:ea typeface="微軟正黑體" pitchFamily="34" charset="-120"/>
                </a:rPr>
                <a:t> </a:t>
              </a:r>
              <a:r>
                <a:rPr lang="en-US" altLang="zh-TW" dirty="0" smtClean="0">
                  <a:latin typeface="微軟正黑體" pitchFamily="34" charset="-120"/>
                  <a:ea typeface="微軟正黑體" pitchFamily="34" charset="-120"/>
                </a:rPr>
                <a:t>:</a:t>
              </a:r>
              <a:r>
                <a:rPr lang="zh-TW" altLang="en-US" dirty="0" smtClean="0">
                  <a:latin typeface="微軟正黑體" pitchFamily="34" charset="-120"/>
                  <a:ea typeface="微軟正黑體" pitchFamily="34" charset="-120"/>
                </a:rPr>
                <a:t> 買了此商品也買</a:t>
              </a:r>
              <a:r>
                <a:rPr lang="en-US" altLang="zh-TW" dirty="0" smtClean="0">
                  <a:latin typeface="微軟正黑體" pitchFamily="34" charset="-120"/>
                  <a:ea typeface="微軟正黑體" pitchFamily="34" charset="-120"/>
                </a:rPr>
                <a:t>…(</a:t>
              </a:r>
              <a:r>
                <a:rPr lang="zh-TW" altLang="en-US" dirty="0" smtClean="0">
                  <a:latin typeface="微軟正黑體" pitchFamily="34" charset="-120"/>
                  <a:ea typeface="微軟正黑體" pitchFamily="34" charset="-120"/>
                </a:rPr>
                <a:t>推薦</a:t>
              </a:r>
              <a:r>
                <a:rPr lang="en-US" altLang="zh-TW" dirty="0" smtClean="0">
                  <a:latin typeface="微軟正黑體" pitchFamily="34" charset="-120"/>
                  <a:ea typeface="微軟正黑體" pitchFamily="34" charset="-120"/>
                </a:rPr>
                <a:t>)</a:t>
              </a:r>
            </a:p>
            <a:p>
              <a:endParaRPr lang="en-US" altLang="zh-TW" dirty="0">
                <a:latin typeface="微軟正黑體" pitchFamily="34" charset="-120"/>
                <a:ea typeface="微軟正黑體" pitchFamily="34" charset="-120"/>
              </a:endParaRPr>
            </a:p>
          </p:txBody>
        </p:sp>
      </p:grpSp>
      <p:sp>
        <p:nvSpPr>
          <p:cNvPr id="4" name="文字方塊 3"/>
          <p:cNvSpPr txBox="1"/>
          <p:nvPr/>
        </p:nvSpPr>
        <p:spPr>
          <a:xfrm>
            <a:off x="5507148" y="4725144"/>
            <a:ext cx="3347864" cy="677108"/>
          </a:xfrm>
          <a:prstGeom prst="rect">
            <a:avLst/>
          </a:prstGeom>
          <a:noFill/>
        </p:spPr>
        <p:txBody>
          <a:bodyPr wrap="square" rtlCol="0">
            <a:spAutoFit/>
          </a:bodyPr>
          <a:lstStyle/>
          <a:p>
            <a:r>
              <a:rPr lang="zh-TW" altLang="en-US" sz="1600" dirty="0" smtClean="0">
                <a:latin typeface="微軟正黑體" pitchFamily="34" charset="-120"/>
                <a:ea typeface="微軟正黑體" pitchFamily="34" charset="-120"/>
              </a:rPr>
              <a:t>平均單一書商銷售營業額</a:t>
            </a:r>
            <a:r>
              <a:rPr lang="zh-TW" altLang="en-US" sz="1600" b="1" dirty="0" smtClean="0">
                <a:solidFill>
                  <a:srgbClr val="FF0000"/>
                </a:solidFill>
                <a:latin typeface="微軟正黑體" pitchFamily="34" charset="-120"/>
                <a:ea typeface="微軟正黑體" pitchFamily="34" charset="-120"/>
              </a:rPr>
              <a:t>上升</a:t>
            </a:r>
            <a:r>
              <a:rPr lang="en-US" altLang="zh-TW" sz="1600" b="1" dirty="0" smtClean="0">
                <a:solidFill>
                  <a:srgbClr val="FF0000"/>
                </a:solidFill>
                <a:latin typeface="微軟正黑體" pitchFamily="34" charset="-120"/>
                <a:ea typeface="微軟正黑體" pitchFamily="34" charset="-120"/>
              </a:rPr>
              <a:t>40 %</a:t>
            </a:r>
          </a:p>
          <a:p>
            <a:endParaRPr lang="en-US" altLang="zh-TW" sz="1100" dirty="0" smtClean="0">
              <a:latin typeface="微軟正黑體" pitchFamily="34" charset="-120"/>
              <a:ea typeface="微軟正黑體" pitchFamily="34" charset="-120"/>
            </a:endParaRPr>
          </a:p>
          <a:p>
            <a:r>
              <a:rPr lang="zh-TW" altLang="en-US" sz="1100" dirty="0" smtClean="0">
                <a:latin typeface="微軟正黑體" pitchFamily="34" charset="-120"/>
                <a:ea typeface="微軟正黑體" pitchFamily="34" charset="-120"/>
              </a:rPr>
              <a:t>一網打盡</a:t>
            </a:r>
            <a:r>
              <a:rPr lang="zh-TW" altLang="en-US" sz="1100" dirty="0">
                <a:latin typeface="微軟正黑體" pitchFamily="34" charset="-120"/>
                <a:ea typeface="微軟正黑體" pitchFamily="34" charset="-120"/>
              </a:rPr>
              <a:t>：貝佐斯與亞馬遜</a:t>
            </a:r>
            <a:r>
              <a:rPr lang="zh-TW" altLang="en-US" sz="1100" dirty="0" smtClean="0">
                <a:latin typeface="微軟正黑體" pitchFamily="34" charset="-120"/>
                <a:ea typeface="微軟正黑體" pitchFamily="34" charset="-120"/>
              </a:rPr>
              <a:t>時代</a:t>
            </a:r>
            <a:endParaRPr lang="zh-TW" altLang="en-US" sz="1100" dirty="0">
              <a:latin typeface="微軟正黑體" pitchFamily="34" charset="-120"/>
              <a:ea typeface="微軟正黑體" pitchFamily="34" charset="-120"/>
            </a:endParaRPr>
          </a:p>
        </p:txBody>
      </p:sp>
      <p:sp>
        <p:nvSpPr>
          <p:cNvPr id="10" name="文字方塊 9"/>
          <p:cNvSpPr txBox="1"/>
          <p:nvPr/>
        </p:nvSpPr>
        <p:spPr>
          <a:xfrm>
            <a:off x="1187624" y="5805264"/>
            <a:ext cx="7056784" cy="646331"/>
          </a:xfrm>
          <a:prstGeom prst="rect">
            <a:avLst/>
          </a:prstGeom>
          <a:noFill/>
        </p:spPr>
        <p:txBody>
          <a:bodyPr wrap="square" rtlCol="0">
            <a:spAutoFit/>
          </a:bodyPr>
          <a:lstStyle/>
          <a:p>
            <a:r>
              <a:rPr lang="zh-TW" altLang="en-US" dirty="0" smtClean="0">
                <a:latin typeface="微軟正黑體" pitchFamily="34" charset="-120"/>
                <a:ea typeface="微軟正黑體" pitchFamily="34" charset="-120"/>
              </a:rPr>
              <a:t>我們有</a:t>
            </a:r>
            <a:r>
              <a:rPr lang="en-US" altLang="zh-TW" dirty="0" smtClean="0">
                <a:latin typeface="微軟正黑體" pitchFamily="34" charset="-120"/>
                <a:ea typeface="微軟正黑體" pitchFamily="34" charset="-120"/>
              </a:rPr>
              <a:t>62</a:t>
            </a:r>
            <a:r>
              <a:rPr lang="zh-TW" altLang="en-US" dirty="0" smtClean="0">
                <a:latin typeface="微軟正黑體" pitchFamily="34" charset="-120"/>
                <a:ea typeface="微軟正黑體" pitchFamily="34" charset="-120"/>
              </a:rPr>
              <a:t>萬用戶，因此也有</a:t>
            </a:r>
            <a:r>
              <a:rPr lang="en-US" altLang="zh-TW" dirty="0" smtClean="0">
                <a:latin typeface="微軟正黑體" pitchFamily="34" charset="-120"/>
                <a:ea typeface="微軟正黑體" pitchFamily="34" charset="-120"/>
              </a:rPr>
              <a:t>62</a:t>
            </a:r>
            <a:r>
              <a:rPr lang="zh-TW" altLang="en-US" dirty="0" smtClean="0">
                <a:latin typeface="微軟正黑體" pitchFamily="34" charset="-120"/>
                <a:ea typeface="微軟正黑體" pitchFamily="34" charset="-120"/>
              </a:rPr>
              <a:t>萬個個性化商店。我們應該給每個用戶提供最符合他們的商店。</a:t>
            </a:r>
            <a:r>
              <a:rPr lang="zh-TW" altLang="en-US" dirty="0">
                <a:latin typeface="微軟正黑體" pitchFamily="34" charset="-120"/>
                <a:ea typeface="微軟正黑體" pitchFamily="34" charset="-120"/>
              </a:rPr>
              <a:t> </a:t>
            </a:r>
            <a:r>
              <a:rPr lang="zh-TW" altLang="en-US" dirty="0" smtClean="0">
                <a:latin typeface="微軟正黑體" pitchFamily="34" charset="-120"/>
                <a:ea typeface="微軟正黑體" pitchFamily="34" charset="-120"/>
              </a:rPr>
              <a:t> </a:t>
            </a:r>
            <a:r>
              <a:rPr lang="en-US" altLang="zh-TW" dirty="0" smtClean="0">
                <a:latin typeface="微軟正黑體" pitchFamily="34" charset="-120"/>
                <a:ea typeface="微軟正黑體" pitchFamily="34" charset="-120"/>
              </a:rPr>
              <a:t>----</a:t>
            </a:r>
            <a:r>
              <a:rPr lang="zh-TW" altLang="en-US" dirty="0" smtClean="0">
                <a:latin typeface="微軟正黑體" pitchFamily="34" charset="-120"/>
                <a:ea typeface="微軟正黑體" pitchFamily="34" charset="-120"/>
              </a:rPr>
              <a:t> </a:t>
            </a:r>
            <a:r>
              <a:rPr lang="zh-TW" altLang="en-US" sz="1200" dirty="0" smtClean="0">
                <a:latin typeface="微軟正黑體" pitchFamily="34" charset="-120"/>
                <a:ea typeface="微軟正黑體" pitchFamily="34" charset="-120"/>
              </a:rPr>
              <a:t>傑夫</a:t>
            </a:r>
            <a:r>
              <a:rPr lang="en-US" altLang="zh-TW" sz="1200" dirty="0" smtClean="0">
                <a:latin typeface="微軟正黑體" pitchFamily="34" charset="-120"/>
                <a:ea typeface="微軟正黑體" pitchFamily="34" charset="-120"/>
              </a:rPr>
              <a:t>‧</a:t>
            </a:r>
            <a:r>
              <a:rPr lang="zh-TW" altLang="en-US" sz="1200" dirty="0" smtClean="0">
                <a:latin typeface="微軟正黑體" pitchFamily="34" charset="-120"/>
                <a:ea typeface="微軟正黑體" pitchFamily="34" charset="-120"/>
              </a:rPr>
              <a:t>貝佐斯</a:t>
            </a:r>
            <a:r>
              <a:rPr lang="en-US" altLang="zh-TW" sz="1200" dirty="0" smtClean="0">
                <a:latin typeface="微軟正黑體" pitchFamily="34" charset="-120"/>
                <a:ea typeface="微軟正黑體" pitchFamily="34" charset="-120"/>
              </a:rPr>
              <a:t>(Jeff Bezos)</a:t>
            </a:r>
            <a:endParaRPr lang="zh-TW" altLang="en-US" sz="1200" dirty="0">
              <a:latin typeface="微軟正黑體" pitchFamily="34" charset="-120"/>
              <a:ea typeface="微軟正黑體" pitchFamily="34" charset="-120"/>
            </a:endParaRPr>
          </a:p>
        </p:txBody>
      </p:sp>
    </p:spTree>
    <p:extLst>
      <p:ext uri="{BB962C8B-B14F-4D97-AF65-F5344CB8AC3E}">
        <p14:creationId xmlns:p14="http://schemas.microsoft.com/office/powerpoint/2010/main" val="32366178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975" y="986847"/>
            <a:ext cx="6390865" cy="2217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標題 2"/>
          <p:cNvSpPr>
            <a:spLocks noGrp="1"/>
          </p:cNvSpPr>
          <p:nvPr>
            <p:ph type="title"/>
          </p:nvPr>
        </p:nvSpPr>
        <p:spPr/>
        <p:txBody>
          <a:bodyPr/>
          <a:lstStyle/>
          <a:p>
            <a:r>
              <a:rPr lang="zh-TW" altLang="en-US" dirty="0"/>
              <a:t>市場</a:t>
            </a:r>
            <a:r>
              <a:rPr lang="zh-TW" altLang="en-US" dirty="0" smtClean="0"/>
              <a:t>應用</a:t>
            </a:r>
            <a:r>
              <a:rPr lang="en-US" altLang="zh-TW" dirty="0"/>
              <a:t> </a:t>
            </a:r>
            <a:r>
              <a:rPr lang="en-US" altLang="zh-TW" dirty="0" smtClean="0"/>
              <a:t>– </a:t>
            </a:r>
            <a:r>
              <a:rPr lang="en-US" altLang="zh-TW" dirty="0" err="1" smtClean="0"/>
              <a:t>Udn</a:t>
            </a:r>
            <a:r>
              <a:rPr lang="zh-TW" altLang="en-US" dirty="0" smtClean="0"/>
              <a:t>買東西</a:t>
            </a:r>
            <a:endParaRPr lang="zh-TW" altLang="en-US" dirty="0"/>
          </a:p>
        </p:txBody>
      </p:sp>
      <p:sp>
        <p:nvSpPr>
          <p:cNvPr id="6" name="圓角矩形 5"/>
          <p:cNvSpPr/>
          <p:nvPr/>
        </p:nvSpPr>
        <p:spPr>
          <a:xfrm>
            <a:off x="7164288" y="1771562"/>
            <a:ext cx="1728192" cy="721333"/>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a:solidFill>
                  <a:schemeClr val="tx1"/>
                </a:solidFill>
                <a:latin typeface="微軟正黑體" pitchFamily="34" charset="-120"/>
                <a:ea typeface="微軟正黑體" pitchFamily="34" charset="-120"/>
              </a:rPr>
              <a:t>看</a:t>
            </a:r>
            <a:r>
              <a:rPr lang="zh-TW" altLang="en-US" sz="1600" dirty="0" smtClean="0">
                <a:solidFill>
                  <a:schemeClr val="tx1"/>
                </a:solidFill>
                <a:latin typeface="微軟正黑體" pitchFamily="34" charset="-120"/>
                <a:ea typeface="微軟正黑體" pitchFamily="34" charset="-120"/>
              </a:rPr>
              <a:t>此商品也看</a:t>
            </a:r>
            <a:endParaRPr lang="en-US" altLang="zh-TW" sz="1600" dirty="0" smtClean="0">
              <a:solidFill>
                <a:schemeClr val="tx1"/>
              </a:solidFill>
              <a:latin typeface="微軟正黑體" pitchFamily="34" charset="-120"/>
              <a:ea typeface="微軟正黑體" pitchFamily="34" charset="-120"/>
            </a:endParaRPr>
          </a:p>
          <a:p>
            <a:pPr algn="ctr"/>
            <a:r>
              <a:rPr lang="en-US" altLang="zh-TW" sz="1600" dirty="0" smtClean="0">
                <a:solidFill>
                  <a:schemeClr val="tx1"/>
                </a:solidFill>
                <a:latin typeface="微軟正黑體" pitchFamily="34" charset="-120"/>
                <a:ea typeface="微軟正黑體" pitchFamily="34" charset="-120"/>
              </a:rPr>
              <a:t>(</a:t>
            </a:r>
            <a:r>
              <a:rPr lang="zh-TW" altLang="en-US" sz="1600" dirty="0" smtClean="0">
                <a:solidFill>
                  <a:schemeClr val="tx1"/>
                </a:solidFill>
                <a:latin typeface="微軟正黑體" pitchFamily="34" charset="-120"/>
                <a:ea typeface="微軟正黑體" pitchFamily="34" charset="-120"/>
              </a:rPr>
              <a:t>瀏覽紀錄</a:t>
            </a:r>
            <a:r>
              <a:rPr lang="en-US" altLang="zh-TW" sz="1600" dirty="0" smtClean="0">
                <a:solidFill>
                  <a:schemeClr val="tx1"/>
                </a:solidFill>
                <a:latin typeface="微軟正黑體" pitchFamily="34" charset="-120"/>
                <a:ea typeface="微軟正黑體" pitchFamily="34" charset="-120"/>
              </a:rPr>
              <a:t>)</a:t>
            </a:r>
            <a:endParaRPr lang="zh-TW" altLang="en-US" sz="1600" dirty="0">
              <a:solidFill>
                <a:schemeClr val="tx1"/>
              </a:solidFill>
              <a:latin typeface="微軟正黑體" pitchFamily="34" charset="-120"/>
              <a:ea typeface="微軟正黑體" pitchFamily="34" charset="-120"/>
            </a:endParaRPr>
          </a:p>
        </p:txBody>
      </p:sp>
      <p:pic>
        <p:nvPicPr>
          <p:cNvPr id="1030" name="Picture 6"/>
          <p:cNvPicPr>
            <a:picLocks noChangeAspect="1" noChangeArrowheads="1"/>
          </p:cNvPicPr>
          <p:nvPr/>
        </p:nvPicPr>
        <p:blipFill rotWithShape="1">
          <a:blip r:embed="rId3">
            <a:extLst>
              <a:ext uri="{28A0092B-C50C-407E-A947-70E740481C1C}">
                <a14:useLocalDpi xmlns:a14="http://schemas.microsoft.com/office/drawing/2010/main" val="0"/>
              </a:ext>
            </a:extLst>
          </a:blip>
          <a:srcRect t="-2" b="10303"/>
          <a:stretch/>
        </p:blipFill>
        <p:spPr bwMode="auto">
          <a:xfrm>
            <a:off x="301819" y="3632170"/>
            <a:ext cx="6414492" cy="2906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262537" y="917012"/>
            <a:ext cx="3363074" cy="47608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250318" y="3535358"/>
            <a:ext cx="3363074" cy="43280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圓角矩形 11"/>
          <p:cNvSpPr/>
          <p:nvPr/>
        </p:nvSpPr>
        <p:spPr>
          <a:xfrm>
            <a:off x="7187723" y="4747446"/>
            <a:ext cx="1728192" cy="648072"/>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tx1"/>
                </a:solidFill>
                <a:latin typeface="微軟正黑體" pitchFamily="34" charset="-120"/>
                <a:ea typeface="微軟正黑體" pitchFamily="34" charset="-120"/>
              </a:rPr>
              <a:t>購物車推薦</a:t>
            </a:r>
            <a:endParaRPr lang="zh-TW" altLang="en-US" dirty="0">
              <a:solidFill>
                <a:schemeClr val="tx1"/>
              </a:solidFill>
              <a:latin typeface="微軟正黑體" pitchFamily="34" charset="-120"/>
              <a:ea typeface="微軟正黑體" pitchFamily="34" charset="-120"/>
            </a:endParaRPr>
          </a:p>
        </p:txBody>
      </p:sp>
    </p:spTree>
    <p:extLst>
      <p:ext uri="{BB962C8B-B14F-4D97-AF65-F5344CB8AC3E}">
        <p14:creationId xmlns:p14="http://schemas.microsoft.com/office/powerpoint/2010/main" val="17688619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內容版面配置區 3"/>
          <p:cNvGraphicFramePr>
            <a:graphicFrameLocks noGrp="1"/>
          </p:cNvGraphicFramePr>
          <p:nvPr>
            <p:ph idx="1"/>
            <p:extLst>
              <p:ext uri="{D42A27DB-BD31-4B8C-83A1-F6EECF244321}">
                <p14:modId xmlns:p14="http://schemas.microsoft.com/office/powerpoint/2010/main" val="2156035523"/>
              </p:ext>
            </p:extLst>
          </p:nvPr>
        </p:nvGraphicFramePr>
        <p:xfrm>
          <a:off x="457200" y="781050"/>
          <a:ext cx="8229600" cy="58404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文字方塊 11"/>
          <p:cNvSpPr txBox="1"/>
          <p:nvPr/>
        </p:nvSpPr>
        <p:spPr>
          <a:xfrm>
            <a:off x="6257855" y="3396527"/>
            <a:ext cx="2160240" cy="923330"/>
          </a:xfrm>
          <a:prstGeom prst="rect">
            <a:avLst/>
          </a:prstGeom>
          <a:solidFill>
            <a:schemeClr val="bg1">
              <a:lumMod val="95000"/>
            </a:schemeClr>
          </a:solidFill>
        </p:spPr>
        <p:txBody>
          <a:bodyPr wrap="square" rtlCol="0">
            <a:spAutoFit/>
          </a:bodyPr>
          <a:lstStyle/>
          <a:p>
            <a:r>
              <a:rPr lang="zh-TW" altLang="en-US" dirty="0" smtClean="0">
                <a:latin typeface="微軟正黑體" pitchFamily="34" charset="-120"/>
                <a:ea typeface="微軟正黑體" pitchFamily="34" charset="-120"/>
              </a:rPr>
              <a:t>持續檢視用戶體驗</a:t>
            </a:r>
            <a:endParaRPr lang="en-US" altLang="zh-TW" dirty="0" smtClean="0">
              <a:latin typeface="微軟正黑體" pitchFamily="34" charset="-120"/>
              <a:ea typeface="微軟正黑體" pitchFamily="34" charset="-120"/>
            </a:endParaRPr>
          </a:p>
          <a:p>
            <a:r>
              <a:rPr lang="en-US" altLang="zh-TW" dirty="0" smtClean="0">
                <a:latin typeface="微軟正黑體" pitchFamily="34" charset="-120"/>
                <a:ea typeface="微軟正黑體" pitchFamily="34" charset="-120"/>
              </a:rPr>
              <a:t>CTR/CVR/</a:t>
            </a:r>
            <a:r>
              <a:rPr lang="zh-TW" altLang="en-US" dirty="0" smtClean="0">
                <a:latin typeface="微軟正黑體" pitchFamily="34" charset="-120"/>
                <a:ea typeface="微軟正黑體" pitchFamily="34" charset="-120"/>
              </a:rPr>
              <a:t>客戶流失率</a:t>
            </a:r>
            <a:r>
              <a:rPr lang="en-US" altLang="zh-TW" dirty="0" smtClean="0">
                <a:latin typeface="微軟正黑體" pitchFamily="34" charset="-120"/>
                <a:ea typeface="微軟正黑體" pitchFamily="34" charset="-120"/>
              </a:rPr>
              <a:t>…</a:t>
            </a:r>
            <a:endParaRPr lang="zh-TW" altLang="en-US" dirty="0">
              <a:latin typeface="微軟正黑體" pitchFamily="34" charset="-120"/>
              <a:ea typeface="微軟正黑體" pitchFamily="34" charset="-120"/>
            </a:endParaRPr>
          </a:p>
        </p:txBody>
      </p:sp>
      <p:sp>
        <p:nvSpPr>
          <p:cNvPr id="3" name="標題 2"/>
          <p:cNvSpPr>
            <a:spLocks noGrp="1"/>
          </p:cNvSpPr>
          <p:nvPr>
            <p:ph type="title"/>
          </p:nvPr>
        </p:nvSpPr>
        <p:spPr/>
        <p:txBody>
          <a:bodyPr/>
          <a:lstStyle/>
          <a:p>
            <a:r>
              <a:rPr lang="zh-TW" altLang="en-US" dirty="0" smtClean="0"/>
              <a:t>實驗方法</a:t>
            </a:r>
            <a:endParaRPr lang="zh-TW" altLang="en-US" dirty="0"/>
          </a:p>
        </p:txBody>
      </p:sp>
      <p:sp>
        <p:nvSpPr>
          <p:cNvPr id="5" name="文字方塊 4"/>
          <p:cNvSpPr txBox="1"/>
          <p:nvPr/>
        </p:nvSpPr>
        <p:spPr>
          <a:xfrm>
            <a:off x="1328316" y="5359184"/>
            <a:ext cx="2160240" cy="646331"/>
          </a:xfrm>
          <a:prstGeom prst="rect">
            <a:avLst/>
          </a:prstGeom>
          <a:solidFill>
            <a:schemeClr val="bg1">
              <a:lumMod val="95000"/>
            </a:schemeClr>
          </a:solidFill>
        </p:spPr>
        <p:txBody>
          <a:bodyPr wrap="square" rtlCol="0">
            <a:spAutoFit/>
          </a:bodyPr>
          <a:lstStyle/>
          <a:p>
            <a:r>
              <a:rPr lang="zh-TW" altLang="en-US" dirty="0" smtClean="0">
                <a:latin typeface="微軟正黑體" pitchFamily="34" charset="-120"/>
                <a:ea typeface="微軟正黑體" pitchFamily="34" charset="-120"/>
              </a:rPr>
              <a:t>通過歷史資料驗證推薦模型</a:t>
            </a:r>
            <a:endParaRPr lang="zh-TW" altLang="en-US" dirty="0">
              <a:latin typeface="微軟正黑體" pitchFamily="34" charset="-120"/>
              <a:ea typeface="微軟正黑體" pitchFamily="34" charset="-120"/>
            </a:endParaRPr>
          </a:p>
        </p:txBody>
      </p:sp>
      <p:sp>
        <p:nvSpPr>
          <p:cNvPr id="6" name="文字方塊 5"/>
          <p:cNvSpPr txBox="1"/>
          <p:nvPr/>
        </p:nvSpPr>
        <p:spPr>
          <a:xfrm>
            <a:off x="3707904" y="4133784"/>
            <a:ext cx="2160240" cy="923330"/>
          </a:xfrm>
          <a:prstGeom prst="rect">
            <a:avLst/>
          </a:prstGeom>
          <a:solidFill>
            <a:schemeClr val="bg1">
              <a:lumMod val="95000"/>
            </a:schemeClr>
          </a:solidFill>
        </p:spPr>
        <p:txBody>
          <a:bodyPr wrap="square" rtlCol="0">
            <a:spAutoFit/>
          </a:bodyPr>
          <a:lstStyle/>
          <a:p>
            <a:r>
              <a:rPr lang="zh-TW" altLang="en-US" dirty="0" smtClean="0">
                <a:latin typeface="微軟正黑體" pitchFamily="34" charset="-120"/>
                <a:ea typeface="微軟正黑體" pitchFamily="34" charset="-120"/>
              </a:rPr>
              <a:t>上線前透過</a:t>
            </a:r>
            <a:r>
              <a:rPr lang="en-US" altLang="zh-TW" dirty="0" smtClean="0">
                <a:latin typeface="微軟正黑體" pitchFamily="34" charset="-120"/>
                <a:ea typeface="微軟正黑體" pitchFamily="34" charset="-120"/>
              </a:rPr>
              <a:t>AB</a:t>
            </a:r>
            <a:r>
              <a:rPr lang="zh-TW" altLang="en-US" dirty="0" smtClean="0">
                <a:latin typeface="微軟正黑體" pitchFamily="34" charset="-120"/>
                <a:ea typeface="微軟正黑體" pitchFamily="34" charset="-120"/>
              </a:rPr>
              <a:t>測試蒐集用戶體驗</a:t>
            </a:r>
            <a:r>
              <a:rPr lang="en-US" altLang="zh-TW" dirty="0" smtClean="0">
                <a:latin typeface="微軟正黑體" pitchFamily="34" charset="-120"/>
                <a:ea typeface="微軟正黑體" pitchFamily="34" charset="-120"/>
              </a:rPr>
              <a:t>/</a:t>
            </a:r>
            <a:r>
              <a:rPr lang="zh-TW" altLang="en-US" dirty="0" smtClean="0">
                <a:latin typeface="微軟正黑體" pitchFamily="34" charset="-120"/>
                <a:ea typeface="微軟正黑體" pitchFamily="34" charset="-120"/>
              </a:rPr>
              <a:t>修改模型結果</a:t>
            </a:r>
            <a:endParaRPr lang="zh-TW" altLang="en-US" dirty="0">
              <a:latin typeface="微軟正黑體" pitchFamily="34" charset="-120"/>
              <a:ea typeface="微軟正黑體" pitchFamily="34" charset="-120"/>
            </a:endParaRPr>
          </a:p>
        </p:txBody>
      </p:sp>
      <p:cxnSp>
        <p:nvCxnSpPr>
          <p:cNvPr id="8" name="肘形接點 7"/>
          <p:cNvCxnSpPr>
            <a:endCxn id="5" idx="3"/>
          </p:cNvCxnSpPr>
          <p:nvPr/>
        </p:nvCxnSpPr>
        <p:spPr>
          <a:xfrm rot="10800000" flipV="1">
            <a:off x="3488556" y="5143158"/>
            <a:ext cx="1152128" cy="539191"/>
          </a:xfrm>
          <a:prstGeom prst="bentConnector3">
            <a:avLst>
              <a:gd name="adj1" fmla="val 277"/>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 name="肘形接點 18"/>
          <p:cNvCxnSpPr>
            <a:stCxn id="12" idx="2"/>
            <a:endCxn id="5" idx="2"/>
          </p:cNvCxnSpPr>
          <p:nvPr/>
        </p:nvCxnSpPr>
        <p:spPr>
          <a:xfrm rot="5400000">
            <a:off x="4030377" y="2697917"/>
            <a:ext cx="1685658" cy="4929539"/>
          </a:xfrm>
          <a:prstGeom prst="bentConnector3">
            <a:avLst>
              <a:gd name="adj1" fmla="val 113561"/>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89370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smtClean="0"/>
              <a:t>滿意度 </a:t>
            </a:r>
            <a:r>
              <a:rPr lang="en-US" altLang="zh-TW" dirty="0" smtClean="0"/>
              <a:t>(interested)</a:t>
            </a:r>
          </a:p>
          <a:p>
            <a:r>
              <a:rPr lang="zh-TW" altLang="en-US" dirty="0" smtClean="0"/>
              <a:t>準確度 </a:t>
            </a:r>
            <a:r>
              <a:rPr lang="en-US" altLang="zh-TW" dirty="0" smtClean="0"/>
              <a:t>(precision/recall)</a:t>
            </a:r>
          </a:p>
          <a:p>
            <a:r>
              <a:rPr lang="zh-TW" altLang="en-US" dirty="0"/>
              <a:t>覆蓋</a:t>
            </a:r>
            <a:r>
              <a:rPr lang="zh-TW" altLang="en-US" dirty="0" smtClean="0"/>
              <a:t>度 </a:t>
            </a:r>
            <a:r>
              <a:rPr lang="en-US" altLang="zh-TW" dirty="0" smtClean="0"/>
              <a:t>(coverage)</a:t>
            </a:r>
          </a:p>
          <a:p>
            <a:r>
              <a:rPr lang="zh-TW" altLang="en-US" dirty="0" smtClean="0"/>
              <a:t>多樣性 </a:t>
            </a:r>
            <a:r>
              <a:rPr lang="en-US" altLang="zh-TW" dirty="0" smtClean="0"/>
              <a:t>(diversity)</a:t>
            </a:r>
          </a:p>
          <a:p>
            <a:r>
              <a:rPr lang="zh-TW" altLang="en-US" dirty="0"/>
              <a:t>驚喜</a:t>
            </a:r>
            <a:r>
              <a:rPr lang="zh-TW" altLang="en-US" dirty="0" smtClean="0"/>
              <a:t>性 </a:t>
            </a:r>
            <a:r>
              <a:rPr lang="en-US" altLang="zh-TW" dirty="0"/>
              <a:t>(</a:t>
            </a:r>
            <a:r>
              <a:rPr lang="en-US" altLang="zh-TW" dirty="0" smtClean="0"/>
              <a:t>serendipity)</a:t>
            </a:r>
          </a:p>
          <a:p>
            <a:r>
              <a:rPr lang="zh-TW" altLang="en-US" dirty="0" smtClean="0"/>
              <a:t>信任度 </a:t>
            </a:r>
            <a:r>
              <a:rPr lang="en-US" altLang="zh-TW" dirty="0" smtClean="0"/>
              <a:t>(trust)</a:t>
            </a:r>
          </a:p>
          <a:p>
            <a:r>
              <a:rPr lang="zh-TW" altLang="en-US" dirty="0" smtClean="0"/>
              <a:t>實時性 </a:t>
            </a:r>
            <a:r>
              <a:rPr lang="en-US" altLang="zh-TW" dirty="0" smtClean="0"/>
              <a:t>(real time)</a:t>
            </a:r>
          </a:p>
          <a:p>
            <a:r>
              <a:rPr lang="zh-TW" altLang="en-US" dirty="0"/>
              <a:t>商業</a:t>
            </a:r>
            <a:r>
              <a:rPr lang="zh-TW" altLang="en-US" dirty="0" smtClean="0"/>
              <a:t>目標 </a:t>
            </a:r>
            <a:r>
              <a:rPr lang="en-US" altLang="zh-TW" dirty="0" smtClean="0"/>
              <a:t>(business goal)</a:t>
            </a:r>
          </a:p>
        </p:txBody>
      </p:sp>
      <p:sp>
        <p:nvSpPr>
          <p:cNvPr id="3" name="標題 2"/>
          <p:cNvSpPr>
            <a:spLocks noGrp="1"/>
          </p:cNvSpPr>
          <p:nvPr>
            <p:ph type="title"/>
          </p:nvPr>
        </p:nvSpPr>
        <p:spPr/>
        <p:txBody>
          <a:bodyPr/>
          <a:lstStyle/>
          <a:p>
            <a:r>
              <a:rPr lang="zh-TW" altLang="en-US" dirty="0" smtClean="0"/>
              <a:t>評測指標</a:t>
            </a:r>
            <a:endParaRPr lang="zh-TW" altLang="en-US" dirty="0"/>
          </a:p>
        </p:txBody>
      </p:sp>
    </p:spTree>
    <p:extLst>
      <p:ext uri="{BB962C8B-B14F-4D97-AF65-F5344CB8AC3E}">
        <p14:creationId xmlns:p14="http://schemas.microsoft.com/office/powerpoint/2010/main" val="16322485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smtClean="0"/>
              <a:t>評測指標 </a:t>
            </a:r>
            <a:r>
              <a:rPr lang="en-US" altLang="zh-TW" dirty="0" smtClean="0"/>
              <a:t>–</a:t>
            </a:r>
            <a:r>
              <a:rPr lang="zh-TW" altLang="en-US" dirty="0" smtClean="0"/>
              <a:t> 滿意度</a:t>
            </a:r>
            <a:endParaRPr lang="zh-TW"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052736"/>
            <a:ext cx="4648200" cy="250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9952" y="3861048"/>
            <a:ext cx="4638675"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539552" y="2852936"/>
            <a:ext cx="4248472" cy="5760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p:cNvSpPr/>
          <p:nvPr/>
        </p:nvSpPr>
        <p:spPr>
          <a:xfrm>
            <a:off x="7092279" y="5445224"/>
            <a:ext cx="1491245" cy="432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p:cNvSpPr txBox="1"/>
          <p:nvPr/>
        </p:nvSpPr>
        <p:spPr>
          <a:xfrm>
            <a:off x="2663788" y="5674388"/>
            <a:ext cx="1440160" cy="338554"/>
          </a:xfrm>
          <a:prstGeom prst="rect">
            <a:avLst/>
          </a:prstGeom>
          <a:noFill/>
        </p:spPr>
        <p:txBody>
          <a:bodyPr wrap="square" rtlCol="0">
            <a:spAutoFit/>
          </a:bodyPr>
          <a:lstStyle/>
          <a:p>
            <a:r>
              <a:rPr lang="zh-TW" altLang="en-US" sz="1600" dirty="0" smtClean="0">
                <a:latin typeface="微軟正黑體" pitchFamily="34" charset="-120"/>
                <a:ea typeface="微軟正黑體" pitchFamily="34" charset="-120"/>
              </a:rPr>
              <a:t>豆瓣網路電台</a:t>
            </a:r>
            <a:endParaRPr lang="en-US" altLang="zh-TW" sz="1600" dirty="0" smtClean="0">
              <a:latin typeface="微軟正黑體" pitchFamily="34" charset="-120"/>
              <a:ea typeface="微軟正黑體" pitchFamily="34" charset="-120"/>
            </a:endParaRPr>
          </a:p>
        </p:txBody>
      </p:sp>
      <p:sp>
        <p:nvSpPr>
          <p:cNvPr id="10" name="文字方塊 9"/>
          <p:cNvSpPr txBox="1"/>
          <p:nvPr/>
        </p:nvSpPr>
        <p:spPr>
          <a:xfrm>
            <a:off x="5019129" y="3140968"/>
            <a:ext cx="2073150" cy="338554"/>
          </a:xfrm>
          <a:prstGeom prst="rect">
            <a:avLst/>
          </a:prstGeom>
          <a:noFill/>
        </p:spPr>
        <p:txBody>
          <a:bodyPr wrap="square" rtlCol="0">
            <a:spAutoFit/>
          </a:bodyPr>
          <a:lstStyle/>
          <a:p>
            <a:r>
              <a:rPr lang="en-US" altLang="zh-TW" sz="1600" dirty="0" err="1" smtClean="0">
                <a:latin typeface="微軟正黑體" pitchFamily="34" charset="-120"/>
                <a:ea typeface="微軟正黑體" pitchFamily="34" charset="-120"/>
              </a:rPr>
              <a:t>Hulu</a:t>
            </a:r>
            <a:r>
              <a:rPr lang="zh-TW" altLang="en-US" sz="1600" dirty="0" smtClean="0">
                <a:latin typeface="微軟正黑體" pitchFamily="34" charset="-120"/>
                <a:ea typeface="微軟正黑體" pitchFamily="34" charset="-120"/>
              </a:rPr>
              <a:t>線上美劇</a:t>
            </a:r>
            <a:endParaRPr lang="en-US" altLang="zh-TW" sz="1600" dirty="0" smtClean="0">
              <a:latin typeface="微軟正黑體" pitchFamily="34" charset="-120"/>
              <a:ea typeface="微軟正黑體" pitchFamily="34" charset="-120"/>
            </a:endParaRPr>
          </a:p>
        </p:txBody>
      </p:sp>
      <p:sp>
        <p:nvSpPr>
          <p:cNvPr id="2" name="文字方塊 1"/>
          <p:cNvSpPr txBox="1"/>
          <p:nvPr/>
        </p:nvSpPr>
        <p:spPr>
          <a:xfrm>
            <a:off x="6055704" y="1628800"/>
            <a:ext cx="2054393" cy="1015663"/>
          </a:xfrm>
          <a:prstGeom prst="rect">
            <a:avLst/>
          </a:prstGeom>
          <a:solidFill>
            <a:schemeClr val="accent1">
              <a:lumMod val="20000"/>
              <a:lumOff val="80000"/>
            </a:schemeClr>
          </a:solidFill>
        </p:spPr>
        <p:txBody>
          <a:bodyPr wrap="square" rtlCol="0">
            <a:spAutoFit/>
          </a:bodyPr>
          <a:lstStyle/>
          <a:p>
            <a:r>
              <a:rPr lang="zh-TW" altLang="en-US" sz="2000" dirty="0" smtClean="0">
                <a:latin typeface="微軟正黑體" pitchFamily="34" charset="-120"/>
                <a:ea typeface="微軟正黑體" pitchFamily="34" charset="-120"/>
              </a:rPr>
              <a:t>滿意度透過</a:t>
            </a:r>
            <a:r>
              <a:rPr lang="zh-TW" altLang="en-US" sz="2000" dirty="0" smtClean="0">
                <a:solidFill>
                  <a:srgbClr val="FF0000"/>
                </a:solidFill>
                <a:latin typeface="微軟正黑體" pitchFamily="34" charset="-120"/>
                <a:ea typeface="微軟正黑體" pitchFamily="34" charset="-120"/>
              </a:rPr>
              <a:t>介面設計</a:t>
            </a:r>
            <a:r>
              <a:rPr lang="zh-TW" altLang="en-US" sz="2000" dirty="0" smtClean="0">
                <a:latin typeface="微軟正黑體" pitchFamily="34" charset="-120"/>
                <a:ea typeface="微軟正黑體" pitchFamily="34" charset="-120"/>
              </a:rPr>
              <a:t>讓用戶直接反饋</a:t>
            </a:r>
            <a:endParaRPr lang="zh-TW" altLang="en-US" sz="2000" dirty="0">
              <a:latin typeface="微軟正黑體" pitchFamily="34" charset="-120"/>
              <a:ea typeface="微軟正黑體" pitchFamily="34" charset="-120"/>
            </a:endParaRPr>
          </a:p>
        </p:txBody>
      </p:sp>
    </p:spTree>
    <p:extLst>
      <p:ext uri="{BB962C8B-B14F-4D97-AF65-F5344CB8AC3E}">
        <p14:creationId xmlns:p14="http://schemas.microsoft.com/office/powerpoint/2010/main" val="25884538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圓角矩形 28"/>
          <p:cNvSpPr/>
          <p:nvPr/>
        </p:nvSpPr>
        <p:spPr>
          <a:xfrm>
            <a:off x="4355976" y="3861049"/>
            <a:ext cx="4788023" cy="2592288"/>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圓角矩形 3"/>
          <p:cNvSpPr/>
          <p:nvPr/>
        </p:nvSpPr>
        <p:spPr>
          <a:xfrm>
            <a:off x="4644008" y="908720"/>
            <a:ext cx="4303336" cy="2808312"/>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內容版面配置區 1"/>
          <p:cNvSpPr>
            <a:spLocks noGrp="1"/>
          </p:cNvSpPr>
          <p:nvPr>
            <p:ph idx="1"/>
          </p:nvPr>
        </p:nvSpPr>
        <p:spPr/>
        <p:txBody>
          <a:bodyPr/>
          <a:lstStyle/>
          <a:p>
            <a:r>
              <a:rPr lang="zh-TW" altLang="en-US" dirty="0" smtClean="0"/>
              <a:t>評分預測</a:t>
            </a:r>
            <a:endParaRPr lang="en-US" altLang="zh-TW" dirty="0" smtClean="0"/>
          </a:p>
          <a:p>
            <a:pPr lvl="1">
              <a:buFont typeface="微軟正黑體" pitchFamily="34" charset="-120"/>
              <a:buChar char="–"/>
            </a:pPr>
            <a:r>
              <a:rPr lang="zh-TW" altLang="en-US" dirty="0" smtClean="0"/>
              <a:t>預測用戶對此物品評分</a:t>
            </a:r>
            <a:endParaRPr lang="en-US" altLang="zh-TW" dirty="0" smtClean="0"/>
          </a:p>
          <a:p>
            <a:pPr lvl="1">
              <a:buFont typeface="微軟正黑體" pitchFamily="34" charset="-120"/>
              <a:buChar char="–"/>
            </a:pPr>
            <a:r>
              <a:rPr lang="zh-TW" altLang="en-US" sz="1800" dirty="0" smtClean="0"/>
              <a:t>推薦的</a:t>
            </a:r>
            <a:r>
              <a:rPr lang="zh-TW" altLang="en-US" sz="1800" dirty="0" smtClean="0">
                <a:solidFill>
                  <a:srgbClr val="FF0000"/>
                </a:solidFill>
              </a:rPr>
              <a:t>目的</a:t>
            </a:r>
            <a:r>
              <a:rPr lang="zh-TW" altLang="en-US" dirty="0" smtClean="0"/>
              <a:t>不在預測評分</a:t>
            </a:r>
            <a:endParaRPr lang="en-US" altLang="zh-TW" dirty="0"/>
          </a:p>
          <a:p>
            <a:pPr lvl="1">
              <a:buFont typeface="微軟正黑體" pitchFamily="34" charset="-120"/>
              <a:buChar char="–"/>
            </a:pPr>
            <a:r>
              <a:rPr lang="zh-TW" altLang="en-US" dirty="0" smtClean="0"/>
              <a:t>愈趨少用</a:t>
            </a:r>
            <a:r>
              <a:rPr lang="en-US" altLang="zh-TW" sz="1200" dirty="0" smtClean="0"/>
              <a:t>(</a:t>
            </a:r>
            <a:r>
              <a:rPr lang="zh-TW" altLang="en-US" sz="1200" dirty="0" smtClean="0"/>
              <a:t>比賽用</a:t>
            </a:r>
            <a:r>
              <a:rPr lang="en-US" altLang="zh-TW" sz="1200" dirty="0" smtClean="0"/>
              <a:t>XD)</a:t>
            </a:r>
            <a:endParaRPr lang="en-US" altLang="zh-TW" sz="1200" dirty="0"/>
          </a:p>
          <a:p>
            <a:endParaRPr lang="en-US" altLang="zh-TW" dirty="0" smtClean="0"/>
          </a:p>
          <a:p>
            <a:pPr marL="15875" indent="0">
              <a:buNone/>
            </a:pPr>
            <a:endParaRPr lang="en-US" altLang="zh-TW" dirty="0" smtClean="0"/>
          </a:p>
          <a:p>
            <a:r>
              <a:rPr lang="en-US" altLang="zh-TW" dirty="0" err="1" smtClean="0"/>
              <a:t>TopN</a:t>
            </a:r>
            <a:r>
              <a:rPr lang="en-US" altLang="zh-TW" dirty="0" smtClean="0"/>
              <a:t> </a:t>
            </a:r>
          </a:p>
          <a:p>
            <a:pPr lvl="1">
              <a:buFont typeface="微軟正黑體" pitchFamily="34" charset="-120"/>
              <a:buChar char="–"/>
            </a:pPr>
            <a:r>
              <a:rPr lang="zh-TW" altLang="en-US" dirty="0" smtClean="0"/>
              <a:t>個性化推薦列表</a:t>
            </a:r>
            <a:r>
              <a:rPr lang="en-US" altLang="zh-TW" dirty="0" smtClean="0"/>
              <a:t>(</a:t>
            </a:r>
            <a:r>
              <a:rPr lang="zh-TW" altLang="en-US" dirty="0" smtClean="0"/>
              <a:t>清單</a:t>
            </a:r>
            <a:r>
              <a:rPr lang="en-US" altLang="zh-TW" dirty="0" smtClean="0"/>
              <a:t>)</a:t>
            </a:r>
          </a:p>
          <a:p>
            <a:pPr lvl="1">
              <a:buFont typeface="微軟正黑體" pitchFamily="34" charset="-120"/>
              <a:buChar char="–"/>
            </a:pPr>
            <a:r>
              <a:rPr lang="zh-TW" altLang="en-US" sz="1800" dirty="0"/>
              <a:t>推薦</a:t>
            </a:r>
            <a:r>
              <a:rPr lang="zh-TW" altLang="en-US" dirty="0" smtClean="0"/>
              <a:t>項目引起用戶興趣</a:t>
            </a:r>
            <a:endParaRPr lang="en-US" altLang="zh-TW" dirty="0" smtClean="0"/>
          </a:p>
          <a:p>
            <a:pPr lvl="1">
              <a:buFont typeface="微軟正黑體" pitchFamily="34" charset="-120"/>
              <a:buChar char="–"/>
            </a:pPr>
            <a:r>
              <a:rPr lang="zh-TW" altLang="en-US" dirty="0" smtClean="0"/>
              <a:t>準確率 </a:t>
            </a:r>
            <a:r>
              <a:rPr lang="en-US" altLang="zh-TW" dirty="0" smtClean="0"/>
              <a:t>(Precision)</a:t>
            </a:r>
          </a:p>
          <a:p>
            <a:pPr lvl="1">
              <a:buFont typeface="微軟正黑體" pitchFamily="34" charset="-120"/>
              <a:buChar char="–"/>
            </a:pPr>
            <a:r>
              <a:rPr lang="zh-TW" altLang="en-US" dirty="0" smtClean="0"/>
              <a:t>召回率 </a:t>
            </a:r>
            <a:r>
              <a:rPr lang="en-US" altLang="zh-TW" dirty="0" smtClean="0"/>
              <a:t>(Recall)</a:t>
            </a:r>
          </a:p>
        </p:txBody>
      </p:sp>
      <p:sp>
        <p:nvSpPr>
          <p:cNvPr id="3" name="標題 2"/>
          <p:cNvSpPr>
            <a:spLocks noGrp="1"/>
          </p:cNvSpPr>
          <p:nvPr>
            <p:ph type="title"/>
          </p:nvPr>
        </p:nvSpPr>
        <p:spPr/>
        <p:txBody>
          <a:bodyPr/>
          <a:lstStyle/>
          <a:p>
            <a:r>
              <a:rPr lang="zh-TW" altLang="en-US" dirty="0" smtClean="0"/>
              <a:t>評測指標 </a:t>
            </a:r>
            <a:r>
              <a:rPr lang="en-US" altLang="zh-TW" dirty="0" smtClean="0"/>
              <a:t>–</a:t>
            </a:r>
            <a:r>
              <a:rPr lang="zh-TW" altLang="en-US" dirty="0" smtClean="0"/>
              <a:t> 準確度</a:t>
            </a:r>
            <a:endParaRPr lang="zh-TW" altLang="en-US" dirty="0"/>
          </a:p>
        </p:txBody>
      </p:sp>
      <p:pic>
        <p:nvPicPr>
          <p:cNvPr id="41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3943" y="4220866"/>
            <a:ext cx="4043465" cy="18726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9752" y="1124744"/>
            <a:ext cx="1340720" cy="22666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2" name="Picture 6"/>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39369"/>
          <a:stretch/>
        </p:blipFill>
        <p:spPr bwMode="auto">
          <a:xfrm>
            <a:off x="6588224" y="1712894"/>
            <a:ext cx="1979123" cy="1199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descr="\\dbm_public\Info_Center\DBMTeam\DBM個人資料\Ihong\基金\推薦\素材\noun_124607_cc.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b="13253"/>
          <a:stretch/>
        </p:blipFill>
        <p:spPr bwMode="auto">
          <a:xfrm>
            <a:off x="3923928" y="112957"/>
            <a:ext cx="611626" cy="5305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924015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1758</TotalTime>
  <Words>1471</Words>
  <Application>Microsoft Office PowerPoint</Application>
  <PresentationFormat>如螢幕大小 (4:3)</PresentationFormat>
  <Paragraphs>299</Paragraphs>
  <Slides>22</Slides>
  <Notes>2</Notes>
  <HiddenSlides>1</HiddenSlides>
  <MMClips>0</MMClips>
  <ScaleCrop>false</ScaleCrop>
  <HeadingPairs>
    <vt:vector size="4" baseType="variant">
      <vt:variant>
        <vt:lpstr>佈景主題</vt:lpstr>
      </vt:variant>
      <vt:variant>
        <vt:i4>1</vt:i4>
      </vt:variant>
      <vt:variant>
        <vt:lpstr>投影片標題</vt:lpstr>
      </vt:variant>
      <vt:variant>
        <vt:i4>22</vt:i4>
      </vt:variant>
    </vt:vector>
  </HeadingPairs>
  <TitlesOfParts>
    <vt:vector size="23" baseType="lpstr">
      <vt:lpstr>Office 佈景主題</vt:lpstr>
      <vt:lpstr>推薦系統簡介</vt:lpstr>
      <vt:lpstr>Outline</vt:lpstr>
      <vt:lpstr>為何推薦?</vt:lpstr>
      <vt:lpstr>市場應用 – 亞馬遜</vt:lpstr>
      <vt:lpstr>市場應用 – Udn買東西</vt:lpstr>
      <vt:lpstr>實驗方法</vt:lpstr>
      <vt:lpstr>評測指標</vt:lpstr>
      <vt:lpstr>評測指標 – 滿意度</vt:lpstr>
      <vt:lpstr>評測指標 – 準確度</vt:lpstr>
      <vt:lpstr>評測指標 – 覆蓋性</vt:lpstr>
      <vt:lpstr>評測指標 – 多樣性</vt:lpstr>
      <vt:lpstr>評測指標 – 其他 </vt:lpstr>
      <vt:lpstr>推薦算法</vt:lpstr>
      <vt:lpstr>推薦算法 </vt:lpstr>
      <vt:lpstr>用戶行為數據 – 以用戶為基礎(協同過濾法)</vt:lpstr>
      <vt:lpstr>用戶行為數據 – 以物品為基礎(協同過濾法)</vt:lpstr>
      <vt:lpstr>用戶行為數據 – 以行為模型為基礎(隱語意模型)</vt:lpstr>
      <vt:lpstr>系統框架 – 推薦系統架構</vt:lpstr>
      <vt:lpstr>系統框架 – 推薦系統架構</vt:lpstr>
      <vt:lpstr>系統框架範例 – 美團架構</vt:lpstr>
      <vt:lpstr>參考資料</vt:lpstr>
      <vt:lpstr>系統框架 – 推薦引擎架構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陳前堯-行銷企劃部-銀行</dc:creator>
  <cp:lastModifiedBy>陳一宏-行銷企劃部-銀行</cp:lastModifiedBy>
  <cp:revision>88</cp:revision>
  <dcterms:created xsi:type="dcterms:W3CDTF">2017-01-18T03:04:28Z</dcterms:created>
  <dcterms:modified xsi:type="dcterms:W3CDTF">2017-03-31T03:48:28Z</dcterms:modified>
</cp:coreProperties>
</file>